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26"/>
  </p:notesMasterIdLst>
  <p:handoutMasterIdLst>
    <p:handoutMasterId r:id="rId27"/>
  </p:handoutMasterIdLst>
  <p:sldIdLst>
    <p:sldId id="256" r:id="rId2"/>
    <p:sldId id="315" r:id="rId3"/>
    <p:sldId id="316" r:id="rId4"/>
    <p:sldId id="297" r:id="rId5"/>
    <p:sldId id="298" r:id="rId6"/>
    <p:sldId id="300" r:id="rId7"/>
    <p:sldId id="302" r:id="rId8"/>
    <p:sldId id="303" r:id="rId9"/>
    <p:sldId id="304" r:id="rId10"/>
    <p:sldId id="313" r:id="rId11"/>
    <p:sldId id="320" r:id="rId12"/>
    <p:sldId id="317" r:id="rId13"/>
    <p:sldId id="318" r:id="rId14"/>
    <p:sldId id="319" r:id="rId15"/>
    <p:sldId id="326" r:id="rId16"/>
    <p:sldId id="325" r:id="rId17"/>
    <p:sldId id="321" r:id="rId18"/>
    <p:sldId id="323" r:id="rId19"/>
    <p:sldId id="324" r:id="rId20"/>
    <p:sldId id="322" r:id="rId21"/>
    <p:sldId id="327" r:id="rId22"/>
    <p:sldId id="328" r:id="rId23"/>
    <p:sldId id="329" r:id="rId24"/>
    <p:sldId id="269" r:id="rId2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99" autoAdjust="0"/>
    <p:restoredTop sz="93447" autoAdjust="0"/>
  </p:normalViewPr>
  <p:slideViewPr>
    <p:cSldViewPr>
      <p:cViewPr varScale="1">
        <p:scale>
          <a:sx n="85" d="100"/>
          <a:sy n="85" d="100"/>
        </p:scale>
        <p:origin x="1330" y="6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CCFCDA52-D90C-448C-95DB-5E6B1AEA6443}" type="datetimeFigureOut">
              <a:rPr lang="en-US" smtClean="0"/>
              <a:pPr/>
              <a:t>10/20/2026</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5F833EF8-ACD6-4380-B82B-425A48DC020E}" type="slidenum">
              <a:rPr lang="en-US" smtClean="0"/>
              <a:pPr/>
              <a:t>‹#›</a:t>
            </a:fld>
            <a:endParaRPr lang="en-US"/>
          </a:p>
        </p:txBody>
      </p:sp>
    </p:spTree>
    <p:extLst>
      <p:ext uri="{BB962C8B-B14F-4D97-AF65-F5344CB8AC3E}">
        <p14:creationId xmlns:p14="http://schemas.microsoft.com/office/powerpoint/2010/main" val="36638446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FBDDDE4-05B0-4BB0-A296-3DB4FB0E3891}" type="datetimeFigureOut">
              <a:rPr lang="en-US" smtClean="0"/>
              <a:pPr/>
              <a:t>10/20/2026</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EE8930A0-C8A5-4CE3-AF71-D5600EF80533}" type="slidenum">
              <a:rPr lang="en-US" smtClean="0"/>
              <a:pPr/>
              <a:t>‹#›</a:t>
            </a:fld>
            <a:endParaRPr lang="en-US"/>
          </a:p>
        </p:txBody>
      </p:sp>
    </p:spTree>
    <p:extLst>
      <p:ext uri="{BB962C8B-B14F-4D97-AF65-F5344CB8AC3E}">
        <p14:creationId xmlns:p14="http://schemas.microsoft.com/office/powerpoint/2010/main" val="4017890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C50FE470-8877-418D-9033-7C164B93FFB5}" type="datetime1">
              <a:rPr lang="en-US" smtClean="0"/>
              <a:t>10/20/2026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A2E279B-37FF-470A-9610-DE06C84CAFE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D00C342-14FA-4392-8EFA-966E79846C6B}"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CB40F28-EBD7-4449-B80E-BECD31A4AEFF}"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370ADE6-9B32-472C-937C-99359C690A14}"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847824F-53E5-4CC9-B15F-CBE73C5ED1D1}" type="datetime1">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60D13135-E750-41E8-A164-A013FDE691B0}" type="datetime1">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93FD35-9C70-4CC6-84EF-C6D6C35C1EA7}" type="datetime1">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B7B19697-60DE-4639-BCE6-A472C2B77A7D}"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E2A3141-2705-42F9-9BB8-619EEF7132E0}"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A2E279B-37FF-470A-9610-DE06C84CAFE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03D751E2-CE3C-4577-B81F-D67606C32CEA}"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3ED6131-CDEC-4C13-8319-4D0C3165FA31}"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2E279B-37FF-470A-9610-DE06C84CAFE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4E70687-3D9B-43CB-A7B3-2466633082E5}" type="datetime1">
              <a:rPr lang="en-US" smtClean="0"/>
              <a:t>10/20/2026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A2E279B-37FF-470A-9610-DE06C84CAFE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gov.cy/cssda" TargetMode="Externa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a:xfrm>
            <a:off x="987552" y="762000"/>
            <a:ext cx="7851648" cy="3352800"/>
          </a:xfrm>
        </p:spPr>
        <p:txBody>
          <a:bodyPr>
            <a:normAutofit/>
          </a:bodyPr>
          <a:lstStyle/>
          <a:p>
            <a:pPr algn="ctr"/>
            <a:r>
              <a:rPr lang="el-GR" sz="3200" dirty="0">
                <a:solidFill>
                  <a:schemeClr val="accent1">
                    <a:lumMod val="20000"/>
                    <a:lumOff val="80000"/>
                  </a:schemeClr>
                </a:solidFill>
              </a:rPr>
              <a:t>ΥΠΗΡΕΣΙΑ ΣΥΝΕΡΓΑΤΙΚΩΝ ΕΤΑΙΡΕΙΩΝ</a:t>
            </a:r>
            <a:br>
              <a:rPr lang="en-US" sz="3600" dirty="0">
                <a:solidFill>
                  <a:schemeClr val="accent1">
                    <a:lumMod val="20000"/>
                    <a:lumOff val="80000"/>
                  </a:schemeClr>
                </a:solidFill>
              </a:rPr>
            </a:br>
            <a:br>
              <a:rPr lang="en-US" sz="3600" dirty="0">
                <a:solidFill>
                  <a:schemeClr val="accent1">
                    <a:lumMod val="20000"/>
                    <a:lumOff val="80000"/>
                  </a:schemeClr>
                </a:solidFill>
              </a:rPr>
            </a:br>
            <a:r>
              <a:rPr lang="el-GR" sz="3200" dirty="0">
                <a:solidFill>
                  <a:schemeClr val="accent1">
                    <a:lumMod val="20000"/>
                    <a:lumOff val="80000"/>
                  </a:schemeClr>
                </a:solidFill>
                <a:latin typeface="Calibri" pitchFamily="34" charset="0"/>
              </a:rPr>
              <a:t>ΚΟΙΝΩΝΙΚΕΣ ΕΠΙΧΕΙΡΗΣΕΙΣ ΣΤΗΝ ΚΥΠΡΟ</a:t>
            </a:r>
            <a:br>
              <a:rPr lang="en-US" sz="3200" dirty="0">
                <a:solidFill>
                  <a:schemeClr val="accent1">
                    <a:lumMod val="20000"/>
                    <a:lumOff val="80000"/>
                  </a:schemeClr>
                </a:solidFill>
                <a:latin typeface="Calibri" pitchFamily="34" charset="0"/>
              </a:rPr>
            </a:br>
            <a:r>
              <a:rPr lang="el-GR" sz="3200" dirty="0">
                <a:solidFill>
                  <a:schemeClr val="accent1">
                    <a:lumMod val="20000"/>
                    <a:lumOff val="80000"/>
                  </a:schemeClr>
                </a:solidFill>
                <a:latin typeface="Calibri" pitchFamily="34" charset="0"/>
              </a:rPr>
              <a:t>ΣΧΕΔΙΟ ΕΠΙΧΟΡΗΓΗΣΗΣ ΚΑΙ ΑΛΛΑ ΚΙΝΗΤΡΑ</a:t>
            </a:r>
            <a:br>
              <a:rPr lang="en-US" sz="3600" dirty="0">
                <a:solidFill>
                  <a:schemeClr val="accent1">
                    <a:lumMod val="20000"/>
                    <a:lumOff val="80000"/>
                  </a:schemeClr>
                </a:solidFill>
                <a:latin typeface="Calibri" pitchFamily="34" charset="0"/>
              </a:rPr>
            </a:br>
            <a:br>
              <a:rPr lang="en-US" sz="3600" dirty="0">
                <a:solidFill>
                  <a:schemeClr val="accent1">
                    <a:lumMod val="20000"/>
                    <a:lumOff val="80000"/>
                  </a:schemeClr>
                </a:solidFill>
                <a:latin typeface="Calibri" pitchFamily="34" charset="0"/>
              </a:rPr>
            </a:br>
            <a:endParaRPr lang="en-US" sz="3600" dirty="0">
              <a:solidFill>
                <a:schemeClr val="accent1">
                  <a:lumMod val="20000"/>
                  <a:lumOff val="80000"/>
                </a:schemeClr>
              </a:solidFill>
              <a:latin typeface="Calibri" pitchFamily="34" charset="0"/>
            </a:endParaRPr>
          </a:p>
        </p:txBody>
      </p:sp>
      <p:sp>
        <p:nvSpPr>
          <p:cNvPr id="8" name="Subtitle 7"/>
          <p:cNvSpPr>
            <a:spLocks noGrp="1"/>
          </p:cNvSpPr>
          <p:nvPr>
            <p:ph type="subTitle" idx="1"/>
          </p:nvPr>
        </p:nvSpPr>
        <p:spPr>
          <a:xfrm>
            <a:off x="533400" y="4953000"/>
            <a:ext cx="7854696" cy="1905000"/>
          </a:xfrm>
        </p:spPr>
        <p:txBody>
          <a:bodyPr>
            <a:normAutofit/>
          </a:bodyPr>
          <a:lstStyle/>
          <a:p>
            <a:pPr algn="ctr"/>
            <a:endParaRPr lang="en-US" sz="2800" b="1" dirty="0">
              <a:solidFill>
                <a:schemeClr val="accent3">
                  <a:lumMod val="40000"/>
                  <a:lumOff val="60000"/>
                </a:schemeClr>
              </a:solidFill>
            </a:endParaRPr>
          </a:p>
          <a:p>
            <a:pPr algn="ctr"/>
            <a:r>
              <a:rPr lang="el-GR" sz="2800" b="1" dirty="0">
                <a:solidFill>
                  <a:schemeClr val="accent3">
                    <a:lumMod val="40000"/>
                    <a:lumOff val="60000"/>
                  </a:schemeClr>
                </a:solidFill>
                <a:latin typeface="+mj-lt"/>
              </a:rPr>
              <a:t>	</a:t>
            </a:r>
            <a:r>
              <a:rPr lang="el-GR" sz="1400" b="1" dirty="0">
                <a:latin typeface="+mj-lt"/>
              </a:rPr>
              <a:t>Μαρίνος Άνιφτος</a:t>
            </a:r>
            <a:endParaRPr lang="en-US" sz="1400" b="1" dirty="0">
              <a:latin typeface="+mj-lt"/>
            </a:endParaRPr>
          </a:p>
          <a:p>
            <a:pPr algn="ctr"/>
            <a:r>
              <a:rPr lang="en-US" sz="1400" b="1" dirty="0">
                <a:latin typeface="+mj-lt"/>
              </a:rPr>
              <a:t>            </a:t>
            </a:r>
            <a:r>
              <a:rPr lang="el-GR" sz="1400" b="1" dirty="0">
                <a:latin typeface="+mj-lt"/>
              </a:rPr>
              <a:t>         Υπεύθυνος Μονάδας Προώθησης </a:t>
            </a:r>
            <a:r>
              <a:rPr lang="el-GR" sz="1400" b="1">
                <a:latin typeface="+mj-lt"/>
              </a:rPr>
              <a:t>/Διάδοσης </a:t>
            </a:r>
            <a:r>
              <a:rPr lang="el-GR" sz="1400" b="1" dirty="0">
                <a:latin typeface="+mj-lt"/>
              </a:rPr>
              <a:t>
                        Συνεργατικού Θεσμού &amp; Κοινωνικής Επιχειρηματικότητας –</a:t>
            </a:r>
          </a:p>
          <a:p>
            <a:pPr algn="ctr"/>
            <a:r>
              <a:rPr lang="el-GR" sz="1400" b="1" dirty="0">
                <a:latin typeface="+mj-lt"/>
              </a:rPr>
              <a:t>                      Ευρωπαϊκά /Διεθνή Θέματα</a:t>
            </a:r>
          </a:p>
          <a:p>
            <a:pPr algn="ctr"/>
            <a:endParaRPr lang="el-GR" sz="1400" b="1" dirty="0">
              <a:latin typeface="+mj-lt"/>
            </a:endParaRPr>
          </a:p>
          <a:p>
            <a:pPr algn="ctr"/>
            <a:endParaRPr lang="en-US" sz="1400" b="1" dirty="0">
              <a:latin typeface="+mj-lt"/>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29600" y="984435"/>
            <a:ext cx="685800" cy="74967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14400"/>
            <a:ext cx="838200" cy="749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200400"/>
            <a:ext cx="390144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8363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926F8-76BB-B6BB-7DDE-088B42EAF7B4}"/>
              </a:ext>
            </a:extLst>
          </p:cNvPr>
          <p:cNvSpPr>
            <a:spLocks noGrp="1"/>
          </p:cNvSpPr>
          <p:nvPr>
            <p:ph type="title"/>
          </p:nvPr>
        </p:nvSpPr>
        <p:spPr>
          <a:xfrm>
            <a:off x="457200" y="990600"/>
            <a:ext cx="8229600" cy="2133600"/>
          </a:xfrm>
        </p:spPr>
        <p:txBody>
          <a:bodyPr>
            <a:normAutofit fontScale="90000"/>
          </a:bodyPr>
          <a:lstStyle/>
          <a:p>
            <a:pPr algn="ctr"/>
            <a:r>
              <a:rPr lang="el-GR" sz="3600" b="1" dirty="0"/>
              <a:t>ΣΧΕΔΙΟ ΕΝΘΑΡΡΥΝΣΗΣ ΕΓΓΡΑΦΗΣ ΔΙΚΑΙΟΥΧΩΝ ΕΠΙΧΕΙΡΗΣΕΩΝ ΣΤΟ ΜΗΤΡΩΟ ΚΟΙΝΩΝΙΚΩΝ ΕΠΙΧΕΙΡΗΣΕΩΝ</a:t>
            </a:r>
            <a:br>
              <a:rPr lang="el-GR" sz="3600" b="1" dirty="0"/>
            </a:br>
            <a:endParaRPr lang="en-GB" sz="3600" b="1" dirty="0"/>
          </a:p>
        </p:txBody>
      </p:sp>
      <p:sp>
        <p:nvSpPr>
          <p:cNvPr id="4" name="Slide Number Placeholder 3">
            <a:extLst>
              <a:ext uri="{FF2B5EF4-FFF2-40B4-BE49-F238E27FC236}">
                <a16:creationId xmlns:a16="http://schemas.microsoft.com/office/drawing/2014/main" id="{D50E2C35-66B8-6FCB-1F97-38C060B1FEE5}"/>
              </a:ext>
            </a:extLst>
          </p:cNvPr>
          <p:cNvSpPr>
            <a:spLocks noGrp="1"/>
          </p:cNvSpPr>
          <p:nvPr>
            <p:ph type="sldNum" sz="quarter" idx="12"/>
          </p:nvPr>
        </p:nvSpPr>
        <p:spPr/>
        <p:txBody>
          <a:bodyPr/>
          <a:lstStyle/>
          <a:p>
            <a:fld id="{5A2E279B-37FF-470A-9610-DE06C84CAFE3}" type="slidenum">
              <a:rPr lang="en-US" smtClean="0"/>
              <a:pPr/>
              <a:t>2</a:t>
            </a:fld>
            <a:endParaRPr lang="en-US"/>
          </a:p>
        </p:txBody>
      </p:sp>
      <p:pic>
        <p:nvPicPr>
          <p:cNvPr id="1026" name="Picture 2" descr="5,490 Government Grant Royalty-Free Images, Stock Photos ...">
            <a:extLst>
              <a:ext uri="{FF2B5EF4-FFF2-40B4-BE49-F238E27FC236}">
                <a16:creationId xmlns:a16="http://schemas.microsoft.com/office/drawing/2014/main" id="{F5D4E68B-DDCB-D94B-55A5-2F1756B4C4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4625" y="3200400"/>
            <a:ext cx="3714750" cy="300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585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84C99-D918-FDFA-8BF4-A984FFD36F5E}"/>
              </a:ext>
            </a:extLst>
          </p:cNvPr>
          <p:cNvSpPr>
            <a:spLocks noGrp="1"/>
          </p:cNvSpPr>
          <p:nvPr>
            <p:ph type="title"/>
          </p:nvPr>
        </p:nvSpPr>
        <p:spPr>
          <a:xfrm>
            <a:off x="457200" y="685800"/>
            <a:ext cx="8229600" cy="838200"/>
          </a:xfrm>
        </p:spPr>
        <p:txBody>
          <a:bodyPr>
            <a:normAutofit/>
          </a:bodyPr>
          <a:lstStyle/>
          <a:p>
            <a:pPr algn="ctr"/>
            <a:r>
              <a:rPr lang="el-GR" sz="3200" b="1" dirty="0"/>
              <a:t>ΔΗΜΟΣΙΕΥΣΗ ΣΧΕΔΙΟΥ</a:t>
            </a:r>
            <a:endParaRPr lang="en-CY" sz="3200" b="1" dirty="0"/>
          </a:p>
        </p:txBody>
      </p:sp>
      <p:sp>
        <p:nvSpPr>
          <p:cNvPr id="3" name="Content Placeholder 2">
            <a:extLst>
              <a:ext uri="{FF2B5EF4-FFF2-40B4-BE49-F238E27FC236}">
                <a16:creationId xmlns:a16="http://schemas.microsoft.com/office/drawing/2014/main" id="{F3C6477F-989E-6C68-F6EE-D1226816E383}"/>
              </a:ext>
            </a:extLst>
          </p:cNvPr>
          <p:cNvSpPr>
            <a:spLocks noGrp="1"/>
          </p:cNvSpPr>
          <p:nvPr>
            <p:ph idx="1"/>
          </p:nvPr>
        </p:nvSpPr>
        <p:spPr>
          <a:xfrm>
            <a:off x="457200" y="2286000"/>
            <a:ext cx="8229600" cy="4038600"/>
          </a:xfrm>
        </p:spPr>
        <p:txBody>
          <a:bodyPr/>
          <a:lstStyle/>
          <a:p>
            <a:pPr algn="just">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l-GR" sz="2300" dirty="0">
              <a:latin typeface="Arial" panose="020B0604020202020204" pitchFamily="34" charset="0"/>
              <a:cs typeface="Arial" panose="020B0604020202020204" pitchFamily="34" charset="0"/>
            </a:endParaRPr>
          </a:p>
          <a:p>
            <a:pPr algn="just">
              <a:buFont typeface="Wingdings" panose="05000000000000000000" pitchFamily="2" charset="2"/>
              <a:buChar char="v"/>
            </a:pPr>
            <a:r>
              <a:rPr lang="el-GR" sz="2300" dirty="0">
                <a:latin typeface="Arial" panose="020B0604020202020204" pitchFamily="34" charset="0"/>
                <a:cs typeface="Arial" panose="020B0604020202020204" pitchFamily="34" charset="0"/>
              </a:rPr>
              <a:t>Το Σχέδιο Επιχορήγησης δημοσιεύτηκε στην Επίσημη Εφημερίδα της Δημοκρατίας στις 31.10.2025, κατόπιν έγκρισης του από το Υπουργικό Συμβούλιο. </a:t>
            </a:r>
            <a:endParaRPr lang="en-CY" sz="23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0140971-95B3-7AEB-54BA-0567057585D4}"/>
              </a:ext>
            </a:extLst>
          </p:cNvPr>
          <p:cNvSpPr>
            <a:spLocks noGrp="1"/>
          </p:cNvSpPr>
          <p:nvPr>
            <p:ph type="sldNum" sz="quarter" idx="12"/>
          </p:nvPr>
        </p:nvSpPr>
        <p:spPr/>
        <p:txBody>
          <a:bodyPr/>
          <a:lstStyle/>
          <a:p>
            <a:fld id="{5A2E279B-37FF-470A-9610-DE06C84CAFE3}" type="slidenum">
              <a:rPr lang="en-US" smtClean="0"/>
              <a:pPr/>
              <a:t>3</a:t>
            </a:fld>
            <a:endParaRPr lang="en-US"/>
          </a:p>
        </p:txBody>
      </p:sp>
      <p:pic>
        <p:nvPicPr>
          <p:cNvPr id="5" name="Picture 4">
            <a:extLst>
              <a:ext uri="{FF2B5EF4-FFF2-40B4-BE49-F238E27FC236}">
                <a16:creationId xmlns:a16="http://schemas.microsoft.com/office/drawing/2014/main" id="{C19B5339-27AD-DA52-B0BB-ACB9188F9852}"/>
              </a:ext>
            </a:extLst>
          </p:cNvPr>
          <p:cNvPicPr>
            <a:picLocks noChangeAspect="1"/>
          </p:cNvPicPr>
          <p:nvPr/>
        </p:nvPicPr>
        <p:blipFill>
          <a:blip r:embed="rId2"/>
          <a:stretch>
            <a:fillRect/>
          </a:stretch>
        </p:blipFill>
        <p:spPr>
          <a:xfrm>
            <a:off x="3124200" y="2245284"/>
            <a:ext cx="2743200" cy="1183715"/>
          </a:xfrm>
          <a:prstGeom prst="rect">
            <a:avLst/>
          </a:prstGeom>
        </p:spPr>
      </p:pic>
    </p:spTree>
    <p:extLst>
      <p:ext uri="{BB962C8B-B14F-4D97-AF65-F5344CB8AC3E}">
        <p14:creationId xmlns:p14="http://schemas.microsoft.com/office/powerpoint/2010/main" val="1767690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710"/>
            <a:ext cx="8229600" cy="938690"/>
          </a:xfrm>
        </p:spPr>
        <p:txBody>
          <a:bodyPr>
            <a:normAutofit/>
          </a:bodyPr>
          <a:lstStyle/>
          <a:p>
            <a:pPr algn="ctr"/>
            <a:r>
              <a:rPr lang="el-GR" sz="3200" b="1" dirty="0"/>
              <a:t>ΣΥΝΟΨΗ ΕΝΤΑΞΗΣ ΣΤΟ ΣΧΕΔΙΟ</a:t>
            </a:r>
            <a:endParaRPr lang="en-US" sz="3200" b="1" dirty="0"/>
          </a:p>
        </p:txBody>
      </p:sp>
      <p:sp>
        <p:nvSpPr>
          <p:cNvPr id="3" name="Content Placeholder 2"/>
          <p:cNvSpPr>
            <a:spLocks noGrp="1"/>
          </p:cNvSpPr>
          <p:nvPr>
            <p:ph idx="1"/>
          </p:nvPr>
        </p:nvSpPr>
        <p:spPr>
          <a:xfrm>
            <a:off x="457200" y="1412875"/>
            <a:ext cx="8229600" cy="5308600"/>
          </a:xfrm>
        </p:spPr>
        <p:txBody>
          <a:bodyPr>
            <a:normAutofit fontScale="77500" lnSpcReduction="20000"/>
          </a:bodyPr>
          <a:lstStyle/>
          <a:p>
            <a:pPr marL="0" indent="0" algn="just">
              <a:buNone/>
            </a:pPr>
            <a:r>
              <a:rPr lang="el-GR" b="1" dirty="0"/>
              <a:t>	 </a:t>
            </a:r>
          </a:p>
          <a:p>
            <a:pPr marL="0" indent="0" algn="just">
              <a:buNone/>
            </a:pPr>
            <a:r>
              <a:rPr lang="el-GR" b="1" dirty="0"/>
              <a:t>	</a:t>
            </a:r>
            <a:r>
              <a:rPr lang="el-GR" dirty="0">
                <a:latin typeface="Arial" panose="020B0604020202020204" pitchFamily="34" charset="0"/>
                <a:cs typeface="Arial" panose="020B0604020202020204" pitchFamily="34" charset="0"/>
              </a:rPr>
              <a:t>ΔΥΝΗΤΙΚΟΙ ΔΙΚΑΙΟΥΧΟΙ</a:t>
            </a:r>
          </a:p>
          <a:p>
            <a:pPr marL="0" indent="0" algn="just">
              <a:lnSpc>
                <a:spcPts val="120"/>
              </a:lnSpc>
              <a:spcBef>
                <a:spcPts val="0"/>
              </a:spcBef>
              <a:buNone/>
            </a:pPr>
            <a:r>
              <a:rPr lang="el-GR" dirty="0"/>
              <a:t>	 </a:t>
            </a:r>
          </a:p>
          <a:p>
            <a:pPr marL="0" indent="0" algn="just">
              <a:spcBef>
                <a:spcPts val="0"/>
              </a:spcBef>
              <a:buNone/>
            </a:pPr>
            <a:r>
              <a:rPr lang="el-GR" b="1" dirty="0"/>
              <a:t>	</a:t>
            </a:r>
          </a:p>
          <a:p>
            <a:pPr marL="0" indent="0" algn="just">
              <a:buNone/>
            </a:pPr>
            <a:r>
              <a:rPr lang="el-GR" b="1" dirty="0"/>
              <a:t>	 </a:t>
            </a:r>
          </a:p>
          <a:p>
            <a:pPr marL="0" indent="0" algn="just">
              <a:buNone/>
            </a:pPr>
            <a:r>
              <a:rPr lang="el-GR" b="1" dirty="0"/>
              <a:t>	</a:t>
            </a:r>
            <a:r>
              <a:rPr lang="el-GR" dirty="0">
                <a:latin typeface="Arial" panose="020B0604020202020204" pitchFamily="34" charset="0"/>
                <a:cs typeface="Arial" panose="020B0604020202020204" pitchFamily="34" charset="0"/>
              </a:rPr>
              <a:t>ΣΚΟΠΟΣ ΕΠΙΧΟΡΗΓΗΣΗΣ</a:t>
            </a:r>
          </a:p>
          <a:p>
            <a:pPr marL="0" indent="0" algn="just">
              <a:buNone/>
            </a:pPr>
            <a:endParaRPr lang="el-GR" b="1" dirty="0"/>
          </a:p>
          <a:p>
            <a:pPr marL="0" indent="0" algn="just">
              <a:buNone/>
            </a:pPr>
            <a:r>
              <a:rPr lang="el-GR" dirty="0"/>
              <a:t>	 </a:t>
            </a:r>
          </a:p>
          <a:p>
            <a:pPr marL="0" indent="0" algn="just">
              <a:buNone/>
            </a:pPr>
            <a:r>
              <a:rPr lang="el-GR" b="1" dirty="0"/>
              <a:t>	</a:t>
            </a:r>
            <a:r>
              <a:rPr lang="el-GR" dirty="0">
                <a:latin typeface="Arial" panose="020B0604020202020204" pitchFamily="34" charset="0"/>
                <a:cs typeface="Arial" panose="020B0604020202020204" pitchFamily="34" charset="0"/>
              </a:rPr>
              <a:t>ΔΙΑΔΙΚΑΣΙΑ</a:t>
            </a:r>
          </a:p>
          <a:p>
            <a:pPr marL="0" indent="0" algn="just">
              <a:buNone/>
            </a:pPr>
            <a:endParaRPr lang="el-GR" b="1" dirty="0"/>
          </a:p>
          <a:p>
            <a:pPr marL="0" indent="0" algn="just">
              <a:buNone/>
            </a:pPr>
            <a:r>
              <a:rPr lang="el-GR" b="1" dirty="0"/>
              <a:t>	 </a:t>
            </a:r>
          </a:p>
          <a:p>
            <a:pPr marL="0" indent="0" algn="just">
              <a:buNone/>
            </a:pPr>
            <a:r>
              <a:rPr lang="el-GR" b="1" dirty="0"/>
              <a:t>	</a:t>
            </a:r>
            <a:r>
              <a:rPr lang="el-GR" dirty="0">
                <a:latin typeface="Arial" panose="020B0604020202020204" pitchFamily="34" charset="0"/>
                <a:cs typeface="Arial" panose="020B0604020202020204" pitchFamily="34" charset="0"/>
              </a:rPr>
              <a:t>ΠΕΡΙΟΔΟΣ ΕΦΑΡΜΟΓΗΣ</a:t>
            </a:r>
            <a:endParaRPr lang="en-CY" dirty="0">
              <a:latin typeface="Arial" panose="020B0604020202020204" pitchFamily="34" charset="0"/>
              <a:cs typeface="Arial" panose="020B0604020202020204" pitchFamily="34" charset="0"/>
            </a:endParaRPr>
          </a:p>
          <a:p>
            <a:pPr marL="0" indent="0" algn="just">
              <a:lnSpc>
                <a:spcPct val="120000"/>
              </a:lnSpc>
              <a:spcBef>
                <a:spcPts val="0"/>
              </a:spcBef>
              <a:buNone/>
            </a:pPr>
            <a:endParaRPr lang="el-GR" sz="2800" dirty="0">
              <a:latin typeface="+mj-lt"/>
              <a:cs typeface="Arial" pitchFamily="34" charset="0"/>
            </a:endParaRPr>
          </a:p>
          <a:p>
            <a:pPr marL="0" indent="0" algn="just">
              <a:buNone/>
            </a:pPr>
            <a:r>
              <a:rPr lang="el-GR" sz="2800" b="1" dirty="0">
                <a:latin typeface="+mj-lt"/>
                <a:cs typeface="Arial" pitchFamily="34" charset="0"/>
              </a:rPr>
              <a:t>	</a:t>
            </a:r>
          </a:p>
          <a:p>
            <a:pPr marL="0" indent="0" algn="just">
              <a:buNone/>
            </a:pPr>
            <a:r>
              <a:rPr lang="el-GR" sz="2800" b="1" dirty="0">
                <a:latin typeface="+mj-lt"/>
                <a:cs typeface="Arial" pitchFamily="34" charset="0"/>
              </a:rPr>
              <a:t>	</a:t>
            </a:r>
            <a:r>
              <a:rPr lang="el-GR" dirty="0">
                <a:latin typeface="Arial" panose="020B0604020202020204" pitchFamily="34" charset="0"/>
                <a:cs typeface="Arial" panose="020B0604020202020204" pitchFamily="34" charset="0"/>
              </a:rPr>
              <a:t>ΠΡΟΫΠΟΛΟΓΙΣΜΟΣ</a:t>
            </a:r>
          </a:p>
          <a:p>
            <a:pPr marL="0" indent="0" algn="just">
              <a:buNone/>
            </a:pPr>
            <a:endParaRPr lang="el-GR" b="1" dirty="0"/>
          </a:p>
          <a:p>
            <a:pPr marL="0" indent="0" algn="just">
              <a:buNone/>
            </a:pPr>
            <a:r>
              <a:rPr lang="el-GR" b="1" dirty="0"/>
              <a:t>	</a:t>
            </a:r>
          </a:p>
          <a:p>
            <a:pPr marL="0" indent="0" algn="just">
              <a:buNone/>
            </a:pPr>
            <a:r>
              <a:rPr lang="el-GR" b="1" dirty="0"/>
              <a:t>	</a:t>
            </a:r>
            <a:r>
              <a:rPr lang="el-GR" dirty="0">
                <a:latin typeface="Arial" panose="020B0604020202020204" pitchFamily="34" charset="0"/>
                <a:cs typeface="Arial" panose="020B0604020202020204" pitchFamily="34" charset="0"/>
              </a:rPr>
              <a:t>ΠΟΣΟ ΕΠΙΧΟΡΗΓΗΣΗΣ</a:t>
            </a:r>
          </a:p>
          <a:p>
            <a:pPr marL="0" indent="0" algn="just">
              <a:buNone/>
            </a:pPr>
            <a:endParaRPr lang="en-GB" sz="2800" dirty="0">
              <a:latin typeface="+mj-lt"/>
              <a:cs typeface="Arial" pitchFamily="34" charset="0"/>
            </a:endParaRPr>
          </a:p>
        </p:txBody>
      </p:sp>
      <p:sp>
        <p:nvSpPr>
          <p:cNvPr id="4" name="Slide Number Placeholder 3"/>
          <p:cNvSpPr>
            <a:spLocks noGrp="1"/>
          </p:cNvSpPr>
          <p:nvPr>
            <p:ph type="sldNum" sz="quarter" idx="12"/>
          </p:nvPr>
        </p:nvSpPr>
        <p:spPr/>
        <p:txBody>
          <a:bodyPr/>
          <a:lstStyle/>
          <a:p>
            <a:fld id="{39A5FFC6-2E52-4283-8777-C090847130DC}" type="slidenum">
              <a:rPr lang="en-US" smtClean="0">
                <a:solidFill>
                  <a:srgbClr val="04617B">
                    <a:shade val="90000"/>
                  </a:srgbClr>
                </a:solidFill>
              </a:rPr>
              <a:pPr/>
              <a:t>4</a:t>
            </a:fld>
            <a:endParaRPr lang="en-US">
              <a:solidFill>
                <a:srgbClr val="04617B">
                  <a:shade val="90000"/>
                </a:srgbClr>
              </a:solidFill>
            </a:endParaRPr>
          </a:p>
        </p:txBody>
      </p:sp>
      <p:grpSp>
        <p:nvGrpSpPr>
          <p:cNvPr id="5" name="Group 4">
            <a:extLst>
              <a:ext uri="{FF2B5EF4-FFF2-40B4-BE49-F238E27FC236}">
                <a16:creationId xmlns:a16="http://schemas.microsoft.com/office/drawing/2014/main" id="{8EA821CD-9D1F-9E6A-BFE2-4B68599C87E1}"/>
              </a:ext>
            </a:extLst>
          </p:cNvPr>
          <p:cNvGrpSpPr>
            <a:grpSpLocks/>
          </p:cNvGrpSpPr>
          <p:nvPr/>
        </p:nvGrpSpPr>
        <p:grpSpPr bwMode="auto">
          <a:xfrm>
            <a:off x="613646" y="1568413"/>
            <a:ext cx="793750" cy="793750"/>
            <a:chOff x="5949" y="-250"/>
            <a:chExt cx="1250" cy="1250"/>
          </a:xfrm>
        </p:grpSpPr>
        <p:pic>
          <p:nvPicPr>
            <p:cNvPr id="6" name="Picture 5">
              <a:extLst>
                <a:ext uri="{FF2B5EF4-FFF2-40B4-BE49-F238E27FC236}">
                  <a16:creationId xmlns:a16="http://schemas.microsoft.com/office/drawing/2014/main" id="{A03AD2D0-EC1B-FD89-2EA9-14551FF43E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 y="-250"/>
              <a:ext cx="1250" cy="12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3CDE829-56D4-6315-EA64-EFB78E534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 y="-55"/>
              <a:ext cx="770" cy="77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D52D5D0A-5B52-7D30-DF2C-33ABD9B73771}"/>
                </a:ext>
              </a:extLst>
            </p:cNvPr>
            <p:cNvGrpSpPr>
              <a:grpSpLocks/>
            </p:cNvGrpSpPr>
            <p:nvPr/>
          </p:nvGrpSpPr>
          <p:grpSpPr bwMode="auto">
            <a:xfrm>
              <a:off x="6031" y="-168"/>
              <a:ext cx="1003" cy="1003"/>
              <a:chOff x="6031" y="-168"/>
              <a:chExt cx="1003" cy="1003"/>
            </a:xfrm>
          </p:grpSpPr>
          <p:sp>
            <p:nvSpPr>
              <p:cNvPr id="9" name="Freeform 183">
                <a:extLst>
                  <a:ext uri="{FF2B5EF4-FFF2-40B4-BE49-F238E27FC236}">
                    <a16:creationId xmlns:a16="http://schemas.microsoft.com/office/drawing/2014/main" id="{78B822AC-9CF2-8536-7899-B0D2543A8BD2}"/>
                  </a:ext>
                </a:extLst>
              </p:cNvPr>
              <p:cNvSpPr>
                <a:spLocks/>
              </p:cNvSpPr>
              <p:nvPr/>
            </p:nvSpPr>
            <p:spPr bwMode="auto">
              <a:xfrm>
                <a:off x="6031" y="-168"/>
                <a:ext cx="1003" cy="1003"/>
              </a:xfrm>
              <a:custGeom>
                <a:avLst/>
                <a:gdLst>
                  <a:gd name="T0" fmla="+- 0 6031 6031"/>
                  <a:gd name="T1" fmla="*/ T0 w 1003"/>
                  <a:gd name="T2" fmla="+- 0 334 -168"/>
                  <a:gd name="T3" fmla="*/ 334 h 1003"/>
                  <a:gd name="T4" fmla="+- 0 6038 6031"/>
                  <a:gd name="T5" fmla="*/ T4 w 1003"/>
                  <a:gd name="T6" fmla="+- 0 253 -168"/>
                  <a:gd name="T7" fmla="*/ 253 h 1003"/>
                  <a:gd name="T8" fmla="+- 0 6057 6031"/>
                  <a:gd name="T9" fmla="*/ T8 w 1003"/>
                  <a:gd name="T10" fmla="+- 0 175 -168"/>
                  <a:gd name="T11" fmla="*/ 175 h 1003"/>
                  <a:gd name="T12" fmla="+- 0 6087 6031"/>
                  <a:gd name="T13" fmla="*/ T12 w 1003"/>
                  <a:gd name="T14" fmla="+- 0 103 -168"/>
                  <a:gd name="T15" fmla="*/ 103 h 1003"/>
                  <a:gd name="T16" fmla="+- 0 6128 6031"/>
                  <a:gd name="T17" fmla="*/ T16 w 1003"/>
                  <a:gd name="T18" fmla="+- 0 37 -168"/>
                  <a:gd name="T19" fmla="*/ 37 h 1003"/>
                  <a:gd name="T20" fmla="+- 0 6178 6031"/>
                  <a:gd name="T21" fmla="*/ T20 w 1003"/>
                  <a:gd name="T22" fmla="+- 0 -21 -168"/>
                  <a:gd name="T23" fmla="*/ -21 h 1003"/>
                  <a:gd name="T24" fmla="+- 0 6236 6031"/>
                  <a:gd name="T25" fmla="*/ T24 w 1003"/>
                  <a:gd name="T26" fmla="+- 0 -71 -168"/>
                  <a:gd name="T27" fmla="*/ -71 h 1003"/>
                  <a:gd name="T28" fmla="+- 0 6302 6031"/>
                  <a:gd name="T29" fmla="*/ T28 w 1003"/>
                  <a:gd name="T30" fmla="+- 0 -112 -168"/>
                  <a:gd name="T31" fmla="*/ -112 h 1003"/>
                  <a:gd name="T32" fmla="+- 0 6374 6031"/>
                  <a:gd name="T33" fmla="*/ T32 w 1003"/>
                  <a:gd name="T34" fmla="+- 0 -143 -168"/>
                  <a:gd name="T35" fmla="*/ -143 h 1003"/>
                  <a:gd name="T36" fmla="+- 0 6451 6031"/>
                  <a:gd name="T37" fmla="*/ T36 w 1003"/>
                  <a:gd name="T38" fmla="+- 0 -162 -168"/>
                  <a:gd name="T39" fmla="*/ -162 h 1003"/>
                  <a:gd name="T40" fmla="+- 0 6533 6031"/>
                  <a:gd name="T41" fmla="*/ T40 w 1003"/>
                  <a:gd name="T42" fmla="+- 0 -168 -168"/>
                  <a:gd name="T43" fmla="*/ -168 h 1003"/>
                  <a:gd name="T44" fmla="+- 0 6574 6031"/>
                  <a:gd name="T45" fmla="*/ T44 w 1003"/>
                  <a:gd name="T46" fmla="+- 0 -167 -168"/>
                  <a:gd name="T47" fmla="*/ -167 h 1003"/>
                  <a:gd name="T48" fmla="+- 0 6653 6031"/>
                  <a:gd name="T49" fmla="*/ T48 w 1003"/>
                  <a:gd name="T50" fmla="+- 0 -154 -168"/>
                  <a:gd name="T51" fmla="*/ -154 h 1003"/>
                  <a:gd name="T52" fmla="+- 0 6728 6031"/>
                  <a:gd name="T53" fmla="*/ T52 w 1003"/>
                  <a:gd name="T54" fmla="+- 0 -129 -168"/>
                  <a:gd name="T55" fmla="*/ -129 h 1003"/>
                  <a:gd name="T56" fmla="+- 0 6797 6031"/>
                  <a:gd name="T57" fmla="*/ T56 w 1003"/>
                  <a:gd name="T58" fmla="+- 0 -93 -168"/>
                  <a:gd name="T59" fmla="*/ -93 h 1003"/>
                  <a:gd name="T60" fmla="+- 0 6859 6031"/>
                  <a:gd name="T61" fmla="*/ T60 w 1003"/>
                  <a:gd name="T62" fmla="+- 0 -47 -168"/>
                  <a:gd name="T63" fmla="*/ -47 h 1003"/>
                  <a:gd name="T64" fmla="+- 0 6914 6031"/>
                  <a:gd name="T65" fmla="*/ T64 w 1003"/>
                  <a:gd name="T66" fmla="+- 0 7 -168"/>
                  <a:gd name="T67" fmla="*/ 7 h 1003"/>
                  <a:gd name="T68" fmla="+- 0 6959 6031"/>
                  <a:gd name="T69" fmla="*/ T68 w 1003"/>
                  <a:gd name="T70" fmla="+- 0 69 -168"/>
                  <a:gd name="T71" fmla="*/ 69 h 1003"/>
                  <a:gd name="T72" fmla="+- 0 6995 6031"/>
                  <a:gd name="T73" fmla="*/ T72 w 1003"/>
                  <a:gd name="T74" fmla="+- 0 138 -168"/>
                  <a:gd name="T75" fmla="*/ 138 h 1003"/>
                  <a:gd name="T76" fmla="+- 0 7020 6031"/>
                  <a:gd name="T77" fmla="*/ T76 w 1003"/>
                  <a:gd name="T78" fmla="+- 0 213 -168"/>
                  <a:gd name="T79" fmla="*/ 213 h 1003"/>
                  <a:gd name="T80" fmla="+- 0 7033 6031"/>
                  <a:gd name="T81" fmla="*/ T80 w 1003"/>
                  <a:gd name="T82" fmla="+- 0 293 -168"/>
                  <a:gd name="T83" fmla="*/ 293 h 1003"/>
                  <a:gd name="T84" fmla="+- 0 7034 6031"/>
                  <a:gd name="T85" fmla="*/ T84 w 1003"/>
                  <a:gd name="T86" fmla="+- 0 334 -168"/>
                  <a:gd name="T87" fmla="*/ 334 h 1003"/>
                  <a:gd name="T88" fmla="+- 0 7033 6031"/>
                  <a:gd name="T89" fmla="*/ T88 w 1003"/>
                  <a:gd name="T90" fmla="+- 0 375 -168"/>
                  <a:gd name="T91" fmla="*/ 375 h 1003"/>
                  <a:gd name="T92" fmla="+- 0 7020 6031"/>
                  <a:gd name="T93" fmla="*/ T92 w 1003"/>
                  <a:gd name="T94" fmla="+- 0 455 -168"/>
                  <a:gd name="T95" fmla="*/ 455 h 1003"/>
                  <a:gd name="T96" fmla="+- 0 6995 6031"/>
                  <a:gd name="T97" fmla="*/ T96 w 1003"/>
                  <a:gd name="T98" fmla="+- 0 529 -168"/>
                  <a:gd name="T99" fmla="*/ 529 h 1003"/>
                  <a:gd name="T100" fmla="+- 0 6959 6031"/>
                  <a:gd name="T101" fmla="*/ T100 w 1003"/>
                  <a:gd name="T102" fmla="+- 0 598 -168"/>
                  <a:gd name="T103" fmla="*/ 598 h 1003"/>
                  <a:gd name="T104" fmla="+- 0 6914 6031"/>
                  <a:gd name="T105" fmla="*/ T104 w 1003"/>
                  <a:gd name="T106" fmla="+- 0 660 -168"/>
                  <a:gd name="T107" fmla="*/ 660 h 1003"/>
                  <a:gd name="T108" fmla="+- 0 6859 6031"/>
                  <a:gd name="T109" fmla="*/ T108 w 1003"/>
                  <a:gd name="T110" fmla="+- 0 715 -168"/>
                  <a:gd name="T111" fmla="*/ 715 h 1003"/>
                  <a:gd name="T112" fmla="+- 0 6797 6031"/>
                  <a:gd name="T113" fmla="*/ T112 w 1003"/>
                  <a:gd name="T114" fmla="+- 0 760 -168"/>
                  <a:gd name="T115" fmla="*/ 760 h 1003"/>
                  <a:gd name="T116" fmla="+- 0 6728 6031"/>
                  <a:gd name="T117" fmla="*/ T116 w 1003"/>
                  <a:gd name="T118" fmla="+- 0 796 -168"/>
                  <a:gd name="T119" fmla="*/ 796 h 1003"/>
                  <a:gd name="T120" fmla="+- 0 6653 6031"/>
                  <a:gd name="T121" fmla="*/ T120 w 1003"/>
                  <a:gd name="T122" fmla="+- 0 821 -168"/>
                  <a:gd name="T123" fmla="*/ 821 h 1003"/>
                  <a:gd name="T124" fmla="+- 0 6574 6031"/>
                  <a:gd name="T125" fmla="*/ T124 w 1003"/>
                  <a:gd name="T126" fmla="+- 0 834 -168"/>
                  <a:gd name="T127" fmla="*/ 834 h 1003"/>
                  <a:gd name="T128" fmla="+- 0 6533 6031"/>
                  <a:gd name="T129" fmla="*/ T128 w 1003"/>
                  <a:gd name="T130" fmla="+- 0 835 -168"/>
                  <a:gd name="T131" fmla="*/ 835 h 1003"/>
                  <a:gd name="T132" fmla="+- 0 6492 6031"/>
                  <a:gd name="T133" fmla="*/ T132 w 1003"/>
                  <a:gd name="T134" fmla="+- 0 834 -168"/>
                  <a:gd name="T135" fmla="*/ 834 h 1003"/>
                  <a:gd name="T136" fmla="+- 0 6412 6031"/>
                  <a:gd name="T137" fmla="*/ T136 w 1003"/>
                  <a:gd name="T138" fmla="+- 0 821 -168"/>
                  <a:gd name="T139" fmla="*/ 821 h 1003"/>
                  <a:gd name="T140" fmla="+- 0 6337 6031"/>
                  <a:gd name="T141" fmla="*/ T140 w 1003"/>
                  <a:gd name="T142" fmla="+- 0 796 -168"/>
                  <a:gd name="T143" fmla="*/ 796 h 1003"/>
                  <a:gd name="T144" fmla="+- 0 6268 6031"/>
                  <a:gd name="T145" fmla="*/ T144 w 1003"/>
                  <a:gd name="T146" fmla="+- 0 760 -168"/>
                  <a:gd name="T147" fmla="*/ 760 h 1003"/>
                  <a:gd name="T148" fmla="+- 0 6206 6031"/>
                  <a:gd name="T149" fmla="*/ T148 w 1003"/>
                  <a:gd name="T150" fmla="+- 0 715 -168"/>
                  <a:gd name="T151" fmla="*/ 715 h 1003"/>
                  <a:gd name="T152" fmla="+- 0 6152 6031"/>
                  <a:gd name="T153" fmla="*/ T152 w 1003"/>
                  <a:gd name="T154" fmla="+- 0 660 -168"/>
                  <a:gd name="T155" fmla="*/ 660 h 1003"/>
                  <a:gd name="T156" fmla="+- 0 6106 6031"/>
                  <a:gd name="T157" fmla="*/ T156 w 1003"/>
                  <a:gd name="T158" fmla="+- 0 598 -168"/>
                  <a:gd name="T159" fmla="*/ 598 h 1003"/>
                  <a:gd name="T160" fmla="+- 0 6070 6031"/>
                  <a:gd name="T161" fmla="*/ T160 w 1003"/>
                  <a:gd name="T162" fmla="+- 0 529 -168"/>
                  <a:gd name="T163" fmla="*/ 529 h 1003"/>
                  <a:gd name="T164" fmla="+- 0 6046 6031"/>
                  <a:gd name="T165" fmla="*/ T164 w 1003"/>
                  <a:gd name="T166" fmla="+- 0 455 -168"/>
                  <a:gd name="T167" fmla="*/ 455 h 1003"/>
                  <a:gd name="T168" fmla="+- 0 6033 6031"/>
                  <a:gd name="T169" fmla="*/ T168 w 1003"/>
                  <a:gd name="T170" fmla="+- 0 375 -168"/>
                  <a:gd name="T171" fmla="*/ 375 h 1003"/>
                  <a:gd name="T172" fmla="+- 0 6031 6031"/>
                  <a:gd name="T173" fmla="*/ T172 w 1003"/>
                  <a:gd name="T174" fmla="+- 0 334 -168"/>
                  <a:gd name="T175" fmla="*/ 334 h 10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3" h="1003">
                    <a:moveTo>
                      <a:pt x="0" y="502"/>
                    </a:moveTo>
                    <a:lnTo>
                      <a:pt x="7" y="421"/>
                    </a:lnTo>
                    <a:lnTo>
                      <a:pt x="26" y="343"/>
                    </a:lnTo>
                    <a:lnTo>
                      <a:pt x="56" y="271"/>
                    </a:lnTo>
                    <a:lnTo>
                      <a:pt x="97" y="205"/>
                    </a:lnTo>
                    <a:lnTo>
                      <a:pt x="147" y="147"/>
                    </a:lnTo>
                    <a:lnTo>
                      <a:pt x="205" y="97"/>
                    </a:lnTo>
                    <a:lnTo>
                      <a:pt x="271" y="56"/>
                    </a:lnTo>
                    <a:lnTo>
                      <a:pt x="343" y="25"/>
                    </a:lnTo>
                    <a:lnTo>
                      <a:pt x="420" y="6"/>
                    </a:lnTo>
                    <a:lnTo>
                      <a:pt x="502" y="0"/>
                    </a:lnTo>
                    <a:lnTo>
                      <a:pt x="543" y="1"/>
                    </a:lnTo>
                    <a:lnTo>
                      <a:pt x="622" y="14"/>
                    </a:lnTo>
                    <a:lnTo>
                      <a:pt x="697" y="39"/>
                    </a:lnTo>
                    <a:lnTo>
                      <a:pt x="766" y="75"/>
                    </a:lnTo>
                    <a:lnTo>
                      <a:pt x="828" y="121"/>
                    </a:lnTo>
                    <a:lnTo>
                      <a:pt x="883" y="175"/>
                    </a:lnTo>
                    <a:lnTo>
                      <a:pt x="928" y="237"/>
                    </a:lnTo>
                    <a:lnTo>
                      <a:pt x="964" y="306"/>
                    </a:lnTo>
                    <a:lnTo>
                      <a:pt x="989" y="381"/>
                    </a:lnTo>
                    <a:lnTo>
                      <a:pt x="1002" y="461"/>
                    </a:lnTo>
                    <a:lnTo>
                      <a:pt x="1003" y="502"/>
                    </a:lnTo>
                    <a:lnTo>
                      <a:pt x="1002" y="543"/>
                    </a:lnTo>
                    <a:lnTo>
                      <a:pt x="989" y="623"/>
                    </a:lnTo>
                    <a:lnTo>
                      <a:pt x="964" y="697"/>
                    </a:lnTo>
                    <a:lnTo>
                      <a:pt x="928" y="766"/>
                    </a:lnTo>
                    <a:lnTo>
                      <a:pt x="883" y="828"/>
                    </a:lnTo>
                    <a:lnTo>
                      <a:pt x="828" y="883"/>
                    </a:lnTo>
                    <a:lnTo>
                      <a:pt x="766" y="928"/>
                    </a:lnTo>
                    <a:lnTo>
                      <a:pt x="697" y="964"/>
                    </a:lnTo>
                    <a:lnTo>
                      <a:pt x="622" y="989"/>
                    </a:lnTo>
                    <a:lnTo>
                      <a:pt x="543" y="1002"/>
                    </a:lnTo>
                    <a:lnTo>
                      <a:pt x="502" y="1003"/>
                    </a:lnTo>
                    <a:lnTo>
                      <a:pt x="461" y="1002"/>
                    </a:lnTo>
                    <a:lnTo>
                      <a:pt x="381" y="989"/>
                    </a:lnTo>
                    <a:lnTo>
                      <a:pt x="306" y="964"/>
                    </a:lnTo>
                    <a:lnTo>
                      <a:pt x="237" y="928"/>
                    </a:lnTo>
                    <a:lnTo>
                      <a:pt x="175" y="883"/>
                    </a:lnTo>
                    <a:lnTo>
                      <a:pt x="121" y="828"/>
                    </a:lnTo>
                    <a:lnTo>
                      <a:pt x="75" y="766"/>
                    </a:lnTo>
                    <a:lnTo>
                      <a:pt x="39" y="697"/>
                    </a:lnTo>
                    <a:lnTo>
                      <a:pt x="15" y="623"/>
                    </a:lnTo>
                    <a:lnTo>
                      <a:pt x="2" y="543"/>
                    </a:lnTo>
                    <a:lnTo>
                      <a:pt x="0" y="502"/>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grpSp>
      </p:grpSp>
      <p:grpSp>
        <p:nvGrpSpPr>
          <p:cNvPr id="10" name="Group 9">
            <a:extLst>
              <a:ext uri="{FF2B5EF4-FFF2-40B4-BE49-F238E27FC236}">
                <a16:creationId xmlns:a16="http://schemas.microsoft.com/office/drawing/2014/main" id="{F68D7B9D-9331-537E-4536-57AC7C91C16A}"/>
              </a:ext>
            </a:extLst>
          </p:cNvPr>
          <p:cNvGrpSpPr>
            <a:grpSpLocks/>
          </p:cNvGrpSpPr>
          <p:nvPr/>
        </p:nvGrpSpPr>
        <p:grpSpPr bwMode="auto">
          <a:xfrm>
            <a:off x="594951" y="2405578"/>
            <a:ext cx="791845" cy="791845"/>
            <a:chOff x="1142" y="38"/>
            <a:chExt cx="1247" cy="1247"/>
          </a:xfrm>
        </p:grpSpPr>
        <p:pic>
          <p:nvPicPr>
            <p:cNvPr id="11" name="Picture 10">
              <a:extLst>
                <a:ext uri="{FF2B5EF4-FFF2-40B4-BE49-F238E27FC236}">
                  <a16:creationId xmlns:a16="http://schemas.microsoft.com/office/drawing/2014/main" id="{BD0639D5-4E48-E153-E566-B39AA3D060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 y="38"/>
              <a:ext cx="1247" cy="1247"/>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5A07CE46-6627-B3CF-90E9-D34DEE30F7A8}"/>
                </a:ext>
              </a:extLst>
            </p:cNvPr>
            <p:cNvGrpSpPr>
              <a:grpSpLocks/>
            </p:cNvGrpSpPr>
            <p:nvPr/>
          </p:nvGrpSpPr>
          <p:grpSpPr bwMode="auto">
            <a:xfrm>
              <a:off x="1224" y="119"/>
              <a:ext cx="1001" cy="1002"/>
              <a:chOff x="1224" y="119"/>
              <a:chExt cx="1001" cy="1002"/>
            </a:xfrm>
          </p:grpSpPr>
          <p:sp>
            <p:nvSpPr>
              <p:cNvPr id="13" name="Freeform 179">
                <a:extLst>
                  <a:ext uri="{FF2B5EF4-FFF2-40B4-BE49-F238E27FC236}">
                    <a16:creationId xmlns:a16="http://schemas.microsoft.com/office/drawing/2014/main" id="{CEEFBC58-F3E2-77AC-E911-7F5DA54B8BB4}"/>
                  </a:ext>
                </a:extLst>
              </p:cNvPr>
              <p:cNvSpPr>
                <a:spLocks/>
              </p:cNvSpPr>
              <p:nvPr/>
            </p:nvSpPr>
            <p:spPr bwMode="auto">
              <a:xfrm>
                <a:off x="1224" y="119"/>
                <a:ext cx="1001" cy="1002"/>
              </a:xfrm>
              <a:custGeom>
                <a:avLst/>
                <a:gdLst>
                  <a:gd name="T0" fmla="+- 0 1224 1224"/>
                  <a:gd name="T1" fmla="*/ T0 w 1001"/>
                  <a:gd name="T2" fmla="+- 0 620 119"/>
                  <a:gd name="T3" fmla="*/ 620 h 1002"/>
                  <a:gd name="T4" fmla="+- 0 1231 1224"/>
                  <a:gd name="T5" fmla="*/ T4 w 1001"/>
                  <a:gd name="T6" fmla="+- 0 538 119"/>
                  <a:gd name="T7" fmla="*/ 538 h 1002"/>
                  <a:gd name="T8" fmla="+- 0 1250 1224"/>
                  <a:gd name="T9" fmla="*/ T8 w 1001"/>
                  <a:gd name="T10" fmla="+- 0 461 119"/>
                  <a:gd name="T11" fmla="*/ 461 h 1002"/>
                  <a:gd name="T12" fmla="+- 0 1280 1224"/>
                  <a:gd name="T13" fmla="*/ T12 w 1001"/>
                  <a:gd name="T14" fmla="+- 0 390 119"/>
                  <a:gd name="T15" fmla="*/ 390 h 1002"/>
                  <a:gd name="T16" fmla="+- 0 1321 1224"/>
                  <a:gd name="T17" fmla="*/ T16 w 1001"/>
                  <a:gd name="T18" fmla="+- 0 324 119"/>
                  <a:gd name="T19" fmla="*/ 324 h 1002"/>
                  <a:gd name="T20" fmla="+- 0 1371 1224"/>
                  <a:gd name="T21" fmla="*/ T20 w 1001"/>
                  <a:gd name="T22" fmla="+- 0 266 119"/>
                  <a:gd name="T23" fmla="*/ 266 h 1002"/>
                  <a:gd name="T24" fmla="+- 0 1429 1224"/>
                  <a:gd name="T25" fmla="*/ T24 w 1001"/>
                  <a:gd name="T26" fmla="+- 0 216 119"/>
                  <a:gd name="T27" fmla="*/ 216 h 1002"/>
                  <a:gd name="T28" fmla="+- 0 1494 1224"/>
                  <a:gd name="T29" fmla="*/ T28 w 1001"/>
                  <a:gd name="T30" fmla="+- 0 175 119"/>
                  <a:gd name="T31" fmla="*/ 175 h 1002"/>
                  <a:gd name="T32" fmla="+- 0 1566 1224"/>
                  <a:gd name="T33" fmla="*/ T32 w 1001"/>
                  <a:gd name="T34" fmla="+- 0 144 119"/>
                  <a:gd name="T35" fmla="*/ 144 h 1002"/>
                  <a:gd name="T36" fmla="+- 0 1643 1224"/>
                  <a:gd name="T37" fmla="*/ T36 w 1001"/>
                  <a:gd name="T38" fmla="+- 0 125 119"/>
                  <a:gd name="T39" fmla="*/ 125 h 1002"/>
                  <a:gd name="T40" fmla="+- 0 1725 1224"/>
                  <a:gd name="T41" fmla="*/ T40 w 1001"/>
                  <a:gd name="T42" fmla="+- 0 119 119"/>
                  <a:gd name="T43" fmla="*/ 119 h 1002"/>
                  <a:gd name="T44" fmla="+- 0 1766 1224"/>
                  <a:gd name="T45" fmla="*/ T44 w 1001"/>
                  <a:gd name="T46" fmla="+- 0 121 119"/>
                  <a:gd name="T47" fmla="*/ 121 h 1002"/>
                  <a:gd name="T48" fmla="+- 0 1845 1224"/>
                  <a:gd name="T49" fmla="*/ T48 w 1001"/>
                  <a:gd name="T50" fmla="+- 0 134 119"/>
                  <a:gd name="T51" fmla="*/ 134 h 1002"/>
                  <a:gd name="T52" fmla="+- 0 1920 1224"/>
                  <a:gd name="T53" fmla="*/ T52 w 1001"/>
                  <a:gd name="T54" fmla="+- 0 158 119"/>
                  <a:gd name="T55" fmla="*/ 158 h 1002"/>
                  <a:gd name="T56" fmla="+- 0 1988 1224"/>
                  <a:gd name="T57" fmla="*/ T56 w 1001"/>
                  <a:gd name="T58" fmla="+- 0 194 119"/>
                  <a:gd name="T59" fmla="*/ 194 h 1002"/>
                  <a:gd name="T60" fmla="+- 0 2050 1224"/>
                  <a:gd name="T61" fmla="*/ T60 w 1001"/>
                  <a:gd name="T62" fmla="+- 0 240 119"/>
                  <a:gd name="T63" fmla="*/ 240 h 1002"/>
                  <a:gd name="T64" fmla="+- 0 2105 1224"/>
                  <a:gd name="T65" fmla="*/ T64 w 1001"/>
                  <a:gd name="T66" fmla="+- 0 294 119"/>
                  <a:gd name="T67" fmla="*/ 294 h 1002"/>
                  <a:gd name="T68" fmla="+- 0 2150 1224"/>
                  <a:gd name="T69" fmla="*/ T68 w 1001"/>
                  <a:gd name="T70" fmla="+- 0 356 119"/>
                  <a:gd name="T71" fmla="*/ 356 h 1002"/>
                  <a:gd name="T72" fmla="+- 0 2186 1224"/>
                  <a:gd name="T73" fmla="*/ T72 w 1001"/>
                  <a:gd name="T74" fmla="+- 0 425 119"/>
                  <a:gd name="T75" fmla="*/ 425 h 1002"/>
                  <a:gd name="T76" fmla="+- 0 2211 1224"/>
                  <a:gd name="T77" fmla="*/ T76 w 1001"/>
                  <a:gd name="T78" fmla="+- 0 499 119"/>
                  <a:gd name="T79" fmla="*/ 499 h 1002"/>
                  <a:gd name="T80" fmla="+- 0 2224 1224"/>
                  <a:gd name="T81" fmla="*/ T80 w 1001"/>
                  <a:gd name="T82" fmla="+- 0 579 119"/>
                  <a:gd name="T83" fmla="*/ 579 h 1002"/>
                  <a:gd name="T84" fmla="+- 0 2225 1224"/>
                  <a:gd name="T85" fmla="*/ T84 w 1001"/>
                  <a:gd name="T86" fmla="+- 0 620 119"/>
                  <a:gd name="T87" fmla="*/ 620 h 1002"/>
                  <a:gd name="T88" fmla="+- 0 2224 1224"/>
                  <a:gd name="T89" fmla="*/ T88 w 1001"/>
                  <a:gd name="T90" fmla="+- 0 661 119"/>
                  <a:gd name="T91" fmla="*/ 661 h 1002"/>
                  <a:gd name="T92" fmla="+- 0 2211 1224"/>
                  <a:gd name="T93" fmla="*/ T92 w 1001"/>
                  <a:gd name="T94" fmla="+- 0 740 119"/>
                  <a:gd name="T95" fmla="*/ 740 h 1002"/>
                  <a:gd name="T96" fmla="+- 0 2186 1224"/>
                  <a:gd name="T97" fmla="*/ T96 w 1001"/>
                  <a:gd name="T98" fmla="+- 0 815 119"/>
                  <a:gd name="T99" fmla="*/ 815 h 1002"/>
                  <a:gd name="T100" fmla="+- 0 2150 1224"/>
                  <a:gd name="T101" fmla="*/ T100 w 1001"/>
                  <a:gd name="T102" fmla="+- 0 884 119"/>
                  <a:gd name="T103" fmla="*/ 884 h 1002"/>
                  <a:gd name="T104" fmla="+- 0 2105 1224"/>
                  <a:gd name="T105" fmla="*/ T104 w 1001"/>
                  <a:gd name="T106" fmla="+- 0 946 119"/>
                  <a:gd name="T107" fmla="*/ 946 h 1002"/>
                  <a:gd name="T108" fmla="+- 0 2050 1224"/>
                  <a:gd name="T109" fmla="*/ T108 w 1001"/>
                  <a:gd name="T110" fmla="+- 0 1000 119"/>
                  <a:gd name="T111" fmla="*/ 1000 h 1002"/>
                  <a:gd name="T112" fmla="+- 0 1988 1224"/>
                  <a:gd name="T113" fmla="*/ T112 w 1001"/>
                  <a:gd name="T114" fmla="+- 0 1046 119"/>
                  <a:gd name="T115" fmla="*/ 1046 h 1002"/>
                  <a:gd name="T116" fmla="+- 0 1920 1224"/>
                  <a:gd name="T117" fmla="*/ T116 w 1001"/>
                  <a:gd name="T118" fmla="+- 0 1081 119"/>
                  <a:gd name="T119" fmla="*/ 1081 h 1002"/>
                  <a:gd name="T120" fmla="+- 0 1845 1224"/>
                  <a:gd name="T121" fmla="*/ T120 w 1001"/>
                  <a:gd name="T122" fmla="+- 0 1106 119"/>
                  <a:gd name="T123" fmla="*/ 1106 h 1002"/>
                  <a:gd name="T124" fmla="+- 0 1766 1224"/>
                  <a:gd name="T125" fmla="*/ T124 w 1001"/>
                  <a:gd name="T126" fmla="+- 0 1119 119"/>
                  <a:gd name="T127" fmla="*/ 1119 h 1002"/>
                  <a:gd name="T128" fmla="+- 0 1725 1224"/>
                  <a:gd name="T129" fmla="*/ T128 w 1001"/>
                  <a:gd name="T130" fmla="+- 0 1121 119"/>
                  <a:gd name="T131" fmla="*/ 1121 h 1002"/>
                  <a:gd name="T132" fmla="+- 0 1684 1224"/>
                  <a:gd name="T133" fmla="*/ T132 w 1001"/>
                  <a:gd name="T134" fmla="+- 0 1119 119"/>
                  <a:gd name="T135" fmla="*/ 1119 h 1002"/>
                  <a:gd name="T136" fmla="+- 0 1604 1224"/>
                  <a:gd name="T137" fmla="*/ T136 w 1001"/>
                  <a:gd name="T138" fmla="+- 0 1106 119"/>
                  <a:gd name="T139" fmla="*/ 1106 h 1002"/>
                  <a:gd name="T140" fmla="+- 0 1530 1224"/>
                  <a:gd name="T141" fmla="*/ T140 w 1001"/>
                  <a:gd name="T142" fmla="+- 0 1081 119"/>
                  <a:gd name="T143" fmla="*/ 1081 h 1002"/>
                  <a:gd name="T144" fmla="+- 0 1461 1224"/>
                  <a:gd name="T145" fmla="*/ T144 w 1001"/>
                  <a:gd name="T146" fmla="+- 0 1046 119"/>
                  <a:gd name="T147" fmla="*/ 1046 h 1002"/>
                  <a:gd name="T148" fmla="+- 0 1399 1224"/>
                  <a:gd name="T149" fmla="*/ T148 w 1001"/>
                  <a:gd name="T150" fmla="+- 0 1000 119"/>
                  <a:gd name="T151" fmla="*/ 1000 h 1002"/>
                  <a:gd name="T152" fmla="+- 0 1344 1224"/>
                  <a:gd name="T153" fmla="*/ T152 w 1001"/>
                  <a:gd name="T154" fmla="+- 0 946 119"/>
                  <a:gd name="T155" fmla="*/ 946 h 1002"/>
                  <a:gd name="T156" fmla="+- 0 1299 1224"/>
                  <a:gd name="T157" fmla="*/ T156 w 1001"/>
                  <a:gd name="T158" fmla="+- 0 884 119"/>
                  <a:gd name="T159" fmla="*/ 884 h 1002"/>
                  <a:gd name="T160" fmla="+- 0 1263 1224"/>
                  <a:gd name="T161" fmla="*/ T160 w 1001"/>
                  <a:gd name="T162" fmla="+- 0 815 119"/>
                  <a:gd name="T163" fmla="*/ 815 h 1002"/>
                  <a:gd name="T164" fmla="+- 0 1239 1224"/>
                  <a:gd name="T165" fmla="*/ T164 w 1001"/>
                  <a:gd name="T166" fmla="+- 0 740 119"/>
                  <a:gd name="T167" fmla="*/ 740 h 1002"/>
                  <a:gd name="T168" fmla="+- 0 1226 1224"/>
                  <a:gd name="T169" fmla="*/ T168 w 1001"/>
                  <a:gd name="T170" fmla="+- 0 661 119"/>
                  <a:gd name="T171" fmla="*/ 661 h 1002"/>
                  <a:gd name="T172" fmla="+- 0 1224 1224"/>
                  <a:gd name="T173" fmla="*/ T172 w 1001"/>
                  <a:gd name="T174" fmla="+- 0 620 119"/>
                  <a:gd name="T175" fmla="*/ 620 h 10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1" h="1002">
                    <a:moveTo>
                      <a:pt x="0" y="501"/>
                    </a:moveTo>
                    <a:lnTo>
                      <a:pt x="7" y="419"/>
                    </a:lnTo>
                    <a:lnTo>
                      <a:pt x="26" y="342"/>
                    </a:lnTo>
                    <a:lnTo>
                      <a:pt x="56" y="271"/>
                    </a:lnTo>
                    <a:lnTo>
                      <a:pt x="97" y="205"/>
                    </a:lnTo>
                    <a:lnTo>
                      <a:pt x="147" y="147"/>
                    </a:lnTo>
                    <a:lnTo>
                      <a:pt x="205" y="97"/>
                    </a:lnTo>
                    <a:lnTo>
                      <a:pt x="270" y="56"/>
                    </a:lnTo>
                    <a:lnTo>
                      <a:pt x="342" y="25"/>
                    </a:lnTo>
                    <a:lnTo>
                      <a:pt x="419" y="6"/>
                    </a:lnTo>
                    <a:lnTo>
                      <a:pt x="501" y="0"/>
                    </a:lnTo>
                    <a:lnTo>
                      <a:pt x="542" y="2"/>
                    </a:lnTo>
                    <a:lnTo>
                      <a:pt x="621" y="15"/>
                    </a:lnTo>
                    <a:lnTo>
                      <a:pt x="696" y="39"/>
                    </a:lnTo>
                    <a:lnTo>
                      <a:pt x="764" y="75"/>
                    </a:lnTo>
                    <a:lnTo>
                      <a:pt x="826" y="121"/>
                    </a:lnTo>
                    <a:lnTo>
                      <a:pt x="881" y="175"/>
                    </a:lnTo>
                    <a:lnTo>
                      <a:pt x="926" y="237"/>
                    </a:lnTo>
                    <a:lnTo>
                      <a:pt x="962" y="306"/>
                    </a:lnTo>
                    <a:lnTo>
                      <a:pt x="987" y="380"/>
                    </a:lnTo>
                    <a:lnTo>
                      <a:pt x="1000" y="460"/>
                    </a:lnTo>
                    <a:lnTo>
                      <a:pt x="1001" y="501"/>
                    </a:lnTo>
                    <a:lnTo>
                      <a:pt x="1000" y="542"/>
                    </a:lnTo>
                    <a:lnTo>
                      <a:pt x="987" y="621"/>
                    </a:lnTo>
                    <a:lnTo>
                      <a:pt x="962" y="696"/>
                    </a:lnTo>
                    <a:lnTo>
                      <a:pt x="926" y="765"/>
                    </a:lnTo>
                    <a:lnTo>
                      <a:pt x="881" y="827"/>
                    </a:lnTo>
                    <a:lnTo>
                      <a:pt x="826" y="881"/>
                    </a:lnTo>
                    <a:lnTo>
                      <a:pt x="764" y="927"/>
                    </a:lnTo>
                    <a:lnTo>
                      <a:pt x="696" y="962"/>
                    </a:lnTo>
                    <a:lnTo>
                      <a:pt x="621" y="987"/>
                    </a:lnTo>
                    <a:lnTo>
                      <a:pt x="542" y="1000"/>
                    </a:lnTo>
                    <a:lnTo>
                      <a:pt x="501" y="1002"/>
                    </a:lnTo>
                    <a:lnTo>
                      <a:pt x="460" y="1000"/>
                    </a:lnTo>
                    <a:lnTo>
                      <a:pt x="380" y="987"/>
                    </a:lnTo>
                    <a:lnTo>
                      <a:pt x="306" y="962"/>
                    </a:lnTo>
                    <a:lnTo>
                      <a:pt x="237" y="927"/>
                    </a:lnTo>
                    <a:lnTo>
                      <a:pt x="175" y="881"/>
                    </a:lnTo>
                    <a:lnTo>
                      <a:pt x="120" y="827"/>
                    </a:lnTo>
                    <a:lnTo>
                      <a:pt x="75" y="765"/>
                    </a:lnTo>
                    <a:lnTo>
                      <a:pt x="39" y="696"/>
                    </a:lnTo>
                    <a:lnTo>
                      <a:pt x="15" y="621"/>
                    </a:lnTo>
                    <a:lnTo>
                      <a:pt x="2" y="542"/>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14" name="Picture 13">
                <a:extLst>
                  <a:ext uri="{FF2B5EF4-FFF2-40B4-BE49-F238E27FC236}">
                    <a16:creationId xmlns:a16="http://schemas.microsoft.com/office/drawing/2014/main" id="{0280971A-2B30-6D5A-0C65-CBD3D88088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4" y="282"/>
                <a:ext cx="702" cy="671"/>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5" name="Group 14">
            <a:extLst>
              <a:ext uri="{FF2B5EF4-FFF2-40B4-BE49-F238E27FC236}">
                <a16:creationId xmlns:a16="http://schemas.microsoft.com/office/drawing/2014/main" id="{E04DBC37-787F-22BB-F802-3E53C82B9DE2}"/>
              </a:ext>
            </a:extLst>
          </p:cNvPr>
          <p:cNvGrpSpPr>
            <a:grpSpLocks/>
          </p:cNvGrpSpPr>
          <p:nvPr/>
        </p:nvGrpSpPr>
        <p:grpSpPr bwMode="auto">
          <a:xfrm>
            <a:off x="613646" y="3289269"/>
            <a:ext cx="793750" cy="793750"/>
            <a:chOff x="5949" y="-252"/>
            <a:chExt cx="1250" cy="1250"/>
          </a:xfrm>
        </p:grpSpPr>
        <p:pic>
          <p:nvPicPr>
            <p:cNvPr id="16" name="Picture 15">
              <a:extLst>
                <a:ext uri="{FF2B5EF4-FFF2-40B4-BE49-F238E27FC236}">
                  <a16:creationId xmlns:a16="http://schemas.microsoft.com/office/drawing/2014/main" id="{09514A72-8E94-EE39-D4F5-F58C3C33C4C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9" y="-252"/>
              <a:ext cx="1250"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326B7EB8-22FA-977F-3B8E-AD81871A0CA7}"/>
                </a:ext>
              </a:extLst>
            </p:cNvPr>
            <p:cNvGrpSpPr>
              <a:grpSpLocks/>
            </p:cNvGrpSpPr>
            <p:nvPr/>
          </p:nvGrpSpPr>
          <p:grpSpPr bwMode="auto">
            <a:xfrm>
              <a:off x="6031" y="-171"/>
              <a:ext cx="1003" cy="1003"/>
              <a:chOff x="6031" y="-171"/>
              <a:chExt cx="1003" cy="1003"/>
            </a:xfrm>
          </p:grpSpPr>
          <p:sp>
            <p:nvSpPr>
              <p:cNvPr id="18" name="Freeform 174">
                <a:extLst>
                  <a:ext uri="{FF2B5EF4-FFF2-40B4-BE49-F238E27FC236}">
                    <a16:creationId xmlns:a16="http://schemas.microsoft.com/office/drawing/2014/main" id="{44C96ECE-C599-E6C1-F39D-A14CFC3EBC9F}"/>
                  </a:ext>
                </a:extLst>
              </p:cNvPr>
              <p:cNvSpPr>
                <a:spLocks/>
              </p:cNvSpPr>
              <p:nvPr/>
            </p:nvSpPr>
            <p:spPr bwMode="auto">
              <a:xfrm>
                <a:off x="6031" y="-171"/>
                <a:ext cx="1003" cy="1003"/>
              </a:xfrm>
              <a:custGeom>
                <a:avLst/>
                <a:gdLst>
                  <a:gd name="T0" fmla="+- 0 6031 6031"/>
                  <a:gd name="T1" fmla="*/ T0 w 1003"/>
                  <a:gd name="T2" fmla="+- 0 330 -171"/>
                  <a:gd name="T3" fmla="*/ 330 h 1003"/>
                  <a:gd name="T4" fmla="+- 0 6038 6031"/>
                  <a:gd name="T5" fmla="*/ T4 w 1003"/>
                  <a:gd name="T6" fmla="+- 0 249 -171"/>
                  <a:gd name="T7" fmla="*/ 249 h 1003"/>
                  <a:gd name="T8" fmla="+- 0 6057 6031"/>
                  <a:gd name="T9" fmla="*/ T8 w 1003"/>
                  <a:gd name="T10" fmla="+- 0 172 -171"/>
                  <a:gd name="T11" fmla="*/ 172 h 1003"/>
                  <a:gd name="T12" fmla="+- 0 6087 6031"/>
                  <a:gd name="T13" fmla="*/ T12 w 1003"/>
                  <a:gd name="T14" fmla="+- 0 100 -171"/>
                  <a:gd name="T15" fmla="*/ 100 h 1003"/>
                  <a:gd name="T16" fmla="+- 0 6128 6031"/>
                  <a:gd name="T17" fmla="*/ T16 w 1003"/>
                  <a:gd name="T18" fmla="+- 0 34 -171"/>
                  <a:gd name="T19" fmla="*/ 34 h 1003"/>
                  <a:gd name="T20" fmla="+- 0 6178 6031"/>
                  <a:gd name="T21" fmla="*/ T20 w 1003"/>
                  <a:gd name="T22" fmla="+- 0 -24 -171"/>
                  <a:gd name="T23" fmla="*/ -24 h 1003"/>
                  <a:gd name="T24" fmla="+- 0 6236 6031"/>
                  <a:gd name="T25" fmla="*/ T24 w 1003"/>
                  <a:gd name="T26" fmla="+- 0 -75 -171"/>
                  <a:gd name="T27" fmla="*/ -75 h 1003"/>
                  <a:gd name="T28" fmla="+- 0 6302 6031"/>
                  <a:gd name="T29" fmla="*/ T28 w 1003"/>
                  <a:gd name="T30" fmla="+- 0 -115 -171"/>
                  <a:gd name="T31" fmla="*/ -115 h 1003"/>
                  <a:gd name="T32" fmla="+- 0 6374 6031"/>
                  <a:gd name="T33" fmla="*/ T32 w 1003"/>
                  <a:gd name="T34" fmla="+- 0 -146 -171"/>
                  <a:gd name="T35" fmla="*/ -146 h 1003"/>
                  <a:gd name="T36" fmla="+- 0 6451 6031"/>
                  <a:gd name="T37" fmla="*/ T36 w 1003"/>
                  <a:gd name="T38" fmla="+- 0 -165 -171"/>
                  <a:gd name="T39" fmla="*/ -165 h 1003"/>
                  <a:gd name="T40" fmla="+- 0 6533 6031"/>
                  <a:gd name="T41" fmla="*/ T40 w 1003"/>
                  <a:gd name="T42" fmla="+- 0 -171 -171"/>
                  <a:gd name="T43" fmla="*/ -171 h 1003"/>
                  <a:gd name="T44" fmla="+- 0 6574 6031"/>
                  <a:gd name="T45" fmla="*/ T44 w 1003"/>
                  <a:gd name="T46" fmla="+- 0 -170 -171"/>
                  <a:gd name="T47" fmla="*/ -170 h 1003"/>
                  <a:gd name="T48" fmla="+- 0 6653 6031"/>
                  <a:gd name="T49" fmla="*/ T48 w 1003"/>
                  <a:gd name="T50" fmla="+- 0 -157 -171"/>
                  <a:gd name="T51" fmla="*/ -157 h 1003"/>
                  <a:gd name="T52" fmla="+- 0 6728 6031"/>
                  <a:gd name="T53" fmla="*/ T52 w 1003"/>
                  <a:gd name="T54" fmla="+- 0 -132 -171"/>
                  <a:gd name="T55" fmla="*/ -132 h 1003"/>
                  <a:gd name="T56" fmla="+- 0 6797 6031"/>
                  <a:gd name="T57" fmla="*/ T56 w 1003"/>
                  <a:gd name="T58" fmla="+- 0 -96 -171"/>
                  <a:gd name="T59" fmla="*/ -96 h 1003"/>
                  <a:gd name="T60" fmla="+- 0 6859 6031"/>
                  <a:gd name="T61" fmla="*/ T60 w 1003"/>
                  <a:gd name="T62" fmla="+- 0 -51 -171"/>
                  <a:gd name="T63" fmla="*/ -51 h 1003"/>
                  <a:gd name="T64" fmla="+- 0 6914 6031"/>
                  <a:gd name="T65" fmla="*/ T64 w 1003"/>
                  <a:gd name="T66" fmla="+- 0 4 -171"/>
                  <a:gd name="T67" fmla="*/ 4 h 1003"/>
                  <a:gd name="T68" fmla="+- 0 6959 6031"/>
                  <a:gd name="T69" fmla="*/ T68 w 1003"/>
                  <a:gd name="T70" fmla="+- 0 66 -171"/>
                  <a:gd name="T71" fmla="*/ 66 h 1003"/>
                  <a:gd name="T72" fmla="+- 0 6995 6031"/>
                  <a:gd name="T73" fmla="*/ T72 w 1003"/>
                  <a:gd name="T74" fmla="+- 0 135 -171"/>
                  <a:gd name="T75" fmla="*/ 135 h 1003"/>
                  <a:gd name="T76" fmla="+- 0 7020 6031"/>
                  <a:gd name="T77" fmla="*/ T76 w 1003"/>
                  <a:gd name="T78" fmla="+- 0 210 -171"/>
                  <a:gd name="T79" fmla="*/ 210 h 1003"/>
                  <a:gd name="T80" fmla="+- 0 7033 6031"/>
                  <a:gd name="T81" fmla="*/ T80 w 1003"/>
                  <a:gd name="T82" fmla="+- 0 289 -171"/>
                  <a:gd name="T83" fmla="*/ 289 h 1003"/>
                  <a:gd name="T84" fmla="+- 0 7034 6031"/>
                  <a:gd name="T85" fmla="*/ T84 w 1003"/>
                  <a:gd name="T86" fmla="+- 0 330 -171"/>
                  <a:gd name="T87" fmla="*/ 330 h 1003"/>
                  <a:gd name="T88" fmla="+- 0 7033 6031"/>
                  <a:gd name="T89" fmla="*/ T88 w 1003"/>
                  <a:gd name="T90" fmla="+- 0 372 -171"/>
                  <a:gd name="T91" fmla="*/ 372 h 1003"/>
                  <a:gd name="T92" fmla="+- 0 7020 6031"/>
                  <a:gd name="T93" fmla="*/ T92 w 1003"/>
                  <a:gd name="T94" fmla="+- 0 451 -171"/>
                  <a:gd name="T95" fmla="*/ 451 h 1003"/>
                  <a:gd name="T96" fmla="+- 0 6995 6031"/>
                  <a:gd name="T97" fmla="*/ T96 w 1003"/>
                  <a:gd name="T98" fmla="+- 0 526 -171"/>
                  <a:gd name="T99" fmla="*/ 526 h 1003"/>
                  <a:gd name="T100" fmla="+- 0 6959 6031"/>
                  <a:gd name="T101" fmla="*/ T100 w 1003"/>
                  <a:gd name="T102" fmla="+- 0 595 -171"/>
                  <a:gd name="T103" fmla="*/ 595 h 1003"/>
                  <a:gd name="T104" fmla="+- 0 6914 6031"/>
                  <a:gd name="T105" fmla="*/ T104 w 1003"/>
                  <a:gd name="T106" fmla="+- 0 657 -171"/>
                  <a:gd name="T107" fmla="*/ 657 h 1003"/>
                  <a:gd name="T108" fmla="+- 0 6859 6031"/>
                  <a:gd name="T109" fmla="*/ T108 w 1003"/>
                  <a:gd name="T110" fmla="+- 0 711 -171"/>
                  <a:gd name="T111" fmla="*/ 711 h 1003"/>
                  <a:gd name="T112" fmla="+- 0 6797 6031"/>
                  <a:gd name="T113" fmla="*/ T112 w 1003"/>
                  <a:gd name="T114" fmla="+- 0 757 -171"/>
                  <a:gd name="T115" fmla="*/ 757 h 1003"/>
                  <a:gd name="T116" fmla="+- 0 6728 6031"/>
                  <a:gd name="T117" fmla="*/ T116 w 1003"/>
                  <a:gd name="T118" fmla="+- 0 793 -171"/>
                  <a:gd name="T119" fmla="*/ 793 h 1003"/>
                  <a:gd name="T120" fmla="+- 0 6653 6031"/>
                  <a:gd name="T121" fmla="*/ T120 w 1003"/>
                  <a:gd name="T122" fmla="+- 0 818 -171"/>
                  <a:gd name="T123" fmla="*/ 818 h 1003"/>
                  <a:gd name="T124" fmla="+- 0 6574 6031"/>
                  <a:gd name="T125" fmla="*/ T124 w 1003"/>
                  <a:gd name="T126" fmla="+- 0 830 -171"/>
                  <a:gd name="T127" fmla="*/ 830 h 1003"/>
                  <a:gd name="T128" fmla="+- 0 6533 6031"/>
                  <a:gd name="T129" fmla="*/ T128 w 1003"/>
                  <a:gd name="T130" fmla="+- 0 832 -171"/>
                  <a:gd name="T131" fmla="*/ 832 h 1003"/>
                  <a:gd name="T132" fmla="+- 0 6492 6031"/>
                  <a:gd name="T133" fmla="*/ T132 w 1003"/>
                  <a:gd name="T134" fmla="+- 0 830 -171"/>
                  <a:gd name="T135" fmla="*/ 830 h 1003"/>
                  <a:gd name="T136" fmla="+- 0 6412 6031"/>
                  <a:gd name="T137" fmla="*/ T136 w 1003"/>
                  <a:gd name="T138" fmla="+- 0 818 -171"/>
                  <a:gd name="T139" fmla="*/ 818 h 1003"/>
                  <a:gd name="T140" fmla="+- 0 6337 6031"/>
                  <a:gd name="T141" fmla="*/ T140 w 1003"/>
                  <a:gd name="T142" fmla="+- 0 793 -171"/>
                  <a:gd name="T143" fmla="*/ 793 h 1003"/>
                  <a:gd name="T144" fmla="+- 0 6268 6031"/>
                  <a:gd name="T145" fmla="*/ T144 w 1003"/>
                  <a:gd name="T146" fmla="+- 0 757 -171"/>
                  <a:gd name="T147" fmla="*/ 757 h 1003"/>
                  <a:gd name="T148" fmla="+- 0 6206 6031"/>
                  <a:gd name="T149" fmla="*/ T148 w 1003"/>
                  <a:gd name="T150" fmla="+- 0 711 -171"/>
                  <a:gd name="T151" fmla="*/ 711 h 1003"/>
                  <a:gd name="T152" fmla="+- 0 6152 6031"/>
                  <a:gd name="T153" fmla="*/ T152 w 1003"/>
                  <a:gd name="T154" fmla="+- 0 657 -171"/>
                  <a:gd name="T155" fmla="*/ 657 h 1003"/>
                  <a:gd name="T156" fmla="+- 0 6106 6031"/>
                  <a:gd name="T157" fmla="*/ T156 w 1003"/>
                  <a:gd name="T158" fmla="+- 0 595 -171"/>
                  <a:gd name="T159" fmla="*/ 595 h 1003"/>
                  <a:gd name="T160" fmla="+- 0 6070 6031"/>
                  <a:gd name="T161" fmla="*/ T160 w 1003"/>
                  <a:gd name="T162" fmla="+- 0 526 -171"/>
                  <a:gd name="T163" fmla="*/ 526 h 1003"/>
                  <a:gd name="T164" fmla="+- 0 6046 6031"/>
                  <a:gd name="T165" fmla="*/ T164 w 1003"/>
                  <a:gd name="T166" fmla="+- 0 451 -171"/>
                  <a:gd name="T167" fmla="*/ 451 h 1003"/>
                  <a:gd name="T168" fmla="+- 0 6033 6031"/>
                  <a:gd name="T169" fmla="*/ T168 w 1003"/>
                  <a:gd name="T170" fmla="+- 0 372 -171"/>
                  <a:gd name="T171" fmla="*/ 372 h 1003"/>
                  <a:gd name="T172" fmla="+- 0 6031 6031"/>
                  <a:gd name="T173" fmla="*/ T172 w 1003"/>
                  <a:gd name="T174" fmla="+- 0 330 -171"/>
                  <a:gd name="T175" fmla="*/ 330 h 10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3" h="1003">
                    <a:moveTo>
                      <a:pt x="0" y="501"/>
                    </a:moveTo>
                    <a:lnTo>
                      <a:pt x="7" y="420"/>
                    </a:lnTo>
                    <a:lnTo>
                      <a:pt x="26" y="343"/>
                    </a:lnTo>
                    <a:lnTo>
                      <a:pt x="56" y="271"/>
                    </a:lnTo>
                    <a:lnTo>
                      <a:pt x="97" y="205"/>
                    </a:lnTo>
                    <a:lnTo>
                      <a:pt x="147" y="147"/>
                    </a:lnTo>
                    <a:lnTo>
                      <a:pt x="205" y="96"/>
                    </a:lnTo>
                    <a:lnTo>
                      <a:pt x="271" y="56"/>
                    </a:lnTo>
                    <a:lnTo>
                      <a:pt x="343" y="25"/>
                    </a:lnTo>
                    <a:lnTo>
                      <a:pt x="420" y="6"/>
                    </a:lnTo>
                    <a:lnTo>
                      <a:pt x="502" y="0"/>
                    </a:lnTo>
                    <a:lnTo>
                      <a:pt x="543" y="1"/>
                    </a:lnTo>
                    <a:lnTo>
                      <a:pt x="622" y="14"/>
                    </a:lnTo>
                    <a:lnTo>
                      <a:pt x="697" y="39"/>
                    </a:lnTo>
                    <a:lnTo>
                      <a:pt x="766" y="75"/>
                    </a:lnTo>
                    <a:lnTo>
                      <a:pt x="828" y="120"/>
                    </a:lnTo>
                    <a:lnTo>
                      <a:pt x="883" y="175"/>
                    </a:lnTo>
                    <a:lnTo>
                      <a:pt x="928" y="237"/>
                    </a:lnTo>
                    <a:lnTo>
                      <a:pt x="964" y="306"/>
                    </a:lnTo>
                    <a:lnTo>
                      <a:pt x="989" y="381"/>
                    </a:lnTo>
                    <a:lnTo>
                      <a:pt x="1002" y="460"/>
                    </a:lnTo>
                    <a:lnTo>
                      <a:pt x="1003" y="501"/>
                    </a:lnTo>
                    <a:lnTo>
                      <a:pt x="1002" y="543"/>
                    </a:lnTo>
                    <a:lnTo>
                      <a:pt x="989" y="622"/>
                    </a:lnTo>
                    <a:lnTo>
                      <a:pt x="964" y="697"/>
                    </a:lnTo>
                    <a:lnTo>
                      <a:pt x="928" y="766"/>
                    </a:lnTo>
                    <a:lnTo>
                      <a:pt x="883" y="828"/>
                    </a:lnTo>
                    <a:lnTo>
                      <a:pt x="828" y="882"/>
                    </a:lnTo>
                    <a:lnTo>
                      <a:pt x="766" y="928"/>
                    </a:lnTo>
                    <a:lnTo>
                      <a:pt x="697" y="964"/>
                    </a:lnTo>
                    <a:lnTo>
                      <a:pt x="622" y="989"/>
                    </a:lnTo>
                    <a:lnTo>
                      <a:pt x="543" y="1001"/>
                    </a:lnTo>
                    <a:lnTo>
                      <a:pt x="502" y="1003"/>
                    </a:lnTo>
                    <a:lnTo>
                      <a:pt x="461" y="1001"/>
                    </a:lnTo>
                    <a:lnTo>
                      <a:pt x="381" y="989"/>
                    </a:lnTo>
                    <a:lnTo>
                      <a:pt x="306" y="964"/>
                    </a:lnTo>
                    <a:lnTo>
                      <a:pt x="237" y="928"/>
                    </a:lnTo>
                    <a:lnTo>
                      <a:pt x="175" y="882"/>
                    </a:lnTo>
                    <a:lnTo>
                      <a:pt x="121" y="828"/>
                    </a:lnTo>
                    <a:lnTo>
                      <a:pt x="75" y="766"/>
                    </a:lnTo>
                    <a:lnTo>
                      <a:pt x="39" y="697"/>
                    </a:lnTo>
                    <a:lnTo>
                      <a:pt x="15" y="622"/>
                    </a:lnTo>
                    <a:lnTo>
                      <a:pt x="2" y="543"/>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19" name="Picture 18">
                <a:extLst>
                  <a:ext uri="{FF2B5EF4-FFF2-40B4-BE49-F238E27FC236}">
                    <a16:creationId xmlns:a16="http://schemas.microsoft.com/office/drawing/2014/main" id="{51421170-FCBE-D41B-66C4-7F2F0CC5D1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57" y="-57"/>
                <a:ext cx="764" cy="76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0" name="Group 19">
            <a:extLst>
              <a:ext uri="{FF2B5EF4-FFF2-40B4-BE49-F238E27FC236}">
                <a16:creationId xmlns:a16="http://schemas.microsoft.com/office/drawing/2014/main" id="{281D2E33-B866-FA5F-FEDE-E2B114955CB7}"/>
              </a:ext>
            </a:extLst>
          </p:cNvPr>
          <p:cNvGrpSpPr>
            <a:grpSpLocks/>
          </p:cNvGrpSpPr>
          <p:nvPr/>
        </p:nvGrpSpPr>
        <p:grpSpPr bwMode="auto">
          <a:xfrm>
            <a:off x="584036" y="4157073"/>
            <a:ext cx="791845" cy="793750"/>
            <a:chOff x="1142" y="38"/>
            <a:chExt cx="1247" cy="1250"/>
          </a:xfrm>
        </p:grpSpPr>
        <p:pic>
          <p:nvPicPr>
            <p:cNvPr id="21" name="Picture 20">
              <a:extLst>
                <a:ext uri="{FF2B5EF4-FFF2-40B4-BE49-F238E27FC236}">
                  <a16:creationId xmlns:a16="http://schemas.microsoft.com/office/drawing/2014/main" id="{EE8B7CD4-9BEE-07B7-484A-731989153C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42" y="38"/>
              <a:ext cx="1247"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id="{DC49AF92-0A58-8A7A-E6AC-F4FD7B5B0FD4}"/>
                </a:ext>
              </a:extLst>
            </p:cNvPr>
            <p:cNvGrpSpPr>
              <a:grpSpLocks/>
            </p:cNvGrpSpPr>
            <p:nvPr/>
          </p:nvGrpSpPr>
          <p:grpSpPr bwMode="auto">
            <a:xfrm>
              <a:off x="1224" y="120"/>
              <a:ext cx="1001" cy="1001"/>
              <a:chOff x="1224" y="120"/>
              <a:chExt cx="1001" cy="1001"/>
            </a:xfrm>
          </p:grpSpPr>
          <p:sp>
            <p:nvSpPr>
              <p:cNvPr id="23" name="Freeform 169">
                <a:extLst>
                  <a:ext uri="{FF2B5EF4-FFF2-40B4-BE49-F238E27FC236}">
                    <a16:creationId xmlns:a16="http://schemas.microsoft.com/office/drawing/2014/main" id="{CC46EF2B-CC64-7EBE-3810-6394D1E8CE71}"/>
                  </a:ext>
                </a:extLst>
              </p:cNvPr>
              <p:cNvSpPr>
                <a:spLocks/>
              </p:cNvSpPr>
              <p:nvPr/>
            </p:nvSpPr>
            <p:spPr bwMode="auto">
              <a:xfrm>
                <a:off x="1224" y="120"/>
                <a:ext cx="1001" cy="1001"/>
              </a:xfrm>
              <a:custGeom>
                <a:avLst/>
                <a:gdLst>
                  <a:gd name="T0" fmla="+- 0 1224 1224"/>
                  <a:gd name="T1" fmla="*/ T0 w 1001"/>
                  <a:gd name="T2" fmla="+- 0 621 120"/>
                  <a:gd name="T3" fmla="*/ 621 h 1001"/>
                  <a:gd name="T4" fmla="+- 0 1231 1224"/>
                  <a:gd name="T5" fmla="*/ T4 w 1001"/>
                  <a:gd name="T6" fmla="+- 0 539 120"/>
                  <a:gd name="T7" fmla="*/ 539 h 1001"/>
                  <a:gd name="T8" fmla="+- 0 1250 1224"/>
                  <a:gd name="T9" fmla="*/ T8 w 1001"/>
                  <a:gd name="T10" fmla="+- 0 462 120"/>
                  <a:gd name="T11" fmla="*/ 462 h 1001"/>
                  <a:gd name="T12" fmla="+- 0 1280 1224"/>
                  <a:gd name="T13" fmla="*/ T12 w 1001"/>
                  <a:gd name="T14" fmla="+- 0 391 120"/>
                  <a:gd name="T15" fmla="*/ 391 h 1001"/>
                  <a:gd name="T16" fmla="+- 0 1321 1224"/>
                  <a:gd name="T17" fmla="*/ T16 w 1001"/>
                  <a:gd name="T18" fmla="+- 0 325 120"/>
                  <a:gd name="T19" fmla="*/ 325 h 1001"/>
                  <a:gd name="T20" fmla="+- 0 1371 1224"/>
                  <a:gd name="T21" fmla="*/ T20 w 1001"/>
                  <a:gd name="T22" fmla="+- 0 267 120"/>
                  <a:gd name="T23" fmla="*/ 267 h 1001"/>
                  <a:gd name="T24" fmla="+- 0 1429 1224"/>
                  <a:gd name="T25" fmla="*/ T24 w 1001"/>
                  <a:gd name="T26" fmla="+- 0 217 120"/>
                  <a:gd name="T27" fmla="*/ 217 h 1001"/>
                  <a:gd name="T28" fmla="+- 0 1494 1224"/>
                  <a:gd name="T29" fmla="*/ T28 w 1001"/>
                  <a:gd name="T30" fmla="+- 0 176 120"/>
                  <a:gd name="T31" fmla="*/ 176 h 1001"/>
                  <a:gd name="T32" fmla="+- 0 1566 1224"/>
                  <a:gd name="T33" fmla="*/ T32 w 1001"/>
                  <a:gd name="T34" fmla="+- 0 146 120"/>
                  <a:gd name="T35" fmla="*/ 146 h 1001"/>
                  <a:gd name="T36" fmla="+- 0 1643 1224"/>
                  <a:gd name="T37" fmla="*/ T36 w 1001"/>
                  <a:gd name="T38" fmla="+- 0 127 120"/>
                  <a:gd name="T39" fmla="*/ 127 h 1001"/>
                  <a:gd name="T40" fmla="+- 0 1725 1224"/>
                  <a:gd name="T41" fmla="*/ T40 w 1001"/>
                  <a:gd name="T42" fmla="+- 0 120 120"/>
                  <a:gd name="T43" fmla="*/ 120 h 1001"/>
                  <a:gd name="T44" fmla="+- 0 1766 1224"/>
                  <a:gd name="T45" fmla="*/ T44 w 1001"/>
                  <a:gd name="T46" fmla="+- 0 122 120"/>
                  <a:gd name="T47" fmla="*/ 122 h 1001"/>
                  <a:gd name="T48" fmla="+- 0 1845 1224"/>
                  <a:gd name="T49" fmla="*/ T48 w 1001"/>
                  <a:gd name="T50" fmla="+- 0 135 120"/>
                  <a:gd name="T51" fmla="*/ 135 h 1001"/>
                  <a:gd name="T52" fmla="+- 0 1920 1224"/>
                  <a:gd name="T53" fmla="*/ T52 w 1001"/>
                  <a:gd name="T54" fmla="+- 0 159 120"/>
                  <a:gd name="T55" fmla="*/ 159 h 1001"/>
                  <a:gd name="T56" fmla="+- 0 1988 1224"/>
                  <a:gd name="T57" fmla="*/ T56 w 1001"/>
                  <a:gd name="T58" fmla="+- 0 195 120"/>
                  <a:gd name="T59" fmla="*/ 195 h 1001"/>
                  <a:gd name="T60" fmla="+- 0 2050 1224"/>
                  <a:gd name="T61" fmla="*/ T60 w 1001"/>
                  <a:gd name="T62" fmla="+- 0 240 120"/>
                  <a:gd name="T63" fmla="*/ 240 h 1001"/>
                  <a:gd name="T64" fmla="+- 0 2105 1224"/>
                  <a:gd name="T65" fmla="*/ T64 w 1001"/>
                  <a:gd name="T66" fmla="+- 0 295 120"/>
                  <a:gd name="T67" fmla="*/ 295 h 1001"/>
                  <a:gd name="T68" fmla="+- 0 2150 1224"/>
                  <a:gd name="T69" fmla="*/ T68 w 1001"/>
                  <a:gd name="T70" fmla="+- 0 357 120"/>
                  <a:gd name="T71" fmla="*/ 357 h 1001"/>
                  <a:gd name="T72" fmla="+- 0 2186 1224"/>
                  <a:gd name="T73" fmla="*/ T72 w 1001"/>
                  <a:gd name="T74" fmla="+- 0 426 120"/>
                  <a:gd name="T75" fmla="*/ 426 h 1001"/>
                  <a:gd name="T76" fmla="+- 0 2211 1224"/>
                  <a:gd name="T77" fmla="*/ T76 w 1001"/>
                  <a:gd name="T78" fmla="+- 0 500 120"/>
                  <a:gd name="T79" fmla="*/ 500 h 1001"/>
                  <a:gd name="T80" fmla="+- 0 2224 1224"/>
                  <a:gd name="T81" fmla="*/ T80 w 1001"/>
                  <a:gd name="T82" fmla="+- 0 580 120"/>
                  <a:gd name="T83" fmla="*/ 580 h 1001"/>
                  <a:gd name="T84" fmla="+- 0 2225 1224"/>
                  <a:gd name="T85" fmla="*/ T84 w 1001"/>
                  <a:gd name="T86" fmla="+- 0 621 120"/>
                  <a:gd name="T87" fmla="*/ 621 h 1001"/>
                  <a:gd name="T88" fmla="+- 0 2224 1224"/>
                  <a:gd name="T89" fmla="*/ T88 w 1001"/>
                  <a:gd name="T90" fmla="+- 0 662 120"/>
                  <a:gd name="T91" fmla="*/ 662 h 1001"/>
                  <a:gd name="T92" fmla="+- 0 2211 1224"/>
                  <a:gd name="T93" fmla="*/ T92 w 1001"/>
                  <a:gd name="T94" fmla="+- 0 741 120"/>
                  <a:gd name="T95" fmla="*/ 741 h 1001"/>
                  <a:gd name="T96" fmla="+- 0 2186 1224"/>
                  <a:gd name="T97" fmla="*/ T96 w 1001"/>
                  <a:gd name="T98" fmla="+- 0 816 120"/>
                  <a:gd name="T99" fmla="*/ 816 h 1001"/>
                  <a:gd name="T100" fmla="+- 0 2150 1224"/>
                  <a:gd name="T101" fmla="*/ T100 w 1001"/>
                  <a:gd name="T102" fmla="+- 0 884 120"/>
                  <a:gd name="T103" fmla="*/ 884 h 1001"/>
                  <a:gd name="T104" fmla="+- 0 2105 1224"/>
                  <a:gd name="T105" fmla="*/ T104 w 1001"/>
                  <a:gd name="T106" fmla="+- 0 947 120"/>
                  <a:gd name="T107" fmla="*/ 947 h 1001"/>
                  <a:gd name="T108" fmla="+- 0 2050 1224"/>
                  <a:gd name="T109" fmla="*/ T108 w 1001"/>
                  <a:gd name="T110" fmla="+- 0 1001 120"/>
                  <a:gd name="T111" fmla="*/ 1001 h 1001"/>
                  <a:gd name="T112" fmla="+- 0 1988 1224"/>
                  <a:gd name="T113" fmla="*/ T112 w 1001"/>
                  <a:gd name="T114" fmla="+- 0 1046 120"/>
                  <a:gd name="T115" fmla="*/ 1046 h 1001"/>
                  <a:gd name="T116" fmla="+- 0 1920 1224"/>
                  <a:gd name="T117" fmla="*/ T116 w 1001"/>
                  <a:gd name="T118" fmla="+- 0 1082 120"/>
                  <a:gd name="T119" fmla="*/ 1082 h 1001"/>
                  <a:gd name="T120" fmla="+- 0 1845 1224"/>
                  <a:gd name="T121" fmla="*/ T120 w 1001"/>
                  <a:gd name="T122" fmla="+- 0 1107 120"/>
                  <a:gd name="T123" fmla="*/ 1107 h 1001"/>
                  <a:gd name="T124" fmla="+- 0 1766 1224"/>
                  <a:gd name="T125" fmla="*/ T124 w 1001"/>
                  <a:gd name="T126" fmla="+- 0 1120 120"/>
                  <a:gd name="T127" fmla="*/ 1120 h 1001"/>
                  <a:gd name="T128" fmla="+- 0 1725 1224"/>
                  <a:gd name="T129" fmla="*/ T128 w 1001"/>
                  <a:gd name="T130" fmla="+- 0 1121 120"/>
                  <a:gd name="T131" fmla="*/ 1121 h 1001"/>
                  <a:gd name="T132" fmla="+- 0 1684 1224"/>
                  <a:gd name="T133" fmla="*/ T132 w 1001"/>
                  <a:gd name="T134" fmla="+- 0 1120 120"/>
                  <a:gd name="T135" fmla="*/ 1120 h 1001"/>
                  <a:gd name="T136" fmla="+- 0 1604 1224"/>
                  <a:gd name="T137" fmla="*/ T136 w 1001"/>
                  <a:gd name="T138" fmla="+- 0 1107 120"/>
                  <a:gd name="T139" fmla="*/ 1107 h 1001"/>
                  <a:gd name="T140" fmla="+- 0 1530 1224"/>
                  <a:gd name="T141" fmla="*/ T140 w 1001"/>
                  <a:gd name="T142" fmla="+- 0 1082 120"/>
                  <a:gd name="T143" fmla="*/ 1082 h 1001"/>
                  <a:gd name="T144" fmla="+- 0 1461 1224"/>
                  <a:gd name="T145" fmla="*/ T144 w 1001"/>
                  <a:gd name="T146" fmla="+- 0 1046 120"/>
                  <a:gd name="T147" fmla="*/ 1046 h 1001"/>
                  <a:gd name="T148" fmla="+- 0 1399 1224"/>
                  <a:gd name="T149" fmla="*/ T148 w 1001"/>
                  <a:gd name="T150" fmla="+- 0 1001 120"/>
                  <a:gd name="T151" fmla="*/ 1001 h 1001"/>
                  <a:gd name="T152" fmla="+- 0 1344 1224"/>
                  <a:gd name="T153" fmla="*/ T152 w 1001"/>
                  <a:gd name="T154" fmla="+- 0 947 120"/>
                  <a:gd name="T155" fmla="*/ 947 h 1001"/>
                  <a:gd name="T156" fmla="+- 0 1299 1224"/>
                  <a:gd name="T157" fmla="*/ T156 w 1001"/>
                  <a:gd name="T158" fmla="+- 0 884 120"/>
                  <a:gd name="T159" fmla="*/ 884 h 1001"/>
                  <a:gd name="T160" fmla="+- 0 1263 1224"/>
                  <a:gd name="T161" fmla="*/ T160 w 1001"/>
                  <a:gd name="T162" fmla="+- 0 816 120"/>
                  <a:gd name="T163" fmla="*/ 816 h 1001"/>
                  <a:gd name="T164" fmla="+- 0 1239 1224"/>
                  <a:gd name="T165" fmla="*/ T164 w 1001"/>
                  <a:gd name="T166" fmla="+- 0 741 120"/>
                  <a:gd name="T167" fmla="*/ 741 h 1001"/>
                  <a:gd name="T168" fmla="+- 0 1226 1224"/>
                  <a:gd name="T169" fmla="*/ T168 w 1001"/>
                  <a:gd name="T170" fmla="+- 0 662 120"/>
                  <a:gd name="T171" fmla="*/ 662 h 1001"/>
                  <a:gd name="T172" fmla="+- 0 1224 1224"/>
                  <a:gd name="T173" fmla="*/ T172 w 1001"/>
                  <a:gd name="T174" fmla="+- 0 621 120"/>
                  <a:gd name="T175" fmla="*/ 621 h 100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1" h="1001">
                    <a:moveTo>
                      <a:pt x="0" y="501"/>
                    </a:moveTo>
                    <a:lnTo>
                      <a:pt x="7" y="419"/>
                    </a:lnTo>
                    <a:lnTo>
                      <a:pt x="26" y="342"/>
                    </a:lnTo>
                    <a:lnTo>
                      <a:pt x="56" y="271"/>
                    </a:lnTo>
                    <a:lnTo>
                      <a:pt x="97" y="205"/>
                    </a:lnTo>
                    <a:lnTo>
                      <a:pt x="147" y="147"/>
                    </a:lnTo>
                    <a:lnTo>
                      <a:pt x="205" y="97"/>
                    </a:lnTo>
                    <a:lnTo>
                      <a:pt x="270" y="56"/>
                    </a:lnTo>
                    <a:lnTo>
                      <a:pt x="342" y="26"/>
                    </a:lnTo>
                    <a:lnTo>
                      <a:pt x="419" y="7"/>
                    </a:lnTo>
                    <a:lnTo>
                      <a:pt x="501" y="0"/>
                    </a:lnTo>
                    <a:lnTo>
                      <a:pt x="542" y="2"/>
                    </a:lnTo>
                    <a:lnTo>
                      <a:pt x="621" y="15"/>
                    </a:lnTo>
                    <a:lnTo>
                      <a:pt x="696" y="39"/>
                    </a:lnTo>
                    <a:lnTo>
                      <a:pt x="764" y="75"/>
                    </a:lnTo>
                    <a:lnTo>
                      <a:pt x="826" y="120"/>
                    </a:lnTo>
                    <a:lnTo>
                      <a:pt x="881" y="175"/>
                    </a:lnTo>
                    <a:lnTo>
                      <a:pt x="926" y="237"/>
                    </a:lnTo>
                    <a:lnTo>
                      <a:pt x="962" y="306"/>
                    </a:lnTo>
                    <a:lnTo>
                      <a:pt x="987" y="380"/>
                    </a:lnTo>
                    <a:lnTo>
                      <a:pt x="1000" y="460"/>
                    </a:lnTo>
                    <a:lnTo>
                      <a:pt x="1001" y="501"/>
                    </a:lnTo>
                    <a:lnTo>
                      <a:pt x="1000" y="542"/>
                    </a:lnTo>
                    <a:lnTo>
                      <a:pt x="987" y="621"/>
                    </a:lnTo>
                    <a:lnTo>
                      <a:pt x="962" y="696"/>
                    </a:lnTo>
                    <a:lnTo>
                      <a:pt x="926" y="764"/>
                    </a:lnTo>
                    <a:lnTo>
                      <a:pt x="881" y="827"/>
                    </a:lnTo>
                    <a:lnTo>
                      <a:pt x="826" y="881"/>
                    </a:lnTo>
                    <a:lnTo>
                      <a:pt x="764" y="926"/>
                    </a:lnTo>
                    <a:lnTo>
                      <a:pt x="696" y="962"/>
                    </a:lnTo>
                    <a:lnTo>
                      <a:pt x="621" y="987"/>
                    </a:lnTo>
                    <a:lnTo>
                      <a:pt x="542" y="1000"/>
                    </a:lnTo>
                    <a:lnTo>
                      <a:pt x="501" y="1001"/>
                    </a:lnTo>
                    <a:lnTo>
                      <a:pt x="460" y="1000"/>
                    </a:lnTo>
                    <a:lnTo>
                      <a:pt x="380" y="987"/>
                    </a:lnTo>
                    <a:lnTo>
                      <a:pt x="306" y="962"/>
                    </a:lnTo>
                    <a:lnTo>
                      <a:pt x="237" y="926"/>
                    </a:lnTo>
                    <a:lnTo>
                      <a:pt x="175" y="881"/>
                    </a:lnTo>
                    <a:lnTo>
                      <a:pt x="120" y="827"/>
                    </a:lnTo>
                    <a:lnTo>
                      <a:pt x="75" y="764"/>
                    </a:lnTo>
                    <a:lnTo>
                      <a:pt x="39" y="696"/>
                    </a:lnTo>
                    <a:lnTo>
                      <a:pt x="15" y="621"/>
                    </a:lnTo>
                    <a:lnTo>
                      <a:pt x="2" y="542"/>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24" name="Picture 23">
                <a:extLst>
                  <a:ext uri="{FF2B5EF4-FFF2-40B4-BE49-F238E27FC236}">
                    <a16:creationId xmlns:a16="http://schemas.microsoft.com/office/drawing/2014/main" id="{35E8B439-CFEF-4DCA-E6CB-A8BD2F3AAB1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9" y="320"/>
                <a:ext cx="662" cy="589"/>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7" name="Group 26">
            <a:extLst>
              <a:ext uri="{FF2B5EF4-FFF2-40B4-BE49-F238E27FC236}">
                <a16:creationId xmlns:a16="http://schemas.microsoft.com/office/drawing/2014/main" id="{CBF0F01E-3CB0-F935-0B59-09BDE13F2C27}"/>
              </a:ext>
            </a:extLst>
          </p:cNvPr>
          <p:cNvGrpSpPr>
            <a:grpSpLocks/>
          </p:cNvGrpSpPr>
          <p:nvPr/>
        </p:nvGrpSpPr>
        <p:grpSpPr bwMode="auto">
          <a:xfrm>
            <a:off x="588245" y="5097108"/>
            <a:ext cx="791845" cy="793750"/>
            <a:chOff x="5949" y="-253"/>
            <a:chExt cx="1247" cy="1250"/>
          </a:xfrm>
        </p:grpSpPr>
        <p:pic>
          <p:nvPicPr>
            <p:cNvPr id="28" name="Picture 27">
              <a:extLst>
                <a:ext uri="{FF2B5EF4-FFF2-40B4-BE49-F238E27FC236}">
                  <a16:creationId xmlns:a16="http://schemas.microsoft.com/office/drawing/2014/main" id="{CD89D9F5-F734-F477-AC4B-AF67F60109C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9" y="-253"/>
              <a:ext cx="1247"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Group 28">
              <a:extLst>
                <a:ext uri="{FF2B5EF4-FFF2-40B4-BE49-F238E27FC236}">
                  <a16:creationId xmlns:a16="http://schemas.microsoft.com/office/drawing/2014/main" id="{A04F5051-220D-38E6-B382-448C725B1754}"/>
                </a:ext>
              </a:extLst>
            </p:cNvPr>
            <p:cNvGrpSpPr>
              <a:grpSpLocks/>
            </p:cNvGrpSpPr>
            <p:nvPr/>
          </p:nvGrpSpPr>
          <p:grpSpPr bwMode="auto">
            <a:xfrm>
              <a:off x="6031" y="-170"/>
              <a:ext cx="1001" cy="1001"/>
              <a:chOff x="6031" y="-170"/>
              <a:chExt cx="1001" cy="1001"/>
            </a:xfrm>
          </p:grpSpPr>
          <p:sp>
            <p:nvSpPr>
              <p:cNvPr id="30" name="Freeform 164">
                <a:extLst>
                  <a:ext uri="{FF2B5EF4-FFF2-40B4-BE49-F238E27FC236}">
                    <a16:creationId xmlns:a16="http://schemas.microsoft.com/office/drawing/2014/main" id="{8EE7FDB6-6643-86E8-F63A-4DBF958A6055}"/>
                  </a:ext>
                </a:extLst>
              </p:cNvPr>
              <p:cNvSpPr>
                <a:spLocks/>
              </p:cNvSpPr>
              <p:nvPr/>
            </p:nvSpPr>
            <p:spPr bwMode="auto">
              <a:xfrm>
                <a:off x="6031" y="-170"/>
                <a:ext cx="1001" cy="1001"/>
              </a:xfrm>
              <a:custGeom>
                <a:avLst/>
                <a:gdLst>
                  <a:gd name="T0" fmla="+- 0 6031 6031"/>
                  <a:gd name="T1" fmla="*/ T0 w 1001"/>
                  <a:gd name="T2" fmla="+- 0 330 -170"/>
                  <a:gd name="T3" fmla="*/ 330 h 1001"/>
                  <a:gd name="T4" fmla="+- 0 6038 6031"/>
                  <a:gd name="T5" fmla="*/ T4 w 1001"/>
                  <a:gd name="T6" fmla="+- 0 249 -170"/>
                  <a:gd name="T7" fmla="*/ 249 h 1001"/>
                  <a:gd name="T8" fmla="+- 0 6057 6031"/>
                  <a:gd name="T9" fmla="*/ T8 w 1001"/>
                  <a:gd name="T10" fmla="+- 0 172 -170"/>
                  <a:gd name="T11" fmla="*/ 172 h 1001"/>
                  <a:gd name="T12" fmla="+- 0 6087 6031"/>
                  <a:gd name="T13" fmla="*/ T12 w 1001"/>
                  <a:gd name="T14" fmla="+- 0 100 -170"/>
                  <a:gd name="T15" fmla="*/ 100 h 1001"/>
                  <a:gd name="T16" fmla="+- 0 6128 6031"/>
                  <a:gd name="T17" fmla="*/ T16 w 1001"/>
                  <a:gd name="T18" fmla="+- 0 34 -170"/>
                  <a:gd name="T19" fmla="*/ 34 h 1001"/>
                  <a:gd name="T20" fmla="+- 0 6178 6031"/>
                  <a:gd name="T21" fmla="*/ T20 w 1001"/>
                  <a:gd name="T22" fmla="+- 0 -24 -170"/>
                  <a:gd name="T23" fmla="*/ -24 h 1001"/>
                  <a:gd name="T24" fmla="+- 0 6236 6031"/>
                  <a:gd name="T25" fmla="*/ T24 w 1001"/>
                  <a:gd name="T26" fmla="+- 0 -74 -170"/>
                  <a:gd name="T27" fmla="*/ -74 h 1001"/>
                  <a:gd name="T28" fmla="+- 0 6301 6031"/>
                  <a:gd name="T29" fmla="*/ T28 w 1001"/>
                  <a:gd name="T30" fmla="+- 0 -115 -170"/>
                  <a:gd name="T31" fmla="*/ -115 h 1001"/>
                  <a:gd name="T32" fmla="+- 0 6373 6031"/>
                  <a:gd name="T33" fmla="*/ T32 w 1001"/>
                  <a:gd name="T34" fmla="+- 0 -145 -170"/>
                  <a:gd name="T35" fmla="*/ -145 h 1001"/>
                  <a:gd name="T36" fmla="+- 0 6450 6031"/>
                  <a:gd name="T37" fmla="*/ T36 w 1001"/>
                  <a:gd name="T38" fmla="+- 0 -164 -170"/>
                  <a:gd name="T39" fmla="*/ -164 h 1001"/>
                  <a:gd name="T40" fmla="+- 0 6532 6031"/>
                  <a:gd name="T41" fmla="*/ T40 w 1001"/>
                  <a:gd name="T42" fmla="+- 0 -170 -170"/>
                  <a:gd name="T43" fmla="*/ -170 h 1001"/>
                  <a:gd name="T44" fmla="+- 0 6573 6031"/>
                  <a:gd name="T45" fmla="*/ T44 w 1001"/>
                  <a:gd name="T46" fmla="+- 0 -169 -170"/>
                  <a:gd name="T47" fmla="*/ -169 h 1001"/>
                  <a:gd name="T48" fmla="+- 0 6652 6031"/>
                  <a:gd name="T49" fmla="*/ T48 w 1001"/>
                  <a:gd name="T50" fmla="+- 0 -156 -170"/>
                  <a:gd name="T51" fmla="*/ -156 h 1001"/>
                  <a:gd name="T52" fmla="+- 0 6727 6031"/>
                  <a:gd name="T53" fmla="*/ T52 w 1001"/>
                  <a:gd name="T54" fmla="+- 0 -131 -170"/>
                  <a:gd name="T55" fmla="*/ -131 h 1001"/>
                  <a:gd name="T56" fmla="+- 0 6795 6031"/>
                  <a:gd name="T57" fmla="*/ T56 w 1001"/>
                  <a:gd name="T58" fmla="+- 0 -95 -170"/>
                  <a:gd name="T59" fmla="*/ -95 h 1001"/>
                  <a:gd name="T60" fmla="+- 0 6857 6031"/>
                  <a:gd name="T61" fmla="*/ T60 w 1001"/>
                  <a:gd name="T62" fmla="+- 0 -50 -170"/>
                  <a:gd name="T63" fmla="*/ -50 h 1001"/>
                  <a:gd name="T64" fmla="+- 0 6912 6031"/>
                  <a:gd name="T65" fmla="*/ T64 w 1001"/>
                  <a:gd name="T66" fmla="+- 0 4 -170"/>
                  <a:gd name="T67" fmla="*/ 4 h 1001"/>
                  <a:gd name="T68" fmla="+- 0 6957 6031"/>
                  <a:gd name="T69" fmla="*/ T68 w 1001"/>
                  <a:gd name="T70" fmla="+- 0 66 -170"/>
                  <a:gd name="T71" fmla="*/ 66 h 1001"/>
                  <a:gd name="T72" fmla="+- 0 6993 6031"/>
                  <a:gd name="T73" fmla="*/ T72 w 1001"/>
                  <a:gd name="T74" fmla="+- 0 135 -170"/>
                  <a:gd name="T75" fmla="*/ 135 h 1001"/>
                  <a:gd name="T76" fmla="+- 0 7018 6031"/>
                  <a:gd name="T77" fmla="*/ T76 w 1001"/>
                  <a:gd name="T78" fmla="+- 0 210 -170"/>
                  <a:gd name="T79" fmla="*/ 210 h 1001"/>
                  <a:gd name="T80" fmla="+- 0 7031 6031"/>
                  <a:gd name="T81" fmla="*/ T80 w 1001"/>
                  <a:gd name="T82" fmla="+- 0 289 -170"/>
                  <a:gd name="T83" fmla="*/ 289 h 1001"/>
                  <a:gd name="T84" fmla="+- 0 7032 6031"/>
                  <a:gd name="T85" fmla="*/ T84 w 1001"/>
                  <a:gd name="T86" fmla="+- 0 330 -170"/>
                  <a:gd name="T87" fmla="*/ 330 h 1001"/>
                  <a:gd name="T88" fmla="+- 0 7031 6031"/>
                  <a:gd name="T89" fmla="*/ T88 w 1001"/>
                  <a:gd name="T90" fmla="+- 0 371 -170"/>
                  <a:gd name="T91" fmla="*/ 371 h 1001"/>
                  <a:gd name="T92" fmla="+- 0 7018 6031"/>
                  <a:gd name="T93" fmla="*/ T92 w 1001"/>
                  <a:gd name="T94" fmla="+- 0 451 -170"/>
                  <a:gd name="T95" fmla="*/ 451 h 1001"/>
                  <a:gd name="T96" fmla="+- 0 6993 6031"/>
                  <a:gd name="T97" fmla="*/ T96 w 1001"/>
                  <a:gd name="T98" fmla="+- 0 525 -170"/>
                  <a:gd name="T99" fmla="*/ 525 h 1001"/>
                  <a:gd name="T100" fmla="+- 0 6957 6031"/>
                  <a:gd name="T101" fmla="*/ T100 w 1001"/>
                  <a:gd name="T102" fmla="+- 0 594 -170"/>
                  <a:gd name="T103" fmla="*/ 594 h 1001"/>
                  <a:gd name="T104" fmla="+- 0 6912 6031"/>
                  <a:gd name="T105" fmla="*/ T104 w 1001"/>
                  <a:gd name="T106" fmla="+- 0 656 -170"/>
                  <a:gd name="T107" fmla="*/ 656 h 1001"/>
                  <a:gd name="T108" fmla="+- 0 6857 6031"/>
                  <a:gd name="T109" fmla="*/ T108 w 1001"/>
                  <a:gd name="T110" fmla="+- 0 710 -170"/>
                  <a:gd name="T111" fmla="*/ 710 h 1001"/>
                  <a:gd name="T112" fmla="+- 0 6795 6031"/>
                  <a:gd name="T113" fmla="*/ T112 w 1001"/>
                  <a:gd name="T114" fmla="+- 0 756 -170"/>
                  <a:gd name="T115" fmla="*/ 756 h 1001"/>
                  <a:gd name="T116" fmla="+- 0 6727 6031"/>
                  <a:gd name="T117" fmla="*/ T116 w 1001"/>
                  <a:gd name="T118" fmla="+- 0 791 -170"/>
                  <a:gd name="T119" fmla="*/ 791 h 1001"/>
                  <a:gd name="T120" fmla="+- 0 6652 6031"/>
                  <a:gd name="T121" fmla="*/ T120 w 1001"/>
                  <a:gd name="T122" fmla="+- 0 816 -170"/>
                  <a:gd name="T123" fmla="*/ 816 h 1001"/>
                  <a:gd name="T124" fmla="+- 0 6573 6031"/>
                  <a:gd name="T125" fmla="*/ T124 w 1001"/>
                  <a:gd name="T126" fmla="+- 0 829 -170"/>
                  <a:gd name="T127" fmla="*/ 829 h 1001"/>
                  <a:gd name="T128" fmla="+- 0 6532 6031"/>
                  <a:gd name="T129" fmla="*/ T128 w 1001"/>
                  <a:gd name="T130" fmla="+- 0 831 -170"/>
                  <a:gd name="T131" fmla="*/ 831 h 1001"/>
                  <a:gd name="T132" fmla="+- 0 6491 6031"/>
                  <a:gd name="T133" fmla="*/ T132 w 1001"/>
                  <a:gd name="T134" fmla="+- 0 829 -170"/>
                  <a:gd name="T135" fmla="*/ 829 h 1001"/>
                  <a:gd name="T136" fmla="+- 0 6411 6031"/>
                  <a:gd name="T137" fmla="*/ T136 w 1001"/>
                  <a:gd name="T138" fmla="+- 0 816 -170"/>
                  <a:gd name="T139" fmla="*/ 816 h 1001"/>
                  <a:gd name="T140" fmla="+- 0 6337 6031"/>
                  <a:gd name="T141" fmla="*/ T140 w 1001"/>
                  <a:gd name="T142" fmla="+- 0 791 -170"/>
                  <a:gd name="T143" fmla="*/ 791 h 1001"/>
                  <a:gd name="T144" fmla="+- 0 6268 6031"/>
                  <a:gd name="T145" fmla="*/ T144 w 1001"/>
                  <a:gd name="T146" fmla="+- 0 756 -170"/>
                  <a:gd name="T147" fmla="*/ 756 h 1001"/>
                  <a:gd name="T148" fmla="+- 0 6206 6031"/>
                  <a:gd name="T149" fmla="*/ T148 w 1001"/>
                  <a:gd name="T150" fmla="+- 0 710 -170"/>
                  <a:gd name="T151" fmla="*/ 710 h 1001"/>
                  <a:gd name="T152" fmla="+- 0 6151 6031"/>
                  <a:gd name="T153" fmla="*/ T152 w 1001"/>
                  <a:gd name="T154" fmla="+- 0 656 -170"/>
                  <a:gd name="T155" fmla="*/ 656 h 1001"/>
                  <a:gd name="T156" fmla="+- 0 6106 6031"/>
                  <a:gd name="T157" fmla="*/ T156 w 1001"/>
                  <a:gd name="T158" fmla="+- 0 594 -170"/>
                  <a:gd name="T159" fmla="*/ 594 h 1001"/>
                  <a:gd name="T160" fmla="+- 0 6070 6031"/>
                  <a:gd name="T161" fmla="*/ T160 w 1001"/>
                  <a:gd name="T162" fmla="+- 0 525 -170"/>
                  <a:gd name="T163" fmla="*/ 525 h 1001"/>
                  <a:gd name="T164" fmla="+- 0 6046 6031"/>
                  <a:gd name="T165" fmla="*/ T164 w 1001"/>
                  <a:gd name="T166" fmla="+- 0 451 -170"/>
                  <a:gd name="T167" fmla="*/ 451 h 1001"/>
                  <a:gd name="T168" fmla="+- 0 6033 6031"/>
                  <a:gd name="T169" fmla="*/ T168 w 1001"/>
                  <a:gd name="T170" fmla="+- 0 371 -170"/>
                  <a:gd name="T171" fmla="*/ 371 h 1001"/>
                  <a:gd name="T172" fmla="+- 0 6031 6031"/>
                  <a:gd name="T173" fmla="*/ T172 w 1001"/>
                  <a:gd name="T174" fmla="+- 0 330 -170"/>
                  <a:gd name="T175" fmla="*/ 330 h 100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1" h="1001">
                    <a:moveTo>
                      <a:pt x="0" y="500"/>
                    </a:moveTo>
                    <a:lnTo>
                      <a:pt x="7" y="419"/>
                    </a:lnTo>
                    <a:lnTo>
                      <a:pt x="26" y="342"/>
                    </a:lnTo>
                    <a:lnTo>
                      <a:pt x="56" y="270"/>
                    </a:lnTo>
                    <a:lnTo>
                      <a:pt x="97" y="204"/>
                    </a:lnTo>
                    <a:lnTo>
                      <a:pt x="147" y="146"/>
                    </a:lnTo>
                    <a:lnTo>
                      <a:pt x="205" y="96"/>
                    </a:lnTo>
                    <a:lnTo>
                      <a:pt x="270" y="55"/>
                    </a:lnTo>
                    <a:lnTo>
                      <a:pt x="342" y="25"/>
                    </a:lnTo>
                    <a:lnTo>
                      <a:pt x="419" y="6"/>
                    </a:lnTo>
                    <a:lnTo>
                      <a:pt x="501" y="0"/>
                    </a:lnTo>
                    <a:lnTo>
                      <a:pt x="542" y="1"/>
                    </a:lnTo>
                    <a:lnTo>
                      <a:pt x="621" y="14"/>
                    </a:lnTo>
                    <a:lnTo>
                      <a:pt x="696" y="39"/>
                    </a:lnTo>
                    <a:lnTo>
                      <a:pt x="764" y="75"/>
                    </a:lnTo>
                    <a:lnTo>
                      <a:pt x="826" y="120"/>
                    </a:lnTo>
                    <a:lnTo>
                      <a:pt x="881" y="174"/>
                    </a:lnTo>
                    <a:lnTo>
                      <a:pt x="926" y="236"/>
                    </a:lnTo>
                    <a:lnTo>
                      <a:pt x="962" y="305"/>
                    </a:lnTo>
                    <a:lnTo>
                      <a:pt x="987" y="380"/>
                    </a:lnTo>
                    <a:lnTo>
                      <a:pt x="1000" y="459"/>
                    </a:lnTo>
                    <a:lnTo>
                      <a:pt x="1001" y="500"/>
                    </a:lnTo>
                    <a:lnTo>
                      <a:pt x="1000" y="541"/>
                    </a:lnTo>
                    <a:lnTo>
                      <a:pt x="987" y="621"/>
                    </a:lnTo>
                    <a:lnTo>
                      <a:pt x="962" y="695"/>
                    </a:lnTo>
                    <a:lnTo>
                      <a:pt x="926" y="764"/>
                    </a:lnTo>
                    <a:lnTo>
                      <a:pt x="881" y="826"/>
                    </a:lnTo>
                    <a:lnTo>
                      <a:pt x="826" y="880"/>
                    </a:lnTo>
                    <a:lnTo>
                      <a:pt x="764" y="926"/>
                    </a:lnTo>
                    <a:lnTo>
                      <a:pt x="696" y="961"/>
                    </a:lnTo>
                    <a:lnTo>
                      <a:pt x="621" y="986"/>
                    </a:lnTo>
                    <a:lnTo>
                      <a:pt x="542" y="999"/>
                    </a:lnTo>
                    <a:lnTo>
                      <a:pt x="501" y="1001"/>
                    </a:lnTo>
                    <a:lnTo>
                      <a:pt x="460" y="999"/>
                    </a:lnTo>
                    <a:lnTo>
                      <a:pt x="380" y="986"/>
                    </a:lnTo>
                    <a:lnTo>
                      <a:pt x="306" y="961"/>
                    </a:lnTo>
                    <a:lnTo>
                      <a:pt x="237" y="926"/>
                    </a:lnTo>
                    <a:lnTo>
                      <a:pt x="175" y="880"/>
                    </a:lnTo>
                    <a:lnTo>
                      <a:pt x="120" y="826"/>
                    </a:lnTo>
                    <a:lnTo>
                      <a:pt x="75" y="764"/>
                    </a:lnTo>
                    <a:lnTo>
                      <a:pt x="39" y="695"/>
                    </a:lnTo>
                    <a:lnTo>
                      <a:pt x="15" y="621"/>
                    </a:lnTo>
                    <a:lnTo>
                      <a:pt x="2" y="541"/>
                    </a:lnTo>
                    <a:lnTo>
                      <a:pt x="0" y="500"/>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31" name="Picture 30">
                <a:extLst>
                  <a:ext uri="{FF2B5EF4-FFF2-40B4-BE49-F238E27FC236}">
                    <a16:creationId xmlns:a16="http://schemas.microsoft.com/office/drawing/2014/main" id="{DEFF20D0-B0BF-0F89-FF8A-3F88FA974E5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56" y="-46"/>
                <a:ext cx="750" cy="649"/>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32" name="Group 31">
            <a:extLst>
              <a:ext uri="{FF2B5EF4-FFF2-40B4-BE49-F238E27FC236}">
                <a16:creationId xmlns:a16="http://schemas.microsoft.com/office/drawing/2014/main" id="{A152C2EA-0272-CAEF-2046-154A57A4C127}"/>
              </a:ext>
            </a:extLst>
          </p:cNvPr>
          <p:cNvGrpSpPr>
            <a:grpSpLocks/>
          </p:cNvGrpSpPr>
          <p:nvPr/>
        </p:nvGrpSpPr>
        <p:grpSpPr bwMode="auto">
          <a:xfrm>
            <a:off x="574075" y="6006988"/>
            <a:ext cx="793750" cy="793750"/>
            <a:chOff x="1154" y="39"/>
            <a:chExt cx="1250" cy="1250"/>
          </a:xfrm>
        </p:grpSpPr>
        <p:pic>
          <p:nvPicPr>
            <p:cNvPr id="33" name="Picture 32">
              <a:extLst>
                <a:ext uri="{FF2B5EF4-FFF2-40B4-BE49-F238E27FC236}">
                  <a16:creationId xmlns:a16="http://schemas.microsoft.com/office/drawing/2014/main" id="{6CDFF3F5-E4E8-555B-A78C-067248EF149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54" y="39"/>
              <a:ext cx="1250"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id="{8C981D29-4C21-EFCB-5D79-5FABB7F6F770}"/>
                </a:ext>
              </a:extLst>
            </p:cNvPr>
            <p:cNvGrpSpPr>
              <a:grpSpLocks/>
            </p:cNvGrpSpPr>
            <p:nvPr/>
          </p:nvGrpSpPr>
          <p:grpSpPr bwMode="auto">
            <a:xfrm>
              <a:off x="1236" y="121"/>
              <a:ext cx="1002" cy="1002"/>
              <a:chOff x="1236" y="121"/>
              <a:chExt cx="1002" cy="1002"/>
            </a:xfrm>
          </p:grpSpPr>
          <p:sp>
            <p:nvSpPr>
              <p:cNvPr id="35" name="Freeform 139">
                <a:extLst>
                  <a:ext uri="{FF2B5EF4-FFF2-40B4-BE49-F238E27FC236}">
                    <a16:creationId xmlns:a16="http://schemas.microsoft.com/office/drawing/2014/main" id="{1DA3461F-A5A6-C93E-E902-06931D700A65}"/>
                  </a:ext>
                </a:extLst>
              </p:cNvPr>
              <p:cNvSpPr>
                <a:spLocks/>
              </p:cNvSpPr>
              <p:nvPr/>
            </p:nvSpPr>
            <p:spPr bwMode="auto">
              <a:xfrm>
                <a:off x="1236" y="121"/>
                <a:ext cx="1002" cy="1002"/>
              </a:xfrm>
              <a:custGeom>
                <a:avLst/>
                <a:gdLst>
                  <a:gd name="T0" fmla="+- 0 1236 1236"/>
                  <a:gd name="T1" fmla="*/ T0 w 1002"/>
                  <a:gd name="T2" fmla="+- 0 622 121"/>
                  <a:gd name="T3" fmla="*/ 622 h 1002"/>
                  <a:gd name="T4" fmla="+- 0 1243 1236"/>
                  <a:gd name="T5" fmla="*/ T4 w 1002"/>
                  <a:gd name="T6" fmla="+- 0 541 121"/>
                  <a:gd name="T7" fmla="*/ 541 h 1002"/>
                  <a:gd name="T8" fmla="+- 0 1262 1236"/>
                  <a:gd name="T9" fmla="*/ T8 w 1002"/>
                  <a:gd name="T10" fmla="+- 0 464 121"/>
                  <a:gd name="T11" fmla="*/ 464 h 1002"/>
                  <a:gd name="T12" fmla="+- 0 1292 1236"/>
                  <a:gd name="T13" fmla="*/ T12 w 1002"/>
                  <a:gd name="T14" fmla="+- 0 392 121"/>
                  <a:gd name="T15" fmla="*/ 392 h 1002"/>
                  <a:gd name="T16" fmla="+- 0 1333 1236"/>
                  <a:gd name="T17" fmla="*/ T16 w 1002"/>
                  <a:gd name="T18" fmla="+- 0 326 121"/>
                  <a:gd name="T19" fmla="*/ 326 h 1002"/>
                  <a:gd name="T20" fmla="+- 0 1383 1236"/>
                  <a:gd name="T21" fmla="*/ T20 w 1002"/>
                  <a:gd name="T22" fmla="+- 0 268 121"/>
                  <a:gd name="T23" fmla="*/ 268 h 1002"/>
                  <a:gd name="T24" fmla="+- 0 1442 1236"/>
                  <a:gd name="T25" fmla="*/ T24 w 1002"/>
                  <a:gd name="T26" fmla="+- 0 218 121"/>
                  <a:gd name="T27" fmla="*/ 218 h 1002"/>
                  <a:gd name="T28" fmla="+- 0 1507 1236"/>
                  <a:gd name="T29" fmla="*/ T28 w 1002"/>
                  <a:gd name="T30" fmla="+- 0 177 121"/>
                  <a:gd name="T31" fmla="*/ 177 h 1002"/>
                  <a:gd name="T32" fmla="+- 0 1579 1236"/>
                  <a:gd name="T33" fmla="*/ T32 w 1002"/>
                  <a:gd name="T34" fmla="+- 0 147 121"/>
                  <a:gd name="T35" fmla="*/ 147 h 1002"/>
                  <a:gd name="T36" fmla="+- 0 1656 1236"/>
                  <a:gd name="T37" fmla="*/ T36 w 1002"/>
                  <a:gd name="T38" fmla="+- 0 128 121"/>
                  <a:gd name="T39" fmla="*/ 128 h 1002"/>
                  <a:gd name="T40" fmla="+- 0 1738 1236"/>
                  <a:gd name="T41" fmla="*/ T40 w 1002"/>
                  <a:gd name="T42" fmla="+- 0 121 121"/>
                  <a:gd name="T43" fmla="*/ 121 h 1002"/>
                  <a:gd name="T44" fmla="+- 0 1779 1236"/>
                  <a:gd name="T45" fmla="*/ T44 w 1002"/>
                  <a:gd name="T46" fmla="+- 0 123 121"/>
                  <a:gd name="T47" fmla="*/ 123 h 1002"/>
                  <a:gd name="T48" fmla="+- 0 1858 1236"/>
                  <a:gd name="T49" fmla="*/ T48 w 1002"/>
                  <a:gd name="T50" fmla="+- 0 136 121"/>
                  <a:gd name="T51" fmla="*/ 136 h 1002"/>
                  <a:gd name="T52" fmla="+- 0 1933 1236"/>
                  <a:gd name="T53" fmla="*/ T52 w 1002"/>
                  <a:gd name="T54" fmla="+- 0 161 121"/>
                  <a:gd name="T55" fmla="*/ 161 h 1002"/>
                  <a:gd name="T56" fmla="+- 0 2001 1236"/>
                  <a:gd name="T57" fmla="*/ T56 w 1002"/>
                  <a:gd name="T58" fmla="+- 0 196 121"/>
                  <a:gd name="T59" fmla="*/ 196 h 1002"/>
                  <a:gd name="T60" fmla="+- 0 2064 1236"/>
                  <a:gd name="T61" fmla="*/ T60 w 1002"/>
                  <a:gd name="T62" fmla="+- 0 242 121"/>
                  <a:gd name="T63" fmla="*/ 242 h 1002"/>
                  <a:gd name="T64" fmla="+- 0 2118 1236"/>
                  <a:gd name="T65" fmla="*/ T64 w 1002"/>
                  <a:gd name="T66" fmla="+- 0 296 121"/>
                  <a:gd name="T67" fmla="*/ 296 h 1002"/>
                  <a:gd name="T68" fmla="+- 0 2163 1236"/>
                  <a:gd name="T69" fmla="*/ T68 w 1002"/>
                  <a:gd name="T70" fmla="+- 0 358 121"/>
                  <a:gd name="T71" fmla="*/ 358 h 1002"/>
                  <a:gd name="T72" fmla="+- 0 2199 1236"/>
                  <a:gd name="T73" fmla="*/ T72 w 1002"/>
                  <a:gd name="T74" fmla="+- 0 427 121"/>
                  <a:gd name="T75" fmla="*/ 427 h 1002"/>
                  <a:gd name="T76" fmla="+- 0 2224 1236"/>
                  <a:gd name="T77" fmla="*/ T76 w 1002"/>
                  <a:gd name="T78" fmla="+- 0 502 121"/>
                  <a:gd name="T79" fmla="*/ 502 h 1002"/>
                  <a:gd name="T80" fmla="+- 0 2237 1236"/>
                  <a:gd name="T81" fmla="*/ T80 w 1002"/>
                  <a:gd name="T82" fmla="+- 0 581 121"/>
                  <a:gd name="T83" fmla="*/ 581 h 1002"/>
                  <a:gd name="T84" fmla="+- 0 2238 1236"/>
                  <a:gd name="T85" fmla="*/ T84 w 1002"/>
                  <a:gd name="T86" fmla="+- 0 622 121"/>
                  <a:gd name="T87" fmla="*/ 622 h 1002"/>
                  <a:gd name="T88" fmla="+- 0 2237 1236"/>
                  <a:gd name="T89" fmla="*/ T88 w 1002"/>
                  <a:gd name="T90" fmla="+- 0 663 121"/>
                  <a:gd name="T91" fmla="*/ 663 h 1002"/>
                  <a:gd name="T92" fmla="+- 0 2224 1236"/>
                  <a:gd name="T93" fmla="*/ T92 w 1002"/>
                  <a:gd name="T94" fmla="+- 0 742 121"/>
                  <a:gd name="T95" fmla="*/ 742 h 1002"/>
                  <a:gd name="T96" fmla="+- 0 2199 1236"/>
                  <a:gd name="T97" fmla="*/ T96 w 1002"/>
                  <a:gd name="T98" fmla="+- 0 817 121"/>
                  <a:gd name="T99" fmla="*/ 817 h 1002"/>
                  <a:gd name="T100" fmla="+- 0 2163 1236"/>
                  <a:gd name="T101" fmla="*/ T100 w 1002"/>
                  <a:gd name="T102" fmla="+- 0 886 121"/>
                  <a:gd name="T103" fmla="*/ 886 h 1002"/>
                  <a:gd name="T104" fmla="+- 0 2118 1236"/>
                  <a:gd name="T105" fmla="*/ T104 w 1002"/>
                  <a:gd name="T106" fmla="+- 0 948 121"/>
                  <a:gd name="T107" fmla="*/ 948 h 1002"/>
                  <a:gd name="T108" fmla="+- 0 2064 1236"/>
                  <a:gd name="T109" fmla="*/ T108 w 1002"/>
                  <a:gd name="T110" fmla="+- 0 1002 121"/>
                  <a:gd name="T111" fmla="*/ 1002 h 1002"/>
                  <a:gd name="T112" fmla="+- 0 2001 1236"/>
                  <a:gd name="T113" fmla="*/ T112 w 1002"/>
                  <a:gd name="T114" fmla="+- 0 1048 121"/>
                  <a:gd name="T115" fmla="*/ 1048 h 1002"/>
                  <a:gd name="T116" fmla="+- 0 1933 1236"/>
                  <a:gd name="T117" fmla="*/ T116 w 1002"/>
                  <a:gd name="T118" fmla="+- 0 1084 121"/>
                  <a:gd name="T119" fmla="*/ 1084 h 1002"/>
                  <a:gd name="T120" fmla="+- 0 1858 1236"/>
                  <a:gd name="T121" fmla="*/ T120 w 1002"/>
                  <a:gd name="T122" fmla="+- 0 1108 121"/>
                  <a:gd name="T123" fmla="*/ 1108 h 1002"/>
                  <a:gd name="T124" fmla="+- 0 1779 1236"/>
                  <a:gd name="T125" fmla="*/ T124 w 1002"/>
                  <a:gd name="T126" fmla="+- 0 1121 121"/>
                  <a:gd name="T127" fmla="*/ 1121 h 1002"/>
                  <a:gd name="T128" fmla="+- 0 1738 1236"/>
                  <a:gd name="T129" fmla="*/ T128 w 1002"/>
                  <a:gd name="T130" fmla="+- 0 1123 121"/>
                  <a:gd name="T131" fmla="*/ 1123 h 1002"/>
                  <a:gd name="T132" fmla="+- 0 1697 1236"/>
                  <a:gd name="T133" fmla="*/ T132 w 1002"/>
                  <a:gd name="T134" fmla="+- 0 1121 121"/>
                  <a:gd name="T135" fmla="*/ 1121 h 1002"/>
                  <a:gd name="T136" fmla="+- 0 1617 1236"/>
                  <a:gd name="T137" fmla="*/ T136 w 1002"/>
                  <a:gd name="T138" fmla="+- 0 1108 121"/>
                  <a:gd name="T139" fmla="*/ 1108 h 1002"/>
                  <a:gd name="T140" fmla="+- 0 1543 1236"/>
                  <a:gd name="T141" fmla="*/ T140 w 1002"/>
                  <a:gd name="T142" fmla="+- 0 1084 121"/>
                  <a:gd name="T143" fmla="*/ 1084 h 1002"/>
                  <a:gd name="T144" fmla="+- 0 1474 1236"/>
                  <a:gd name="T145" fmla="*/ T144 w 1002"/>
                  <a:gd name="T146" fmla="+- 0 1048 121"/>
                  <a:gd name="T147" fmla="*/ 1048 h 1002"/>
                  <a:gd name="T148" fmla="+- 0 1412 1236"/>
                  <a:gd name="T149" fmla="*/ T148 w 1002"/>
                  <a:gd name="T150" fmla="+- 0 1002 121"/>
                  <a:gd name="T151" fmla="*/ 1002 h 1002"/>
                  <a:gd name="T152" fmla="+- 0 1357 1236"/>
                  <a:gd name="T153" fmla="*/ T152 w 1002"/>
                  <a:gd name="T154" fmla="+- 0 948 121"/>
                  <a:gd name="T155" fmla="*/ 948 h 1002"/>
                  <a:gd name="T156" fmla="+- 0 1312 1236"/>
                  <a:gd name="T157" fmla="*/ T156 w 1002"/>
                  <a:gd name="T158" fmla="+- 0 886 121"/>
                  <a:gd name="T159" fmla="*/ 886 h 1002"/>
                  <a:gd name="T160" fmla="+- 0 1276 1236"/>
                  <a:gd name="T161" fmla="*/ T160 w 1002"/>
                  <a:gd name="T162" fmla="+- 0 817 121"/>
                  <a:gd name="T163" fmla="*/ 817 h 1002"/>
                  <a:gd name="T164" fmla="+- 0 1251 1236"/>
                  <a:gd name="T165" fmla="*/ T164 w 1002"/>
                  <a:gd name="T166" fmla="+- 0 742 121"/>
                  <a:gd name="T167" fmla="*/ 742 h 1002"/>
                  <a:gd name="T168" fmla="+- 0 1238 1236"/>
                  <a:gd name="T169" fmla="*/ T168 w 1002"/>
                  <a:gd name="T170" fmla="+- 0 663 121"/>
                  <a:gd name="T171" fmla="*/ 663 h 1002"/>
                  <a:gd name="T172" fmla="+- 0 1236 1236"/>
                  <a:gd name="T173" fmla="*/ T172 w 1002"/>
                  <a:gd name="T174" fmla="+- 0 622 121"/>
                  <a:gd name="T175" fmla="*/ 622 h 10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2" h="1002">
                    <a:moveTo>
                      <a:pt x="0" y="501"/>
                    </a:moveTo>
                    <a:lnTo>
                      <a:pt x="7" y="420"/>
                    </a:lnTo>
                    <a:lnTo>
                      <a:pt x="26" y="343"/>
                    </a:lnTo>
                    <a:lnTo>
                      <a:pt x="56" y="271"/>
                    </a:lnTo>
                    <a:lnTo>
                      <a:pt x="97" y="205"/>
                    </a:lnTo>
                    <a:lnTo>
                      <a:pt x="147" y="147"/>
                    </a:lnTo>
                    <a:lnTo>
                      <a:pt x="206" y="97"/>
                    </a:lnTo>
                    <a:lnTo>
                      <a:pt x="271" y="56"/>
                    </a:lnTo>
                    <a:lnTo>
                      <a:pt x="343" y="26"/>
                    </a:lnTo>
                    <a:lnTo>
                      <a:pt x="420" y="7"/>
                    </a:lnTo>
                    <a:lnTo>
                      <a:pt x="502" y="0"/>
                    </a:lnTo>
                    <a:lnTo>
                      <a:pt x="543" y="2"/>
                    </a:lnTo>
                    <a:lnTo>
                      <a:pt x="622" y="15"/>
                    </a:lnTo>
                    <a:lnTo>
                      <a:pt x="697" y="40"/>
                    </a:lnTo>
                    <a:lnTo>
                      <a:pt x="765" y="75"/>
                    </a:lnTo>
                    <a:lnTo>
                      <a:pt x="828" y="121"/>
                    </a:lnTo>
                    <a:lnTo>
                      <a:pt x="882" y="175"/>
                    </a:lnTo>
                    <a:lnTo>
                      <a:pt x="927" y="237"/>
                    </a:lnTo>
                    <a:lnTo>
                      <a:pt x="963" y="306"/>
                    </a:lnTo>
                    <a:lnTo>
                      <a:pt x="988" y="381"/>
                    </a:lnTo>
                    <a:lnTo>
                      <a:pt x="1001" y="460"/>
                    </a:lnTo>
                    <a:lnTo>
                      <a:pt x="1002" y="501"/>
                    </a:lnTo>
                    <a:lnTo>
                      <a:pt x="1001" y="542"/>
                    </a:lnTo>
                    <a:lnTo>
                      <a:pt x="988" y="621"/>
                    </a:lnTo>
                    <a:lnTo>
                      <a:pt x="963" y="696"/>
                    </a:lnTo>
                    <a:lnTo>
                      <a:pt x="927" y="765"/>
                    </a:lnTo>
                    <a:lnTo>
                      <a:pt x="882" y="827"/>
                    </a:lnTo>
                    <a:lnTo>
                      <a:pt x="828" y="881"/>
                    </a:lnTo>
                    <a:lnTo>
                      <a:pt x="765" y="927"/>
                    </a:lnTo>
                    <a:lnTo>
                      <a:pt x="697" y="963"/>
                    </a:lnTo>
                    <a:lnTo>
                      <a:pt x="622" y="987"/>
                    </a:lnTo>
                    <a:lnTo>
                      <a:pt x="543" y="1000"/>
                    </a:lnTo>
                    <a:lnTo>
                      <a:pt x="502" y="1002"/>
                    </a:lnTo>
                    <a:lnTo>
                      <a:pt x="461" y="1000"/>
                    </a:lnTo>
                    <a:lnTo>
                      <a:pt x="381" y="987"/>
                    </a:lnTo>
                    <a:lnTo>
                      <a:pt x="307" y="963"/>
                    </a:lnTo>
                    <a:lnTo>
                      <a:pt x="238" y="927"/>
                    </a:lnTo>
                    <a:lnTo>
                      <a:pt x="176" y="881"/>
                    </a:lnTo>
                    <a:lnTo>
                      <a:pt x="121" y="827"/>
                    </a:lnTo>
                    <a:lnTo>
                      <a:pt x="76" y="765"/>
                    </a:lnTo>
                    <a:lnTo>
                      <a:pt x="40" y="696"/>
                    </a:lnTo>
                    <a:lnTo>
                      <a:pt x="15" y="621"/>
                    </a:lnTo>
                    <a:lnTo>
                      <a:pt x="2" y="542"/>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36" name="Picture 35">
                <a:extLst>
                  <a:ext uri="{FF2B5EF4-FFF2-40B4-BE49-F238E27FC236}">
                    <a16:creationId xmlns:a16="http://schemas.microsoft.com/office/drawing/2014/main" id="{A0981C07-2E01-4F39-9527-E18660BD168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403" y="284"/>
                <a:ext cx="671" cy="671"/>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680351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61175"/>
          </a:xfrm>
        </p:spPr>
        <p:txBody>
          <a:bodyPr>
            <a:noAutofit/>
          </a:bodyPr>
          <a:lstStyle/>
          <a:p>
            <a:pPr algn="ctr"/>
            <a:r>
              <a:rPr lang="el-GR" sz="3200" b="1" dirty="0"/>
              <a:t>ΔΥΝΗΤΙΚΟΙ ΔΙΚΑΙΟΥΧΟΙ</a:t>
            </a:r>
            <a:endParaRPr lang="en-US" sz="3200" b="1" dirty="0"/>
          </a:p>
        </p:txBody>
      </p:sp>
      <p:sp>
        <p:nvSpPr>
          <p:cNvPr id="3" name="Content Placeholder 2"/>
          <p:cNvSpPr>
            <a:spLocks noGrp="1"/>
          </p:cNvSpPr>
          <p:nvPr>
            <p:ph idx="1"/>
          </p:nvPr>
        </p:nvSpPr>
        <p:spPr>
          <a:xfrm>
            <a:off x="457200" y="1935479"/>
            <a:ext cx="8229600" cy="4785995"/>
          </a:xfrm>
        </p:spPr>
        <p:txBody>
          <a:bodyPr>
            <a:noAutofit/>
          </a:bodyPr>
          <a:lstStyle/>
          <a:p>
            <a:pPr algn="just">
              <a:buFont typeface="Wingdings" panose="05000000000000000000" pitchFamily="2" charset="2"/>
              <a:buChar char="Ø"/>
            </a:pPr>
            <a:r>
              <a:rPr lang="el-GR" sz="1800" dirty="0">
                <a:latin typeface="Arial" panose="020B0604020202020204" pitchFamily="34" charset="0"/>
                <a:cs typeface="Arial" panose="020B0604020202020204" pitchFamily="34" charset="0"/>
              </a:rPr>
              <a:t>Νομικό πρόσωπο που ασκεί </a:t>
            </a:r>
            <a:r>
              <a:rPr lang="el-GR" sz="1800" b="1" i="1" dirty="0">
                <a:latin typeface="Arial" panose="020B0604020202020204" pitchFamily="34" charset="0"/>
                <a:cs typeface="Arial" panose="020B0604020202020204" pitchFamily="34" charset="0"/>
              </a:rPr>
              <a:t>οικονομική (επιχειρηματική) δραστηριότητα</a:t>
            </a:r>
            <a:r>
              <a:rPr lang="en-US" sz="1800" dirty="0">
                <a:latin typeface="Arial" panose="020B0604020202020204" pitchFamily="34" charset="0"/>
                <a:cs typeface="Arial" panose="020B0604020202020204" pitchFamily="34" charset="0"/>
              </a:rPr>
              <a:t>, </a:t>
            </a:r>
            <a:r>
              <a:rPr lang="el-GR" sz="1800" b="1" i="1" dirty="0">
                <a:latin typeface="Arial" panose="020B0604020202020204" pitchFamily="34" charset="0"/>
                <a:cs typeface="Arial" panose="020B0604020202020204" pitchFamily="34" charset="0"/>
              </a:rPr>
              <a:t>τουλάχιστο στο 70% του κύκλου εργασιών του</a:t>
            </a:r>
            <a:r>
              <a:rPr lang="el-GR" sz="1800" dirty="0">
                <a:latin typeface="Arial" panose="020B0604020202020204" pitchFamily="34" charset="0"/>
                <a:cs typeface="Arial" panose="020B0604020202020204" pitchFamily="34" charset="0"/>
              </a:rPr>
              <a:t>, ως μια από τις ακόλουθες νομικές οντότητες, με την προϋπόθεση ότι πληροί τις πρόνοιες των περί Κοινωνικών Επιχειρήσεων Νόμων του 2020 και 2023, καθώς και των περί Κοινωνικών Επιχειρήσεων Κανονισμών του 2023: </a:t>
            </a:r>
            <a:endParaRPr lang="en-CY" sz="1800" dirty="0">
              <a:latin typeface="Arial" panose="020B0604020202020204" pitchFamily="34" charset="0"/>
              <a:cs typeface="Arial" panose="020B0604020202020204" pitchFamily="34" charset="0"/>
            </a:endParaRPr>
          </a:p>
          <a:p>
            <a:pPr marL="0" indent="0" algn="just">
              <a:buNone/>
            </a:pPr>
            <a:r>
              <a:rPr lang="el-GR" sz="180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1800" b="1" i="1" dirty="0">
                <a:latin typeface="Arial" panose="020B0604020202020204" pitchFamily="34" charset="0"/>
                <a:cs typeface="Arial" panose="020B0604020202020204" pitchFamily="34" charset="0"/>
              </a:rPr>
              <a:t>ιδιωτική εταιρεία περιορισμένης ευθύνης με μετοχές ή με εγγύηση</a:t>
            </a:r>
            <a:r>
              <a:rPr lang="el-GR" sz="1800" dirty="0">
                <a:latin typeface="Arial" panose="020B0604020202020204" pitchFamily="34" charset="0"/>
                <a:cs typeface="Arial" panose="020B0604020202020204" pitchFamily="34" charset="0"/>
              </a:rPr>
              <a:t>, εγγεγραμμένη σύμφωνα</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με τις διατάξεις του περί Εταιρειών Νόμου, ή</a:t>
            </a:r>
            <a:r>
              <a:rPr lang="en-US" sz="1800" dirty="0">
                <a:latin typeface="Arial" panose="020B0604020202020204" pitchFamily="34" charset="0"/>
                <a:cs typeface="Arial" panose="020B0604020202020204" pitchFamily="34" charset="0"/>
              </a:rPr>
              <a:t> </a:t>
            </a:r>
          </a:p>
          <a:p>
            <a:pPr marL="0" indent="0" algn="just">
              <a:buNone/>
            </a:pPr>
            <a:endParaRPr lang="en-US" sz="18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1800" b="1" i="1" dirty="0">
                <a:latin typeface="Arial" panose="020B0604020202020204" pitchFamily="34" charset="0"/>
                <a:cs typeface="Arial" panose="020B0604020202020204" pitchFamily="34" charset="0"/>
              </a:rPr>
              <a:t>συνεργατική εταιρεία </a:t>
            </a:r>
            <a:r>
              <a:rPr lang="el-GR" sz="1800" dirty="0">
                <a:latin typeface="Arial" panose="020B0604020202020204" pitchFamily="34" charset="0"/>
                <a:cs typeface="Arial" panose="020B0604020202020204" pitchFamily="34" charset="0"/>
              </a:rPr>
              <a:t>εγγεγραμμένη σύμφωνα με τις διατάξεις του περί Συνεργατικών</a:t>
            </a:r>
            <a:r>
              <a:rPr lang="en-US" sz="1800" dirty="0">
                <a:latin typeface="Arial" panose="020B0604020202020204" pitchFamily="34" charset="0"/>
                <a:cs typeface="Arial" panose="020B0604020202020204" pitchFamily="34" charset="0"/>
              </a:rPr>
              <a:t> </a:t>
            </a:r>
            <a:r>
              <a:rPr lang="el-GR" sz="1800" dirty="0">
                <a:latin typeface="Arial" panose="020B0604020202020204" pitchFamily="34" charset="0"/>
                <a:cs typeface="Arial" panose="020B0604020202020204" pitchFamily="34" charset="0"/>
              </a:rPr>
              <a:t>Εταιρειών Νόμου, ή </a:t>
            </a:r>
            <a:endParaRPr lang="en-US" sz="1800" dirty="0">
              <a:latin typeface="Arial" panose="020B0604020202020204" pitchFamily="34" charset="0"/>
              <a:cs typeface="Arial" panose="020B0604020202020204" pitchFamily="34" charset="0"/>
            </a:endParaRPr>
          </a:p>
          <a:p>
            <a:pPr marL="0" indent="0" algn="just">
              <a:buNone/>
            </a:pPr>
            <a:endParaRPr lang="en-CY" sz="18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1800" b="1" i="1" dirty="0">
                <a:latin typeface="Arial" panose="020B0604020202020204" pitchFamily="34" charset="0"/>
                <a:cs typeface="Arial" panose="020B0604020202020204" pitchFamily="34" charset="0"/>
              </a:rPr>
              <a:t>ομόρρυθμος ή ετερόρρυθμος συνεταιρισμός </a:t>
            </a:r>
            <a:r>
              <a:rPr lang="el-GR" sz="1800" dirty="0">
                <a:latin typeface="Arial" panose="020B0604020202020204" pitchFamily="34" charset="0"/>
                <a:cs typeface="Arial" panose="020B0604020202020204" pitchFamily="34" charset="0"/>
              </a:rPr>
              <a:t>εγγεγραμμένος σύμφωνα με τις διατάξεις του περί Ομόρρυθμων και Ετερόρρυθμων Συνεταιρισμών και Εμπορικών Επωνυμιών Νόμου.       </a:t>
            </a:r>
            <a:r>
              <a:rPr lang="el-GR" sz="1800" dirty="0"/>
              <a:t> </a:t>
            </a:r>
            <a:endParaRPr lang="en-CY" sz="1800" dirty="0"/>
          </a:p>
          <a:p>
            <a:pPr marL="0" lvl="0" indent="0" algn="just">
              <a:buClr>
                <a:srgbClr val="0BD0D9"/>
              </a:buClr>
              <a:buNone/>
            </a:pPr>
            <a:endParaRPr lang="en-US" sz="2700" dirty="0"/>
          </a:p>
        </p:txBody>
      </p:sp>
      <p:sp>
        <p:nvSpPr>
          <p:cNvPr id="4" name="Slide Number Placeholder 3"/>
          <p:cNvSpPr>
            <a:spLocks noGrp="1"/>
          </p:cNvSpPr>
          <p:nvPr>
            <p:ph type="sldNum" sz="quarter" idx="12"/>
          </p:nvPr>
        </p:nvSpPr>
        <p:spPr/>
        <p:txBody>
          <a:bodyPr/>
          <a:lstStyle/>
          <a:p>
            <a:fld id="{5A2E279B-37FF-470A-9610-DE06C84CAFE3}" type="slidenum">
              <a:rPr lang="en-US" smtClean="0"/>
              <a:pPr/>
              <a:t>5</a:t>
            </a:fld>
            <a:endParaRPr lang="en-US"/>
          </a:p>
        </p:txBody>
      </p:sp>
      <p:grpSp>
        <p:nvGrpSpPr>
          <p:cNvPr id="5" name="Group 4">
            <a:extLst>
              <a:ext uri="{FF2B5EF4-FFF2-40B4-BE49-F238E27FC236}">
                <a16:creationId xmlns:a16="http://schemas.microsoft.com/office/drawing/2014/main" id="{F46AD07D-4968-0C35-43FD-A5B484E26345}"/>
              </a:ext>
            </a:extLst>
          </p:cNvPr>
          <p:cNvGrpSpPr>
            <a:grpSpLocks/>
          </p:cNvGrpSpPr>
          <p:nvPr/>
        </p:nvGrpSpPr>
        <p:grpSpPr bwMode="auto">
          <a:xfrm>
            <a:off x="838200" y="852488"/>
            <a:ext cx="793750" cy="793750"/>
            <a:chOff x="5949" y="-250"/>
            <a:chExt cx="1250" cy="1250"/>
          </a:xfrm>
        </p:grpSpPr>
        <p:pic>
          <p:nvPicPr>
            <p:cNvPr id="6" name="Picture 5">
              <a:extLst>
                <a:ext uri="{FF2B5EF4-FFF2-40B4-BE49-F238E27FC236}">
                  <a16:creationId xmlns:a16="http://schemas.microsoft.com/office/drawing/2014/main" id="{C6133BEC-D2DD-AD9D-E8B9-1F9C2E3975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 y="-250"/>
              <a:ext cx="1250" cy="12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82B58535-56D8-EDBB-4D9D-DD0B830107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 y="-55"/>
              <a:ext cx="770" cy="77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CB28DE95-9C67-1D83-B2B1-48274FE215D6}"/>
                </a:ext>
              </a:extLst>
            </p:cNvPr>
            <p:cNvGrpSpPr>
              <a:grpSpLocks/>
            </p:cNvGrpSpPr>
            <p:nvPr/>
          </p:nvGrpSpPr>
          <p:grpSpPr bwMode="auto">
            <a:xfrm>
              <a:off x="6031" y="-168"/>
              <a:ext cx="1003" cy="1003"/>
              <a:chOff x="6031" y="-168"/>
              <a:chExt cx="1003" cy="1003"/>
            </a:xfrm>
          </p:grpSpPr>
          <p:sp>
            <p:nvSpPr>
              <p:cNvPr id="9" name="Freeform 183">
                <a:extLst>
                  <a:ext uri="{FF2B5EF4-FFF2-40B4-BE49-F238E27FC236}">
                    <a16:creationId xmlns:a16="http://schemas.microsoft.com/office/drawing/2014/main" id="{6DFF9284-7CE2-9D21-F1BD-AD6AFE59CD50}"/>
                  </a:ext>
                </a:extLst>
              </p:cNvPr>
              <p:cNvSpPr>
                <a:spLocks/>
              </p:cNvSpPr>
              <p:nvPr/>
            </p:nvSpPr>
            <p:spPr bwMode="auto">
              <a:xfrm>
                <a:off x="6031" y="-168"/>
                <a:ext cx="1003" cy="1003"/>
              </a:xfrm>
              <a:custGeom>
                <a:avLst/>
                <a:gdLst>
                  <a:gd name="T0" fmla="+- 0 6031 6031"/>
                  <a:gd name="T1" fmla="*/ T0 w 1003"/>
                  <a:gd name="T2" fmla="+- 0 334 -168"/>
                  <a:gd name="T3" fmla="*/ 334 h 1003"/>
                  <a:gd name="T4" fmla="+- 0 6038 6031"/>
                  <a:gd name="T5" fmla="*/ T4 w 1003"/>
                  <a:gd name="T6" fmla="+- 0 253 -168"/>
                  <a:gd name="T7" fmla="*/ 253 h 1003"/>
                  <a:gd name="T8" fmla="+- 0 6057 6031"/>
                  <a:gd name="T9" fmla="*/ T8 w 1003"/>
                  <a:gd name="T10" fmla="+- 0 175 -168"/>
                  <a:gd name="T11" fmla="*/ 175 h 1003"/>
                  <a:gd name="T12" fmla="+- 0 6087 6031"/>
                  <a:gd name="T13" fmla="*/ T12 w 1003"/>
                  <a:gd name="T14" fmla="+- 0 103 -168"/>
                  <a:gd name="T15" fmla="*/ 103 h 1003"/>
                  <a:gd name="T16" fmla="+- 0 6128 6031"/>
                  <a:gd name="T17" fmla="*/ T16 w 1003"/>
                  <a:gd name="T18" fmla="+- 0 37 -168"/>
                  <a:gd name="T19" fmla="*/ 37 h 1003"/>
                  <a:gd name="T20" fmla="+- 0 6178 6031"/>
                  <a:gd name="T21" fmla="*/ T20 w 1003"/>
                  <a:gd name="T22" fmla="+- 0 -21 -168"/>
                  <a:gd name="T23" fmla="*/ -21 h 1003"/>
                  <a:gd name="T24" fmla="+- 0 6236 6031"/>
                  <a:gd name="T25" fmla="*/ T24 w 1003"/>
                  <a:gd name="T26" fmla="+- 0 -71 -168"/>
                  <a:gd name="T27" fmla="*/ -71 h 1003"/>
                  <a:gd name="T28" fmla="+- 0 6302 6031"/>
                  <a:gd name="T29" fmla="*/ T28 w 1003"/>
                  <a:gd name="T30" fmla="+- 0 -112 -168"/>
                  <a:gd name="T31" fmla="*/ -112 h 1003"/>
                  <a:gd name="T32" fmla="+- 0 6374 6031"/>
                  <a:gd name="T33" fmla="*/ T32 w 1003"/>
                  <a:gd name="T34" fmla="+- 0 -143 -168"/>
                  <a:gd name="T35" fmla="*/ -143 h 1003"/>
                  <a:gd name="T36" fmla="+- 0 6451 6031"/>
                  <a:gd name="T37" fmla="*/ T36 w 1003"/>
                  <a:gd name="T38" fmla="+- 0 -162 -168"/>
                  <a:gd name="T39" fmla="*/ -162 h 1003"/>
                  <a:gd name="T40" fmla="+- 0 6533 6031"/>
                  <a:gd name="T41" fmla="*/ T40 w 1003"/>
                  <a:gd name="T42" fmla="+- 0 -168 -168"/>
                  <a:gd name="T43" fmla="*/ -168 h 1003"/>
                  <a:gd name="T44" fmla="+- 0 6574 6031"/>
                  <a:gd name="T45" fmla="*/ T44 w 1003"/>
                  <a:gd name="T46" fmla="+- 0 -167 -168"/>
                  <a:gd name="T47" fmla="*/ -167 h 1003"/>
                  <a:gd name="T48" fmla="+- 0 6653 6031"/>
                  <a:gd name="T49" fmla="*/ T48 w 1003"/>
                  <a:gd name="T50" fmla="+- 0 -154 -168"/>
                  <a:gd name="T51" fmla="*/ -154 h 1003"/>
                  <a:gd name="T52" fmla="+- 0 6728 6031"/>
                  <a:gd name="T53" fmla="*/ T52 w 1003"/>
                  <a:gd name="T54" fmla="+- 0 -129 -168"/>
                  <a:gd name="T55" fmla="*/ -129 h 1003"/>
                  <a:gd name="T56" fmla="+- 0 6797 6031"/>
                  <a:gd name="T57" fmla="*/ T56 w 1003"/>
                  <a:gd name="T58" fmla="+- 0 -93 -168"/>
                  <a:gd name="T59" fmla="*/ -93 h 1003"/>
                  <a:gd name="T60" fmla="+- 0 6859 6031"/>
                  <a:gd name="T61" fmla="*/ T60 w 1003"/>
                  <a:gd name="T62" fmla="+- 0 -47 -168"/>
                  <a:gd name="T63" fmla="*/ -47 h 1003"/>
                  <a:gd name="T64" fmla="+- 0 6914 6031"/>
                  <a:gd name="T65" fmla="*/ T64 w 1003"/>
                  <a:gd name="T66" fmla="+- 0 7 -168"/>
                  <a:gd name="T67" fmla="*/ 7 h 1003"/>
                  <a:gd name="T68" fmla="+- 0 6959 6031"/>
                  <a:gd name="T69" fmla="*/ T68 w 1003"/>
                  <a:gd name="T70" fmla="+- 0 69 -168"/>
                  <a:gd name="T71" fmla="*/ 69 h 1003"/>
                  <a:gd name="T72" fmla="+- 0 6995 6031"/>
                  <a:gd name="T73" fmla="*/ T72 w 1003"/>
                  <a:gd name="T74" fmla="+- 0 138 -168"/>
                  <a:gd name="T75" fmla="*/ 138 h 1003"/>
                  <a:gd name="T76" fmla="+- 0 7020 6031"/>
                  <a:gd name="T77" fmla="*/ T76 w 1003"/>
                  <a:gd name="T78" fmla="+- 0 213 -168"/>
                  <a:gd name="T79" fmla="*/ 213 h 1003"/>
                  <a:gd name="T80" fmla="+- 0 7033 6031"/>
                  <a:gd name="T81" fmla="*/ T80 w 1003"/>
                  <a:gd name="T82" fmla="+- 0 293 -168"/>
                  <a:gd name="T83" fmla="*/ 293 h 1003"/>
                  <a:gd name="T84" fmla="+- 0 7034 6031"/>
                  <a:gd name="T85" fmla="*/ T84 w 1003"/>
                  <a:gd name="T86" fmla="+- 0 334 -168"/>
                  <a:gd name="T87" fmla="*/ 334 h 1003"/>
                  <a:gd name="T88" fmla="+- 0 7033 6031"/>
                  <a:gd name="T89" fmla="*/ T88 w 1003"/>
                  <a:gd name="T90" fmla="+- 0 375 -168"/>
                  <a:gd name="T91" fmla="*/ 375 h 1003"/>
                  <a:gd name="T92" fmla="+- 0 7020 6031"/>
                  <a:gd name="T93" fmla="*/ T92 w 1003"/>
                  <a:gd name="T94" fmla="+- 0 455 -168"/>
                  <a:gd name="T95" fmla="*/ 455 h 1003"/>
                  <a:gd name="T96" fmla="+- 0 6995 6031"/>
                  <a:gd name="T97" fmla="*/ T96 w 1003"/>
                  <a:gd name="T98" fmla="+- 0 529 -168"/>
                  <a:gd name="T99" fmla="*/ 529 h 1003"/>
                  <a:gd name="T100" fmla="+- 0 6959 6031"/>
                  <a:gd name="T101" fmla="*/ T100 w 1003"/>
                  <a:gd name="T102" fmla="+- 0 598 -168"/>
                  <a:gd name="T103" fmla="*/ 598 h 1003"/>
                  <a:gd name="T104" fmla="+- 0 6914 6031"/>
                  <a:gd name="T105" fmla="*/ T104 w 1003"/>
                  <a:gd name="T106" fmla="+- 0 660 -168"/>
                  <a:gd name="T107" fmla="*/ 660 h 1003"/>
                  <a:gd name="T108" fmla="+- 0 6859 6031"/>
                  <a:gd name="T109" fmla="*/ T108 w 1003"/>
                  <a:gd name="T110" fmla="+- 0 715 -168"/>
                  <a:gd name="T111" fmla="*/ 715 h 1003"/>
                  <a:gd name="T112" fmla="+- 0 6797 6031"/>
                  <a:gd name="T113" fmla="*/ T112 w 1003"/>
                  <a:gd name="T114" fmla="+- 0 760 -168"/>
                  <a:gd name="T115" fmla="*/ 760 h 1003"/>
                  <a:gd name="T116" fmla="+- 0 6728 6031"/>
                  <a:gd name="T117" fmla="*/ T116 w 1003"/>
                  <a:gd name="T118" fmla="+- 0 796 -168"/>
                  <a:gd name="T119" fmla="*/ 796 h 1003"/>
                  <a:gd name="T120" fmla="+- 0 6653 6031"/>
                  <a:gd name="T121" fmla="*/ T120 w 1003"/>
                  <a:gd name="T122" fmla="+- 0 821 -168"/>
                  <a:gd name="T123" fmla="*/ 821 h 1003"/>
                  <a:gd name="T124" fmla="+- 0 6574 6031"/>
                  <a:gd name="T125" fmla="*/ T124 w 1003"/>
                  <a:gd name="T126" fmla="+- 0 834 -168"/>
                  <a:gd name="T127" fmla="*/ 834 h 1003"/>
                  <a:gd name="T128" fmla="+- 0 6533 6031"/>
                  <a:gd name="T129" fmla="*/ T128 w 1003"/>
                  <a:gd name="T130" fmla="+- 0 835 -168"/>
                  <a:gd name="T131" fmla="*/ 835 h 1003"/>
                  <a:gd name="T132" fmla="+- 0 6492 6031"/>
                  <a:gd name="T133" fmla="*/ T132 w 1003"/>
                  <a:gd name="T134" fmla="+- 0 834 -168"/>
                  <a:gd name="T135" fmla="*/ 834 h 1003"/>
                  <a:gd name="T136" fmla="+- 0 6412 6031"/>
                  <a:gd name="T137" fmla="*/ T136 w 1003"/>
                  <a:gd name="T138" fmla="+- 0 821 -168"/>
                  <a:gd name="T139" fmla="*/ 821 h 1003"/>
                  <a:gd name="T140" fmla="+- 0 6337 6031"/>
                  <a:gd name="T141" fmla="*/ T140 w 1003"/>
                  <a:gd name="T142" fmla="+- 0 796 -168"/>
                  <a:gd name="T143" fmla="*/ 796 h 1003"/>
                  <a:gd name="T144" fmla="+- 0 6268 6031"/>
                  <a:gd name="T145" fmla="*/ T144 w 1003"/>
                  <a:gd name="T146" fmla="+- 0 760 -168"/>
                  <a:gd name="T147" fmla="*/ 760 h 1003"/>
                  <a:gd name="T148" fmla="+- 0 6206 6031"/>
                  <a:gd name="T149" fmla="*/ T148 w 1003"/>
                  <a:gd name="T150" fmla="+- 0 715 -168"/>
                  <a:gd name="T151" fmla="*/ 715 h 1003"/>
                  <a:gd name="T152" fmla="+- 0 6152 6031"/>
                  <a:gd name="T153" fmla="*/ T152 w 1003"/>
                  <a:gd name="T154" fmla="+- 0 660 -168"/>
                  <a:gd name="T155" fmla="*/ 660 h 1003"/>
                  <a:gd name="T156" fmla="+- 0 6106 6031"/>
                  <a:gd name="T157" fmla="*/ T156 w 1003"/>
                  <a:gd name="T158" fmla="+- 0 598 -168"/>
                  <a:gd name="T159" fmla="*/ 598 h 1003"/>
                  <a:gd name="T160" fmla="+- 0 6070 6031"/>
                  <a:gd name="T161" fmla="*/ T160 w 1003"/>
                  <a:gd name="T162" fmla="+- 0 529 -168"/>
                  <a:gd name="T163" fmla="*/ 529 h 1003"/>
                  <a:gd name="T164" fmla="+- 0 6046 6031"/>
                  <a:gd name="T165" fmla="*/ T164 w 1003"/>
                  <a:gd name="T166" fmla="+- 0 455 -168"/>
                  <a:gd name="T167" fmla="*/ 455 h 1003"/>
                  <a:gd name="T168" fmla="+- 0 6033 6031"/>
                  <a:gd name="T169" fmla="*/ T168 w 1003"/>
                  <a:gd name="T170" fmla="+- 0 375 -168"/>
                  <a:gd name="T171" fmla="*/ 375 h 1003"/>
                  <a:gd name="T172" fmla="+- 0 6031 6031"/>
                  <a:gd name="T173" fmla="*/ T172 w 1003"/>
                  <a:gd name="T174" fmla="+- 0 334 -168"/>
                  <a:gd name="T175" fmla="*/ 334 h 10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3" h="1003">
                    <a:moveTo>
                      <a:pt x="0" y="502"/>
                    </a:moveTo>
                    <a:lnTo>
                      <a:pt x="7" y="421"/>
                    </a:lnTo>
                    <a:lnTo>
                      <a:pt x="26" y="343"/>
                    </a:lnTo>
                    <a:lnTo>
                      <a:pt x="56" y="271"/>
                    </a:lnTo>
                    <a:lnTo>
                      <a:pt x="97" y="205"/>
                    </a:lnTo>
                    <a:lnTo>
                      <a:pt x="147" y="147"/>
                    </a:lnTo>
                    <a:lnTo>
                      <a:pt x="205" y="97"/>
                    </a:lnTo>
                    <a:lnTo>
                      <a:pt x="271" y="56"/>
                    </a:lnTo>
                    <a:lnTo>
                      <a:pt x="343" y="25"/>
                    </a:lnTo>
                    <a:lnTo>
                      <a:pt x="420" y="6"/>
                    </a:lnTo>
                    <a:lnTo>
                      <a:pt x="502" y="0"/>
                    </a:lnTo>
                    <a:lnTo>
                      <a:pt x="543" y="1"/>
                    </a:lnTo>
                    <a:lnTo>
                      <a:pt x="622" y="14"/>
                    </a:lnTo>
                    <a:lnTo>
                      <a:pt x="697" y="39"/>
                    </a:lnTo>
                    <a:lnTo>
                      <a:pt x="766" y="75"/>
                    </a:lnTo>
                    <a:lnTo>
                      <a:pt x="828" y="121"/>
                    </a:lnTo>
                    <a:lnTo>
                      <a:pt x="883" y="175"/>
                    </a:lnTo>
                    <a:lnTo>
                      <a:pt x="928" y="237"/>
                    </a:lnTo>
                    <a:lnTo>
                      <a:pt x="964" y="306"/>
                    </a:lnTo>
                    <a:lnTo>
                      <a:pt x="989" y="381"/>
                    </a:lnTo>
                    <a:lnTo>
                      <a:pt x="1002" y="461"/>
                    </a:lnTo>
                    <a:lnTo>
                      <a:pt x="1003" y="502"/>
                    </a:lnTo>
                    <a:lnTo>
                      <a:pt x="1002" y="543"/>
                    </a:lnTo>
                    <a:lnTo>
                      <a:pt x="989" y="623"/>
                    </a:lnTo>
                    <a:lnTo>
                      <a:pt x="964" y="697"/>
                    </a:lnTo>
                    <a:lnTo>
                      <a:pt x="928" y="766"/>
                    </a:lnTo>
                    <a:lnTo>
                      <a:pt x="883" y="828"/>
                    </a:lnTo>
                    <a:lnTo>
                      <a:pt x="828" y="883"/>
                    </a:lnTo>
                    <a:lnTo>
                      <a:pt x="766" y="928"/>
                    </a:lnTo>
                    <a:lnTo>
                      <a:pt x="697" y="964"/>
                    </a:lnTo>
                    <a:lnTo>
                      <a:pt x="622" y="989"/>
                    </a:lnTo>
                    <a:lnTo>
                      <a:pt x="543" y="1002"/>
                    </a:lnTo>
                    <a:lnTo>
                      <a:pt x="502" y="1003"/>
                    </a:lnTo>
                    <a:lnTo>
                      <a:pt x="461" y="1002"/>
                    </a:lnTo>
                    <a:lnTo>
                      <a:pt x="381" y="989"/>
                    </a:lnTo>
                    <a:lnTo>
                      <a:pt x="306" y="964"/>
                    </a:lnTo>
                    <a:lnTo>
                      <a:pt x="237" y="928"/>
                    </a:lnTo>
                    <a:lnTo>
                      <a:pt x="175" y="883"/>
                    </a:lnTo>
                    <a:lnTo>
                      <a:pt x="121" y="828"/>
                    </a:lnTo>
                    <a:lnTo>
                      <a:pt x="75" y="766"/>
                    </a:lnTo>
                    <a:lnTo>
                      <a:pt x="39" y="697"/>
                    </a:lnTo>
                    <a:lnTo>
                      <a:pt x="15" y="623"/>
                    </a:lnTo>
                    <a:lnTo>
                      <a:pt x="2" y="543"/>
                    </a:lnTo>
                    <a:lnTo>
                      <a:pt x="0" y="502"/>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grpSp>
      </p:grpSp>
    </p:spTree>
    <p:extLst>
      <p:ext uri="{BB962C8B-B14F-4D97-AF65-F5344CB8AC3E}">
        <p14:creationId xmlns:p14="http://schemas.microsoft.com/office/powerpoint/2010/main" val="3159908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086" y="762000"/>
            <a:ext cx="8229600" cy="791845"/>
          </a:xfrm>
        </p:spPr>
        <p:txBody>
          <a:bodyPr>
            <a:noAutofit/>
          </a:bodyPr>
          <a:lstStyle/>
          <a:p>
            <a:pPr algn="ctr"/>
            <a:r>
              <a:rPr lang="el-GR" sz="3200" b="1" dirty="0"/>
              <a:t>ΣΚΟΠΟΣ ΕΠΙΧΟΡΗΓΗΣΗΣ</a:t>
            </a:r>
            <a:endParaRPr lang="en-US" sz="3200" dirty="0"/>
          </a:p>
        </p:txBody>
      </p:sp>
      <p:sp>
        <p:nvSpPr>
          <p:cNvPr id="3" name="Content Placeholder 2"/>
          <p:cNvSpPr>
            <a:spLocks noGrp="1"/>
          </p:cNvSpPr>
          <p:nvPr>
            <p:ph idx="1"/>
          </p:nvPr>
        </p:nvSpPr>
        <p:spPr>
          <a:xfrm>
            <a:off x="533400" y="2590799"/>
            <a:ext cx="8229600" cy="4130676"/>
          </a:xfrm>
        </p:spPr>
        <p:txBody>
          <a:bodyPr>
            <a:normAutofit fontScale="92500" lnSpcReduction="10000"/>
          </a:bodyPr>
          <a:lstStyle/>
          <a:p>
            <a:pPr algn="just">
              <a:buFont typeface="Wingdings" panose="05000000000000000000" pitchFamily="2" charset="2"/>
              <a:buChar char="Ø"/>
            </a:pPr>
            <a:r>
              <a:rPr lang="el-GR" sz="2500" dirty="0">
                <a:latin typeface="Arial" panose="020B0604020202020204" pitchFamily="34" charset="0"/>
                <a:cs typeface="Arial" panose="020B0604020202020204" pitchFamily="34" charset="0"/>
              </a:rPr>
              <a:t>Κάλυψη βασικών εξόδων (π.χ. σύστασης και λειτουργίας) σε σχέση με την εγγραφή δικαιούχων επιχειρήσεων στο Μητρώο Κοινωνικών Επιχειρήσεων. </a:t>
            </a:r>
          </a:p>
          <a:p>
            <a:pPr marL="0" indent="0" algn="just">
              <a:buNone/>
            </a:pPr>
            <a:endParaRPr lang="el-GR" sz="25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500" dirty="0">
                <a:latin typeface="Arial" panose="020B0604020202020204" pitchFamily="34" charset="0"/>
                <a:cs typeface="Arial" panose="020B0604020202020204" pitchFamily="34" charset="0"/>
              </a:rPr>
              <a:t>Η επιχορήγηση παραχωρείται ως </a:t>
            </a:r>
            <a:r>
              <a:rPr lang="el-GR" sz="2500" b="1" i="1" dirty="0">
                <a:latin typeface="Arial" panose="020B0604020202020204" pitchFamily="34" charset="0"/>
                <a:cs typeface="Arial" panose="020B0604020202020204" pitchFamily="34" charset="0"/>
              </a:rPr>
              <a:t>εφάπαξ ποσό</a:t>
            </a:r>
            <a:r>
              <a:rPr lang="el-GR" sz="2500" dirty="0">
                <a:latin typeface="Arial" panose="020B0604020202020204" pitchFamily="34" charset="0"/>
                <a:cs typeface="Arial" panose="020B0604020202020204" pitchFamily="34" charset="0"/>
              </a:rPr>
              <a:t>, μέχρι εξάντλησης του συνολικού διαθέσιμου ετήσιου ποσού και αφού η δικαιούχος επιχείρηση εγγραφεί πρώτα στο Μητρώο Κοινωνικών Επιχειρήσεων.</a:t>
            </a:r>
            <a:endParaRPr lang="en-CY" sz="2500" dirty="0">
              <a:latin typeface="Arial" panose="020B0604020202020204" pitchFamily="34" charset="0"/>
              <a:cs typeface="Arial" panose="020B0604020202020204" pitchFamily="34" charset="0"/>
            </a:endParaRPr>
          </a:p>
          <a:p>
            <a:pPr marL="0" indent="0" algn="just">
              <a:buNone/>
            </a:pPr>
            <a:endParaRPr lang="en-CY" sz="3300" dirty="0">
              <a:latin typeface="Arial" panose="020B0604020202020204" pitchFamily="34" charset="0"/>
              <a:cs typeface="Arial" panose="020B0604020202020204" pitchFamily="34" charset="0"/>
            </a:endParaRPr>
          </a:p>
          <a:p>
            <a:pPr marL="0" indent="0">
              <a:buNone/>
            </a:pPr>
            <a:br>
              <a:rPr lang="el-GR" dirty="0"/>
            </a:br>
            <a:endParaRPr lang="en-US" sz="2500" b="1" dirty="0">
              <a:latin typeface="+mj-lt"/>
            </a:endParaRPr>
          </a:p>
        </p:txBody>
      </p:sp>
      <p:sp>
        <p:nvSpPr>
          <p:cNvPr id="4" name="Slide Number Placeholder 3"/>
          <p:cNvSpPr>
            <a:spLocks noGrp="1"/>
          </p:cNvSpPr>
          <p:nvPr>
            <p:ph type="sldNum" sz="quarter" idx="12"/>
          </p:nvPr>
        </p:nvSpPr>
        <p:spPr/>
        <p:txBody>
          <a:bodyPr/>
          <a:lstStyle/>
          <a:p>
            <a:fld id="{39A5FFC6-2E52-4283-8777-C090847130DC}" type="slidenum">
              <a:rPr lang="en-US" smtClean="0">
                <a:solidFill>
                  <a:srgbClr val="04617B">
                    <a:shade val="90000"/>
                  </a:srgbClr>
                </a:solidFill>
              </a:rPr>
              <a:pPr/>
              <a:t>6</a:t>
            </a:fld>
            <a:endParaRPr lang="en-US">
              <a:solidFill>
                <a:srgbClr val="04617B">
                  <a:shade val="90000"/>
                </a:srgbClr>
              </a:solidFill>
            </a:endParaRPr>
          </a:p>
        </p:txBody>
      </p:sp>
      <p:grpSp>
        <p:nvGrpSpPr>
          <p:cNvPr id="5" name="Group 4">
            <a:extLst>
              <a:ext uri="{FF2B5EF4-FFF2-40B4-BE49-F238E27FC236}">
                <a16:creationId xmlns:a16="http://schemas.microsoft.com/office/drawing/2014/main" id="{EEB80EB2-EC9E-C958-05BE-D889527A305A}"/>
              </a:ext>
            </a:extLst>
          </p:cNvPr>
          <p:cNvGrpSpPr>
            <a:grpSpLocks/>
          </p:cNvGrpSpPr>
          <p:nvPr/>
        </p:nvGrpSpPr>
        <p:grpSpPr bwMode="auto">
          <a:xfrm>
            <a:off x="762000" y="937577"/>
            <a:ext cx="791845" cy="791845"/>
            <a:chOff x="1142" y="38"/>
            <a:chExt cx="1247" cy="1247"/>
          </a:xfrm>
        </p:grpSpPr>
        <p:pic>
          <p:nvPicPr>
            <p:cNvPr id="6" name="Picture 5">
              <a:extLst>
                <a:ext uri="{FF2B5EF4-FFF2-40B4-BE49-F238E27FC236}">
                  <a16:creationId xmlns:a16="http://schemas.microsoft.com/office/drawing/2014/main" id="{CC411139-A9D6-39A7-71C5-04BBB4E609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2" y="38"/>
              <a:ext cx="1247" cy="124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87E3D1C2-3C37-F6B3-38BB-187724F8C478}"/>
                </a:ext>
              </a:extLst>
            </p:cNvPr>
            <p:cNvGrpSpPr>
              <a:grpSpLocks/>
            </p:cNvGrpSpPr>
            <p:nvPr/>
          </p:nvGrpSpPr>
          <p:grpSpPr bwMode="auto">
            <a:xfrm>
              <a:off x="1224" y="119"/>
              <a:ext cx="1001" cy="1002"/>
              <a:chOff x="1224" y="119"/>
              <a:chExt cx="1001" cy="1002"/>
            </a:xfrm>
          </p:grpSpPr>
          <p:sp>
            <p:nvSpPr>
              <p:cNvPr id="8" name="Freeform 179">
                <a:extLst>
                  <a:ext uri="{FF2B5EF4-FFF2-40B4-BE49-F238E27FC236}">
                    <a16:creationId xmlns:a16="http://schemas.microsoft.com/office/drawing/2014/main" id="{BA9CAF73-CC35-87A7-F8CF-D2AB021ACE16}"/>
                  </a:ext>
                </a:extLst>
              </p:cNvPr>
              <p:cNvSpPr>
                <a:spLocks/>
              </p:cNvSpPr>
              <p:nvPr/>
            </p:nvSpPr>
            <p:spPr bwMode="auto">
              <a:xfrm>
                <a:off x="1224" y="119"/>
                <a:ext cx="1001" cy="1002"/>
              </a:xfrm>
              <a:custGeom>
                <a:avLst/>
                <a:gdLst>
                  <a:gd name="T0" fmla="+- 0 1224 1224"/>
                  <a:gd name="T1" fmla="*/ T0 w 1001"/>
                  <a:gd name="T2" fmla="+- 0 620 119"/>
                  <a:gd name="T3" fmla="*/ 620 h 1002"/>
                  <a:gd name="T4" fmla="+- 0 1231 1224"/>
                  <a:gd name="T5" fmla="*/ T4 w 1001"/>
                  <a:gd name="T6" fmla="+- 0 538 119"/>
                  <a:gd name="T7" fmla="*/ 538 h 1002"/>
                  <a:gd name="T8" fmla="+- 0 1250 1224"/>
                  <a:gd name="T9" fmla="*/ T8 w 1001"/>
                  <a:gd name="T10" fmla="+- 0 461 119"/>
                  <a:gd name="T11" fmla="*/ 461 h 1002"/>
                  <a:gd name="T12" fmla="+- 0 1280 1224"/>
                  <a:gd name="T13" fmla="*/ T12 w 1001"/>
                  <a:gd name="T14" fmla="+- 0 390 119"/>
                  <a:gd name="T15" fmla="*/ 390 h 1002"/>
                  <a:gd name="T16" fmla="+- 0 1321 1224"/>
                  <a:gd name="T17" fmla="*/ T16 w 1001"/>
                  <a:gd name="T18" fmla="+- 0 324 119"/>
                  <a:gd name="T19" fmla="*/ 324 h 1002"/>
                  <a:gd name="T20" fmla="+- 0 1371 1224"/>
                  <a:gd name="T21" fmla="*/ T20 w 1001"/>
                  <a:gd name="T22" fmla="+- 0 266 119"/>
                  <a:gd name="T23" fmla="*/ 266 h 1002"/>
                  <a:gd name="T24" fmla="+- 0 1429 1224"/>
                  <a:gd name="T25" fmla="*/ T24 w 1001"/>
                  <a:gd name="T26" fmla="+- 0 216 119"/>
                  <a:gd name="T27" fmla="*/ 216 h 1002"/>
                  <a:gd name="T28" fmla="+- 0 1494 1224"/>
                  <a:gd name="T29" fmla="*/ T28 w 1001"/>
                  <a:gd name="T30" fmla="+- 0 175 119"/>
                  <a:gd name="T31" fmla="*/ 175 h 1002"/>
                  <a:gd name="T32" fmla="+- 0 1566 1224"/>
                  <a:gd name="T33" fmla="*/ T32 w 1001"/>
                  <a:gd name="T34" fmla="+- 0 144 119"/>
                  <a:gd name="T35" fmla="*/ 144 h 1002"/>
                  <a:gd name="T36" fmla="+- 0 1643 1224"/>
                  <a:gd name="T37" fmla="*/ T36 w 1001"/>
                  <a:gd name="T38" fmla="+- 0 125 119"/>
                  <a:gd name="T39" fmla="*/ 125 h 1002"/>
                  <a:gd name="T40" fmla="+- 0 1725 1224"/>
                  <a:gd name="T41" fmla="*/ T40 w 1001"/>
                  <a:gd name="T42" fmla="+- 0 119 119"/>
                  <a:gd name="T43" fmla="*/ 119 h 1002"/>
                  <a:gd name="T44" fmla="+- 0 1766 1224"/>
                  <a:gd name="T45" fmla="*/ T44 w 1001"/>
                  <a:gd name="T46" fmla="+- 0 121 119"/>
                  <a:gd name="T47" fmla="*/ 121 h 1002"/>
                  <a:gd name="T48" fmla="+- 0 1845 1224"/>
                  <a:gd name="T49" fmla="*/ T48 w 1001"/>
                  <a:gd name="T50" fmla="+- 0 134 119"/>
                  <a:gd name="T51" fmla="*/ 134 h 1002"/>
                  <a:gd name="T52" fmla="+- 0 1920 1224"/>
                  <a:gd name="T53" fmla="*/ T52 w 1001"/>
                  <a:gd name="T54" fmla="+- 0 158 119"/>
                  <a:gd name="T55" fmla="*/ 158 h 1002"/>
                  <a:gd name="T56" fmla="+- 0 1988 1224"/>
                  <a:gd name="T57" fmla="*/ T56 w 1001"/>
                  <a:gd name="T58" fmla="+- 0 194 119"/>
                  <a:gd name="T59" fmla="*/ 194 h 1002"/>
                  <a:gd name="T60" fmla="+- 0 2050 1224"/>
                  <a:gd name="T61" fmla="*/ T60 w 1001"/>
                  <a:gd name="T62" fmla="+- 0 240 119"/>
                  <a:gd name="T63" fmla="*/ 240 h 1002"/>
                  <a:gd name="T64" fmla="+- 0 2105 1224"/>
                  <a:gd name="T65" fmla="*/ T64 w 1001"/>
                  <a:gd name="T66" fmla="+- 0 294 119"/>
                  <a:gd name="T67" fmla="*/ 294 h 1002"/>
                  <a:gd name="T68" fmla="+- 0 2150 1224"/>
                  <a:gd name="T69" fmla="*/ T68 w 1001"/>
                  <a:gd name="T70" fmla="+- 0 356 119"/>
                  <a:gd name="T71" fmla="*/ 356 h 1002"/>
                  <a:gd name="T72" fmla="+- 0 2186 1224"/>
                  <a:gd name="T73" fmla="*/ T72 w 1001"/>
                  <a:gd name="T74" fmla="+- 0 425 119"/>
                  <a:gd name="T75" fmla="*/ 425 h 1002"/>
                  <a:gd name="T76" fmla="+- 0 2211 1224"/>
                  <a:gd name="T77" fmla="*/ T76 w 1001"/>
                  <a:gd name="T78" fmla="+- 0 499 119"/>
                  <a:gd name="T79" fmla="*/ 499 h 1002"/>
                  <a:gd name="T80" fmla="+- 0 2224 1224"/>
                  <a:gd name="T81" fmla="*/ T80 w 1001"/>
                  <a:gd name="T82" fmla="+- 0 579 119"/>
                  <a:gd name="T83" fmla="*/ 579 h 1002"/>
                  <a:gd name="T84" fmla="+- 0 2225 1224"/>
                  <a:gd name="T85" fmla="*/ T84 w 1001"/>
                  <a:gd name="T86" fmla="+- 0 620 119"/>
                  <a:gd name="T87" fmla="*/ 620 h 1002"/>
                  <a:gd name="T88" fmla="+- 0 2224 1224"/>
                  <a:gd name="T89" fmla="*/ T88 w 1001"/>
                  <a:gd name="T90" fmla="+- 0 661 119"/>
                  <a:gd name="T91" fmla="*/ 661 h 1002"/>
                  <a:gd name="T92" fmla="+- 0 2211 1224"/>
                  <a:gd name="T93" fmla="*/ T92 w 1001"/>
                  <a:gd name="T94" fmla="+- 0 740 119"/>
                  <a:gd name="T95" fmla="*/ 740 h 1002"/>
                  <a:gd name="T96" fmla="+- 0 2186 1224"/>
                  <a:gd name="T97" fmla="*/ T96 w 1001"/>
                  <a:gd name="T98" fmla="+- 0 815 119"/>
                  <a:gd name="T99" fmla="*/ 815 h 1002"/>
                  <a:gd name="T100" fmla="+- 0 2150 1224"/>
                  <a:gd name="T101" fmla="*/ T100 w 1001"/>
                  <a:gd name="T102" fmla="+- 0 884 119"/>
                  <a:gd name="T103" fmla="*/ 884 h 1002"/>
                  <a:gd name="T104" fmla="+- 0 2105 1224"/>
                  <a:gd name="T105" fmla="*/ T104 w 1001"/>
                  <a:gd name="T106" fmla="+- 0 946 119"/>
                  <a:gd name="T107" fmla="*/ 946 h 1002"/>
                  <a:gd name="T108" fmla="+- 0 2050 1224"/>
                  <a:gd name="T109" fmla="*/ T108 w 1001"/>
                  <a:gd name="T110" fmla="+- 0 1000 119"/>
                  <a:gd name="T111" fmla="*/ 1000 h 1002"/>
                  <a:gd name="T112" fmla="+- 0 1988 1224"/>
                  <a:gd name="T113" fmla="*/ T112 w 1001"/>
                  <a:gd name="T114" fmla="+- 0 1046 119"/>
                  <a:gd name="T115" fmla="*/ 1046 h 1002"/>
                  <a:gd name="T116" fmla="+- 0 1920 1224"/>
                  <a:gd name="T117" fmla="*/ T116 w 1001"/>
                  <a:gd name="T118" fmla="+- 0 1081 119"/>
                  <a:gd name="T119" fmla="*/ 1081 h 1002"/>
                  <a:gd name="T120" fmla="+- 0 1845 1224"/>
                  <a:gd name="T121" fmla="*/ T120 w 1001"/>
                  <a:gd name="T122" fmla="+- 0 1106 119"/>
                  <a:gd name="T123" fmla="*/ 1106 h 1002"/>
                  <a:gd name="T124" fmla="+- 0 1766 1224"/>
                  <a:gd name="T125" fmla="*/ T124 w 1001"/>
                  <a:gd name="T126" fmla="+- 0 1119 119"/>
                  <a:gd name="T127" fmla="*/ 1119 h 1002"/>
                  <a:gd name="T128" fmla="+- 0 1725 1224"/>
                  <a:gd name="T129" fmla="*/ T128 w 1001"/>
                  <a:gd name="T130" fmla="+- 0 1121 119"/>
                  <a:gd name="T131" fmla="*/ 1121 h 1002"/>
                  <a:gd name="T132" fmla="+- 0 1684 1224"/>
                  <a:gd name="T133" fmla="*/ T132 w 1001"/>
                  <a:gd name="T134" fmla="+- 0 1119 119"/>
                  <a:gd name="T135" fmla="*/ 1119 h 1002"/>
                  <a:gd name="T136" fmla="+- 0 1604 1224"/>
                  <a:gd name="T137" fmla="*/ T136 w 1001"/>
                  <a:gd name="T138" fmla="+- 0 1106 119"/>
                  <a:gd name="T139" fmla="*/ 1106 h 1002"/>
                  <a:gd name="T140" fmla="+- 0 1530 1224"/>
                  <a:gd name="T141" fmla="*/ T140 w 1001"/>
                  <a:gd name="T142" fmla="+- 0 1081 119"/>
                  <a:gd name="T143" fmla="*/ 1081 h 1002"/>
                  <a:gd name="T144" fmla="+- 0 1461 1224"/>
                  <a:gd name="T145" fmla="*/ T144 w 1001"/>
                  <a:gd name="T146" fmla="+- 0 1046 119"/>
                  <a:gd name="T147" fmla="*/ 1046 h 1002"/>
                  <a:gd name="T148" fmla="+- 0 1399 1224"/>
                  <a:gd name="T149" fmla="*/ T148 w 1001"/>
                  <a:gd name="T150" fmla="+- 0 1000 119"/>
                  <a:gd name="T151" fmla="*/ 1000 h 1002"/>
                  <a:gd name="T152" fmla="+- 0 1344 1224"/>
                  <a:gd name="T153" fmla="*/ T152 w 1001"/>
                  <a:gd name="T154" fmla="+- 0 946 119"/>
                  <a:gd name="T155" fmla="*/ 946 h 1002"/>
                  <a:gd name="T156" fmla="+- 0 1299 1224"/>
                  <a:gd name="T157" fmla="*/ T156 w 1001"/>
                  <a:gd name="T158" fmla="+- 0 884 119"/>
                  <a:gd name="T159" fmla="*/ 884 h 1002"/>
                  <a:gd name="T160" fmla="+- 0 1263 1224"/>
                  <a:gd name="T161" fmla="*/ T160 w 1001"/>
                  <a:gd name="T162" fmla="+- 0 815 119"/>
                  <a:gd name="T163" fmla="*/ 815 h 1002"/>
                  <a:gd name="T164" fmla="+- 0 1239 1224"/>
                  <a:gd name="T165" fmla="*/ T164 w 1001"/>
                  <a:gd name="T166" fmla="+- 0 740 119"/>
                  <a:gd name="T167" fmla="*/ 740 h 1002"/>
                  <a:gd name="T168" fmla="+- 0 1226 1224"/>
                  <a:gd name="T169" fmla="*/ T168 w 1001"/>
                  <a:gd name="T170" fmla="+- 0 661 119"/>
                  <a:gd name="T171" fmla="*/ 661 h 1002"/>
                  <a:gd name="T172" fmla="+- 0 1224 1224"/>
                  <a:gd name="T173" fmla="*/ T172 w 1001"/>
                  <a:gd name="T174" fmla="+- 0 620 119"/>
                  <a:gd name="T175" fmla="*/ 620 h 10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1" h="1002">
                    <a:moveTo>
                      <a:pt x="0" y="501"/>
                    </a:moveTo>
                    <a:lnTo>
                      <a:pt x="7" y="419"/>
                    </a:lnTo>
                    <a:lnTo>
                      <a:pt x="26" y="342"/>
                    </a:lnTo>
                    <a:lnTo>
                      <a:pt x="56" y="271"/>
                    </a:lnTo>
                    <a:lnTo>
                      <a:pt x="97" y="205"/>
                    </a:lnTo>
                    <a:lnTo>
                      <a:pt x="147" y="147"/>
                    </a:lnTo>
                    <a:lnTo>
                      <a:pt x="205" y="97"/>
                    </a:lnTo>
                    <a:lnTo>
                      <a:pt x="270" y="56"/>
                    </a:lnTo>
                    <a:lnTo>
                      <a:pt x="342" y="25"/>
                    </a:lnTo>
                    <a:lnTo>
                      <a:pt x="419" y="6"/>
                    </a:lnTo>
                    <a:lnTo>
                      <a:pt x="501" y="0"/>
                    </a:lnTo>
                    <a:lnTo>
                      <a:pt x="542" y="2"/>
                    </a:lnTo>
                    <a:lnTo>
                      <a:pt x="621" y="15"/>
                    </a:lnTo>
                    <a:lnTo>
                      <a:pt x="696" y="39"/>
                    </a:lnTo>
                    <a:lnTo>
                      <a:pt x="764" y="75"/>
                    </a:lnTo>
                    <a:lnTo>
                      <a:pt x="826" y="121"/>
                    </a:lnTo>
                    <a:lnTo>
                      <a:pt x="881" y="175"/>
                    </a:lnTo>
                    <a:lnTo>
                      <a:pt x="926" y="237"/>
                    </a:lnTo>
                    <a:lnTo>
                      <a:pt x="962" y="306"/>
                    </a:lnTo>
                    <a:lnTo>
                      <a:pt x="987" y="380"/>
                    </a:lnTo>
                    <a:lnTo>
                      <a:pt x="1000" y="460"/>
                    </a:lnTo>
                    <a:lnTo>
                      <a:pt x="1001" y="501"/>
                    </a:lnTo>
                    <a:lnTo>
                      <a:pt x="1000" y="542"/>
                    </a:lnTo>
                    <a:lnTo>
                      <a:pt x="987" y="621"/>
                    </a:lnTo>
                    <a:lnTo>
                      <a:pt x="962" y="696"/>
                    </a:lnTo>
                    <a:lnTo>
                      <a:pt x="926" y="765"/>
                    </a:lnTo>
                    <a:lnTo>
                      <a:pt x="881" y="827"/>
                    </a:lnTo>
                    <a:lnTo>
                      <a:pt x="826" y="881"/>
                    </a:lnTo>
                    <a:lnTo>
                      <a:pt x="764" y="927"/>
                    </a:lnTo>
                    <a:lnTo>
                      <a:pt x="696" y="962"/>
                    </a:lnTo>
                    <a:lnTo>
                      <a:pt x="621" y="987"/>
                    </a:lnTo>
                    <a:lnTo>
                      <a:pt x="542" y="1000"/>
                    </a:lnTo>
                    <a:lnTo>
                      <a:pt x="501" y="1002"/>
                    </a:lnTo>
                    <a:lnTo>
                      <a:pt x="460" y="1000"/>
                    </a:lnTo>
                    <a:lnTo>
                      <a:pt x="380" y="987"/>
                    </a:lnTo>
                    <a:lnTo>
                      <a:pt x="306" y="962"/>
                    </a:lnTo>
                    <a:lnTo>
                      <a:pt x="237" y="927"/>
                    </a:lnTo>
                    <a:lnTo>
                      <a:pt x="175" y="881"/>
                    </a:lnTo>
                    <a:lnTo>
                      <a:pt x="120" y="827"/>
                    </a:lnTo>
                    <a:lnTo>
                      <a:pt x="75" y="765"/>
                    </a:lnTo>
                    <a:lnTo>
                      <a:pt x="39" y="696"/>
                    </a:lnTo>
                    <a:lnTo>
                      <a:pt x="15" y="621"/>
                    </a:lnTo>
                    <a:lnTo>
                      <a:pt x="2" y="542"/>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9" name="Picture 8">
                <a:extLst>
                  <a:ext uri="{FF2B5EF4-FFF2-40B4-BE49-F238E27FC236}">
                    <a16:creationId xmlns:a16="http://schemas.microsoft.com/office/drawing/2014/main" id="{7F7F26FA-291D-B771-6131-A398CFCEA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3" y="197"/>
                <a:ext cx="702" cy="671"/>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46865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85801"/>
            <a:ext cx="8382000" cy="1219199"/>
          </a:xfrm>
        </p:spPr>
        <p:txBody>
          <a:bodyPr>
            <a:normAutofit fontScale="90000"/>
          </a:bodyPr>
          <a:lstStyle/>
          <a:p>
            <a:pPr lvl="0" indent="-274320" algn="ctr">
              <a:spcBef>
                <a:spcPts val="0"/>
              </a:spcBef>
            </a:pPr>
            <a:br>
              <a:rPr lang="en-US" sz="4400" b="1" dirty="0">
                <a:solidFill>
                  <a:prstClr val="black"/>
                </a:solidFill>
                <a:ea typeface="+mn-ea"/>
                <a:cs typeface="+mn-cs"/>
              </a:rPr>
            </a:br>
            <a:br>
              <a:rPr lang="en-US" sz="4400" b="1" dirty="0">
                <a:solidFill>
                  <a:prstClr val="black"/>
                </a:solidFill>
                <a:ea typeface="+mn-ea"/>
                <a:cs typeface="+mn-cs"/>
              </a:rPr>
            </a:br>
            <a:br>
              <a:rPr lang="el-GR" sz="4400" b="1" dirty="0">
                <a:solidFill>
                  <a:prstClr val="black"/>
                </a:solidFill>
                <a:ea typeface="+mn-ea"/>
                <a:cs typeface="+mn-cs"/>
              </a:rPr>
            </a:br>
            <a:br>
              <a:rPr lang="el-GR" sz="4400" b="1" dirty="0">
                <a:solidFill>
                  <a:prstClr val="black"/>
                </a:solidFill>
                <a:ea typeface="+mn-ea"/>
                <a:cs typeface="+mn-cs"/>
              </a:rPr>
            </a:br>
            <a:br>
              <a:rPr lang="el-GR" sz="4400" b="1" dirty="0">
                <a:solidFill>
                  <a:prstClr val="black"/>
                </a:solidFill>
                <a:ea typeface="+mn-ea"/>
                <a:cs typeface="+mn-cs"/>
              </a:rPr>
            </a:br>
            <a:br>
              <a:rPr lang="el-GR" sz="4400" b="1" dirty="0">
                <a:solidFill>
                  <a:prstClr val="black"/>
                </a:solidFill>
                <a:ea typeface="+mn-ea"/>
                <a:cs typeface="+mn-cs"/>
              </a:rPr>
            </a:br>
            <a:br>
              <a:rPr lang="el-GR" sz="4400" b="1" dirty="0">
                <a:solidFill>
                  <a:prstClr val="black"/>
                </a:solidFill>
                <a:ea typeface="+mn-ea"/>
                <a:cs typeface="+mn-cs"/>
              </a:rPr>
            </a:br>
            <a:r>
              <a:rPr lang="el-GR" sz="3600" b="1" dirty="0"/>
              <a:t>ΔΙΑΔΙΚΑΣΙΑ</a:t>
            </a:r>
            <a:br>
              <a:rPr lang="el-GR" sz="4400" b="1" dirty="0">
                <a:solidFill>
                  <a:prstClr val="black"/>
                </a:solidFill>
                <a:ea typeface="+mn-ea"/>
                <a:cs typeface="+mn-cs"/>
              </a:rPr>
            </a:br>
            <a:endParaRPr lang="en-US" sz="3600" dirty="0"/>
          </a:p>
        </p:txBody>
      </p:sp>
      <p:sp>
        <p:nvSpPr>
          <p:cNvPr id="3" name="Content Placeholder 2"/>
          <p:cNvSpPr>
            <a:spLocks noGrp="1"/>
          </p:cNvSpPr>
          <p:nvPr>
            <p:ph idx="1"/>
          </p:nvPr>
        </p:nvSpPr>
        <p:spPr>
          <a:xfrm>
            <a:off x="457200" y="1981199"/>
            <a:ext cx="8229600" cy="4740275"/>
          </a:xfrm>
        </p:spPr>
        <p:txBody>
          <a:bodyPr>
            <a:noAutofit/>
          </a:bodyPr>
          <a:lstStyle/>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Πρόσκληση στις Δυνητικές Δικαιούχους Επιχειρήσεις </a:t>
            </a:r>
            <a:endParaRPr lang="en-CY" sz="23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Υποβολή Αιτήσεων για Εγγραφή στο Μητρώο ΚΕ</a:t>
            </a:r>
            <a:endParaRPr lang="en-CY" sz="23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Αξιολόγηση Αιτήσεων</a:t>
            </a:r>
            <a:endParaRPr lang="en-CY" sz="23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Ενημέρωση </a:t>
            </a:r>
            <a:r>
              <a:rPr lang="el-GR" sz="2300" dirty="0" err="1">
                <a:latin typeface="Arial" panose="020B0604020202020204" pitchFamily="34" charset="0"/>
                <a:cs typeface="Arial" panose="020B0604020202020204" pitchFamily="34" charset="0"/>
              </a:rPr>
              <a:t>Αιτητών</a:t>
            </a:r>
            <a:endParaRPr lang="en-CY" sz="23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Εγγραφή στο Μητρώο Κοινωνικών Επιχειρήσεων (Μητρώο Κ.Ε.).</a:t>
            </a:r>
            <a:endParaRPr lang="en-CY" sz="23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Υποβολή Αιτήματος για Παροχή Επιχορήγησης</a:t>
            </a:r>
            <a:endParaRPr lang="en-CY" sz="23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Υπογραφή Συμφωνίας Δημόσιας Χρηματοδότησης</a:t>
            </a: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Καταχώρηση στο Κεντρικό Σύστημα Κρατικών Ενισχύσεων και Ενισχύσεων Ήσσονος Σημασίας </a:t>
            </a:r>
            <a:endParaRPr lang="en-CY" sz="23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300" dirty="0">
                <a:latin typeface="Arial" panose="020B0604020202020204" pitchFamily="34" charset="0"/>
                <a:cs typeface="Arial" panose="020B0604020202020204" pitchFamily="34" charset="0"/>
              </a:rPr>
              <a:t>Καταβολή Επιχορήγησης</a:t>
            </a:r>
            <a:endParaRPr lang="en-CY" sz="2300" dirty="0">
              <a:latin typeface="Arial" panose="020B0604020202020204" pitchFamily="34" charset="0"/>
              <a:cs typeface="Arial" panose="020B0604020202020204" pitchFamily="34" charset="0"/>
            </a:endParaRPr>
          </a:p>
          <a:p>
            <a:pPr marL="0" indent="0" algn="just">
              <a:buNone/>
            </a:pPr>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39A5FFC6-2E52-4283-8777-C090847130DC}" type="slidenum">
              <a:rPr lang="en-US" smtClean="0">
                <a:solidFill>
                  <a:srgbClr val="04617B">
                    <a:shade val="90000"/>
                  </a:srgbClr>
                </a:solidFill>
              </a:rPr>
              <a:pPr/>
              <a:t>7</a:t>
            </a:fld>
            <a:endParaRPr lang="en-US">
              <a:solidFill>
                <a:srgbClr val="04617B">
                  <a:shade val="90000"/>
                </a:srgbClr>
              </a:solidFill>
            </a:endParaRPr>
          </a:p>
        </p:txBody>
      </p:sp>
      <p:grpSp>
        <p:nvGrpSpPr>
          <p:cNvPr id="5" name="Group 4">
            <a:extLst>
              <a:ext uri="{FF2B5EF4-FFF2-40B4-BE49-F238E27FC236}">
                <a16:creationId xmlns:a16="http://schemas.microsoft.com/office/drawing/2014/main" id="{3F63BC00-6816-50AA-3608-2C4719905527}"/>
              </a:ext>
            </a:extLst>
          </p:cNvPr>
          <p:cNvGrpSpPr>
            <a:grpSpLocks/>
          </p:cNvGrpSpPr>
          <p:nvPr/>
        </p:nvGrpSpPr>
        <p:grpSpPr bwMode="auto">
          <a:xfrm>
            <a:off x="762000" y="775446"/>
            <a:ext cx="793750" cy="793750"/>
            <a:chOff x="5949" y="-252"/>
            <a:chExt cx="1250" cy="1250"/>
          </a:xfrm>
        </p:grpSpPr>
        <p:pic>
          <p:nvPicPr>
            <p:cNvPr id="6" name="Picture 5">
              <a:extLst>
                <a:ext uri="{FF2B5EF4-FFF2-40B4-BE49-F238E27FC236}">
                  <a16:creationId xmlns:a16="http://schemas.microsoft.com/office/drawing/2014/main" id="{6759F934-FE8F-BD87-B1B8-9A58F94475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 y="-252"/>
              <a:ext cx="1250"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1A67CC81-2EB6-D97F-1A37-5F884C02E8D3}"/>
                </a:ext>
              </a:extLst>
            </p:cNvPr>
            <p:cNvGrpSpPr>
              <a:grpSpLocks/>
            </p:cNvGrpSpPr>
            <p:nvPr/>
          </p:nvGrpSpPr>
          <p:grpSpPr bwMode="auto">
            <a:xfrm>
              <a:off x="6031" y="-171"/>
              <a:ext cx="1003" cy="1003"/>
              <a:chOff x="6031" y="-171"/>
              <a:chExt cx="1003" cy="1003"/>
            </a:xfrm>
          </p:grpSpPr>
          <p:sp>
            <p:nvSpPr>
              <p:cNvPr id="8" name="Freeform 174">
                <a:extLst>
                  <a:ext uri="{FF2B5EF4-FFF2-40B4-BE49-F238E27FC236}">
                    <a16:creationId xmlns:a16="http://schemas.microsoft.com/office/drawing/2014/main" id="{EC19E3D1-8331-C12C-0B9C-7E5A2E064483}"/>
                  </a:ext>
                </a:extLst>
              </p:cNvPr>
              <p:cNvSpPr>
                <a:spLocks/>
              </p:cNvSpPr>
              <p:nvPr/>
            </p:nvSpPr>
            <p:spPr bwMode="auto">
              <a:xfrm>
                <a:off x="6031" y="-171"/>
                <a:ext cx="1003" cy="1003"/>
              </a:xfrm>
              <a:custGeom>
                <a:avLst/>
                <a:gdLst>
                  <a:gd name="T0" fmla="+- 0 6031 6031"/>
                  <a:gd name="T1" fmla="*/ T0 w 1003"/>
                  <a:gd name="T2" fmla="+- 0 330 -171"/>
                  <a:gd name="T3" fmla="*/ 330 h 1003"/>
                  <a:gd name="T4" fmla="+- 0 6038 6031"/>
                  <a:gd name="T5" fmla="*/ T4 w 1003"/>
                  <a:gd name="T6" fmla="+- 0 249 -171"/>
                  <a:gd name="T7" fmla="*/ 249 h 1003"/>
                  <a:gd name="T8" fmla="+- 0 6057 6031"/>
                  <a:gd name="T9" fmla="*/ T8 w 1003"/>
                  <a:gd name="T10" fmla="+- 0 172 -171"/>
                  <a:gd name="T11" fmla="*/ 172 h 1003"/>
                  <a:gd name="T12" fmla="+- 0 6087 6031"/>
                  <a:gd name="T13" fmla="*/ T12 w 1003"/>
                  <a:gd name="T14" fmla="+- 0 100 -171"/>
                  <a:gd name="T15" fmla="*/ 100 h 1003"/>
                  <a:gd name="T16" fmla="+- 0 6128 6031"/>
                  <a:gd name="T17" fmla="*/ T16 w 1003"/>
                  <a:gd name="T18" fmla="+- 0 34 -171"/>
                  <a:gd name="T19" fmla="*/ 34 h 1003"/>
                  <a:gd name="T20" fmla="+- 0 6178 6031"/>
                  <a:gd name="T21" fmla="*/ T20 w 1003"/>
                  <a:gd name="T22" fmla="+- 0 -24 -171"/>
                  <a:gd name="T23" fmla="*/ -24 h 1003"/>
                  <a:gd name="T24" fmla="+- 0 6236 6031"/>
                  <a:gd name="T25" fmla="*/ T24 w 1003"/>
                  <a:gd name="T26" fmla="+- 0 -75 -171"/>
                  <a:gd name="T27" fmla="*/ -75 h 1003"/>
                  <a:gd name="T28" fmla="+- 0 6302 6031"/>
                  <a:gd name="T29" fmla="*/ T28 w 1003"/>
                  <a:gd name="T30" fmla="+- 0 -115 -171"/>
                  <a:gd name="T31" fmla="*/ -115 h 1003"/>
                  <a:gd name="T32" fmla="+- 0 6374 6031"/>
                  <a:gd name="T33" fmla="*/ T32 w 1003"/>
                  <a:gd name="T34" fmla="+- 0 -146 -171"/>
                  <a:gd name="T35" fmla="*/ -146 h 1003"/>
                  <a:gd name="T36" fmla="+- 0 6451 6031"/>
                  <a:gd name="T37" fmla="*/ T36 w 1003"/>
                  <a:gd name="T38" fmla="+- 0 -165 -171"/>
                  <a:gd name="T39" fmla="*/ -165 h 1003"/>
                  <a:gd name="T40" fmla="+- 0 6533 6031"/>
                  <a:gd name="T41" fmla="*/ T40 w 1003"/>
                  <a:gd name="T42" fmla="+- 0 -171 -171"/>
                  <a:gd name="T43" fmla="*/ -171 h 1003"/>
                  <a:gd name="T44" fmla="+- 0 6574 6031"/>
                  <a:gd name="T45" fmla="*/ T44 w 1003"/>
                  <a:gd name="T46" fmla="+- 0 -170 -171"/>
                  <a:gd name="T47" fmla="*/ -170 h 1003"/>
                  <a:gd name="T48" fmla="+- 0 6653 6031"/>
                  <a:gd name="T49" fmla="*/ T48 w 1003"/>
                  <a:gd name="T50" fmla="+- 0 -157 -171"/>
                  <a:gd name="T51" fmla="*/ -157 h 1003"/>
                  <a:gd name="T52" fmla="+- 0 6728 6031"/>
                  <a:gd name="T53" fmla="*/ T52 w 1003"/>
                  <a:gd name="T54" fmla="+- 0 -132 -171"/>
                  <a:gd name="T55" fmla="*/ -132 h 1003"/>
                  <a:gd name="T56" fmla="+- 0 6797 6031"/>
                  <a:gd name="T57" fmla="*/ T56 w 1003"/>
                  <a:gd name="T58" fmla="+- 0 -96 -171"/>
                  <a:gd name="T59" fmla="*/ -96 h 1003"/>
                  <a:gd name="T60" fmla="+- 0 6859 6031"/>
                  <a:gd name="T61" fmla="*/ T60 w 1003"/>
                  <a:gd name="T62" fmla="+- 0 -51 -171"/>
                  <a:gd name="T63" fmla="*/ -51 h 1003"/>
                  <a:gd name="T64" fmla="+- 0 6914 6031"/>
                  <a:gd name="T65" fmla="*/ T64 w 1003"/>
                  <a:gd name="T66" fmla="+- 0 4 -171"/>
                  <a:gd name="T67" fmla="*/ 4 h 1003"/>
                  <a:gd name="T68" fmla="+- 0 6959 6031"/>
                  <a:gd name="T69" fmla="*/ T68 w 1003"/>
                  <a:gd name="T70" fmla="+- 0 66 -171"/>
                  <a:gd name="T71" fmla="*/ 66 h 1003"/>
                  <a:gd name="T72" fmla="+- 0 6995 6031"/>
                  <a:gd name="T73" fmla="*/ T72 w 1003"/>
                  <a:gd name="T74" fmla="+- 0 135 -171"/>
                  <a:gd name="T75" fmla="*/ 135 h 1003"/>
                  <a:gd name="T76" fmla="+- 0 7020 6031"/>
                  <a:gd name="T77" fmla="*/ T76 w 1003"/>
                  <a:gd name="T78" fmla="+- 0 210 -171"/>
                  <a:gd name="T79" fmla="*/ 210 h 1003"/>
                  <a:gd name="T80" fmla="+- 0 7033 6031"/>
                  <a:gd name="T81" fmla="*/ T80 w 1003"/>
                  <a:gd name="T82" fmla="+- 0 289 -171"/>
                  <a:gd name="T83" fmla="*/ 289 h 1003"/>
                  <a:gd name="T84" fmla="+- 0 7034 6031"/>
                  <a:gd name="T85" fmla="*/ T84 w 1003"/>
                  <a:gd name="T86" fmla="+- 0 330 -171"/>
                  <a:gd name="T87" fmla="*/ 330 h 1003"/>
                  <a:gd name="T88" fmla="+- 0 7033 6031"/>
                  <a:gd name="T89" fmla="*/ T88 w 1003"/>
                  <a:gd name="T90" fmla="+- 0 372 -171"/>
                  <a:gd name="T91" fmla="*/ 372 h 1003"/>
                  <a:gd name="T92" fmla="+- 0 7020 6031"/>
                  <a:gd name="T93" fmla="*/ T92 w 1003"/>
                  <a:gd name="T94" fmla="+- 0 451 -171"/>
                  <a:gd name="T95" fmla="*/ 451 h 1003"/>
                  <a:gd name="T96" fmla="+- 0 6995 6031"/>
                  <a:gd name="T97" fmla="*/ T96 w 1003"/>
                  <a:gd name="T98" fmla="+- 0 526 -171"/>
                  <a:gd name="T99" fmla="*/ 526 h 1003"/>
                  <a:gd name="T100" fmla="+- 0 6959 6031"/>
                  <a:gd name="T101" fmla="*/ T100 w 1003"/>
                  <a:gd name="T102" fmla="+- 0 595 -171"/>
                  <a:gd name="T103" fmla="*/ 595 h 1003"/>
                  <a:gd name="T104" fmla="+- 0 6914 6031"/>
                  <a:gd name="T105" fmla="*/ T104 w 1003"/>
                  <a:gd name="T106" fmla="+- 0 657 -171"/>
                  <a:gd name="T107" fmla="*/ 657 h 1003"/>
                  <a:gd name="T108" fmla="+- 0 6859 6031"/>
                  <a:gd name="T109" fmla="*/ T108 w 1003"/>
                  <a:gd name="T110" fmla="+- 0 711 -171"/>
                  <a:gd name="T111" fmla="*/ 711 h 1003"/>
                  <a:gd name="T112" fmla="+- 0 6797 6031"/>
                  <a:gd name="T113" fmla="*/ T112 w 1003"/>
                  <a:gd name="T114" fmla="+- 0 757 -171"/>
                  <a:gd name="T115" fmla="*/ 757 h 1003"/>
                  <a:gd name="T116" fmla="+- 0 6728 6031"/>
                  <a:gd name="T117" fmla="*/ T116 w 1003"/>
                  <a:gd name="T118" fmla="+- 0 793 -171"/>
                  <a:gd name="T119" fmla="*/ 793 h 1003"/>
                  <a:gd name="T120" fmla="+- 0 6653 6031"/>
                  <a:gd name="T121" fmla="*/ T120 w 1003"/>
                  <a:gd name="T122" fmla="+- 0 818 -171"/>
                  <a:gd name="T123" fmla="*/ 818 h 1003"/>
                  <a:gd name="T124" fmla="+- 0 6574 6031"/>
                  <a:gd name="T125" fmla="*/ T124 w 1003"/>
                  <a:gd name="T126" fmla="+- 0 830 -171"/>
                  <a:gd name="T127" fmla="*/ 830 h 1003"/>
                  <a:gd name="T128" fmla="+- 0 6533 6031"/>
                  <a:gd name="T129" fmla="*/ T128 w 1003"/>
                  <a:gd name="T130" fmla="+- 0 832 -171"/>
                  <a:gd name="T131" fmla="*/ 832 h 1003"/>
                  <a:gd name="T132" fmla="+- 0 6492 6031"/>
                  <a:gd name="T133" fmla="*/ T132 w 1003"/>
                  <a:gd name="T134" fmla="+- 0 830 -171"/>
                  <a:gd name="T135" fmla="*/ 830 h 1003"/>
                  <a:gd name="T136" fmla="+- 0 6412 6031"/>
                  <a:gd name="T137" fmla="*/ T136 w 1003"/>
                  <a:gd name="T138" fmla="+- 0 818 -171"/>
                  <a:gd name="T139" fmla="*/ 818 h 1003"/>
                  <a:gd name="T140" fmla="+- 0 6337 6031"/>
                  <a:gd name="T141" fmla="*/ T140 w 1003"/>
                  <a:gd name="T142" fmla="+- 0 793 -171"/>
                  <a:gd name="T143" fmla="*/ 793 h 1003"/>
                  <a:gd name="T144" fmla="+- 0 6268 6031"/>
                  <a:gd name="T145" fmla="*/ T144 w 1003"/>
                  <a:gd name="T146" fmla="+- 0 757 -171"/>
                  <a:gd name="T147" fmla="*/ 757 h 1003"/>
                  <a:gd name="T148" fmla="+- 0 6206 6031"/>
                  <a:gd name="T149" fmla="*/ T148 w 1003"/>
                  <a:gd name="T150" fmla="+- 0 711 -171"/>
                  <a:gd name="T151" fmla="*/ 711 h 1003"/>
                  <a:gd name="T152" fmla="+- 0 6152 6031"/>
                  <a:gd name="T153" fmla="*/ T152 w 1003"/>
                  <a:gd name="T154" fmla="+- 0 657 -171"/>
                  <a:gd name="T155" fmla="*/ 657 h 1003"/>
                  <a:gd name="T156" fmla="+- 0 6106 6031"/>
                  <a:gd name="T157" fmla="*/ T156 w 1003"/>
                  <a:gd name="T158" fmla="+- 0 595 -171"/>
                  <a:gd name="T159" fmla="*/ 595 h 1003"/>
                  <a:gd name="T160" fmla="+- 0 6070 6031"/>
                  <a:gd name="T161" fmla="*/ T160 w 1003"/>
                  <a:gd name="T162" fmla="+- 0 526 -171"/>
                  <a:gd name="T163" fmla="*/ 526 h 1003"/>
                  <a:gd name="T164" fmla="+- 0 6046 6031"/>
                  <a:gd name="T165" fmla="*/ T164 w 1003"/>
                  <a:gd name="T166" fmla="+- 0 451 -171"/>
                  <a:gd name="T167" fmla="*/ 451 h 1003"/>
                  <a:gd name="T168" fmla="+- 0 6033 6031"/>
                  <a:gd name="T169" fmla="*/ T168 w 1003"/>
                  <a:gd name="T170" fmla="+- 0 372 -171"/>
                  <a:gd name="T171" fmla="*/ 372 h 1003"/>
                  <a:gd name="T172" fmla="+- 0 6031 6031"/>
                  <a:gd name="T173" fmla="*/ T172 w 1003"/>
                  <a:gd name="T174" fmla="+- 0 330 -171"/>
                  <a:gd name="T175" fmla="*/ 330 h 10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3" h="1003">
                    <a:moveTo>
                      <a:pt x="0" y="501"/>
                    </a:moveTo>
                    <a:lnTo>
                      <a:pt x="7" y="420"/>
                    </a:lnTo>
                    <a:lnTo>
                      <a:pt x="26" y="343"/>
                    </a:lnTo>
                    <a:lnTo>
                      <a:pt x="56" y="271"/>
                    </a:lnTo>
                    <a:lnTo>
                      <a:pt x="97" y="205"/>
                    </a:lnTo>
                    <a:lnTo>
                      <a:pt x="147" y="147"/>
                    </a:lnTo>
                    <a:lnTo>
                      <a:pt x="205" y="96"/>
                    </a:lnTo>
                    <a:lnTo>
                      <a:pt x="271" y="56"/>
                    </a:lnTo>
                    <a:lnTo>
                      <a:pt x="343" y="25"/>
                    </a:lnTo>
                    <a:lnTo>
                      <a:pt x="420" y="6"/>
                    </a:lnTo>
                    <a:lnTo>
                      <a:pt x="502" y="0"/>
                    </a:lnTo>
                    <a:lnTo>
                      <a:pt x="543" y="1"/>
                    </a:lnTo>
                    <a:lnTo>
                      <a:pt x="622" y="14"/>
                    </a:lnTo>
                    <a:lnTo>
                      <a:pt x="697" y="39"/>
                    </a:lnTo>
                    <a:lnTo>
                      <a:pt x="766" y="75"/>
                    </a:lnTo>
                    <a:lnTo>
                      <a:pt x="828" y="120"/>
                    </a:lnTo>
                    <a:lnTo>
                      <a:pt x="883" y="175"/>
                    </a:lnTo>
                    <a:lnTo>
                      <a:pt x="928" y="237"/>
                    </a:lnTo>
                    <a:lnTo>
                      <a:pt x="964" y="306"/>
                    </a:lnTo>
                    <a:lnTo>
                      <a:pt x="989" y="381"/>
                    </a:lnTo>
                    <a:lnTo>
                      <a:pt x="1002" y="460"/>
                    </a:lnTo>
                    <a:lnTo>
                      <a:pt x="1003" y="501"/>
                    </a:lnTo>
                    <a:lnTo>
                      <a:pt x="1002" y="543"/>
                    </a:lnTo>
                    <a:lnTo>
                      <a:pt x="989" y="622"/>
                    </a:lnTo>
                    <a:lnTo>
                      <a:pt x="964" y="697"/>
                    </a:lnTo>
                    <a:lnTo>
                      <a:pt x="928" y="766"/>
                    </a:lnTo>
                    <a:lnTo>
                      <a:pt x="883" y="828"/>
                    </a:lnTo>
                    <a:lnTo>
                      <a:pt x="828" y="882"/>
                    </a:lnTo>
                    <a:lnTo>
                      <a:pt x="766" y="928"/>
                    </a:lnTo>
                    <a:lnTo>
                      <a:pt x="697" y="964"/>
                    </a:lnTo>
                    <a:lnTo>
                      <a:pt x="622" y="989"/>
                    </a:lnTo>
                    <a:lnTo>
                      <a:pt x="543" y="1001"/>
                    </a:lnTo>
                    <a:lnTo>
                      <a:pt x="502" y="1003"/>
                    </a:lnTo>
                    <a:lnTo>
                      <a:pt x="461" y="1001"/>
                    </a:lnTo>
                    <a:lnTo>
                      <a:pt x="381" y="989"/>
                    </a:lnTo>
                    <a:lnTo>
                      <a:pt x="306" y="964"/>
                    </a:lnTo>
                    <a:lnTo>
                      <a:pt x="237" y="928"/>
                    </a:lnTo>
                    <a:lnTo>
                      <a:pt x="175" y="882"/>
                    </a:lnTo>
                    <a:lnTo>
                      <a:pt x="121" y="828"/>
                    </a:lnTo>
                    <a:lnTo>
                      <a:pt x="75" y="766"/>
                    </a:lnTo>
                    <a:lnTo>
                      <a:pt x="39" y="697"/>
                    </a:lnTo>
                    <a:lnTo>
                      <a:pt x="15" y="622"/>
                    </a:lnTo>
                    <a:lnTo>
                      <a:pt x="2" y="543"/>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9" name="Picture 8">
                <a:extLst>
                  <a:ext uri="{FF2B5EF4-FFF2-40B4-BE49-F238E27FC236}">
                    <a16:creationId xmlns:a16="http://schemas.microsoft.com/office/drawing/2014/main" id="{77F797B9-FEE3-AD6F-CFB9-D557BD14A3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7" y="-57"/>
                <a:ext cx="764" cy="764"/>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1508407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6451"/>
            <a:ext cx="8229600" cy="1098550"/>
          </a:xfrm>
        </p:spPr>
        <p:txBody>
          <a:bodyPr>
            <a:noAutofit/>
          </a:bodyPr>
          <a:lstStyle/>
          <a:p>
            <a:pPr algn="ctr"/>
            <a:br>
              <a:rPr lang="el-GR" sz="3600" b="1" dirty="0"/>
            </a:br>
            <a:r>
              <a:rPr lang="el-GR" sz="3200" b="1" dirty="0"/>
              <a:t>ΠΕΡΙΟΔΟΣ ΕΦΑΡΜΟΓΗΣ -</a:t>
            </a:r>
            <a:br>
              <a:rPr lang="el-GR" sz="3200" b="1" dirty="0"/>
            </a:br>
            <a:r>
              <a:rPr lang="el-GR" sz="3200" b="1" dirty="0"/>
              <a:t>ΠΡΟΣΚΛΗΣΗ ΥΠΟΒΟΛΗΣ ΑΙΤΗΣΗΣ</a:t>
            </a:r>
            <a:endParaRPr lang="en-US" sz="3200" b="1" dirty="0"/>
          </a:p>
        </p:txBody>
      </p:sp>
      <p:sp>
        <p:nvSpPr>
          <p:cNvPr id="3" name="Content Placeholder 2"/>
          <p:cNvSpPr>
            <a:spLocks noGrp="1"/>
          </p:cNvSpPr>
          <p:nvPr>
            <p:ph idx="1"/>
          </p:nvPr>
        </p:nvSpPr>
        <p:spPr>
          <a:xfrm>
            <a:off x="457200" y="2032001"/>
            <a:ext cx="8229600" cy="4689474"/>
          </a:xfrm>
        </p:spPr>
        <p:txBody>
          <a:bodyPr>
            <a:noAutofit/>
          </a:bodyPr>
          <a:lstStyle/>
          <a:p>
            <a:pPr marR="0" lvl="0" algn="just">
              <a:lnSpc>
                <a:spcPct val="115000"/>
              </a:lnSpc>
              <a:spcBef>
                <a:spcPts val="0"/>
              </a:spcBef>
              <a:spcAft>
                <a:spcPts val="0"/>
              </a:spcAft>
              <a:buFont typeface="Wingdings" panose="05000000000000000000" pitchFamily="2" charset="2"/>
              <a:buChar char="Ø"/>
            </a:pPr>
            <a:r>
              <a:rPr lang="el-GR" sz="2300" dirty="0">
                <a:latin typeface="Arial" panose="020B0604020202020204" pitchFamily="34" charset="0"/>
                <a:cs typeface="Arial" panose="020B0604020202020204" pitchFamily="34" charset="0"/>
              </a:rPr>
              <a:t>Οι δικαιούχοι μπορούν να υποβάλουν αίτηση για παροχή επιχορήγησης για τα έτη 2026 και 2027, κατόπιν ανοικτής πρόσκλησης, η οποία δημοσιεύεται στην Επίσημη Εφημερίδα της Δημοκρατίας, στον Τύπο, καθώς και αναρτιέται στην ιστοσελίδα της Υπηρεσίας (</a:t>
            </a:r>
            <a:r>
              <a:rPr lang="en-US" sz="2300" dirty="0">
                <a:latin typeface="Arial" panose="020B0604020202020204" pitchFamily="34" charset="0"/>
                <a:cs typeface="Arial" panose="020B0604020202020204" pitchFamily="34" charset="0"/>
                <a:hlinkClick r:id="rId2"/>
              </a:rPr>
              <a:t>www.gov.cy/cssda</a:t>
            </a:r>
            <a:r>
              <a:rPr lang="en-US" sz="2300" dirty="0">
                <a:latin typeface="Arial" panose="020B0604020202020204" pitchFamily="34" charset="0"/>
                <a:cs typeface="Arial" panose="020B0604020202020204" pitchFamily="34" charset="0"/>
              </a:rPr>
              <a:t>)</a:t>
            </a:r>
          </a:p>
          <a:p>
            <a:pPr marR="0" lvl="0" algn="just">
              <a:lnSpc>
                <a:spcPct val="115000"/>
              </a:lnSpc>
              <a:spcBef>
                <a:spcPts val="0"/>
              </a:spcBef>
              <a:spcAft>
                <a:spcPts val="0"/>
              </a:spcAft>
              <a:buFont typeface="Wingdings" panose="05000000000000000000" pitchFamily="2" charset="2"/>
              <a:buChar char="Ø"/>
            </a:pPr>
            <a:endParaRPr lang="en-US" sz="2300" dirty="0">
              <a:latin typeface="Arial" panose="020B0604020202020204" pitchFamily="34" charset="0"/>
              <a:cs typeface="Arial" panose="020B0604020202020204" pitchFamily="34" charset="0"/>
            </a:endParaRPr>
          </a:p>
          <a:p>
            <a:pPr marR="0" lvl="0" algn="just">
              <a:lnSpc>
                <a:spcPct val="115000"/>
              </a:lnSpc>
              <a:spcBef>
                <a:spcPts val="0"/>
              </a:spcBef>
              <a:spcAft>
                <a:spcPts val="0"/>
              </a:spcAft>
              <a:buFont typeface="Wingdings" panose="05000000000000000000" pitchFamily="2" charset="2"/>
              <a:buChar char="Ø"/>
            </a:pPr>
            <a:r>
              <a:rPr lang="el-GR" sz="2300" dirty="0">
                <a:latin typeface="Arial" panose="020B0604020202020204" pitchFamily="34" charset="0"/>
                <a:cs typeface="Arial" panose="020B0604020202020204" pitchFamily="34" charset="0"/>
              </a:rPr>
              <a:t>2026 – Λήξη προθεσμίας υποβολής αίτησης</a:t>
            </a:r>
            <a:r>
              <a:rPr lang="en-US" sz="2300" dirty="0">
                <a:latin typeface="Arial" panose="020B0604020202020204" pitchFamily="34" charset="0"/>
                <a:cs typeface="Arial" panose="020B0604020202020204" pitchFamily="34" charset="0"/>
              </a:rPr>
              <a:t> </a:t>
            </a:r>
            <a:r>
              <a:rPr lang="en-US" sz="2300" b="1" dirty="0">
                <a:latin typeface="Arial" panose="020B0604020202020204" pitchFamily="34" charset="0"/>
                <a:cs typeface="Arial" panose="020B0604020202020204" pitchFamily="34" charset="0"/>
              </a:rPr>
              <a:t>30.11.2026</a:t>
            </a:r>
            <a:endParaRPr lang="el-GR" sz="2300" b="1" dirty="0">
              <a:latin typeface="Arial" panose="020B0604020202020204" pitchFamily="34" charset="0"/>
              <a:cs typeface="Arial" panose="020B0604020202020204" pitchFamily="34" charset="0"/>
            </a:endParaRPr>
          </a:p>
          <a:p>
            <a:pPr marL="0" marR="0" lvl="0" indent="0" algn="just">
              <a:lnSpc>
                <a:spcPct val="115000"/>
              </a:lnSpc>
              <a:spcBef>
                <a:spcPts val="0"/>
              </a:spcBef>
              <a:spcAft>
                <a:spcPts val="0"/>
              </a:spcAft>
              <a:buNone/>
            </a:pPr>
            <a:endParaRPr lang="el-GR" sz="2300" b="1" dirty="0">
              <a:latin typeface="Arial" panose="020B0604020202020204" pitchFamily="34" charset="0"/>
              <a:cs typeface="Arial" panose="020B0604020202020204" pitchFamily="34" charset="0"/>
            </a:endParaRPr>
          </a:p>
          <a:p>
            <a:pPr marR="0" lvl="0" algn="just">
              <a:lnSpc>
                <a:spcPct val="115000"/>
              </a:lnSpc>
              <a:spcBef>
                <a:spcPts val="0"/>
              </a:spcBef>
              <a:spcAft>
                <a:spcPts val="0"/>
              </a:spcAft>
              <a:buFont typeface="Wingdings" panose="05000000000000000000" pitchFamily="2" charset="2"/>
              <a:buChar char="Ø"/>
            </a:pPr>
            <a:r>
              <a:rPr lang="el-GR" sz="2300" dirty="0">
                <a:latin typeface="Arial" panose="020B0604020202020204" pitchFamily="34" charset="0"/>
                <a:cs typeface="Arial" panose="020B0604020202020204" pitchFamily="34" charset="0"/>
              </a:rPr>
              <a:t>2027 – Δημοσίευση Πρόσκλησης αρχές Ιανουαρίου 2027</a:t>
            </a:r>
          </a:p>
          <a:p>
            <a:pPr marR="0" lvl="0" algn="just">
              <a:lnSpc>
                <a:spcPct val="115000"/>
              </a:lnSpc>
              <a:spcBef>
                <a:spcPts val="0"/>
              </a:spcBef>
              <a:spcAft>
                <a:spcPts val="0"/>
              </a:spcAft>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marL="0" marR="0" lvl="0" indent="0" algn="just">
              <a:lnSpc>
                <a:spcPct val="115000"/>
              </a:lnSpc>
              <a:spcBef>
                <a:spcPts val="0"/>
              </a:spcBef>
              <a:spcAft>
                <a:spcPts val="0"/>
              </a:spcAft>
              <a:buNone/>
            </a:pPr>
            <a:r>
              <a:rPr lang="en-US"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A2E279B-37FF-470A-9610-DE06C84CAFE3}" type="slidenum">
              <a:rPr lang="en-US" smtClean="0"/>
              <a:pPr/>
              <a:t>8</a:t>
            </a:fld>
            <a:endParaRPr lang="en-US"/>
          </a:p>
        </p:txBody>
      </p:sp>
      <p:grpSp>
        <p:nvGrpSpPr>
          <p:cNvPr id="5" name="Group 4">
            <a:extLst>
              <a:ext uri="{FF2B5EF4-FFF2-40B4-BE49-F238E27FC236}">
                <a16:creationId xmlns:a16="http://schemas.microsoft.com/office/drawing/2014/main" id="{985E0552-979F-9512-A621-B290BC132570}"/>
              </a:ext>
            </a:extLst>
          </p:cNvPr>
          <p:cNvGrpSpPr>
            <a:grpSpLocks/>
          </p:cNvGrpSpPr>
          <p:nvPr/>
        </p:nvGrpSpPr>
        <p:grpSpPr bwMode="auto">
          <a:xfrm>
            <a:off x="609600" y="806450"/>
            <a:ext cx="791845" cy="793750"/>
            <a:chOff x="1142" y="38"/>
            <a:chExt cx="1247" cy="1250"/>
          </a:xfrm>
        </p:grpSpPr>
        <p:pic>
          <p:nvPicPr>
            <p:cNvPr id="6" name="Picture 5">
              <a:extLst>
                <a:ext uri="{FF2B5EF4-FFF2-40B4-BE49-F238E27FC236}">
                  <a16:creationId xmlns:a16="http://schemas.microsoft.com/office/drawing/2014/main" id="{0F8B91D2-0D80-F346-A380-BEBC091DFB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 y="38"/>
              <a:ext cx="1247"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66957801-1DA2-9236-0803-0BB51BDD9955}"/>
                </a:ext>
              </a:extLst>
            </p:cNvPr>
            <p:cNvGrpSpPr>
              <a:grpSpLocks/>
            </p:cNvGrpSpPr>
            <p:nvPr/>
          </p:nvGrpSpPr>
          <p:grpSpPr bwMode="auto">
            <a:xfrm>
              <a:off x="1224" y="120"/>
              <a:ext cx="1001" cy="1001"/>
              <a:chOff x="1224" y="120"/>
              <a:chExt cx="1001" cy="1001"/>
            </a:xfrm>
          </p:grpSpPr>
          <p:sp>
            <p:nvSpPr>
              <p:cNvPr id="8" name="Freeform 169">
                <a:extLst>
                  <a:ext uri="{FF2B5EF4-FFF2-40B4-BE49-F238E27FC236}">
                    <a16:creationId xmlns:a16="http://schemas.microsoft.com/office/drawing/2014/main" id="{BB02524A-9FD5-7C95-700F-E1B98DB2CC22}"/>
                  </a:ext>
                </a:extLst>
              </p:cNvPr>
              <p:cNvSpPr>
                <a:spLocks/>
              </p:cNvSpPr>
              <p:nvPr/>
            </p:nvSpPr>
            <p:spPr bwMode="auto">
              <a:xfrm>
                <a:off x="1224" y="120"/>
                <a:ext cx="1001" cy="1001"/>
              </a:xfrm>
              <a:custGeom>
                <a:avLst/>
                <a:gdLst>
                  <a:gd name="T0" fmla="+- 0 1224 1224"/>
                  <a:gd name="T1" fmla="*/ T0 w 1001"/>
                  <a:gd name="T2" fmla="+- 0 621 120"/>
                  <a:gd name="T3" fmla="*/ 621 h 1001"/>
                  <a:gd name="T4" fmla="+- 0 1231 1224"/>
                  <a:gd name="T5" fmla="*/ T4 w 1001"/>
                  <a:gd name="T6" fmla="+- 0 539 120"/>
                  <a:gd name="T7" fmla="*/ 539 h 1001"/>
                  <a:gd name="T8" fmla="+- 0 1250 1224"/>
                  <a:gd name="T9" fmla="*/ T8 w 1001"/>
                  <a:gd name="T10" fmla="+- 0 462 120"/>
                  <a:gd name="T11" fmla="*/ 462 h 1001"/>
                  <a:gd name="T12" fmla="+- 0 1280 1224"/>
                  <a:gd name="T13" fmla="*/ T12 w 1001"/>
                  <a:gd name="T14" fmla="+- 0 391 120"/>
                  <a:gd name="T15" fmla="*/ 391 h 1001"/>
                  <a:gd name="T16" fmla="+- 0 1321 1224"/>
                  <a:gd name="T17" fmla="*/ T16 w 1001"/>
                  <a:gd name="T18" fmla="+- 0 325 120"/>
                  <a:gd name="T19" fmla="*/ 325 h 1001"/>
                  <a:gd name="T20" fmla="+- 0 1371 1224"/>
                  <a:gd name="T21" fmla="*/ T20 w 1001"/>
                  <a:gd name="T22" fmla="+- 0 267 120"/>
                  <a:gd name="T23" fmla="*/ 267 h 1001"/>
                  <a:gd name="T24" fmla="+- 0 1429 1224"/>
                  <a:gd name="T25" fmla="*/ T24 w 1001"/>
                  <a:gd name="T26" fmla="+- 0 217 120"/>
                  <a:gd name="T27" fmla="*/ 217 h 1001"/>
                  <a:gd name="T28" fmla="+- 0 1494 1224"/>
                  <a:gd name="T29" fmla="*/ T28 w 1001"/>
                  <a:gd name="T30" fmla="+- 0 176 120"/>
                  <a:gd name="T31" fmla="*/ 176 h 1001"/>
                  <a:gd name="T32" fmla="+- 0 1566 1224"/>
                  <a:gd name="T33" fmla="*/ T32 w 1001"/>
                  <a:gd name="T34" fmla="+- 0 146 120"/>
                  <a:gd name="T35" fmla="*/ 146 h 1001"/>
                  <a:gd name="T36" fmla="+- 0 1643 1224"/>
                  <a:gd name="T37" fmla="*/ T36 w 1001"/>
                  <a:gd name="T38" fmla="+- 0 127 120"/>
                  <a:gd name="T39" fmla="*/ 127 h 1001"/>
                  <a:gd name="T40" fmla="+- 0 1725 1224"/>
                  <a:gd name="T41" fmla="*/ T40 w 1001"/>
                  <a:gd name="T42" fmla="+- 0 120 120"/>
                  <a:gd name="T43" fmla="*/ 120 h 1001"/>
                  <a:gd name="T44" fmla="+- 0 1766 1224"/>
                  <a:gd name="T45" fmla="*/ T44 w 1001"/>
                  <a:gd name="T46" fmla="+- 0 122 120"/>
                  <a:gd name="T47" fmla="*/ 122 h 1001"/>
                  <a:gd name="T48" fmla="+- 0 1845 1224"/>
                  <a:gd name="T49" fmla="*/ T48 w 1001"/>
                  <a:gd name="T50" fmla="+- 0 135 120"/>
                  <a:gd name="T51" fmla="*/ 135 h 1001"/>
                  <a:gd name="T52" fmla="+- 0 1920 1224"/>
                  <a:gd name="T53" fmla="*/ T52 w 1001"/>
                  <a:gd name="T54" fmla="+- 0 159 120"/>
                  <a:gd name="T55" fmla="*/ 159 h 1001"/>
                  <a:gd name="T56" fmla="+- 0 1988 1224"/>
                  <a:gd name="T57" fmla="*/ T56 w 1001"/>
                  <a:gd name="T58" fmla="+- 0 195 120"/>
                  <a:gd name="T59" fmla="*/ 195 h 1001"/>
                  <a:gd name="T60" fmla="+- 0 2050 1224"/>
                  <a:gd name="T61" fmla="*/ T60 w 1001"/>
                  <a:gd name="T62" fmla="+- 0 240 120"/>
                  <a:gd name="T63" fmla="*/ 240 h 1001"/>
                  <a:gd name="T64" fmla="+- 0 2105 1224"/>
                  <a:gd name="T65" fmla="*/ T64 w 1001"/>
                  <a:gd name="T66" fmla="+- 0 295 120"/>
                  <a:gd name="T67" fmla="*/ 295 h 1001"/>
                  <a:gd name="T68" fmla="+- 0 2150 1224"/>
                  <a:gd name="T69" fmla="*/ T68 w 1001"/>
                  <a:gd name="T70" fmla="+- 0 357 120"/>
                  <a:gd name="T71" fmla="*/ 357 h 1001"/>
                  <a:gd name="T72" fmla="+- 0 2186 1224"/>
                  <a:gd name="T73" fmla="*/ T72 w 1001"/>
                  <a:gd name="T74" fmla="+- 0 426 120"/>
                  <a:gd name="T75" fmla="*/ 426 h 1001"/>
                  <a:gd name="T76" fmla="+- 0 2211 1224"/>
                  <a:gd name="T77" fmla="*/ T76 w 1001"/>
                  <a:gd name="T78" fmla="+- 0 500 120"/>
                  <a:gd name="T79" fmla="*/ 500 h 1001"/>
                  <a:gd name="T80" fmla="+- 0 2224 1224"/>
                  <a:gd name="T81" fmla="*/ T80 w 1001"/>
                  <a:gd name="T82" fmla="+- 0 580 120"/>
                  <a:gd name="T83" fmla="*/ 580 h 1001"/>
                  <a:gd name="T84" fmla="+- 0 2225 1224"/>
                  <a:gd name="T85" fmla="*/ T84 w 1001"/>
                  <a:gd name="T86" fmla="+- 0 621 120"/>
                  <a:gd name="T87" fmla="*/ 621 h 1001"/>
                  <a:gd name="T88" fmla="+- 0 2224 1224"/>
                  <a:gd name="T89" fmla="*/ T88 w 1001"/>
                  <a:gd name="T90" fmla="+- 0 662 120"/>
                  <a:gd name="T91" fmla="*/ 662 h 1001"/>
                  <a:gd name="T92" fmla="+- 0 2211 1224"/>
                  <a:gd name="T93" fmla="*/ T92 w 1001"/>
                  <a:gd name="T94" fmla="+- 0 741 120"/>
                  <a:gd name="T95" fmla="*/ 741 h 1001"/>
                  <a:gd name="T96" fmla="+- 0 2186 1224"/>
                  <a:gd name="T97" fmla="*/ T96 w 1001"/>
                  <a:gd name="T98" fmla="+- 0 816 120"/>
                  <a:gd name="T99" fmla="*/ 816 h 1001"/>
                  <a:gd name="T100" fmla="+- 0 2150 1224"/>
                  <a:gd name="T101" fmla="*/ T100 w 1001"/>
                  <a:gd name="T102" fmla="+- 0 884 120"/>
                  <a:gd name="T103" fmla="*/ 884 h 1001"/>
                  <a:gd name="T104" fmla="+- 0 2105 1224"/>
                  <a:gd name="T105" fmla="*/ T104 w 1001"/>
                  <a:gd name="T106" fmla="+- 0 947 120"/>
                  <a:gd name="T107" fmla="*/ 947 h 1001"/>
                  <a:gd name="T108" fmla="+- 0 2050 1224"/>
                  <a:gd name="T109" fmla="*/ T108 w 1001"/>
                  <a:gd name="T110" fmla="+- 0 1001 120"/>
                  <a:gd name="T111" fmla="*/ 1001 h 1001"/>
                  <a:gd name="T112" fmla="+- 0 1988 1224"/>
                  <a:gd name="T113" fmla="*/ T112 w 1001"/>
                  <a:gd name="T114" fmla="+- 0 1046 120"/>
                  <a:gd name="T115" fmla="*/ 1046 h 1001"/>
                  <a:gd name="T116" fmla="+- 0 1920 1224"/>
                  <a:gd name="T117" fmla="*/ T116 w 1001"/>
                  <a:gd name="T118" fmla="+- 0 1082 120"/>
                  <a:gd name="T119" fmla="*/ 1082 h 1001"/>
                  <a:gd name="T120" fmla="+- 0 1845 1224"/>
                  <a:gd name="T121" fmla="*/ T120 w 1001"/>
                  <a:gd name="T122" fmla="+- 0 1107 120"/>
                  <a:gd name="T123" fmla="*/ 1107 h 1001"/>
                  <a:gd name="T124" fmla="+- 0 1766 1224"/>
                  <a:gd name="T125" fmla="*/ T124 w 1001"/>
                  <a:gd name="T126" fmla="+- 0 1120 120"/>
                  <a:gd name="T127" fmla="*/ 1120 h 1001"/>
                  <a:gd name="T128" fmla="+- 0 1725 1224"/>
                  <a:gd name="T129" fmla="*/ T128 w 1001"/>
                  <a:gd name="T130" fmla="+- 0 1121 120"/>
                  <a:gd name="T131" fmla="*/ 1121 h 1001"/>
                  <a:gd name="T132" fmla="+- 0 1684 1224"/>
                  <a:gd name="T133" fmla="*/ T132 w 1001"/>
                  <a:gd name="T134" fmla="+- 0 1120 120"/>
                  <a:gd name="T135" fmla="*/ 1120 h 1001"/>
                  <a:gd name="T136" fmla="+- 0 1604 1224"/>
                  <a:gd name="T137" fmla="*/ T136 w 1001"/>
                  <a:gd name="T138" fmla="+- 0 1107 120"/>
                  <a:gd name="T139" fmla="*/ 1107 h 1001"/>
                  <a:gd name="T140" fmla="+- 0 1530 1224"/>
                  <a:gd name="T141" fmla="*/ T140 w 1001"/>
                  <a:gd name="T142" fmla="+- 0 1082 120"/>
                  <a:gd name="T143" fmla="*/ 1082 h 1001"/>
                  <a:gd name="T144" fmla="+- 0 1461 1224"/>
                  <a:gd name="T145" fmla="*/ T144 w 1001"/>
                  <a:gd name="T146" fmla="+- 0 1046 120"/>
                  <a:gd name="T147" fmla="*/ 1046 h 1001"/>
                  <a:gd name="T148" fmla="+- 0 1399 1224"/>
                  <a:gd name="T149" fmla="*/ T148 w 1001"/>
                  <a:gd name="T150" fmla="+- 0 1001 120"/>
                  <a:gd name="T151" fmla="*/ 1001 h 1001"/>
                  <a:gd name="T152" fmla="+- 0 1344 1224"/>
                  <a:gd name="T153" fmla="*/ T152 w 1001"/>
                  <a:gd name="T154" fmla="+- 0 947 120"/>
                  <a:gd name="T155" fmla="*/ 947 h 1001"/>
                  <a:gd name="T156" fmla="+- 0 1299 1224"/>
                  <a:gd name="T157" fmla="*/ T156 w 1001"/>
                  <a:gd name="T158" fmla="+- 0 884 120"/>
                  <a:gd name="T159" fmla="*/ 884 h 1001"/>
                  <a:gd name="T160" fmla="+- 0 1263 1224"/>
                  <a:gd name="T161" fmla="*/ T160 w 1001"/>
                  <a:gd name="T162" fmla="+- 0 816 120"/>
                  <a:gd name="T163" fmla="*/ 816 h 1001"/>
                  <a:gd name="T164" fmla="+- 0 1239 1224"/>
                  <a:gd name="T165" fmla="*/ T164 w 1001"/>
                  <a:gd name="T166" fmla="+- 0 741 120"/>
                  <a:gd name="T167" fmla="*/ 741 h 1001"/>
                  <a:gd name="T168" fmla="+- 0 1226 1224"/>
                  <a:gd name="T169" fmla="*/ T168 w 1001"/>
                  <a:gd name="T170" fmla="+- 0 662 120"/>
                  <a:gd name="T171" fmla="*/ 662 h 1001"/>
                  <a:gd name="T172" fmla="+- 0 1224 1224"/>
                  <a:gd name="T173" fmla="*/ T172 w 1001"/>
                  <a:gd name="T174" fmla="+- 0 621 120"/>
                  <a:gd name="T175" fmla="*/ 621 h 100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1" h="1001">
                    <a:moveTo>
                      <a:pt x="0" y="501"/>
                    </a:moveTo>
                    <a:lnTo>
                      <a:pt x="7" y="419"/>
                    </a:lnTo>
                    <a:lnTo>
                      <a:pt x="26" y="342"/>
                    </a:lnTo>
                    <a:lnTo>
                      <a:pt x="56" y="271"/>
                    </a:lnTo>
                    <a:lnTo>
                      <a:pt x="97" y="205"/>
                    </a:lnTo>
                    <a:lnTo>
                      <a:pt x="147" y="147"/>
                    </a:lnTo>
                    <a:lnTo>
                      <a:pt x="205" y="97"/>
                    </a:lnTo>
                    <a:lnTo>
                      <a:pt x="270" y="56"/>
                    </a:lnTo>
                    <a:lnTo>
                      <a:pt x="342" y="26"/>
                    </a:lnTo>
                    <a:lnTo>
                      <a:pt x="419" y="7"/>
                    </a:lnTo>
                    <a:lnTo>
                      <a:pt x="501" y="0"/>
                    </a:lnTo>
                    <a:lnTo>
                      <a:pt x="542" y="2"/>
                    </a:lnTo>
                    <a:lnTo>
                      <a:pt x="621" y="15"/>
                    </a:lnTo>
                    <a:lnTo>
                      <a:pt x="696" y="39"/>
                    </a:lnTo>
                    <a:lnTo>
                      <a:pt x="764" y="75"/>
                    </a:lnTo>
                    <a:lnTo>
                      <a:pt x="826" y="120"/>
                    </a:lnTo>
                    <a:lnTo>
                      <a:pt x="881" y="175"/>
                    </a:lnTo>
                    <a:lnTo>
                      <a:pt x="926" y="237"/>
                    </a:lnTo>
                    <a:lnTo>
                      <a:pt x="962" y="306"/>
                    </a:lnTo>
                    <a:lnTo>
                      <a:pt x="987" y="380"/>
                    </a:lnTo>
                    <a:lnTo>
                      <a:pt x="1000" y="460"/>
                    </a:lnTo>
                    <a:lnTo>
                      <a:pt x="1001" y="501"/>
                    </a:lnTo>
                    <a:lnTo>
                      <a:pt x="1000" y="542"/>
                    </a:lnTo>
                    <a:lnTo>
                      <a:pt x="987" y="621"/>
                    </a:lnTo>
                    <a:lnTo>
                      <a:pt x="962" y="696"/>
                    </a:lnTo>
                    <a:lnTo>
                      <a:pt x="926" y="764"/>
                    </a:lnTo>
                    <a:lnTo>
                      <a:pt x="881" y="827"/>
                    </a:lnTo>
                    <a:lnTo>
                      <a:pt x="826" y="881"/>
                    </a:lnTo>
                    <a:lnTo>
                      <a:pt x="764" y="926"/>
                    </a:lnTo>
                    <a:lnTo>
                      <a:pt x="696" y="962"/>
                    </a:lnTo>
                    <a:lnTo>
                      <a:pt x="621" y="987"/>
                    </a:lnTo>
                    <a:lnTo>
                      <a:pt x="542" y="1000"/>
                    </a:lnTo>
                    <a:lnTo>
                      <a:pt x="501" y="1001"/>
                    </a:lnTo>
                    <a:lnTo>
                      <a:pt x="460" y="1000"/>
                    </a:lnTo>
                    <a:lnTo>
                      <a:pt x="380" y="987"/>
                    </a:lnTo>
                    <a:lnTo>
                      <a:pt x="306" y="962"/>
                    </a:lnTo>
                    <a:lnTo>
                      <a:pt x="237" y="926"/>
                    </a:lnTo>
                    <a:lnTo>
                      <a:pt x="175" y="881"/>
                    </a:lnTo>
                    <a:lnTo>
                      <a:pt x="120" y="827"/>
                    </a:lnTo>
                    <a:lnTo>
                      <a:pt x="75" y="764"/>
                    </a:lnTo>
                    <a:lnTo>
                      <a:pt x="39" y="696"/>
                    </a:lnTo>
                    <a:lnTo>
                      <a:pt x="15" y="621"/>
                    </a:lnTo>
                    <a:lnTo>
                      <a:pt x="2" y="542"/>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9" name="Picture 8">
                <a:extLst>
                  <a:ext uri="{FF2B5EF4-FFF2-40B4-BE49-F238E27FC236}">
                    <a16:creationId xmlns:a16="http://schemas.microsoft.com/office/drawing/2014/main" id="{BE40C9D2-4B6E-5AE7-FDB0-1485249B92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9" y="320"/>
                <a:ext cx="662" cy="589"/>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822041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682" y="685800"/>
            <a:ext cx="8229600" cy="743712"/>
          </a:xfrm>
        </p:spPr>
        <p:txBody>
          <a:bodyPr>
            <a:normAutofit/>
          </a:bodyPr>
          <a:lstStyle/>
          <a:p>
            <a:pPr algn="ctr"/>
            <a:r>
              <a:rPr lang="el-GR" sz="3200" b="1" dirty="0"/>
              <a:t>ΠΡΟΫΠΟΛΟΓΙΣΜΟΣ</a:t>
            </a:r>
            <a:endParaRPr lang="en-US" sz="3200" b="1" dirty="0"/>
          </a:p>
        </p:txBody>
      </p:sp>
      <p:sp>
        <p:nvSpPr>
          <p:cNvPr id="3" name="Content Placeholder 2"/>
          <p:cNvSpPr>
            <a:spLocks noGrp="1"/>
          </p:cNvSpPr>
          <p:nvPr>
            <p:ph idx="1"/>
          </p:nvPr>
        </p:nvSpPr>
        <p:spPr>
          <a:xfrm>
            <a:off x="457200" y="2438400"/>
            <a:ext cx="8229600" cy="2895600"/>
          </a:xfrm>
        </p:spPr>
        <p:txBody>
          <a:bodyPr>
            <a:noAutofit/>
          </a:bodyPr>
          <a:lstStyle/>
          <a:p>
            <a:pPr algn="just">
              <a:buFont typeface="Wingdings" panose="05000000000000000000" pitchFamily="2" charset="2"/>
              <a:buChar char="v"/>
            </a:pPr>
            <a:r>
              <a:rPr lang="el-GR" sz="2800" dirty="0">
                <a:latin typeface="Arial" panose="020B0604020202020204" pitchFamily="34" charset="0"/>
                <a:cs typeface="Arial" panose="020B0604020202020204" pitchFamily="34" charset="0"/>
              </a:rPr>
              <a:t>€300,000 (δημόσια δαπάνη) ανά έτος κατά την υπόλοιπη περίοδο εφαρμογής του Σχεδίου   2026 - 2027 με συνολικό προϋπολογισμό τις €600,000</a:t>
            </a:r>
            <a:endParaRPr lang="en-CY" sz="2800" dirty="0">
              <a:latin typeface="Arial" panose="020B0604020202020204" pitchFamily="34" charset="0"/>
              <a:cs typeface="Arial" panose="020B0604020202020204" pitchFamily="34" charset="0"/>
            </a:endParaRPr>
          </a:p>
          <a:p>
            <a:pPr marL="0" indent="0" algn="just">
              <a:buNone/>
            </a:pPr>
            <a:endParaRPr lang="en-US" sz="3400" dirty="0"/>
          </a:p>
        </p:txBody>
      </p:sp>
      <p:sp>
        <p:nvSpPr>
          <p:cNvPr id="4" name="Slide Number Placeholder 3"/>
          <p:cNvSpPr>
            <a:spLocks noGrp="1"/>
          </p:cNvSpPr>
          <p:nvPr>
            <p:ph type="sldNum" sz="quarter" idx="12"/>
          </p:nvPr>
        </p:nvSpPr>
        <p:spPr/>
        <p:txBody>
          <a:bodyPr/>
          <a:lstStyle/>
          <a:p>
            <a:fld id="{5A2E279B-37FF-470A-9610-DE06C84CAFE3}" type="slidenum">
              <a:rPr lang="en-US" smtClean="0"/>
              <a:pPr/>
              <a:t>9</a:t>
            </a:fld>
            <a:endParaRPr lang="en-US"/>
          </a:p>
        </p:txBody>
      </p:sp>
      <p:grpSp>
        <p:nvGrpSpPr>
          <p:cNvPr id="5" name="Group 4">
            <a:extLst>
              <a:ext uri="{FF2B5EF4-FFF2-40B4-BE49-F238E27FC236}">
                <a16:creationId xmlns:a16="http://schemas.microsoft.com/office/drawing/2014/main" id="{4075FFB6-5552-D430-71B7-A1EDC00578DB}"/>
              </a:ext>
            </a:extLst>
          </p:cNvPr>
          <p:cNvGrpSpPr>
            <a:grpSpLocks/>
          </p:cNvGrpSpPr>
          <p:nvPr/>
        </p:nvGrpSpPr>
        <p:grpSpPr bwMode="auto">
          <a:xfrm>
            <a:off x="762000" y="750062"/>
            <a:ext cx="791845" cy="793750"/>
            <a:chOff x="5949" y="-253"/>
            <a:chExt cx="1247" cy="1250"/>
          </a:xfrm>
        </p:grpSpPr>
        <p:pic>
          <p:nvPicPr>
            <p:cNvPr id="6" name="Picture 5">
              <a:extLst>
                <a:ext uri="{FF2B5EF4-FFF2-40B4-BE49-F238E27FC236}">
                  <a16:creationId xmlns:a16="http://schemas.microsoft.com/office/drawing/2014/main" id="{5A41F376-1741-A083-E820-59C22E0980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9" y="-253"/>
              <a:ext cx="1247"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056E7A7E-9FD7-8F4D-FCF1-E8BCAAA4FF3D}"/>
                </a:ext>
              </a:extLst>
            </p:cNvPr>
            <p:cNvGrpSpPr>
              <a:grpSpLocks/>
            </p:cNvGrpSpPr>
            <p:nvPr/>
          </p:nvGrpSpPr>
          <p:grpSpPr bwMode="auto">
            <a:xfrm>
              <a:off x="6031" y="-170"/>
              <a:ext cx="1001" cy="1001"/>
              <a:chOff x="6031" y="-170"/>
              <a:chExt cx="1001" cy="1001"/>
            </a:xfrm>
          </p:grpSpPr>
          <p:sp>
            <p:nvSpPr>
              <p:cNvPr id="8" name="Freeform 164">
                <a:extLst>
                  <a:ext uri="{FF2B5EF4-FFF2-40B4-BE49-F238E27FC236}">
                    <a16:creationId xmlns:a16="http://schemas.microsoft.com/office/drawing/2014/main" id="{128E6B2D-A691-1CA3-ED59-45FA9C64C3BA}"/>
                  </a:ext>
                </a:extLst>
              </p:cNvPr>
              <p:cNvSpPr>
                <a:spLocks/>
              </p:cNvSpPr>
              <p:nvPr/>
            </p:nvSpPr>
            <p:spPr bwMode="auto">
              <a:xfrm>
                <a:off x="6031" y="-170"/>
                <a:ext cx="1001" cy="1001"/>
              </a:xfrm>
              <a:custGeom>
                <a:avLst/>
                <a:gdLst>
                  <a:gd name="T0" fmla="+- 0 6031 6031"/>
                  <a:gd name="T1" fmla="*/ T0 w 1001"/>
                  <a:gd name="T2" fmla="+- 0 330 -170"/>
                  <a:gd name="T3" fmla="*/ 330 h 1001"/>
                  <a:gd name="T4" fmla="+- 0 6038 6031"/>
                  <a:gd name="T5" fmla="*/ T4 w 1001"/>
                  <a:gd name="T6" fmla="+- 0 249 -170"/>
                  <a:gd name="T7" fmla="*/ 249 h 1001"/>
                  <a:gd name="T8" fmla="+- 0 6057 6031"/>
                  <a:gd name="T9" fmla="*/ T8 w 1001"/>
                  <a:gd name="T10" fmla="+- 0 172 -170"/>
                  <a:gd name="T11" fmla="*/ 172 h 1001"/>
                  <a:gd name="T12" fmla="+- 0 6087 6031"/>
                  <a:gd name="T13" fmla="*/ T12 w 1001"/>
                  <a:gd name="T14" fmla="+- 0 100 -170"/>
                  <a:gd name="T15" fmla="*/ 100 h 1001"/>
                  <a:gd name="T16" fmla="+- 0 6128 6031"/>
                  <a:gd name="T17" fmla="*/ T16 w 1001"/>
                  <a:gd name="T18" fmla="+- 0 34 -170"/>
                  <a:gd name="T19" fmla="*/ 34 h 1001"/>
                  <a:gd name="T20" fmla="+- 0 6178 6031"/>
                  <a:gd name="T21" fmla="*/ T20 w 1001"/>
                  <a:gd name="T22" fmla="+- 0 -24 -170"/>
                  <a:gd name="T23" fmla="*/ -24 h 1001"/>
                  <a:gd name="T24" fmla="+- 0 6236 6031"/>
                  <a:gd name="T25" fmla="*/ T24 w 1001"/>
                  <a:gd name="T26" fmla="+- 0 -74 -170"/>
                  <a:gd name="T27" fmla="*/ -74 h 1001"/>
                  <a:gd name="T28" fmla="+- 0 6301 6031"/>
                  <a:gd name="T29" fmla="*/ T28 w 1001"/>
                  <a:gd name="T30" fmla="+- 0 -115 -170"/>
                  <a:gd name="T31" fmla="*/ -115 h 1001"/>
                  <a:gd name="T32" fmla="+- 0 6373 6031"/>
                  <a:gd name="T33" fmla="*/ T32 w 1001"/>
                  <a:gd name="T34" fmla="+- 0 -145 -170"/>
                  <a:gd name="T35" fmla="*/ -145 h 1001"/>
                  <a:gd name="T36" fmla="+- 0 6450 6031"/>
                  <a:gd name="T37" fmla="*/ T36 w 1001"/>
                  <a:gd name="T38" fmla="+- 0 -164 -170"/>
                  <a:gd name="T39" fmla="*/ -164 h 1001"/>
                  <a:gd name="T40" fmla="+- 0 6532 6031"/>
                  <a:gd name="T41" fmla="*/ T40 w 1001"/>
                  <a:gd name="T42" fmla="+- 0 -170 -170"/>
                  <a:gd name="T43" fmla="*/ -170 h 1001"/>
                  <a:gd name="T44" fmla="+- 0 6573 6031"/>
                  <a:gd name="T45" fmla="*/ T44 w 1001"/>
                  <a:gd name="T46" fmla="+- 0 -169 -170"/>
                  <a:gd name="T47" fmla="*/ -169 h 1001"/>
                  <a:gd name="T48" fmla="+- 0 6652 6031"/>
                  <a:gd name="T49" fmla="*/ T48 w 1001"/>
                  <a:gd name="T50" fmla="+- 0 -156 -170"/>
                  <a:gd name="T51" fmla="*/ -156 h 1001"/>
                  <a:gd name="T52" fmla="+- 0 6727 6031"/>
                  <a:gd name="T53" fmla="*/ T52 w 1001"/>
                  <a:gd name="T54" fmla="+- 0 -131 -170"/>
                  <a:gd name="T55" fmla="*/ -131 h 1001"/>
                  <a:gd name="T56" fmla="+- 0 6795 6031"/>
                  <a:gd name="T57" fmla="*/ T56 w 1001"/>
                  <a:gd name="T58" fmla="+- 0 -95 -170"/>
                  <a:gd name="T59" fmla="*/ -95 h 1001"/>
                  <a:gd name="T60" fmla="+- 0 6857 6031"/>
                  <a:gd name="T61" fmla="*/ T60 w 1001"/>
                  <a:gd name="T62" fmla="+- 0 -50 -170"/>
                  <a:gd name="T63" fmla="*/ -50 h 1001"/>
                  <a:gd name="T64" fmla="+- 0 6912 6031"/>
                  <a:gd name="T65" fmla="*/ T64 w 1001"/>
                  <a:gd name="T66" fmla="+- 0 4 -170"/>
                  <a:gd name="T67" fmla="*/ 4 h 1001"/>
                  <a:gd name="T68" fmla="+- 0 6957 6031"/>
                  <a:gd name="T69" fmla="*/ T68 w 1001"/>
                  <a:gd name="T70" fmla="+- 0 66 -170"/>
                  <a:gd name="T71" fmla="*/ 66 h 1001"/>
                  <a:gd name="T72" fmla="+- 0 6993 6031"/>
                  <a:gd name="T73" fmla="*/ T72 w 1001"/>
                  <a:gd name="T74" fmla="+- 0 135 -170"/>
                  <a:gd name="T75" fmla="*/ 135 h 1001"/>
                  <a:gd name="T76" fmla="+- 0 7018 6031"/>
                  <a:gd name="T77" fmla="*/ T76 w 1001"/>
                  <a:gd name="T78" fmla="+- 0 210 -170"/>
                  <a:gd name="T79" fmla="*/ 210 h 1001"/>
                  <a:gd name="T80" fmla="+- 0 7031 6031"/>
                  <a:gd name="T81" fmla="*/ T80 w 1001"/>
                  <a:gd name="T82" fmla="+- 0 289 -170"/>
                  <a:gd name="T83" fmla="*/ 289 h 1001"/>
                  <a:gd name="T84" fmla="+- 0 7032 6031"/>
                  <a:gd name="T85" fmla="*/ T84 w 1001"/>
                  <a:gd name="T86" fmla="+- 0 330 -170"/>
                  <a:gd name="T87" fmla="*/ 330 h 1001"/>
                  <a:gd name="T88" fmla="+- 0 7031 6031"/>
                  <a:gd name="T89" fmla="*/ T88 w 1001"/>
                  <a:gd name="T90" fmla="+- 0 371 -170"/>
                  <a:gd name="T91" fmla="*/ 371 h 1001"/>
                  <a:gd name="T92" fmla="+- 0 7018 6031"/>
                  <a:gd name="T93" fmla="*/ T92 w 1001"/>
                  <a:gd name="T94" fmla="+- 0 451 -170"/>
                  <a:gd name="T95" fmla="*/ 451 h 1001"/>
                  <a:gd name="T96" fmla="+- 0 6993 6031"/>
                  <a:gd name="T97" fmla="*/ T96 w 1001"/>
                  <a:gd name="T98" fmla="+- 0 525 -170"/>
                  <a:gd name="T99" fmla="*/ 525 h 1001"/>
                  <a:gd name="T100" fmla="+- 0 6957 6031"/>
                  <a:gd name="T101" fmla="*/ T100 w 1001"/>
                  <a:gd name="T102" fmla="+- 0 594 -170"/>
                  <a:gd name="T103" fmla="*/ 594 h 1001"/>
                  <a:gd name="T104" fmla="+- 0 6912 6031"/>
                  <a:gd name="T105" fmla="*/ T104 w 1001"/>
                  <a:gd name="T106" fmla="+- 0 656 -170"/>
                  <a:gd name="T107" fmla="*/ 656 h 1001"/>
                  <a:gd name="T108" fmla="+- 0 6857 6031"/>
                  <a:gd name="T109" fmla="*/ T108 w 1001"/>
                  <a:gd name="T110" fmla="+- 0 710 -170"/>
                  <a:gd name="T111" fmla="*/ 710 h 1001"/>
                  <a:gd name="T112" fmla="+- 0 6795 6031"/>
                  <a:gd name="T113" fmla="*/ T112 w 1001"/>
                  <a:gd name="T114" fmla="+- 0 756 -170"/>
                  <a:gd name="T115" fmla="*/ 756 h 1001"/>
                  <a:gd name="T116" fmla="+- 0 6727 6031"/>
                  <a:gd name="T117" fmla="*/ T116 w 1001"/>
                  <a:gd name="T118" fmla="+- 0 791 -170"/>
                  <a:gd name="T119" fmla="*/ 791 h 1001"/>
                  <a:gd name="T120" fmla="+- 0 6652 6031"/>
                  <a:gd name="T121" fmla="*/ T120 w 1001"/>
                  <a:gd name="T122" fmla="+- 0 816 -170"/>
                  <a:gd name="T123" fmla="*/ 816 h 1001"/>
                  <a:gd name="T124" fmla="+- 0 6573 6031"/>
                  <a:gd name="T125" fmla="*/ T124 w 1001"/>
                  <a:gd name="T126" fmla="+- 0 829 -170"/>
                  <a:gd name="T127" fmla="*/ 829 h 1001"/>
                  <a:gd name="T128" fmla="+- 0 6532 6031"/>
                  <a:gd name="T129" fmla="*/ T128 w 1001"/>
                  <a:gd name="T130" fmla="+- 0 831 -170"/>
                  <a:gd name="T131" fmla="*/ 831 h 1001"/>
                  <a:gd name="T132" fmla="+- 0 6491 6031"/>
                  <a:gd name="T133" fmla="*/ T132 w 1001"/>
                  <a:gd name="T134" fmla="+- 0 829 -170"/>
                  <a:gd name="T135" fmla="*/ 829 h 1001"/>
                  <a:gd name="T136" fmla="+- 0 6411 6031"/>
                  <a:gd name="T137" fmla="*/ T136 w 1001"/>
                  <a:gd name="T138" fmla="+- 0 816 -170"/>
                  <a:gd name="T139" fmla="*/ 816 h 1001"/>
                  <a:gd name="T140" fmla="+- 0 6337 6031"/>
                  <a:gd name="T141" fmla="*/ T140 w 1001"/>
                  <a:gd name="T142" fmla="+- 0 791 -170"/>
                  <a:gd name="T143" fmla="*/ 791 h 1001"/>
                  <a:gd name="T144" fmla="+- 0 6268 6031"/>
                  <a:gd name="T145" fmla="*/ T144 w 1001"/>
                  <a:gd name="T146" fmla="+- 0 756 -170"/>
                  <a:gd name="T147" fmla="*/ 756 h 1001"/>
                  <a:gd name="T148" fmla="+- 0 6206 6031"/>
                  <a:gd name="T149" fmla="*/ T148 w 1001"/>
                  <a:gd name="T150" fmla="+- 0 710 -170"/>
                  <a:gd name="T151" fmla="*/ 710 h 1001"/>
                  <a:gd name="T152" fmla="+- 0 6151 6031"/>
                  <a:gd name="T153" fmla="*/ T152 w 1001"/>
                  <a:gd name="T154" fmla="+- 0 656 -170"/>
                  <a:gd name="T155" fmla="*/ 656 h 1001"/>
                  <a:gd name="T156" fmla="+- 0 6106 6031"/>
                  <a:gd name="T157" fmla="*/ T156 w 1001"/>
                  <a:gd name="T158" fmla="+- 0 594 -170"/>
                  <a:gd name="T159" fmla="*/ 594 h 1001"/>
                  <a:gd name="T160" fmla="+- 0 6070 6031"/>
                  <a:gd name="T161" fmla="*/ T160 w 1001"/>
                  <a:gd name="T162" fmla="+- 0 525 -170"/>
                  <a:gd name="T163" fmla="*/ 525 h 1001"/>
                  <a:gd name="T164" fmla="+- 0 6046 6031"/>
                  <a:gd name="T165" fmla="*/ T164 w 1001"/>
                  <a:gd name="T166" fmla="+- 0 451 -170"/>
                  <a:gd name="T167" fmla="*/ 451 h 1001"/>
                  <a:gd name="T168" fmla="+- 0 6033 6031"/>
                  <a:gd name="T169" fmla="*/ T168 w 1001"/>
                  <a:gd name="T170" fmla="+- 0 371 -170"/>
                  <a:gd name="T171" fmla="*/ 371 h 1001"/>
                  <a:gd name="T172" fmla="+- 0 6031 6031"/>
                  <a:gd name="T173" fmla="*/ T172 w 1001"/>
                  <a:gd name="T174" fmla="+- 0 330 -170"/>
                  <a:gd name="T175" fmla="*/ 330 h 100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1" h="1001">
                    <a:moveTo>
                      <a:pt x="0" y="500"/>
                    </a:moveTo>
                    <a:lnTo>
                      <a:pt x="7" y="419"/>
                    </a:lnTo>
                    <a:lnTo>
                      <a:pt x="26" y="342"/>
                    </a:lnTo>
                    <a:lnTo>
                      <a:pt x="56" y="270"/>
                    </a:lnTo>
                    <a:lnTo>
                      <a:pt x="97" y="204"/>
                    </a:lnTo>
                    <a:lnTo>
                      <a:pt x="147" y="146"/>
                    </a:lnTo>
                    <a:lnTo>
                      <a:pt x="205" y="96"/>
                    </a:lnTo>
                    <a:lnTo>
                      <a:pt x="270" y="55"/>
                    </a:lnTo>
                    <a:lnTo>
                      <a:pt x="342" y="25"/>
                    </a:lnTo>
                    <a:lnTo>
                      <a:pt x="419" y="6"/>
                    </a:lnTo>
                    <a:lnTo>
                      <a:pt x="501" y="0"/>
                    </a:lnTo>
                    <a:lnTo>
                      <a:pt x="542" y="1"/>
                    </a:lnTo>
                    <a:lnTo>
                      <a:pt x="621" y="14"/>
                    </a:lnTo>
                    <a:lnTo>
                      <a:pt x="696" y="39"/>
                    </a:lnTo>
                    <a:lnTo>
                      <a:pt x="764" y="75"/>
                    </a:lnTo>
                    <a:lnTo>
                      <a:pt x="826" y="120"/>
                    </a:lnTo>
                    <a:lnTo>
                      <a:pt x="881" y="174"/>
                    </a:lnTo>
                    <a:lnTo>
                      <a:pt x="926" y="236"/>
                    </a:lnTo>
                    <a:lnTo>
                      <a:pt x="962" y="305"/>
                    </a:lnTo>
                    <a:lnTo>
                      <a:pt x="987" y="380"/>
                    </a:lnTo>
                    <a:lnTo>
                      <a:pt x="1000" y="459"/>
                    </a:lnTo>
                    <a:lnTo>
                      <a:pt x="1001" y="500"/>
                    </a:lnTo>
                    <a:lnTo>
                      <a:pt x="1000" y="541"/>
                    </a:lnTo>
                    <a:lnTo>
                      <a:pt x="987" y="621"/>
                    </a:lnTo>
                    <a:lnTo>
                      <a:pt x="962" y="695"/>
                    </a:lnTo>
                    <a:lnTo>
                      <a:pt x="926" y="764"/>
                    </a:lnTo>
                    <a:lnTo>
                      <a:pt x="881" y="826"/>
                    </a:lnTo>
                    <a:lnTo>
                      <a:pt x="826" y="880"/>
                    </a:lnTo>
                    <a:lnTo>
                      <a:pt x="764" y="926"/>
                    </a:lnTo>
                    <a:lnTo>
                      <a:pt x="696" y="961"/>
                    </a:lnTo>
                    <a:lnTo>
                      <a:pt x="621" y="986"/>
                    </a:lnTo>
                    <a:lnTo>
                      <a:pt x="542" y="999"/>
                    </a:lnTo>
                    <a:lnTo>
                      <a:pt x="501" y="1001"/>
                    </a:lnTo>
                    <a:lnTo>
                      <a:pt x="460" y="999"/>
                    </a:lnTo>
                    <a:lnTo>
                      <a:pt x="380" y="986"/>
                    </a:lnTo>
                    <a:lnTo>
                      <a:pt x="306" y="961"/>
                    </a:lnTo>
                    <a:lnTo>
                      <a:pt x="237" y="926"/>
                    </a:lnTo>
                    <a:lnTo>
                      <a:pt x="175" y="880"/>
                    </a:lnTo>
                    <a:lnTo>
                      <a:pt x="120" y="826"/>
                    </a:lnTo>
                    <a:lnTo>
                      <a:pt x="75" y="764"/>
                    </a:lnTo>
                    <a:lnTo>
                      <a:pt x="39" y="695"/>
                    </a:lnTo>
                    <a:lnTo>
                      <a:pt x="15" y="621"/>
                    </a:lnTo>
                    <a:lnTo>
                      <a:pt x="2" y="541"/>
                    </a:lnTo>
                    <a:lnTo>
                      <a:pt x="0" y="500"/>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9" name="Picture 8">
                <a:extLst>
                  <a:ext uri="{FF2B5EF4-FFF2-40B4-BE49-F238E27FC236}">
                    <a16:creationId xmlns:a16="http://schemas.microsoft.com/office/drawing/2014/main" id="{4E7A3ABC-58EA-F285-5399-12B42FFE97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 y="-46"/>
                <a:ext cx="750" cy="649"/>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246883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44D2D-DEF8-0A31-9CBF-8AF4BD4AE30A}"/>
              </a:ext>
            </a:extLst>
          </p:cNvPr>
          <p:cNvSpPr>
            <a:spLocks noGrp="1"/>
          </p:cNvSpPr>
          <p:nvPr>
            <p:ph type="title"/>
          </p:nvPr>
        </p:nvSpPr>
        <p:spPr>
          <a:xfrm>
            <a:off x="457200" y="457200"/>
            <a:ext cx="8229600" cy="1069340"/>
          </a:xfrm>
        </p:spPr>
        <p:txBody>
          <a:bodyPr>
            <a:noAutofit/>
          </a:bodyPr>
          <a:lstStyle/>
          <a:p>
            <a:pPr algn="ctr"/>
            <a:r>
              <a:rPr lang="el-GR" sz="3200" b="1" dirty="0"/>
              <a:t>ΠΟΣΟ ΕΠΙΧΟΡΗΓΗΣΗΣ</a:t>
            </a:r>
            <a:endParaRPr lang="en-GB" sz="3200" b="1" dirty="0"/>
          </a:p>
        </p:txBody>
      </p:sp>
      <p:sp>
        <p:nvSpPr>
          <p:cNvPr id="3" name="Content Placeholder 2">
            <a:extLst>
              <a:ext uri="{FF2B5EF4-FFF2-40B4-BE49-F238E27FC236}">
                <a16:creationId xmlns:a16="http://schemas.microsoft.com/office/drawing/2014/main" id="{7CE68472-BAE6-2C81-EBAC-0D257B127E9C}"/>
              </a:ext>
            </a:extLst>
          </p:cNvPr>
          <p:cNvSpPr>
            <a:spLocks noGrp="1"/>
          </p:cNvSpPr>
          <p:nvPr>
            <p:ph idx="1"/>
          </p:nvPr>
        </p:nvSpPr>
        <p:spPr>
          <a:xfrm>
            <a:off x="457200" y="2819400"/>
            <a:ext cx="8229600" cy="4038600"/>
          </a:xfrm>
        </p:spPr>
        <p:txBody>
          <a:bodyPr>
            <a:noAutofit/>
          </a:bodyPr>
          <a:lstStyle/>
          <a:p>
            <a:pPr algn="just">
              <a:buFont typeface="Wingdings" panose="05000000000000000000" pitchFamily="2" charset="2"/>
              <a:buChar char="v"/>
            </a:pPr>
            <a:r>
              <a:rPr lang="el-GR" sz="2800" dirty="0">
                <a:latin typeface="Arial" panose="020B0604020202020204" pitchFamily="34" charset="0"/>
                <a:cs typeface="Arial" panose="020B0604020202020204" pitchFamily="34" charset="0"/>
              </a:rPr>
              <a:t>€10,000 ως εφάπαξ ποσό, ανά επιχείρηση, μέχρι εξάντλησης του συνολικού διαθέσιμου ετήσιου ποσού και αφού η δικαιούχος επιχείρηση </a:t>
            </a:r>
            <a:r>
              <a:rPr lang="el-GR" sz="2800">
                <a:latin typeface="Arial" panose="020B0604020202020204" pitchFamily="34" charset="0"/>
                <a:cs typeface="Arial" panose="020B0604020202020204" pitchFamily="34" charset="0"/>
              </a:rPr>
              <a:t>έχει πρώτα εγγραφεί στο </a:t>
            </a:r>
            <a:r>
              <a:rPr lang="el-GR" sz="2800" dirty="0">
                <a:latin typeface="Arial" panose="020B0604020202020204" pitchFamily="34" charset="0"/>
                <a:cs typeface="Arial" panose="020B0604020202020204" pitchFamily="34" charset="0"/>
              </a:rPr>
              <a:t>Μητρώο Κ.Ε.</a:t>
            </a:r>
            <a:endParaRPr lang="en-CY" sz="2800" dirty="0">
              <a:latin typeface="Arial" panose="020B0604020202020204" pitchFamily="34" charset="0"/>
              <a:cs typeface="Arial" panose="020B0604020202020204" pitchFamily="34" charset="0"/>
            </a:endParaRPr>
          </a:p>
          <a:p>
            <a:pPr marL="0" indent="0">
              <a:buNone/>
            </a:pPr>
            <a:r>
              <a:rPr lang="el-GR" sz="2800" dirty="0"/>
              <a:t> 	 </a:t>
            </a:r>
            <a:endParaRPr lang="en-GB" sz="2800" dirty="0">
              <a:latin typeface="+mj-lt"/>
            </a:endParaRPr>
          </a:p>
        </p:txBody>
      </p:sp>
      <p:sp>
        <p:nvSpPr>
          <p:cNvPr id="4" name="Slide Number Placeholder 3">
            <a:extLst>
              <a:ext uri="{FF2B5EF4-FFF2-40B4-BE49-F238E27FC236}">
                <a16:creationId xmlns:a16="http://schemas.microsoft.com/office/drawing/2014/main" id="{5AAD7839-2686-AB4C-E813-C5469EF24040}"/>
              </a:ext>
            </a:extLst>
          </p:cNvPr>
          <p:cNvSpPr>
            <a:spLocks noGrp="1"/>
          </p:cNvSpPr>
          <p:nvPr>
            <p:ph type="sldNum" sz="quarter" idx="12"/>
          </p:nvPr>
        </p:nvSpPr>
        <p:spPr/>
        <p:txBody>
          <a:bodyPr/>
          <a:lstStyle/>
          <a:p>
            <a:fld id="{5A2E279B-37FF-470A-9610-DE06C84CAFE3}" type="slidenum">
              <a:rPr lang="en-US" smtClean="0"/>
              <a:pPr/>
              <a:t>10</a:t>
            </a:fld>
            <a:endParaRPr lang="en-US"/>
          </a:p>
        </p:txBody>
      </p:sp>
      <p:grpSp>
        <p:nvGrpSpPr>
          <p:cNvPr id="5" name="Group 4">
            <a:extLst>
              <a:ext uri="{FF2B5EF4-FFF2-40B4-BE49-F238E27FC236}">
                <a16:creationId xmlns:a16="http://schemas.microsoft.com/office/drawing/2014/main" id="{06313A7D-1A6E-740A-B3D0-F9B6E138EC57}"/>
              </a:ext>
            </a:extLst>
          </p:cNvPr>
          <p:cNvGrpSpPr>
            <a:grpSpLocks/>
          </p:cNvGrpSpPr>
          <p:nvPr/>
        </p:nvGrpSpPr>
        <p:grpSpPr bwMode="auto">
          <a:xfrm>
            <a:off x="838200" y="838200"/>
            <a:ext cx="793750" cy="793750"/>
            <a:chOff x="1154" y="39"/>
            <a:chExt cx="1250" cy="1250"/>
          </a:xfrm>
        </p:grpSpPr>
        <p:pic>
          <p:nvPicPr>
            <p:cNvPr id="6" name="Picture 5">
              <a:extLst>
                <a:ext uri="{FF2B5EF4-FFF2-40B4-BE49-F238E27FC236}">
                  <a16:creationId xmlns:a16="http://schemas.microsoft.com/office/drawing/2014/main" id="{574E294F-C4F8-D2E2-FD31-2DFB45F998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4" y="39"/>
              <a:ext cx="1250" cy="1250"/>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CF135FD7-28ED-E7E2-FA6C-C7953FE32903}"/>
                </a:ext>
              </a:extLst>
            </p:cNvPr>
            <p:cNvGrpSpPr>
              <a:grpSpLocks/>
            </p:cNvGrpSpPr>
            <p:nvPr/>
          </p:nvGrpSpPr>
          <p:grpSpPr bwMode="auto">
            <a:xfrm>
              <a:off x="1236" y="121"/>
              <a:ext cx="1002" cy="1002"/>
              <a:chOff x="1236" y="121"/>
              <a:chExt cx="1002" cy="1002"/>
            </a:xfrm>
          </p:grpSpPr>
          <p:sp>
            <p:nvSpPr>
              <p:cNvPr id="8" name="Freeform 139">
                <a:extLst>
                  <a:ext uri="{FF2B5EF4-FFF2-40B4-BE49-F238E27FC236}">
                    <a16:creationId xmlns:a16="http://schemas.microsoft.com/office/drawing/2014/main" id="{A39D2473-F841-D8ED-1709-E5339AE709BD}"/>
                  </a:ext>
                </a:extLst>
              </p:cNvPr>
              <p:cNvSpPr>
                <a:spLocks/>
              </p:cNvSpPr>
              <p:nvPr/>
            </p:nvSpPr>
            <p:spPr bwMode="auto">
              <a:xfrm>
                <a:off x="1236" y="121"/>
                <a:ext cx="1002" cy="1002"/>
              </a:xfrm>
              <a:custGeom>
                <a:avLst/>
                <a:gdLst>
                  <a:gd name="T0" fmla="+- 0 1236 1236"/>
                  <a:gd name="T1" fmla="*/ T0 w 1002"/>
                  <a:gd name="T2" fmla="+- 0 622 121"/>
                  <a:gd name="T3" fmla="*/ 622 h 1002"/>
                  <a:gd name="T4" fmla="+- 0 1243 1236"/>
                  <a:gd name="T5" fmla="*/ T4 w 1002"/>
                  <a:gd name="T6" fmla="+- 0 541 121"/>
                  <a:gd name="T7" fmla="*/ 541 h 1002"/>
                  <a:gd name="T8" fmla="+- 0 1262 1236"/>
                  <a:gd name="T9" fmla="*/ T8 w 1002"/>
                  <a:gd name="T10" fmla="+- 0 464 121"/>
                  <a:gd name="T11" fmla="*/ 464 h 1002"/>
                  <a:gd name="T12" fmla="+- 0 1292 1236"/>
                  <a:gd name="T13" fmla="*/ T12 w 1002"/>
                  <a:gd name="T14" fmla="+- 0 392 121"/>
                  <a:gd name="T15" fmla="*/ 392 h 1002"/>
                  <a:gd name="T16" fmla="+- 0 1333 1236"/>
                  <a:gd name="T17" fmla="*/ T16 w 1002"/>
                  <a:gd name="T18" fmla="+- 0 326 121"/>
                  <a:gd name="T19" fmla="*/ 326 h 1002"/>
                  <a:gd name="T20" fmla="+- 0 1383 1236"/>
                  <a:gd name="T21" fmla="*/ T20 w 1002"/>
                  <a:gd name="T22" fmla="+- 0 268 121"/>
                  <a:gd name="T23" fmla="*/ 268 h 1002"/>
                  <a:gd name="T24" fmla="+- 0 1442 1236"/>
                  <a:gd name="T25" fmla="*/ T24 w 1002"/>
                  <a:gd name="T26" fmla="+- 0 218 121"/>
                  <a:gd name="T27" fmla="*/ 218 h 1002"/>
                  <a:gd name="T28" fmla="+- 0 1507 1236"/>
                  <a:gd name="T29" fmla="*/ T28 w 1002"/>
                  <a:gd name="T30" fmla="+- 0 177 121"/>
                  <a:gd name="T31" fmla="*/ 177 h 1002"/>
                  <a:gd name="T32" fmla="+- 0 1579 1236"/>
                  <a:gd name="T33" fmla="*/ T32 w 1002"/>
                  <a:gd name="T34" fmla="+- 0 147 121"/>
                  <a:gd name="T35" fmla="*/ 147 h 1002"/>
                  <a:gd name="T36" fmla="+- 0 1656 1236"/>
                  <a:gd name="T37" fmla="*/ T36 w 1002"/>
                  <a:gd name="T38" fmla="+- 0 128 121"/>
                  <a:gd name="T39" fmla="*/ 128 h 1002"/>
                  <a:gd name="T40" fmla="+- 0 1738 1236"/>
                  <a:gd name="T41" fmla="*/ T40 w 1002"/>
                  <a:gd name="T42" fmla="+- 0 121 121"/>
                  <a:gd name="T43" fmla="*/ 121 h 1002"/>
                  <a:gd name="T44" fmla="+- 0 1779 1236"/>
                  <a:gd name="T45" fmla="*/ T44 w 1002"/>
                  <a:gd name="T46" fmla="+- 0 123 121"/>
                  <a:gd name="T47" fmla="*/ 123 h 1002"/>
                  <a:gd name="T48" fmla="+- 0 1858 1236"/>
                  <a:gd name="T49" fmla="*/ T48 w 1002"/>
                  <a:gd name="T50" fmla="+- 0 136 121"/>
                  <a:gd name="T51" fmla="*/ 136 h 1002"/>
                  <a:gd name="T52" fmla="+- 0 1933 1236"/>
                  <a:gd name="T53" fmla="*/ T52 w 1002"/>
                  <a:gd name="T54" fmla="+- 0 161 121"/>
                  <a:gd name="T55" fmla="*/ 161 h 1002"/>
                  <a:gd name="T56" fmla="+- 0 2001 1236"/>
                  <a:gd name="T57" fmla="*/ T56 w 1002"/>
                  <a:gd name="T58" fmla="+- 0 196 121"/>
                  <a:gd name="T59" fmla="*/ 196 h 1002"/>
                  <a:gd name="T60" fmla="+- 0 2064 1236"/>
                  <a:gd name="T61" fmla="*/ T60 w 1002"/>
                  <a:gd name="T62" fmla="+- 0 242 121"/>
                  <a:gd name="T63" fmla="*/ 242 h 1002"/>
                  <a:gd name="T64" fmla="+- 0 2118 1236"/>
                  <a:gd name="T65" fmla="*/ T64 w 1002"/>
                  <a:gd name="T66" fmla="+- 0 296 121"/>
                  <a:gd name="T67" fmla="*/ 296 h 1002"/>
                  <a:gd name="T68" fmla="+- 0 2163 1236"/>
                  <a:gd name="T69" fmla="*/ T68 w 1002"/>
                  <a:gd name="T70" fmla="+- 0 358 121"/>
                  <a:gd name="T71" fmla="*/ 358 h 1002"/>
                  <a:gd name="T72" fmla="+- 0 2199 1236"/>
                  <a:gd name="T73" fmla="*/ T72 w 1002"/>
                  <a:gd name="T74" fmla="+- 0 427 121"/>
                  <a:gd name="T75" fmla="*/ 427 h 1002"/>
                  <a:gd name="T76" fmla="+- 0 2224 1236"/>
                  <a:gd name="T77" fmla="*/ T76 w 1002"/>
                  <a:gd name="T78" fmla="+- 0 502 121"/>
                  <a:gd name="T79" fmla="*/ 502 h 1002"/>
                  <a:gd name="T80" fmla="+- 0 2237 1236"/>
                  <a:gd name="T81" fmla="*/ T80 w 1002"/>
                  <a:gd name="T82" fmla="+- 0 581 121"/>
                  <a:gd name="T83" fmla="*/ 581 h 1002"/>
                  <a:gd name="T84" fmla="+- 0 2238 1236"/>
                  <a:gd name="T85" fmla="*/ T84 w 1002"/>
                  <a:gd name="T86" fmla="+- 0 622 121"/>
                  <a:gd name="T87" fmla="*/ 622 h 1002"/>
                  <a:gd name="T88" fmla="+- 0 2237 1236"/>
                  <a:gd name="T89" fmla="*/ T88 w 1002"/>
                  <a:gd name="T90" fmla="+- 0 663 121"/>
                  <a:gd name="T91" fmla="*/ 663 h 1002"/>
                  <a:gd name="T92" fmla="+- 0 2224 1236"/>
                  <a:gd name="T93" fmla="*/ T92 w 1002"/>
                  <a:gd name="T94" fmla="+- 0 742 121"/>
                  <a:gd name="T95" fmla="*/ 742 h 1002"/>
                  <a:gd name="T96" fmla="+- 0 2199 1236"/>
                  <a:gd name="T97" fmla="*/ T96 w 1002"/>
                  <a:gd name="T98" fmla="+- 0 817 121"/>
                  <a:gd name="T99" fmla="*/ 817 h 1002"/>
                  <a:gd name="T100" fmla="+- 0 2163 1236"/>
                  <a:gd name="T101" fmla="*/ T100 w 1002"/>
                  <a:gd name="T102" fmla="+- 0 886 121"/>
                  <a:gd name="T103" fmla="*/ 886 h 1002"/>
                  <a:gd name="T104" fmla="+- 0 2118 1236"/>
                  <a:gd name="T105" fmla="*/ T104 w 1002"/>
                  <a:gd name="T106" fmla="+- 0 948 121"/>
                  <a:gd name="T107" fmla="*/ 948 h 1002"/>
                  <a:gd name="T108" fmla="+- 0 2064 1236"/>
                  <a:gd name="T109" fmla="*/ T108 w 1002"/>
                  <a:gd name="T110" fmla="+- 0 1002 121"/>
                  <a:gd name="T111" fmla="*/ 1002 h 1002"/>
                  <a:gd name="T112" fmla="+- 0 2001 1236"/>
                  <a:gd name="T113" fmla="*/ T112 w 1002"/>
                  <a:gd name="T114" fmla="+- 0 1048 121"/>
                  <a:gd name="T115" fmla="*/ 1048 h 1002"/>
                  <a:gd name="T116" fmla="+- 0 1933 1236"/>
                  <a:gd name="T117" fmla="*/ T116 w 1002"/>
                  <a:gd name="T118" fmla="+- 0 1084 121"/>
                  <a:gd name="T119" fmla="*/ 1084 h 1002"/>
                  <a:gd name="T120" fmla="+- 0 1858 1236"/>
                  <a:gd name="T121" fmla="*/ T120 w 1002"/>
                  <a:gd name="T122" fmla="+- 0 1108 121"/>
                  <a:gd name="T123" fmla="*/ 1108 h 1002"/>
                  <a:gd name="T124" fmla="+- 0 1779 1236"/>
                  <a:gd name="T125" fmla="*/ T124 w 1002"/>
                  <a:gd name="T126" fmla="+- 0 1121 121"/>
                  <a:gd name="T127" fmla="*/ 1121 h 1002"/>
                  <a:gd name="T128" fmla="+- 0 1738 1236"/>
                  <a:gd name="T129" fmla="*/ T128 w 1002"/>
                  <a:gd name="T130" fmla="+- 0 1123 121"/>
                  <a:gd name="T131" fmla="*/ 1123 h 1002"/>
                  <a:gd name="T132" fmla="+- 0 1697 1236"/>
                  <a:gd name="T133" fmla="*/ T132 w 1002"/>
                  <a:gd name="T134" fmla="+- 0 1121 121"/>
                  <a:gd name="T135" fmla="*/ 1121 h 1002"/>
                  <a:gd name="T136" fmla="+- 0 1617 1236"/>
                  <a:gd name="T137" fmla="*/ T136 w 1002"/>
                  <a:gd name="T138" fmla="+- 0 1108 121"/>
                  <a:gd name="T139" fmla="*/ 1108 h 1002"/>
                  <a:gd name="T140" fmla="+- 0 1543 1236"/>
                  <a:gd name="T141" fmla="*/ T140 w 1002"/>
                  <a:gd name="T142" fmla="+- 0 1084 121"/>
                  <a:gd name="T143" fmla="*/ 1084 h 1002"/>
                  <a:gd name="T144" fmla="+- 0 1474 1236"/>
                  <a:gd name="T145" fmla="*/ T144 w 1002"/>
                  <a:gd name="T146" fmla="+- 0 1048 121"/>
                  <a:gd name="T147" fmla="*/ 1048 h 1002"/>
                  <a:gd name="T148" fmla="+- 0 1412 1236"/>
                  <a:gd name="T149" fmla="*/ T148 w 1002"/>
                  <a:gd name="T150" fmla="+- 0 1002 121"/>
                  <a:gd name="T151" fmla="*/ 1002 h 1002"/>
                  <a:gd name="T152" fmla="+- 0 1357 1236"/>
                  <a:gd name="T153" fmla="*/ T152 w 1002"/>
                  <a:gd name="T154" fmla="+- 0 948 121"/>
                  <a:gd name="T155" fmla="*/ 948 h 1002"/>
                  <a:gd name="T156" fmla="+- 0 1312 1236"/>
                  <a:gd name="T157" fmla="*/ T156 w 1002"/>
                  <a:gd name="T158" fmla="+- 0 886 121"/>
                  <a:gd name="T159" fmla="*/ 886 h 1002"/>
                  <a:gd name="T160" fmla="+- 0 1276 1236"/>
                  <a:gd name="T161" fmla="*/ T160 w 1002"/>
                  <a:gd name="T162" fmla="+- 0 817 121"/>
                  <a:gd name="T163" fmla="*/ 817 h 1002"/>
                  <a:gd name="T164" fmla="+- 0 1251 1236"/>
                  <a:gd name="T165" fmla="*/ T164 w 1002"/>
                  <a:gd name="T166" fmla="+- 0 742 121"/>
                  <a:gd name="T167" fmla="*/ 742 h 1002"/>
                  <a:gd name="T168" fmla="+- 0 1238 1236"/>
                  <a:gd name="T169" fmla="*/ T168 w 1002"/>
                  <a:gd name="T170" fmla="+- 0 663 121"/>
                  <a:gd name="T171" fmla="*/ 663 h 1002"/>
                  <a:gd name="T172" fmla="+- 0 1236 1236"/>
                  <a:gd name="T173" fmla="*/ T172 w 1002"/>
                  <a:gd name="T174" fmla="+- 0 622 121"/>
                  <a:gd name="T175" fmla="*/ 622 h 100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1002" h="1002">
                    <a:moveTo>
                      <a:pt x="0" y="501"/>
                    </a:moveTo>
                    <a:lnTo>
                      <a:pt x="7" y="420"/>
                    </a:lnTo>
                    <a:lnTo>
                      <a:pt x="26" y="343"/>
                    </a:lnTo>
                    <a:lnTo>
                      <a:pt x="56" y="271"/>
                    </a:lnTo>
                    <a:lnTo>
                      <a:pt x="97" y="205"/>
                    </a:lnTo>
                    <a:lnTo>
                      <a:pt x="147" y="147"/>
                    </a:lnTo>
                    <a:lnTo>
                      <a:pt x="206" y="97"/>
                    </a:lnTo>
                    <a:lnTo>
                      <a:pt x="271" y="56"/>
                    </a:lnTo>
                    <a:lnTo>
                      <a:pt x="343" y="26"/>
                    </a:lnTo>
                    <a:lnTo>
                      <a:pt x="420" y="7"/>
                    </a:lnTo>
                    <a:lnTo>
                      <a:pt x="502" y="0"/>
                    </a:lnTo>
                    <a:lnTo>
                      <a:pt x="543" y="2"/>
                    </a:lnTo>
                    <a:lnTo>
                      <a:pt x="622" y="15"/>
                    </a:lnTo>
                    <a:lnTo>
                      <a:pt x="697" y="40"/>
                    </a:lnTo>
                    <a:lnTo>
                      <a:pt x="765" y="75"/>
                    </a:lnTo>
                    <a:lnTo>
                      <a:pt x="828" y="121"/>
                    </a:lnTo>
                    <a:lnTo>
                      <a:pt x="882" y="175"/>
                    </a:lnTo>
                    <a:lnTo>
                      <a:pt x="927" y="237"/>
                    </a:lnTo>
                    <a:lnTo>
                      <a:pt x="963" y="306"/>
                    </a:lnTo>
                    <a:lnTo>
                      <a:pt x="988" y="381"/>
                    </a:lnTo>
                    <a:lnTo>
                      <a:pt x="1001" y="460"/>
                    </a:lnTo>
                    <a:lnTo>
                      <a:pt x="1002" y="501"/>
                    </a:lnTo>
                    <a:lnTo>
                      <a:pt x="1001" y="542"/>
                    </a:lnTo>
                    <a:lnTo>
                      <a:pt x="988" y="621"/>
                    </a:lnTo>
                    <a:lnTo>
                      <a:pt x="963" y="696"/>
                    </a:lnTo>
                    <a:lnTo>
                      <a:pt x="927" y="765"/>
                    </a:lnTo>
                    <a:lnTo>
                      <a:pt x="882" y="827"/>
                    </a:lnTo>
                    <a:lnTo>
                      <a:pt x="828" y="881"/>
                    </a:lnTo>
                    <a:lnTo>
                      <a:pt x="765" y="927"/>
                    </a:lnTo>
                    <a:lnTo>
                      <a:pt x="697" y="963"/>
                    </a:lnTo>
                    <a:lnTo>
                      <a:pt x="622" y="987"/>
                    </a:lnTo>
                    <a:lnTo>
                      <a:pt x="543" y="1000"/>
                    </a:lnTo>
                    <a:lnTo>
                      <a:pt x="502" y="1002"/>
                    </a:lnTo>
                    <a:lnTo>
                      <a:pt x="461" y="1000"/>
                    </a:lnTo>
                    <a:lnTo>
                      <a:pt x="381" y="987"/>
                    </a:lnTo>
                    <a:lnTo>
                      <a:pt x="307" y="963"/>
                    </a:lnTo>
                    <a:lnTo>
                      <a:pt x="238" y="927"/>
                    </a:lnTo>
                    <a:lnTo>
                      <a:pt x="176" y="881"/>
                    </a:lnTo>
                    <a:lnTo>
                      <a:pt x="121" y="827"/>
                    </a:lnTo>
                    <a:lnTo>
                      <a:pt x="76" y="765"/>
                    </a:lnTo>
                    <a:lnTo>
                      <a:pt x="40" y="696"/>
                    </a:lnTo>
                    <a:lnTo>
                      <a:pt x="15" y="621"/>
                    </a:lnTo>
                    <a:lnTo>
                      <a:pt x="2" y="542"/>
                    </a:lnTo>
                    <a:lnTo>
                      <a:pt x="0" y="501"/>
                    </a:lnTo>
                    <a:close/>
                  </a:path>
                </a:pathLst>
              </a:custGeom>
              <a:noFill/>
              <a:ln w="50759">
                <a:solidFill>
                  <a:srgbClr val="006691"/>
                </a:solidFill>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CY"/>
              </a:p>
            </p:txBody>
          </p:sp>
          <p:pic>
            <p:nvPicPr>
              <p:cNvPr id="9" name="Picture 8">
                <a:extLst>
                  <a:ext uri="{FF2B5EF4-FFF2-40B4-BE49-F238E27FC236}">
                    <a16:creationId xmlns:a16="http://schemas.microsoft.com/office/drawing/2014/main" id="{37657EBA-9059-A18A-81D1-4919697640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 y="284"/>
                <a:ext cx="671" cy="671"/>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849987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11362-293E-49EA-1B91-0919A0A10584}"/>
              </a:ext>
            </a:extLst>
          </p:cNvPr>
          <p:cNvSpPr>
            <a:spLocks noGrp="1"/>
          </p:cNvSpPr>
          <p:nvPr>
            <p:ph type="title"/>
          </p:nvPr>
        </p:nvSpPr>
        <p:spPr>
          <a:xfrm>
            <a:off x="457200" y="704088"/>
            <a:ext cx="8229600" cy="743712"/>
          </a:xfrm>
        </p:spPr>
        <p:txBody>
          <a:bodyPr>
            <a:normAutofit/>
          </a:bodyPr>
          <a:lstStyle/>
          <a:p>
            <a:pPr algn="ctr"/>
            <a:r>
              <a:rPr lang="el-GR" sz="3200" b="1" dirty="0"/>
              <a:t>ΥΠΟΧΡΕΩΣΕΙΣ ΔΙΚΑΙΟΥΧΟΥ</a:t>
            </a:r>
            <a:endParaRPr lang="en-CY" sz="3200" b="1" dirty="0"/>
          </a:p>
        </p:txBody>
      </p:sp>
      <p:sp>
        <p:nvSpPr>
          <p:cNvPr id="3" name="Content Placeholder 2">
            <a:extLst>
              <a:ext uri="{FF2B5EF4-FFF2-40B4-BE49-F238E27FC236}">
                <a16:creationId xmlns:a16="http://schemas.microsoft.com/office/drawing/2014/main" id="{1F3F604E-8352-D912-6CB3-92743C463117}"/>
              </a:ext>
            </a:extLst>
          </p:cNvPr>
          <p:cNvSpPr>
            <a:spLocks noGrp="1"/>
          </p:cNvSpPr>
          <p:nvPr>
            <p:ph idx="1"/>
          </p:nvPr>
        </p:nvSpPr>
        <p:spPr>
          <a:xfrm>
            <a:off x="457200" y="3429000"/>
            <a:ext cx="8229600" cy="3352800"/>
          </a:xfrm>
        </p:spPr>
        <p:txBody>
          <a:bodyPr>
            <a:normAutofit fontScale="62500" lnSpcReduction="20000"/>
          </a:bodyPr>
          <a:lstStyle/>
          <a:p>
            <a:pPr algn="just">
              <a:buFont typeface="Wingdings" panose="05000000000000000000" pitchFamily="2" charset="2"/>
              <a:buChar char="Ø"/>
            </a:pPr>
            <a:r>
              <a:rPr lang="el-GR" sz="2900" dirty="0">
                <a:latin typeface="Arial" panose="020B0604020202020204" pitchFamily="34" charset="0"/>
                <a:cs typeface="Arial" panose="020B0604020202020204" pitchFamily="34" charset="0"/>
              </a:rPr>
              <a:t>(α)</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Υποβολή έγκυρης δήλωσης ή στοιχείων και πληροφοριών πριν ή/ και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μετά την παραχώρηση της Επιχορήγησης, </a:t>
            </a:r>
            <a:endParaRPr lang="en-CY" sz="2900" dirty="0">
              <a:latin typeface="Arial" panose="020B0604020202020204" pitchFamily="34" charset="0"/>
              <a:cs typeface="Arial" panose="020B0604020202020204" pitchFamily="34" charset="0"/>
            </a:endParaRPr>
          </a:p>
          <a:p>
            <a:pPr marL="0" indent="0" algn="just">
              <a:buNone/>
            </a:pPr>
            <a:endParaRPr lang="en-CY" sz="29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900" dirty="0">
                <a:latin typeface="Arial" panose="020B0604020202020204" pitchFamily="34" charset="0"/>
                <a:cs typeface="Arial" panose="020B0604020202020204" pitchFamily="34" charset="0"/>
              </a:rPr>
              <a:t>(β)	τήρηση της εγγραφής στο Μητρώο Κοινωνικών Επιχειρήσεων για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χρονική περίοδο τουλάχιστον τριών (3) ετών από την καταβολή της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Επιχορήγησης, </a:t>
            </a:r>
            <a:endParaRPr lang="en-CY" sz="2900" dirty="0">
              <a:latin typeface="Arial" panose="020B0604020202020204" pitchFamily="34" charset="0"/>
              <a:cs typeface="Arial" panose="020B0604020202020204" pitchFamily="34" charset="0"/>
            </a:endParaRPr>
          </a:p>
          <a:p>
            <a:pPr marL="0" indent="0" algn="just">
              <a:buNone/>
            </a:pPr>
            <a:r>
              <a:rPr lang="el-GR" sz="2900" dirty="0">
                <a:latin typeface="Arial" panose="020B0604020202020204" pitchFamily="34" charset="0"/>
                <a:cs typeface="Arial" panose="020B0604020202020204" pitchFamily="34" charset="0"/>
              </a:rPr>
              <a:t> </a:t>
            </a:r>
            <a:endParaRPr lang="en-CY" sz="29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900" dirty="0">
                <a:latin typeface="Arial" panose="020B0604020202020204" pitchFamily="34" charset="0"/>
                <a:cs typeface="Arial" panose="020B0604020202020204" pitchFamily="34" charset="0"/>
              </a:rPr>
              <a:t>(γ)	συμμόρφωση με τις πρόνοιες των περί Κοινωνικών Επιχειρήσεων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Νόμων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του 2020 και 2023, των περί Κοινωνικών Επιχειρήσεων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Κανονισμών του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2023, καθώς και των Κατευθυντήριων Γραμμών,</a:t>
            </a:r>
            <a:endParaRPr lang="en-CY" sz="2900" dirty="0">
              <a:latin typeface="Arial" panose="020B0604020202020204" pitchFamily="34" charset="0"/>
              <a:cs typeface="Arial" panose="020B0604020202020204" pitchFamily="34" charset="0"/>
            </a:endParaRPr>
          </a:p>
          <a:p>
            <a:pPr marL="0" indent="0" algn="just">
              <a:buNone/>
            </a:pPr>
            <a:endParaRPr lang="en-CY" sz="2900" dirty="0">
              <a:latin typeface="Arial" panose="020B0604020202020204" pitchFamily="34" charset="0"/>
              <a:cs typeface="Arial" panose="020B0604020202020204" pitchFamily="34" charset="0"/>
            </a:endParaRPr>
          </a:p>
          <a:p>
            <a:pPr algn="just">
              <a:buFont typeface="Wingdings" panose="05000000000000000000" pitchFamily="2" charset="2"/>
              <a:buChar char="Ø"/>
            </a:pPr>
            <a:r>
              <a:rPr lang="el-GR" sz="2900" dirty="0">
                <a:latin typeface="Arial" panose="020B0604020202020204" pitchFamily="34" charset="0"/>
                <a:cs typeface="Arial" panose="020B0604020202020204" pitchFamily="34" charset="0"/>
              </a:rPr>
              <a:t>(δ)	τήρηση των διατάξεων του Οδηγού Εφαρμογής του παρόντος </a:t>
            </a:r>
            <a:r>
              <a:rPr lang="en-US" sz="2900" dirty="0">
                <a:latin typeface="Arial" panose="020B0604020202020204" pitchFamily="34" charset="0"/>
                <a:cs typeface="Arial" panose="020B0604020202020204" pitchFamily="34" charset="0"/>
              </a:rPr>
              <a:t>	</a:t>
            </a:r>
            <a:r>
              <a:rPr lang="el-GR" sz="2900" dirty="0">
                <a:latin typeface="Arial" panose="020B0604020202020204" pitchFamily="34" charset="0"/>
                <a:cs typeface="Arial" panose="020B0604020202020204" pitchFamily="34" charset="0"/>
              </a:rPr>
              <a:t>Σχεδίου.</a:t>
            </a:r>
            <a:endParaRPr lang="en-CY" sz="2900" dirty="0">
              <a:latin typeface="Arial" panose="020B0604020202020204" pitchFamily="34" charset="0"/>
              <a:cs typeface="Arial" panose="020B0604020202020204" pitchFamily="34" charset="0"/>
            </a:endParaRPr>
          </a:p>
          <a:p>
            <a:endParaRPr lang="en-CY" dirty="0"/>
          </a:p>
        </p:txBody>
      </p:sp>
      <p:sp>
        <p:nvSpPr>
          <p:cNvPr id="4" name="Slide Number Placeholder 3">
            <a:extLst>
              <a:ext uri="{FF2B5EF4-FFF2-40B4-BE49-F238E27FC236}">
                <a16:creationId xmlns:a16="http://schemas.microsoft.com/office/drawing/2014/main" id="{849E3397-E98C-207E-D007-A7198B068664}"/>
              </a:ext>
            </a:extLst>
          </p:cNvPr>
          <p:cNvSpPr>
            <a:spLocks noGrp="1"/>
          </p:cNvSpPr>
          <p:nvPr>
            <p:ph type="sldNum" sz="quarter" idx="12"/>
          </p:nvPr>
        </p:nvSpPr>
        <p:spPr/>
        <p:txBody>
          <a:bodyPr/>
          <a:lstStyle/>
          <a:p>
            <a:fld id="{5A2E279B-37FF-470A-9610-DE06C84CAFE3}" type="slidenum">
              <a:rPr lang="en-US" smtClean="0"/>
              <a:pPr/>
              <a:t>11</a:t>
            </a:fld>
            <a:endParaRPr lang="en-US"/>
          </a:p>
        </p:txBody>
      </p:sp>
      <p:pic>
        <p:nvPicPr>
          <p:cNvPr id="5" name="Picture 4">
            <a:extLst>
              <a:ext uri="{FF2B5EF4-FFF2-40B4-BE49-F238E27FC236}">
                <a16:creationId xmlns:a16="http://schemas.microsoft.com/office/drawing/2014/main" id="{AA8939F0-8647-973F-5941-00D879ECEAA2}"/>
              </a:ext>
            </a:extLst>
          </p:cNvPr>
          <p:cNvPicPr>
            <a:picLocks noChangeAspect="1"/>
          </p:cNvPicPr>
          <p:nvPr/>
        </p:nvPicPr>
        <p:blipFill>
          <a:blip r:embed="rId2"/>
          <a:stretch>
            <a:fillRect/>
          </a:stretch>
        </p:blipFill>
        <p:spPr>
          <a:xfrm>
            <a:off x="3733800" y="1765703"/>
            <a:ext cx="1524000" cy="1430215"/>
          </a:xfrm>
          <a:prstGeom prst="rect">
            <a:avLst/>
          </a:prstGeom>
        </p:spPr>
      </p:pic>
    </p:spTree>
    <p:extLst>
      <p:ext uri="{BB962C8B-B14F-4D97-AF65-F5344CB8AC3E}">
        <p14:creationId xmlns:p14="http://schemas.microsoft.com/office/powerpoint/2010/main" val="190518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207E9-D8B6-9A7C-B167-881A8DB42239}"/>
              </a:ext>
            </a:extLst>
          </p:cNvPr>
          <p:cNvSpPr>
            <a:spLocks noGrp="1"/>
          </p:cNvSpPr>
          <p:nvPr>
            <p:ph type="title"/>
          </p:nvPr>
        </p:nvSpPr>
        <p:spPr>
          <a:xfrm>
            <a:off x="457200" y="704088"/>
            <a:ext cx="8229600" cy="896112"/>
          </a:xfrm>
        </p:spPr>
        <p:txBody>
          <a:bodyPr>
            <a:normAutofit/>
          </a:bodyPr>
          <a:lstStyle/>
          <a:p>
            <a:pPr algn="ctr"/>
            <a:r>
              <a:rPr lang="el-GR" sz="3200" b="1" dirty="0"/>
              <a:t>ΥΠΟΒΟΛΗ ΑΙΤΗΣΗΣ ΓΙΑ ΠΑΡΟΧΗ ΕΠΙΧΟΡΗΓΗΣΗΣ </a:t>
            </a:r>
            <a:endParaRPr lang="en-CY" sz="3200" dirty="0"/>
          </a:p>
        </p:txBody>
      </p:sp>
      <p:sp>
        <p:nvSpPr>
          <p:cNvPr id="3" name="Content Placeholder 2">
            <a:extLst>
              <a:ext uri="{FF2B5EF4-FFF2-40B4-BE49-F238E27FC236}">
                <a16:creationId xmlns:a16="http://schemas.microsoft.com/office/drawing/2014/main" id="{C95ED497-157D-9BE0-909F-8118697BCA5F}"/>
              </a:ext>
            </a:extLst>
          </p:cNvPr>
          <p:cNvSpPr>
            <a:spLocks noGrp="1"/>
          </p:cNvSpPr>
          <p:nvPr>
            <p:ph idx="1"/>
          </p:nvPr>
        </p:nvSpPr>
        <p:spPr>
          <a:xfrm>
            <a:off x="457200" y="2133600"/>
            <a:ext cx="8229600" cy="4495800"/>
          </a:xfrm>
        </p:spPr>
        <p:txBody>
          <a:bodyPr>
            <a:normAutofit fontScale="77500" lnSpcReduction="20000"/>
          </a:bodyPr>
          <a:lstStyle/>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marL="0" indent="0" algn="just">
              <a:buNone/>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lnSpc>
                <a:spcPct val="120000"/>
              </a:lnSpc>
              <a:buFont typeface="Wingdings" panose="05000000000000000000" pitchFamily="2" charset="2"/>
              <a:buChar char="v"/>
            </a:pPr>
            <a:endParaRPr lang="en-US" sz="2200" dirty="0">
              <a:latin typeface="Arial" panose="020B0604020202020204" pitchFamily="34" charset="0"/>
              <a:cs typeface="Arial" panose="020B0604020202020204" pitchFamily="34" charset="0"/>
            </a:endParaRPr>
          </a:p>
          <a:p>
            <a:pPr algn="just">
              <a:lnSpc>
                <a:spcPct val="120000"/>
              </a:lnSpc>
              <a:buFont typeface="Wingdings" panose="05000000000000000000" pitchFamily="2" charset="2"/>
              <a:buChar char="v"/>
            </a:pPr>
            <a:endParaRPr lang="en-US" sz="2200" dirty="0">
              <a:latin typeface="Arial" panose="020B0604020202020204" pitchFamily="34" charset="0"/>
              <a:cs typeface="Arial" panose="020B0604020202020204" pitchFamily="34" charset="0"/>
            </a:endParaRPr>
          </a:p>
          <a:p>
            <a:pPr algn="just">
              <a:lnSpc>
                <a:spcPct val="120000"/>
              </a:lnSpc>
              <a:buFont typeface="Wingdings" panose="05000000000000000000" pitchFamily="2" charset="2"/>
              <a:buChar char="v"/>
            </a:pPr>
            <a:r>
              <a:rPr lang="el-GR" sz="2200" dirty="0">
                <a:latin typeface="Arial" panose="020B0604020202020204" pitchFamily="34" charset="0"/>
                <a:cs typeface="Arial" panose="020B0604020202020204" pitchFamily="34" charset="0"/>
              </a:rPr>
              <a:t>Οι </a:t>
            </a:r>
            <a:r>
              <a:rPr lang="el-GR" sz="2200" dirty="0" err="1">
                <a:latin typeface="Arial" panose="020B0604020202020204" pitchFamily="34" charset="0"/>
                <a:cs typeface="Arial" panose="020B0604020202020204" pitchFamily="34" charset="0"/>
              </a:rPr>
              <a:t>αιτήτριες</a:t>
            </a:r>
            <a:r>
              <a:rPr lang="el-GR" sz="2200" dirty="0">
                <a:latin typeface="Arial" panose="020B0604020202020204" pitchFamily="34" charset="0"/>
                <a:cs typeface="Arial" panose="020B0604020202020204" pitchFamily="34" charset="0"/>
              </a:rPr>
              <a:t> επιχειρήσεις που θα ενημερωθούν από την Υπηρεσία Συνεργατικών Εταιρειών ότι η αίτηση τους για εγγραφή στο Μητρώο Κ.Ε. έχει εγκριθεί και τους εκδοθεί πιστοποιητικό εγγραφής, δικαιούνται να υποβάλουν </a:t>
            </a:r>
            <a:r>
              <a:rPr lang="el-GR" sz="2200" b="1" i="1" dirty="0">
                <a:latin typeface="Arial" panose="020B0604020202020204" pitchFamily="34" charset="0"/>
                <a:cs typeface="Arial" panose="020B0604020202020204" pitchFamily="34" charset="0"/>
              </a:rPr>
              <a:t>αίτηση για επιχορήγηση €10,000 (Παράρτημα Α)</a:t>
            </a:r>
            <a:r>
              <a:rPr lang="el-GR" sz="2200" dirty="0">
                <a:latin typeface="Arial" panose="020B0604020202020204" pitchFamily="34" charset="0"/>
                <a:cs typeface="Arial" panose="020B0604020202020204" pitchFamily="34" charset="0"/>
              </a:rPr>
              <a:t>, αφού συμπληρώσουν κατάλληλα και επισυνάψουν το νέο έντυπο </a:t>
            </a:r>
            <a:r>
              <a:rPr lang="el-GR" sz="2200" b="1" i="1" dirty="0">
                <a:latin typeface="Arial" panose="020B0604020202020204" pitchFamily="34" charset="0"/>
                <a:cs typeface="Arial" panose="020B0604020202020204" pitchFamily="34" charset="0"/>
              </a:rPr>
              <a:t>«Υπεύθυνης Δήλωσης Ενιαίας Επιχείρησης</a:t>
            </a:r>
            <a:r>
              <a:rPr lang="el-GR" sz="2200" dirty="0">
                <a:latin typeface="Arial" panose="020B0604020202020204" pitchFamily="34" charset="0"/>
                <a:cs typeface="Arial" panose="020B0604020202020204" pitchFamily="34" charset="0"/>
              </a:rPr>
              <a:t>» </a:t>
            </a:r>
            <a:r>
              <a:rPr lang="el-GR" sz="2200" b="1" i="1" dirty="0">
                <a:latin typeface="Arial" panose="020B0604020202020204" pitchFamily="34" charset="0"/>
                <a:cs typeface="Arial" panose="020B0604020202020204" pitchFamily="34" charset="0"/>
              </a:rPr>
              <a:t>(Παράρτημα Β)</a:t>
            </a:r>
            <a:r>
              <a:rPr lang="el-GR" sz="2200" dirty="0">
                <a:latin typeface="Arial" panose="020B0604020202020204" pitchFamily="34" charset="0"/>
                <a:cs typeface="Arial" panose="020B0604020202020204" pitchFamily="34" charset="0"/>
              </a:rPr>
              <a:t>, σύμφωνα με την ανακοινωθείσα σχετική πρόσκληση ένταξης στο Σχέδιο Ενθάρρυνσης Εγγραφής Δικαιούχων Επιχειρήσεων στο</a:t>
            </a:r>
            <a:r>
              <a:rPr lang="en-US" sz="2200" dirty="0">
                <a:latin typeface="Arial" panose="020B0604020202020204" pitchFamily="34" charset="0"/>
                <a:cs typeface="Arial" panose="020B0604020202020204" pitchFamily="34" charset="0"/>
              </a:rPr>
              <a:t> </a:t>
            </a:r>
            <a:r>
              <a:rPr lang="el-GR" sz="2200" dirty="0">
                <a:latin typeface="Arial" panose="020B0604020202020204" pitchFamily="34" charset="0"/>
                <a:cs typeface="Arial" panose="020B0604020202020204" pitchFamily="34" charset="0"/>
              </a:rPr>
              <a:t>Μητρώο Κ.Ε. </a:t>
            </a:r>
            <a:endParaRPr lang="en-CY" sz="2200" dirty="0">
              <a:latin typeface="Arial" panose="020B0604020202020204" pitchFamily="34" charset="0"/>
              <a:cs typeface="Arial" panose="020B0604020202020204" pitchFamily="34" charset="0"/>
            </a:endParaRPr>
          </a:p>
          <a:p>
            <a:pPr>
              <a:buFont typeface="Wingdings" panose="05000000000000000000" pitchFamily="2" charset="2"/>
              <a:buChar char="v"/>
            </a:pPr>
            <a:endParaRPr lang="en-CY" dirty="0"/>
          </a:p>
        </p:txBody>
      </p:sp>
      <p:sp>
        <p:nvSpPr>
          <p:cNvPr id="4" name="Slide Number Placeholder 3">
            <a:extLst>
              <a:ext uri="{FF2B5EF4-FFF2-40B4-BE49-F238E27FC236}">
                <a16:creationId xmlns:a16="http://schemas.microsoft.com/office/drawing/2014/main" id="{37BB56E8-794C-536D-880D-75AEB81CAF28}"/>
              </a:ext>
            </a:extLst>
          </p:cNvPr>
          <p:cNvSpPr>
            <a:spLocks noGrp="1"/>
          </p:cNvSpPr>
          <p:nvPr>
            <p:ph type="sldNum" sz="quarter" idx="12"/>
          </p:nvPr>
        </p:nvSpPr>
        <p:spPr/>
        <p:txBody>
          <a:bodyPr/>
          <a:lstStyle/>
          <a:p>
            <a:fld id="{5A2E279B-37FF-470A-9610-DE06C84CAFE3}" type="slidenum">
              <a:rPr lang="en-US" smtClean="0"/>
              <a:pPr/>
              <a:t>12</a:t>
            </a:fld>
            <a:endParaRPr lang="en-US"/>
          </a:p>
        </p:txBody>
      </p:sp>
      <p:pic>
        <p:nvPicPr>
          <p:cNvPr id="6" name="Picture 5">
            <a:extLst>
              <a:ext uri="{FF2B5EF4-FFF2-40B4-BE49-F238E27FC236}">
                <a16:creationId xmlns:a16="http://schemas.microsoft.com/office/drawing/2014/main" id="{17E0D6FF-B0BD-9266-FF52-1BE21C7E596C}"/>
              </a:ext>
            </a:extLst>
          </p:cNvPr>
          <p:cNvPicPr>
            <a:picLocks noChangeAspect="1"/>
          </p:cNvPicPr>
          <p:nvPr/>
        </p:nvPicPr>
        <p:blipFill>
          <a:blip r:embed="rId2"/>
          <a:stretch>
            <a:fillRect/>
          </a:stretch>
        </p:blipFill>
        <p:spPr>
          <a:xfrm>
            <a:off x="3124200" y="2438400"/>
            <a:ext cx="2286000" cy="1524000"/>
          </a:xfrm>
          <a:prstGeom prst="rect">
            <a:avLst/>
          </a:prstGeom>
        </p:spPr>
      </p:pic>
    </p:spTree>
    <p:extLst>
      <p:ext uri="{BB962C8B-B14F-4D97-AF65-F5344CB8AC3E}">
        <p14:creationId xmlns:p14="http://schemas.microsoft.com/office/powerpoint/2010/main" val="41570723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BF3A0-231F-C58E-C4A0-B5BAFE225A1D}"/>
              </a:ext>
            </a:extLst>
          </p:cNvPr>
          <p:cNvSpPr>
            <a:spLocks noGrp="1"/>
          </p:cNvSpPr>
          <p:nvPr>
            <p:ph type="title"/>
          </p:nvPr>
        </p:nvSpPr>
        <p:spPr>
          <a:xfrm>
            <a:off x="457200" y="381000"/>
            <a:ext cx="8229600" cy="1981200"/>
          </a:xfrm>
        </p:spPr>
        <p:txBody>
          <a:bodyPr>
            <a:normAutofit fontScale="90000"/>
          </a:bodyPr>
          <a:lstStyle/>
          <a:p>
            <a:pPr algn="ctr"/>
            <a:br>
              <a:rPr lang="en-CY" dirty="0"/>
            </a:br>
            <a:r>
              <a:rPr lang="el-GR" b="1" dirty="0"/>
              <a:t>  </a:t>
            </a:r>
            <a:br>
              <a:rPr lang="el-GR" b="1" dirty="0"/>
            </a:br>
            <a:br>
              <a:rPr lang="el-GR" b="1" dirty="0"/>
            </a:br>
            <a:br>
              <a:rPr lang="el-GR" b="1" dirty="0"/>
            </a:br>
            <a:br>
              <a:rPr lang="el-GR" b="1" dirty="0"/>
            </a:br>
            <a:br>
              <a:rPr lang="el-GR" b="1" dirty="0"/>
            </a:br>
            <a:br>
              <a:rPr lang="el-GR" b="1" dirty="0"/>
            </a:br>
            <a:br>
              <a:rPr lang="el-GR" b="1" dirty="0"/>
            </a:br>
            <a:br>
              <a:rPr lang="el-GR" b="1" dirty="0"/>
            </a:br>
            <a:r>
              <a:rPr lang="el-GR" sz="3600" b="1" dirty="0"/>
              <a:t>ΥΠΟΓΡΑΦΗ ΣΥΜΦΩΝΙΑΣ ΔΗΜΟΣΙΑΣ ΧΡΗΜΑΤΟΔΟΤΗΣΗΣ</a:t>
            </a:r>
            <a:br>
              <a:rPr lang="en-CY" dirty="0"/>
            </a:br>
            <a:endParaRPr lang="en-CY" sz="3600" dirty="0"/>
          </a:p>
        </p:txBody>
      </p:sp>
      <p:sp>
        <p:nvSpPr>
          <p:cNvPr id="3" name="Content Placeholder 2">
            <a:extLst>
              <a:ext uri="{FF2B5EF4-FFF2-40B4-BE49-F238E27FC236}">
                <a16:creationId xmlns:a16="http://schemas.microsoft.com/office/drawing/2014/main" id="{E34ECAA4-8235-E040-C798-F2F4D18EE4EC}"/>
              </a:ext>
            </a:extLst>
          </p:cNvPr>
          <p:cNvSpPr>
            <a:spLocks noGrp="1"/>
          </p:cNvSpPr>
          <p:nvPr>
            <p:ph idx="1"/>
          </p:nvPr>
        </p:nvSpPr>
        <p:spPr>
          <a:xfrm>
            <a:off x="457200" y="2362200"/>
            <a:ext cx="8229600" cy="3962400"/>
          </a:xfrm>
        </p:spPr>
        <p:txBody>
          <a:bodyPr>
            <a:normAutofit/>
          </a:bodyPr>
          <a:lstStyle/>
          <a:p>
            <a:pPr algn="just">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algn="just">
              <a:buFont typeface="Wingdings" panose="05000000000000000000" pitchFamily="2" charset="2"/>
              <a:buChar char="v"/>
            </a:pPr>
            <a:r>
              <a:rPr lang="el-GR" sz="2400" dirty="0">
                <a:latin typeface="Arial" panose="020B0604020202020204" pitchFamily="34" charset="0"/>
                <a:cs typeface="Arial" panose="020B0604020202020204" pitchFamily="34" charset="0"/>
              </a:rPr>
              <a:t>Αφού υποβληθεί αίτηση για καταβολή επιχορήγησης από επιχείρηση που έχει ήδη εγγραφεί στο Μητρώο Κ.Ε. και </a:t>
            </a:r>
            <a:r>
              <a:rPr lang="el-GR" sz="2400" b="1" i="1" dirty="0">
                <a:latin typeface="Arial" panose="020B0604020202020204" pitchFamily="34" charset="0"/>
                <a:cs typeface="Arial" panose="020B0604020202020204" pitchFamily="34" charset="0"/>
              </a:rPr>
              <a:t>της έχει εκδοθεί πιστοποιητικό εγγραφής</a:t>
            </a:r>
            <a:r>
              <a:rPr lang="el-GR" sz="2400" dirty="0">
                <a:latin typeface="Arial" panose="020B0604020202020204" pitchFamily="34" charset="0"/>
                <a:cs typeface="Arial" panose="020B0604020202020204" pitchFamily="34" charset="0"/>
              </a:rPr>
              <a:t>, υπογράφεται Συμφωνία Δημόσιας Χρηματοδότησης. </a:t>
            </a:r>
            <a:endParaRPr lang="en-CY" sz="2400" dirty="0">
              <a:latin typeface="Arial" panose="020B0604020202020204" pitchFamily="34" charset="0"/>
              <a:cs typeface="Arial" panose="020B0604020202020204" pitchFamily="34" charset="0"/>
            </a:endParaRPr>
          </a:p>
          <a:p>
            <a:pPr marL="0" indent="0">
              <a:buNone/>
            </a:pPr>
            <a:endParaRPr lang="en-CY" dirty="0"/>
          </a:p>
        </p:txBody>
      </p:sp>
      <p:sp>
        <p:nvSpPr>
          <p:cNvPr id="4" name="Slide Number Placeholder 3">
            <a:extLst>
              <a:ext uri="{FF2B5EF4-FFF2-40B4-BE49-F238E27FC236}">
                <a16:creationId xmlns:a16="http://schemas.microsoft.com/office/drawing/2014/main" id="{D7528869-1A53-BBB5-E710-52D8AC989B53}"/>
              </a:ext>
            </a:extLst>
          </p:cNvPr>
          <p:cNvSpPr>
            <a:spLocks noGrp="1"/>
          </p:cNvSpPr>
          <p:nvPr>
            <p:ph type="sldNum" sz="quarter" idx="12"/>
          </p:nvPr>
        </p:nvSpPr>
        <p:spPr/>
        <p:txBody>
          <a:bodyPr/>
          <a:lstStyle/>
          <a:p>
            <a:fld id="{5A2E279B-37FF-470A-9610-DE06C84CAFE3}" type="slidenum">
              <a:rPr lang="en-US" smtClean="0"/>
              <a:pPr/>
              <a:t>13</a:t>
            </a:fld>
            <a:endParaRPr lang="en-US"/>
          </a:p>
        </p:txBody>
      </p:sp>
      <p:pic>
        <p:nvPicPr>
          <p:cNvPr id="5" name="Picture 4">
            <a:extLst>
              <a:ext uri="{FF2B5EF4-FFF2-40B4-BE49-F238E27FC236}">
                <a16:creationId xmlns:a16="http://schemas.microsoft.com/office/drawing/2014/main" id="{7D403FCF-244B-1ECC-7A11-DD540492BD5E}"/>
              </a:ext>
            </a:extLst>
          </p:cNvPr>
          <p:cNvPicPr>
            <a:picLocks noChangeAspect="1"/>
          </p:cNvPicPr>
          <p:nvPr/>
        </p:nvPicPr>
        <p:blipFill>
          <a:blip r:embed="rId2"/>
          <a:stretch>
            <a:fillRect/>
          </a:stretch>
        </p:blipFill>
        <p:spPr>
          <a:xfrm>
            <a:off x="3200400" y="2514600"/>
            <a:ext cx="2457450" cy="1409700"/>
          </a:xfrm>
          <a:prstGeom prst="rect">
            <a:avLst/>
          </a:prstGeom>
        </p:spPr>
      </p:pic>
    </p:spTree>
    <p:extLst>
      <p:ext uri="{BB962C8B-B14F-4D97-AF65-F5344CB8AC3E}">
        <p14:creationId xmlns:p14="http://schemas.microsoft.com/office/powerpoint/2010/main" val="2207117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DB89B-2496-F0DF-930B-240321C9DC8A}"/>
              </a:ext>
            </a:extLst>
          </p:cNvPr>
          <p:cNvSpPr>
            <a:spLocks noGrp="1"/>
          </p:cNvSpPr>
          <p:nvPr>
            <p:ph type="title"/>
          </p:nvPr>
        </p:nvSpPr>
        <p:spPr>
          <a:xfrm>
            <a:off x="457200" y="704088"/>
            <a:ext cx="8229600" cy="896112"/>
          </a:xfrm>
        </p:spPr>
        <p:txBody>
          <a:bodyPr>
            <a:normAutofit/>
          </a:bodyPr>
          <a:lstStyle/>
          <a:p>
            <a:pPr algn="ctr"/>
            <a:r>
              <a:rPr lang="el-GR" sz="3200" b="1" dirty="0"/>
              <a:t>ΚΑΤΑΒΟΛΗ ΕΠΙΧΟΡΗΓΗΣΗΣ</a:t>
            </a:r>
            <a:endParaRPr lang="en-CY" sz="3200" b="1" dirty="0"/>
          </a:p>
        </p:txBody>
      </p:sp>
      <p:sp>
        <p:nvSpPr>
          <p:cNvPr id="3" name="Content Placeholder 2">
            <a:extLst>
              <a:ext uri="{FF2B5EF4-FFF2-40B4-BE49-F238E27FC236}">
                <a16:creationId xmlns:a16="http://schemas.microsoft.com/office/drawing/2014/main" id="{1E22F6C3-FA23-7DF7-6742-CE93997DA2FD}"/>
              </a:ext>
            </a:extLst>
          </p:cNvPr>
          <p:cNvSpPr>
            <a:spLocks noGrp="1"/>
          </p:cNvSpPr>
          <p:nvPr>
            <p:ph idx="1"/>
          </p:nvPr>
        </p:nvSpPr>
        <p:spPr>
          <a:xfrm>
            <a:off x="457200" y="2362200"/>
            <a:ext cx="8229600" cy="3962400"/>
          </a:xfrm>
        </p:spPr>
        <p:txBody>
          <a:bodyPr>
            <a:normAutofit lnSpcReduction="10000"/>
          </a:bodyPr>
          <a:lstStyle/>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algn="just">
              <a:buFont typeface="Wingdings" panose="05000000000000000000" pitchFamily="2" charset="2"/>
              <a:buChar char="v"/>
            </a:pPr>
            <a:endParaRPr lang="en-US" sz="2000" dirty="0">
              <a:latin typeface="Arial" panose="020B0604020202020204" pitchFamily="34" charset="0"/>
              <a:cs typeface="Arial" panose="020B0604020202020204" pitchFamily="34" charset="0"/>
            </a:endParaRPr>
          </a:p>
          <a:p>
            <a:pPr marL="0" indent="0" algn="just">
              <a:buNone/>
            </a:pPr>
            <a:endParaRPr lang="en-US" sz="2000" dirty="0">
              <a:latin typeface="Arial" panose="020B0604020202020204" pitchFamily="34" charset="0"/>
              <a:cs typeface="Arial" panose="020B0604020202020204" pitchFamily="34" charset="0"/>
            </a:endParaRPr>
          </a:p>
          <a:p>
            <a:pPr algn="just">
              <a:lnSpc>
                <a:spcPct val="110000"/>
              </a:lnSpc>
              <a:buFont typeface="Wingdings" panose="05000000000000000000" pitchFamily="2" charset="2"/>
              <a:buChar char="v"/>
            </a:pPr>
            <a:r>
              <a:rPr lang="el-GR" sz="2000" dirty="0">
                <a:latin typeface="Arial" panose="020B0604020202020204" pitchFamily="34" charset="0"/>
                <a:cs typeface="Arial" panose="020B0604020202020204" pitchFamily="34" charset="0"/>
              </a:rPr>
              <a:t>Με την υπογραφή της Συμφωνίας Δημόσιας Χρηματοδότησης και την καταχώρηση της στο Κεντρικό Σύστημα Μητρών Κρατικών Ενισχύσεων και Ενισχύσεων Ήσσονος Σημασίας, η εγγεγραμμένη επιχείρηση στο Μητρώο Κ.Ε. καθίσταται δικαιούχος για την καταβολή επιχορήγησης από το Κράτος ποσού ύψους €10,000 στη βάση των προνοιών του Σχεδίου.</a:t>
            </a:r>
            <a:endParaRPr lang="en-CY" sz="2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D9E3BCB-4608-5667-ACA0-3ECF3C5CEE84}"/>
              </a:ext>
            </a:extLst>
          </p:cNvPr>
          <p:cNvSpPr>
            <a:spLocks noGrp="1"/>
          </p:cNvSpPr>
          <p:nvPr>
            <p:ph type="sldNum" sz="quarter" idx="12"/>
          </p:nvPr>
        </p:nvSpPr>
        <p:spPr/>
        <p:txBody>
          <a:bodyPr/>
          <a:lstStyle/>
          <a:p>
            <a:fld id="{5A2E279B-37FF-470A-9610-DE06C84CAFE3}" type="slidenum">
              <a:rPr lang="en-US" smtClean="0"/>
              <a:pPr/>
              <a:t>14</a:t>
            </a:fld>
            <a:endParaRPr lang="en-US"/>
          </a:p>
        </p:txBody>
      </p:sp>
      <p:pic>
        <p:nvPicPr>
          <p:cNvPr id="5" name="Picture 4">
            <a:extLst>
              <a:ext uri="{FF2B5EF4-FFF2-40B4-BE49-F238E27FC236}">
                <a16:creationId xmlns:a16="http://schemas.microsoft.com/office/drawing/2014/main" id="{2BF4059D-E3C1-DB14-74ED-24497838996C}"/>
              </a:ext>
            </a:extLst>
          </p:cNvPr>
          <p:cNvPicPr>
            <a:picLocks noChangeAspect="1"/>
          </p:cNvPicPr>
          <p:nvPr/>
        </p:nvPicPr>
        <p:blipFill>
          <a:blip r:embed="rId2"/>
          <a:stretch>
            <a:fillRect/>
          </a:stretch>
        </p:blipFill>
        <p:spPr>
          <a:xfrm>
            <a:off x="3276600" y="2380129"/>
            <a:ext cx="2438400" cy="1625600"/>
          </a:xfrm>
          <a:prstGeom prst="rect">
            <a:avLst/>
          </a:prstGeom>
        </p:spPr>
      </p:pic>
    </p:spTree>
    <p:extLst>
      <p:ext uri="{BB962C8B-B14F-4D97-AF65-F5344CB8AC3E}">
        <p14:creationId xmlns:p14="http://schemas.microsoft.com/office/powerpoint/2010/main" val="791720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09377-280A-22EC-064A-0E8F47FA30B3}"/>
              </a:ext>
            </a:extLst>
          </p:cNvPr>
          <p:cNvSpPr>
            <a:spLocks noGrp="1"/>
          </p:cNvSpPr>
          <p:nvPr>
            <p:ph type="title"/>
          </p:nvPr>
        </p:nvSpPr>
        <p:spPr>
          <a:xfrm>
            <a:off x="457200" y="704088"/>
            <a:ext cx="8305800" cy="3334512"/>
          </a:xfrm>
        </p:spPr>
        <p:txBody>
          <a:bodyPr>
            <a:normAutofit/>
          </a:bodyPr>
          <a:lstStyle/>
          <a:p>
            <a:pPr algn="ctr"/>
            <a:r>
              <a:rPr lang="el-GR" b="1" dirty="0"/>
              <a:t>ΑΛΛΑ ΚΙΝΗΤΡΑ</a:t>
            </a:r>
            <a:br>
              <a:rPr lang="en-US" b="1" dirty="0"/>
            </a:br>
            <a:br>
              <a:rPr lang="en-US" b="1" dirty="0"/>
            </a:br>
            <a:endParaRPr lang="en-CY" b="1" dirty="0"/>
          </a:p>
        </p:txBody>
      </p:sp>
      <p:sp>
        <p:nvSpPr>
          <p:cNvPr id="3" name="Slide Number Placeholder 2">
            <a:extLst>
              <a:ext uri="{FF2B5EF4-FFF2-40B4-BE49-F238E27FC236}">
                <a16:creationId xmlns:a16="http://schemas.microsoft.com/office/drawing/2014/main" id="{821B3A8A-E8A6-0561-6AFB-1C354FFEE577}"/>
              </a:ext>
            </a:extLst>
          </p:cNvPr>
          <p:cNvSpPr>
            <a:spLocks noGrp="1"/>
          </p:cNvSpPr>
          <p:nvPr>
            <p:ph type="sldNum" sz="quarter" idx="12"/>
          </p:nvPr>
        </p:nvSpPr>
        <p:spPr/>
        <p:txBody>
          <a:bodyPr/>
          <a:lstStyle/>
          <a:p>
            <a:fld id="{5A2E279B-37FF-470A-9610-DE06C84CAFE3}" type="slidenum">
              <a:rPr lang="en-US" smtClean="0"/>
              <a:pPr/>
              <a:t>15</a:t>
            </a:fld>
            <a:endParaRPr lang="en-US"/>
          </a:p>
        </p:txBody>
      </p:sp>
      <p:pic>
        <p:nvPicPr>
          <p:cNvPr id="4" name="Picture 3">
            <a:extLst>
              <a:ext uri="{FF2B5EF4-FFF2-40B4-BE49-F238E27FC236}">
                <a16:creationId xmlns:a16="http://schemas.microsoft.com/office/drawing/2014/main" id="{4BFBC206-952B-1DF6-9B70-D040D5096C73}"/>
              </a:ext>
            </a:extLst>
          </p:cNvPr>
          <p:cNvPicPr>
            <a:picLocks noChangeAspect="1"/>
          </p:cNvPicPr>
          <p:nvPr/>
        </p:nvPicPr>
        <p:blipFill>
          <a:blip r:embed="rId2"/>
          <a:stretch>
            <a:fillRect/>
          </a:stretch>
        </p:blipFill>
        <p:spPr>
          <a:xfrm>
            <a:off x="1981200" y="3276600"/>
            <a:ext cx="5181600" cy="2247900"/>
          </a:xfrm>
          <a:prstGeom prst="rect">
            <a:avLst/>
          </a:prstGeom>
        </p:spPr>
      </p:pic>
    </p:spTree>
    <p:extLst>
      <p:ext uri="{BB962C8B-B14F-4D97-AF65-F5344CB8AC3E}">
        <p14:creationId xmlns:p14="http://schemas.microsoft.com/office/powerpoint/2010/main" val="1983215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2B88F-39CB-59EB-B73B-64C503BD2C1C}"/>
              </a:ext>
            </a:extLst>
          </p:cNvPr>
          <p:cNvSpPr>
            <a:spLocks noGrp="1"/>
          </p:cNvSpPr>
          <p:nvPr>
            <p:ph type="title"/>
          </p:nvPr>
        </p:nvSpPr>
        <p:spPr>
          <a:xfrm>
            <a:off x="457200" y="704088"/>
            <a:ext cx="8229600" cy="1048512"/>
          </a:xfrm>
        </p:spPr>
        <p:txBody>
          <a:bodyPr>
            <a:normAutofit fontScale="90000"/>
          </a:bodyPr>
          <a:lstStyle/>
          <a:p>
            <a:pPr algn="ctr"/>
            <a:r>
              <a:rPr lang="el-GR" sz="3600" b="1" dirty="0">
                <a:solidFill>
                  <a:srgbClr val="04617B"/>
                </a:solidFill>
              </a:rPr>
              <a:t>ΣΧΕΔΙΟ ΧΟΡΗΓΙΩΝ ΤΜΗΜΑΤΟΣ ΚΟΙΝΩΝΙΚΗΣ ΕΝΣΩΜΑΤΩΣΗΣ ΑΤΟΜΩΝ ΜΕ ΑΝΑΠΗΡΙΕΣ</a:t>
            </a:r>
            <a:r>
              <a:rPr kumimoji="0" lang="el-GR" sz="3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lang="en-CY" dirty="0"/>
          </a:p>
        </p:txBody>
      </p:sp>
      <p:sp>
        <p:nvSpPr>
          <p:cNvPr id="3" name="Content Placeholder 2">
            <a:extLst>
              <a:ext uri="{FF2B5EF4-FFF2-40B4-BE49-F238E27FC236}">
                <a16:creationId xmlns:a16="http://schemas.microsoft.com/office/drawing/2014/main" id="{26D93A86-65D1-E86F-54AC-1B53B37F8743}"/>
              </a:ext>
            </a:extLst>
          </p:cNvPr>
          <p:cNvSpPr>
            <a:spLocks noGrp="1"/>
          </p:cNvSpPr>
          <p:nvPr>
            <p:ph idx="1"/>
          </p:nvPr>
        </p:nvSpPr>
        <p:spPr/>
        <p:txBody>
          <a:bodyPr>
            <a:normAutofit fontScale="92500"/>
          </a:bodyPr>
          <a:lstStyle/>
          <a:p>
            <a:pPr lvl="0" algn="just">
              <a:buClr>
                <a:srgbClr val="0BD0D9"/>
              </a:buClr>
              <a:buFont typeface="Wingdings" panose="05000000000000000000" pitchFamily="2" charset="2"/>
              <a:buChar char="v"/>
              <a:defRPr/>
            </a:pPr>
            <a:r>
              <a:rPr lang="el-GR" sz="3200" dirty="0">
                <a:solidFill>
                  <a:prstClr val="black"/>
                </a:solidFill>
                <a:latin typeface="Arial" panose="020B0604020202020204" pitchFamily="34" charset="0"/>
                <a:cs typeface="Arial" panose="020B0604020202020204" pitchFamily="34" charset="0"/>
              </a:rPr>
              <a:t>Το Τμήμα Κοινωνικής Ενσωμάτωσης Ατόμων με Αναπηρίες (Υφυπουργείο Κοινωνικής Πρόνοιας) έχει αναπτύξει σχέδιο χορηγιών, μέχρι του ποσού των €30.000 για κοινωνική επιχείρηση που ιδρύθηκε από άτομα με αναπηρίες, τα οποία είναι πρόθυμα να εργαστούν σε αυτήν. Το σχέδιο έχει εγκριθεί από το Υπουργικό Συμβούλιο και είναι ήδη σε ισχύ.</a:t>
            </a:r>
            <a:endParaRPr lang="en-CY" dirty="0"/>
          </a:p>
        </p:txBody>
      </p:sp>
      <p:sp>
        <p:nvSpPr>
          <p:cNvPr id="4" name="Slide Number Placeholder 3">
            <a:extLst>
              <a:ext uri="{FF2B5EF4-FFF2-40B4-BE49-F238E27FC236}">
                <a16:creationId xmlns:a16="http://schemas.microsoft.com/office/drawing/2014/main" id="{4781BCB0-21A8-5273-55DE-E20662507A23}"/>
              </a:ext>
            </a:extLst>
          </p:cNvPr>
          <p:cNvSpPr>
            <a:spLocks noGrp="1"/>
          </p:cNvSpPr>
          <p:nvPr>
            <p:ph type="sldNum" sz="quarter" idx="12"/>
          </p:nvPr>
        </p:nvSpPr>
        <p:spPr/>
        <p:txBody>
          <a:bodyPr/>
          <a:lstStyle/>
          <a:p>
            <a:fld id="{5A2E279B-37FF-470A-9610-DE06C84CAFE3}" type="slidenum">
              <a:rPr lang="en-US" smtClean="0"/>
              <a:pPr/>
              <a:t>16</a:t>
            </a:fld>
            <a:endParaRPr lang="en-US"/>
          </a:p>
        </p:txBody>
      </p:sp>
    </p:spTree>
    <p:extLst>
      <p:ext uri="{BB962C8B-B14F-4D97-AF65-F5344CB8AC3E}">
        <p14:creationId xmlns:p14="http://schemas.microsoft.com/office/powerpoint/2010/main" val="788280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51F46-EF17-0DC4-1763-176FD832AADC}"/>
              </a:ext>
            </a:extLst>
          </p:cNvPr>
          <p:cNvSpPr>
            <a:spLocks noGrp="1"/>
          </p:cNvSpPr>
          <p:nvPr>
            <p:ph type="title"/>
          </p:nvPr>
        </p:nvSpPr>
        <p:spPr>
          <a:xfrm>
            <a:off x="457200" y="704088"/>
            <a:ext cx="8229600" cy="972312"/>
          </a:xfrm>
        </p:spPr>
        <p:txBody>
          <a:bodyPr>
            <a:normAutofit/>
          </a:bodyPr>
          <a:lstStyle/>
          <a:p>
            <a:pPr algn="ctr"/>
            <a:r>
              <a:rPr lang="el-GR" sz="3200" b="1" dirty="0"/>
              <a:t>ΚΟΙΝΩΝΙΚΑ ΥΠΕΥΘΥΝΕΣ ΔΗΜΟΣΙΕΣ ΣΥΜΒΑΣΕΙΣ</a:t>
            </a:r>
            <a:endParaRPr lang="en-CY" sz="3200" dirty="0"/>
          </a:p>
        </p:txBody>
      </p:sp>
      <p:sp>
        <p:nvSpPr>
          <p:cNvPr id="3" name="Content Placeholder 2">
            <a:extLst>
              <a:ext uri="{FF2B5EF4-FFF2-40B4-BE49-F238E27FC236}">
                <a16:creationId xmlns:a16="http://schemas.microsoft.com/office/drawing/2014/main" id="{B2B6B78F-FF7D-5056-6380-5399B35E88F2}"/>
              </a:ext>
            </a:extLst>
          </p:cNvPr>
          <p:cNvSpPr>
            <a:spLocks noGrp="1"/>
          </p:cNvSpPr>
          <p:nvPr>
            <p:ph idx="1"/>
          </p:nvPr>
        </p:nvSpPr>
        <p:spPr>
          <a:xfrm>
            <a:off x="457200" y="1935480"/>
            <a:ext cx="8229600" cy="4160520"/>
          </a:xfrm>
        </p:spPr>
        <p:txBody>
          <a:bodyPr>
            <a:normAutofit fontScale="92500"/>
          </a:bodyPr>
          <a:lstStyle/>
          <a:p>
            <a:pPr algn="just">
              <a:buFont typeface="Wingdings" panose="05000000000000000000" pitchFamily="2" charset="2"/>
              <a:buChar char="v"/>
            </a:pPr>
            <a:r>
              <a:rPr lang="el-GR" sz="2800" dirty="0">
                <a:latin typeface="Arial" panose="020B0604020202020204" pitchFamily="34" charset="0"/>
                <a:cs typeface="Arial" panose="020B0604020202020204" pitchFamily="34" charset="0"/>
              </a:rPr>
              <a:t>Σύμφωνα με τις πρόνοιες του εθνικού Κανονισμού για τις Διαδικασίες Σύναψης Δημοσίων Συμβάσεων και για Συναφή Θέματα, όπως τροποποιήθηκε μετά την Οδηγία 2014/24/ΕΕ της ΕΕ για τις Δημόσιες Συμβάσεις, το Υπουργικό Συμβούλιο ενέκρινε το δικαίωμα των κοινωνικών επιχειρήσεων</a:t>
            </a:r>
            <a:r>
              <a:rPr lang="en-US" sz="2800" dirty="0">
                <a:latin typeface="Arial" panose="020B0604020202020204" pitchFamily="34" charset="0"/>
                <a:cs typeface="Arial" panose="020B0604020202020204" pitchFamily="34" charset="0"/>
              </a:rPr>
              <a:t> </a:t>
            </a:r>
            <a:r>
              <a:rPr lang="el-GR" sz="2800" dirty="0">
                <a:latin typeface="Arial" panose="020B0604020202020204" pitchFamily="34" charset="0"/>
                <a:cs typeface="Arial" panose="020B0604020202020204" pitchFamily="34" charset="0"/>
              </a:rPr>
              <a:t>ένταξης να συμμετέχουν, σε αποκλειστική βάση, σε δημόσιες συμβάσεις συγκεκριμένων επιχειρηματικών δραστηριοτήτων (π.χ. επιπλοποιία, λειτουργίες αποθήκης, υποστηρικτικές δραστηριότητες).  </a:t>
            </a:r>
            <a:endParaRPr lang="en-CY" sz="2800" dirty="0"/>
          </a:p>
        </p:txBody>
      </p:sp>
      <p:sp>
        <p:nvSpPr>
          <p:cNvPr id="4" name="Slide Number Placeholder 3">
            <a:extLst>
              <a:ext uri="{FF2B5EF4-FFF2-40B4-BE49-F238E27FC236}">
                <a16:creationId xmlns:a16="http://schemas.microsoft.com/office/drawing/2014/main" id="{506CD60B-C257-47EE-8358-CA73E6EAF261}"/>
              </a:ext>
            </a:extLst>
          </p:cNvPr>
          <p:cNvSpPr>
            <a:spLocks noGrp="1"/>
          </p:cNvSpPr>
          <p:nvPr>
            <p:ph type="sldNum" sz="quarter" idx="12"/>
          </p:nvPr>
        </p:nvSpPr>
        <p:spPr/>
        <p:txBody>
          <a:bodyPr/>
          <a:lstStyle/>
          <a:p>
            <a:fld id="{5A2E279B-37FF-470A-9610-DE06C84CAFE3}" type="slidenum">
              <a:rPr lang="en-US" smtClean="0"/>
              <a:pPr/>
              <a:t>17</a:t>
            </a:fld>
            <a:endParaRPr lang="en-US"/>
          </a:p>
        </p:txBody>
      </p:sp>
    </p:spTree>
    <p:extLst>
      <p:ext uri="{BB962C8B-B14F-4D97-AF65-F5344CB8AC3E}">
        <p14:creationId xmlns:p14="http://schemas.microsoft.com/office/powerpoint/2010/main" val="82071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7F38-88B4-CFD1-E64A-EA8469B5CB2E}"/>
              </a:ext>
            </a:extLst>
          </p:cNvPr>
          <p:cNvSpPr>
            <a:spLocks noGrp="1"/>
          </p:cNvSpPr>
          <p:nvPr>
            <p:ph type="title"/>
          </p:nvPr>
        </p:nvSpPr>
        <p:spPr>
          <a:xfrm>
            <a:off x="457200" y="704088"/>
            <a:ext cx="8229600" cy="743712"/>
          </a:xfrm>
        </p:spPr>
        <p:txBody>
          <a:bodyPr>
            <a:normAutofit/>
          </a:bodyPr>
          <a:lstStyle/>
          <a:p>
            <a:pPr algn="ctr"/>
            <a:r>
              <a:rPr lang="el-GR" sz="3600" b="1" dirty="0">
                <a:solidFill>
                  <a:srgbClr val="04617B"/>
                </a:solidFill>
              </a:rPr>
              <a:t>ΚΑΤΑΡΤΗΣΗ &amp; ΚΑΘΟΔΗΓΗΣΗ</a:t>
            </a:r>
            <a:endParaRPr lang="en-CY" sz="3600" dirty="0"/>
          </a:p>
        </p:txBody>
      </p:sp>
      <p:sp>
        <p:nvSpPr>
          <p:cNvPr id="3" name="Content Placeholder 2">
            <a:extLst>
              <a:ext uri="{FF2B5EF4-FFF2-40B4-BE49-F238E27FC236}">
                <a16:creationId xmlns:a16="http://schemas.microsoft.com/office/drawing/2014/main" id="{63C1AC25-36BF-8611-5AC1-7EB9C2AAE472}"/>
              </a:ext>
            </a:extLst>
          </p:cNvPr>
          <p:cNvSpPr>
            <a:spLocks noGrp="1"/>
          </p:cNvSpPr>
          <p:nvPr>
            <p:ph idx="1"/>
          </p:nvPr>
        </p:nvSpPr>
        <p:spPr>
          <a:xfrm>
            <a:off x="457200" y="1828800"/>
            <a:ext cx="8229600" cy="4495800"/>
          </a:xfrm>
        </p:spPr>
        <p:txBody>
          <a:bodyPr>
            <a:normAutofit fontScale="92500"/>
          </a:bodyPr>
          <a:lstStyle/>
          <a:p>
            <a:pPr algn="just">
              <a:buFont typeface="Wingdings" panose="05000000000000000000" pitchFamily="2" charset="2"/>
              <a:buChar char="v"/>
            </a:pPr>
            <a:r>
              <a:rPr lang="el-GR" sz="3400" kern="100" dirty="0">
                <a:solidFill>
                  <a:prstClr val="black"/>
                </a:solidFill>
                <a:latin typeface="Arial" panose="020B0604020202020204" pitchFamily="34" charset="0"/>
                <a:ea typeface="Calibri" panose="020F0502020204030204" pitchFamily="34" charset="0"/>
                <a:cs typeface="Arial" panose="020B0604020202020204" pitchFamily="34" charset="0"/>
              </a:rPr>
              <a:t>Το Τμήμα Κοινωνικής Ενσωμάτωσης Ατόμων με Αναπηρίες του Υφυπουργείου Κοινωνικής Πρόνοιας έχει αναπτύξει πρόγραμμα επαγγελματικής κατάρτισης &amp; καθοδήγησης για άτομα με αναπηρίες, τα οποία ενδιαφέρονται να εργαστούν σε κοινωνική επιχείρηση ή να δημιουργήσουν τη δική τους κοινωνική επιχείρηση.</a:t>
            </a:r>
            <a:endParaRPr lang="en-CY" dirty="0"/>
          </a:p>
        </p:txBody>
      </p:sp>
      <p:sp>
        <p:nvSpPr>
          <p:cNvPr id="4" name="Slide Number Placeholder 3">
            <a:extLst>
              <a:ext uri="{FF2B5EF4-FFF2-40B4-BE49-F238E27FC236}">
                <a16:creationId xmlns:a16="http://schemas.microsoft.com/office/drawing/2014/main" id="{6EA5446A-2C9A-1E89-6184-C94328E1A71A}"/>
              </a:ext>
            </a:extLst>
          </p:cNvPr>
          <p:cNvSpPr>
            <a:spLocks noGrp="1"/>
          </p:cNvSpPr>
          <p:nvPr>
            <p:ph type="sldNum" sz="quarter" idx="12"/>
          </p:nvPr>
        </p:nvSpPr>
        <p:spPr/>
        <p:txBody>
          <a:bodyPr/>
          <a:lstStyle/>
          <a:p>
            <a:fld id="{5A2E279B-37FF-470A-9610-DE06C84CAFE3}" type="slidenum">
              <a:rPr lang="en-US" smtClean="0"/>
              <a:pPr/>
              <a:t>18</a:t>
            </a:fld>
            <a:endParaRPr lang="en-US"/>
          </a:p>
        </p:txBody>
      </p:sp>
    </p:spTree>
    <p:extLst>
      <p:ext uri="{BB962C8B-B14F-4D97-AF65-F5344CB8AC3E}">
        <p14:creationId xmlns:p14="http://schemas.microsoft.com/office/powerpoint/2010/main" val="1543163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DBAFB-EA05-5707-E957-F90625681F33}"/>
              </a:ext>
            </a:extLst>
          </p:cNvPr>
          <p:cNvSpPr>
            <a:spLocks noGrp="1"/>
          </p:cNvSpPr>
          <p:nvPr>
            <p:ph type="title"/>
          </p:nvPr>
        </p:nvSpPr>
        <p:spPr>
          <a:xfrm>
            <a:off x="457200" y="704088"/>
            <a:ext cx="8229600" cy="894842"/>
          </a:xfrm>
        </p:spPr>
        <p:txBody>
          <a:bodyPr/>
          <a:lstStyle/>
          <a:p>
            <a:pPr algn="ctr"/>
            <a:r>
              <a:rPr lang="el-GR" sz="3600" b="1" dirty="0">
                <a:solidFill>
                  <a:srgbClr val="04617B"/>
                </a:solidFill>
              </a:rPr>
              <a:t>ΓΕΝΙΚΑ ΚΙΝΗΤΡΑ ΓΙΑ ΕΠΙΧΕΙΡΗΣΕΙΣ</a:t>
            </a:r>
            <a:endParaRPr lang="en-CY" dirty="0"/>
          </a:p>
        </p:txBody>
      </p:sp>
      <p:sp>
        <p:nvSpPr>
          <p:cNvPr id="3" name="Content Placeholder 2">
            <a:extLst>
              <a:ext uri="{FF2B5EF4-FFF2-40B4-BE49-F238E27FC236}">
                <a16:creationId xmlns:a16="http://schemas.microsoft.com/office/drawing/2014/main" id="{A93CDA2A-C659-3DA8-14E5-7972E37756CF}"/>
              </a:ext>
            </a:extLst>
          </p:cNvPr>
          <p:cNvSpPr>
            <a:spLocks noGrp="1"/>
          </p:cNvSpPr>
          <p:nvPr>
            <p:ph idx="1"/>
          </p:nvPr>
        </p:nvSpPr>
        <p:spPr>
          <a:xfrm>
            <a:off x="457200" y="1935480"/>
            <a:ext cx="8229600" cy="4084320"/>
          </a:xfrm>
        </p:spPr>
        <p:txBody>
          <a:bodyPr>
            <a:normAutofit fontScale="85000" lnSpcReduction="20000"/>
          </a:bodyPr>
          <a:lstStyle/>
          <a:p>
            <a:pPr lvl="0" algn="just">
              <a:lnSpc>
                <a:spcPct val="115000"/>
              </a:lnSpc>
              <a:spcAft>
                <a:spcPts val="1000"/>
              </a:spcAft>
              <a:buClr>
                <a:srgbClr val="0BD0D9"/>
              </a:buClr>
              <a:buFont typeface="Wingdings" panose="05000000000000000000" pitchFamily="2" charset="2"/>
              <a:buChar char="v"/>
              <a:defRPr/>
            </a:pPr>
            <a:r>
              <a:rPr lang="el-GR" kern="50" dirty="0">
                <a:solidFill>
                  <a:prstClr val="black"/>
                </a:solidFill>
                <a:latin typeface="Arial" panose="020B0604020202020204" pitchFamily="34" charset="0"/>
                <a:ea typeface="Arial Unicode MS"/>
                <a:cs typeface="Arial" panose="020B0604020202020204" pitchFamily="34" charset="0"/>
              </a:rPr>
              <a:t>Οι κοινωνικές επιχειρήσεις δύνανται επίσης να επωφεληθούν από σχέδια χορηγιών που ανακοινώνονται, κατά καιρούς, από διάφορα άλλα Υπουργεία/Υπηρεσίες σε σχέση με την επιχειρηματικότητα, την καινοτομία, την αγροτική ανάπτυξη και άλλα. Για παράδειγμα, το Υπουργείο Ενέργειας, Εμπορίου και Βιομηχανίας ανακοίνωσε Σχέδιο Στήριξης Νέας Επιχειρηματικής Δραστηριότητας, συνολικού προϋπολογισμού €20 εκατομμυρίων, το οποίο περιλαμβάνεται στο Πρόγραμμα «</a:t>
            </a:r>
            <a:r>
              <a:rPr lang="el-GR" kern="50" dirty="0" err="1">
                <a:solidFill>
                  <a:prstClr val="black"/>
                </a:solidFill>
                <a:latin typeface="Arial" panose="020B0604020202020204" pitchFamily="34" charset="0"/>
                <a:ea typeface="Arial Unicode MS"/>
                <a:cs typeface="Arial" panose="020B0604020202020204" pitchFamily="34" charset="0"/>
              </a:rPr>
              <a:t>ΘΑλΕΙΑ</a:t>
            </a:r>
            <a:r>
              <a:rPr lang="el-GR" kern="50" dirty="0">
                <a:solidFill>
                  <a:prstClr val="black"/>
                </a:solidFill>
                <a:latin typeface="Arial" panose="020B0604020202020204" pitchFamily="34" charset="0"/>
                <a:ea typeface="Arial Unicode MS"/>
                <a:cs typeface="Arial" panose="020B0604020202020204" pitchFamily="34" charset="0"/>
              </a:rPr>
              <a:t>» 2021-2027 και συγχρηματοδοτείται από το Ευρωπαϊκό Ταμείο Περιφερειακής Ανάπτυξης (ΕΤΠΑ), το Ευρωπαϊκό Κοινωνικό Ταμείο (ΕΚΤ+) της Ευρωπαϊκής Ένωσης και την Κυπριακή Δημοκρατία.</a:t>
            </a:r>
            <a:endParaRPr lang="en-CY"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C3E9340-9F87-6336-3846-DE359EDB195F}"/>
              </a:ext>
            </a:extLst>
          </p:cNvPr>
          <p:cNvSpPr>
            <a:spLocks noGrp="1"/>
          </p:cNvSpPr>
          <p:nvPr>
            <p:ph type="sldNum" sz="quarter" idx="12"/>
          </p:nvPr>
        </p:nvSpPr>
        <p:spPr/>
        <p:txBody>
          <a:bodyPr/>
          <a:lstStyle/>
          <a:p>
            <a:fld id="{5A2E279B-37FF-470A-9610-DE06C84CAFE3}" type="slidenum">
              <a:rPr lang="en-US" smtClean="0"/>
              <a:pPr/>
              <a:t>19</a:t>
            </a:fld>
            <a:endParaRPr lang="en-US"/>
          </a:p>
        </p:txBody>
      </p:sp>
    </p:spTree>
    <p:extLst>
      <p:ext uri="{BB962C8B-B14F-4D97-AF65-F5344CB8AC3E}">
        <p14:creationId xmlns:p14="http://schemas.microsoft.com/office/powerpoint/2010/main" val="211692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49E5D-8817-87AF-7009-2FD72F0CCA6C}"/>
              </a:ext>
            </a:extLst>
          </p:cNvPr>
          <p:cNvSpPr>
            <a:spLocks noGrp="1"/>
          </p:cNvSpPr>
          <p:nvPr>
            <p:ph type="title"/>
          </p:nvPr>
        </p:nvSpPr>
        <p:spPr>
          <a:xfrm>
            <a:off x="457200" y="762000"/>
            <a:ext cx="8229600" cy="990600"/>
          </a:xfrm>
        </p:spPr>
        <p:txBody>
          <a:bodyPr>
            <a:normAutofit fontScale="90000"/>
          </a:bodyPr>
          <a:lstStyle/>
          <a:p>
            <a:pPr algn="ctr"/>
            <a:r>
              <a:rPr lang="el-GR" sz="3200" b="1" dirty="0">
                <a:solidFill>
                  <a:srgbClr val="04617B"/>
                </a:solidFill>
              </a:rPr>
              <a:t> ΦΟΡΟΛΟΓΙΚΕΣ ΑΠΑΛΛΑΓΕΣ ΓΙΑ ΦΥΣΙΚΑ ΠΡΟΣΩΠΑ </a:t>
            </a:r>
            <a:br>
              <a:rPr lang="el-GR" sz="3200" b="1" dirty="0">
                <a:solidFill>
                  <a:srgbClr val="04617B"/>
                </a:solidFill>
              </a:rPr>
            </a:br>
            <a:r>
              <a:rPr lang="el-GR" sz="3200" b="1" dirty="0">
                <a:solidFill>
                  <a:srgbClr val="04617B"/>
                </a:solidFill>
              </a:rPr>
              <a:t>ΕΠΕΝΔΥΤΕΣ ΣΕ ΚΟΙΝΩΜΝΙΚΕΣ ΕΠΙΧΕΙΡΗΣΕΙΣ</a:t>
            </a:r>
            <a:endParaRPr lang="en-CY" sz="3200" dirty="0"/>
          </a:p>
        </p:txBody>
      </p:sp>
      <p:sp>
        <p:nvSpPr>
          <p:cNvPr id="3" name="Content Placeholder 2">
            <a:extLst>
              <a:ext uri="{FF2B5EF4-FFF2-40B4-BE49-F238E27FC236}">
                <a16:creationId xmlns:a16="http://schemas.microsoft.com/office/drawing/2014/main" id="{9A16CB24-D6F4-CBBE-3484-1CA4BDF0A5DC}"/>
              </a:ext>
            </a:extLst>
          </p:cNvPr>
          <p:cNvSpPr>
            <a:spLocks noGrp="1"/>
          </p:cNvSpPr>
          <p:nvPr>
            <p:ph idx="1"/>
          </p:nvPr>
        </p:nvSpPr>
        <p:spPr/>
        <p:txBody>
          <a:bodyPr>
            <a:normAutofit fontScale="85000" lnSpcReduction="20000"/>
          </a:bodyPr>
          <a:lstStyle/>
          <a:p>
            <a:pPr lvl="0" algn="just">
              <a:lnSpc>
                <a:spcPct val="150000"/>
              </a:lnSpc>
              <a:buClr>
                <a:srgbClr val="0BD0D9"/>
              </a:buClr>
              <a:buFont typeface="Wingdings" panose="05000000000000000000" pitchFamily="2" charset="2"/>
              <a:buChar char="v"/>
              <a:defRPr/>
            </a:pPr>
            <a:r>
              <a:rPr lang="el-GR" sz="2700" kern="100" dirty="0">
                <a:solidFill>
                  <a:prstClr val="black"/>
                </a:solidFill>
                <a:latin typeface="Arial" panose="020B0604020202020204" pitchFamily="34" charset="0"/>
                <a:ea typeface="Calibri" panose="020F0502020204030204" pitchFamily="34" charset="0"/>
                <a:cs typeface="Arial" panose="020B0604020202020204" pitchFamily="34" charset="0"/>
              </a:rPr>
              <a:t>Φορολογική ελάφρυνση για φυσικά πρόσωπα, τα οποία επενδύουν σε μικρομεσαίες κοινωνικές επιχειρήσεις, μέχρι το 50% του φορολογητέου εισοδήματός τους, κατά το έτος της επένδυσης, και μέχρι το συνολικό ποσό των €150.000 με περίοδο μεταφοράς τα πέντε έτη. (Το τροποποιημένο νομοσχέδιο του περί Φορολογίας του Εισοδήματος Νόμου έχει συνταχθεί από το Υπουργείο Οικονομικών και στάλθηκε στη Νομική Υπηρεσία της Δημοκρατίας για νομοτεχνικό έλεγχο).</a:t>
            </a:r>
            <a:endParaRPr lang="en-CY" dirty="0"/>
          </a:p>
        </p:txBody>
      </p:sp>
      <p:sp>
        <p:nvSpPr>
          <p:cNvPr id="4" name="Slide Number Placeholder 3">
            <a:extLst>
              <a:ext uri="{FF2B5EF4-FFF2-40B4-BE49-F238E27FC236}">
                <a16:creationId xmlns:a16="http://schemas.microsoft.com/office/drawing/2014/main" id="{3DF2CB1A-71E2-4C05-E3AF-FBCEA957BDA8}"/>
              </a:ext>
            </a:extLst>
          </p:cNvPr>
          <p:cNvSpPr>
            <a:spLocks noGrp="1"/>
          </p:cNvSpPr>
          <p:nvPr>
            <p:ph type="sldNum" sz="quarter" idx="12"/>
          </p:nvPr>
        </p:nvSpPr>
        <p:spPr/>
        <p:txBody>
          <a:bodyPr/>
          <a:lstStyle/>
          <a:p>
            <a:fld id="{5A2E279B-37FF-470A-9610-DE06C84CAFE3}" type="slidenum">
              <a:rPr lang="en-US" smtClean="0"/>
              <a:pPr/>
              <a:t>20</a:t>
            </a:fld>
            <a:endParaRPr lang="en-US"/>
          </a:p>
        </p:txBody>
      </p:sp>
    </p:spTree>
    <p:extLst>
      <p:ext uri="{BB962C8B-B14F-4D97-AF65-F5344CB8AC3E}">
        <p14:creationId xmlns:p14="http://schemas.microsoft.com/office/powerpoint/2010/main" val="1231622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C79A9-A9DA-C604-639D-F4EE6BDCC9FD}"/>
              </a:ext>
            </a:extLst>
          </p:cNvPr>
          <p:cNvSpPr>
            <a:spLocks noGrp="1"/>
          </p:cNvSpPr>
          <p:nvPr>
            <p:ph type="title"/>
          </p:nvPr>
        </p:nvSpPr>
        <p:spPr/>
        <p:txBody>
          <a:bodyPr>
            <a:normAutofit/>
          </a:bodyPr>
          <a:lstStyle/>
          <a:p>
            <a:pPr algn="ctr"/>
            <a:r>
              <a:rPr lang="el-GR" sz="2400" b="1" dirty="0"/>
              <a:t>ΠΛΑΙΣΙΟ ΠΟΛΙΤΙΚΗΣ ΚΑΙ ΕΝΙΣΧΥΜΕΝΟ ΣΧΕΔΙΟ ΔΡΑΣΗΣ ΓΙΑ ΤΗΝ ΕΠΑΓΓΕΛΜΑΤΙΚΗ ΕΚΠΑΙΔΕΥΣΗ ΚΑΙ ΚΑΤΑΡΤΙΣΗ - ΑΠΑΣΧΟΛΗΣΗ - ΦΡΟΝΤΙΔΑ ΕΝΗΛΙΚΩΝ ΑΤΟΜΩΝ ΜΕ ΑΝΑΠΗΡΙΕΣ</a:t>
            </a:r>
            <a:endParaRPr lang="en-CY" sz="2400" b="1" dirty="0"/>
          </a:p>
        </p:txBody>
      </p:sp>
      <p:sp>
        <p:nvSpPr>
          <p:cNvPr id="3" name="Content Placeholder 2">
            <a:extLst>
              <a:ext uri="{FF2B5EF4-FFF2-40B4-BE49-F238E27FC236}">
                <a16:creationId xmlns:a16="http://schemas.microsoft.com/office/drawing/2014/main" id="{5B72232B-AE12-96C7-0FBC-8B27C37AAAE8}"/>
              </a:ext>
            </a:extLst>
          </p:cNvPr>
          <p:cNvSpPr>
            <a:spLocks noGrp="1"/>
          </p:cNvSpPr>
          <p:nvPr>
            <p:ph idx="1"/>
          </p:nvPr>
        </p:nvSpPr>
        <p:spPr/>
        <p:txBody>
          <a:bodyPr/>
          <a:lstStyle/>
          <a:p>
            <a:pPr algn="just">
              <a:buFont typeface="Wingdings" panose="05000000000000000000" pitchFamily="2" charset="2"/>
              <a:buChar char="Ø"/>
            </a:pPr>
            <a:r>
              <a:rPr lang="el-GR" dirty="0"/>
              <a:t>Το Υπουργικό Συμβούλιο έχει εγκρίνει τον καθορισμό ενός Πλαισίου Πολιτικής και Ενισχυμένου Σχεδίου Δράσης με κύριο στόχο τα ενήλικα άτομα με αναπηρίες να συμμετέχουν πλήρως ενσωματωμένα στην κοινωνία, μέσω ισότιμων ευκαιριών επαγγελματικής εκπαίδευσης και κατάρτισης, </a:t>
            </a:r>
            <a:r>
              <a:rPr lang="el-GR" b="1" i="1" dirty="0"/>
              <a:t>απασχόλησης,</a:t>
            </a:r>
            <a:r>
              <a:rPr lang="el-GR" dirty="0"/>
              <a:t> ανάπτυξης και κοινωνικής ενσωμάτωσης, σε συνθήκες που να διασφαλίζουν την επιλογή, την υγεία και την αξιοπρέπεια τους.</a:t>
            </a:r>
          </a:p>
          <a:p>
            <a:pPr marL="0" indent="0" algn="just">
              <a:buNone/>
            </a:pPr>
            <a:r>
              <a:rPr lang="el-GR" dirty="0"/>
              <a:t>    </a:t>
            </a:r>
            <a:endParaRPr lang="en-CY" dirty="0"/>
          </a:p>
        </p:txBody>
      </p:sp>
      <p:sp>
        <p:nvSpPr>
          <p:cNvPr id="4" name="Slide Number Placeholder 3">
            <a:extLst>
              <a:ext uri="{FF2B5EF4-FFF2-40B4-BE49-F238E27FC236}">
                <a16:creationId xmlns:a16="http://schemas.microsoft.com/office/drawing/2014/main" id="{C90DD234-6AC1-F1B2-7193-EA0D023E3699}"/>
              </a:ext>
            </a:extLst>
          </p:cNvPr>
          <p:cNvSpPr>
            <a:spLocks noGrp="1"/>
          </p:cNvSpPr>
          <p:nvPr>
            <p:ph type="sldNum" sz="quarter" idx="12"/>
          </p:nvPr>
        </p:nvSpPr>
        <p:spPr/>
        <p:txBody>
          <a:bodyPr/>
          <a:lstStyle/>
          <a:p>
            <a:fld id="{5A2E279B-37FF-470A-9610-DE06C84CAFE3}" type="slidenum">
              <a:rPr lang="en-US" smtClean="0"/>
              <a:pPr/>
              <a:t>21</a:t>
            </a:fld>
            <a:endParaRPr lang="en-US"/>
          </a:p>
        </p:txBody>
      </p:sp>
    </p:spTree>
    <p:extLst>
      <p:ext uri="{BB962C8B-B14F-4D97-AF65-F5344CB8AC3E}">
        <p14:creationId xmlns:p14="http://schemas.microsoft.com/office/powerpoint/2010/main" val="26122173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54F84-FA7A-C176-0502-4D026B4BB873}"/>
              </a:ext>
            </a:extLst>
          </p:cNvPr>
          <p:cNvSpPr>
            <a:spLocks noGrp="1"/>
          </p:cNvSpPr>
          <p:nvPr>
            <p:ph type="title"/>
          </p:nvPr>
        </p:nvSpPr>
        <p:spPr/>
        <p:txBody>
          <a:bodyPr/>
          <a:lstStyle/>
          <a:p>
            <a:pPr algn="ctr"/>
            <a:r>
              <a:rPr kumimoji="0" lang="el-GR" sz="2400" b="1" i="0" u="none" strike="noStrike" kern="1200" cap="none" spc="0" normalizeH="0" baseline="0" noProof="0" dirty="0">
                <a:ln>
                  <a:noFill/>
                </a:ln>
                <a:solidFill>
                  <a:srgbClr val="04617B"/>
                </a:solidFill>
                <a:effectLst/>
                <a:uLnTx/>
                <a:uFillTx/>
                <a:latin typeface="Calibri"/>
                <a:ea typeface="+mj-ea"/>
                <a:cs typeface="+mj-cs"/>
              </a:rPr>
              <a:t>ΠΛΑΙΣΙΟ ΠΟΛΙΤΙΚΗΣ ΚΑΙ ΕΝΙΣΧΥΜΕΝΟ ΣΧΕΔΙΟ ΔΡΑΣΗΣ ΓΙΑ ΤΗΝ ΕΠΑΓΓΕΛΜΑΤΙΚΗ ΕΚΠΑΙΔΕΥΣΗ ΚΑΙ ΚΑΤΑΡΤΙΣΗ - ΑΠΑΣΧΟΛΗΣΗ - ΦΡΟΝΤΙΔΑ ΕΝΗΛΙΚΩΝ ΑΤΟΜΩΝ ΜΕ ΑΝΑΠΗΡΙΕΣ (ΣΥΝΕΧΕΙΑ)</a:t>
            </a:r>
            <a:endParaRPr lang="en-CY" dirty="0"/>
          </a:p>
        </p:txBody>
      </p:sp>
      <p:sp>
        <p:nvSpPr>
          <p:cNvPr id="3" name="Content Placeholder 2">
            <a:extLst>
              <a:ext uri="{FF2B5EF4-FFF2-40B4-BE49-F238E27FC236}">
                <a16:creationId xmlns:a16="http://schemas.microsoft.com/office/drawing/2014/main" id="{44177DFD-E404-632F-6E48-A5B4257E01AC}"/>
              </a:ext>
            </a:extLst>
          </p:cNvPr>
          <p:cNvSpPr>
            <a:spLocks noGrp="1"/>
          </p:cNvSpPr>
          <p:nvPr>
            <p:ph idx="1"/>
          </p:nvPr>
        </p:nvSpPr>
        <p:spPr/>
        <p:txBody>
          <a:bodyPr/>
          <a:lstStyle/>
          <a:p>
            <a:pPr algn="just">
              <a:buFont typeface="Wingdings" panose="05000000000000000000" pitchFamily="2" charset="2"/>
              <a:buChar char="Ø"/>
            </a:pPr>
            <a:r>
              <a:rPr lang="el-GR" dirty="0">
                <a:latin typeface="Arial" panose="020B0604020202020204" pitchFamily="34" charset="0"/>
                <a:cs typeface="Arial" panose="020B0604020202020204" pitchFamily="34" charset="0"/>
              </a:rPr>
              <a:t>Για την επίτευξη του Στόχου, καθορίζονται οι ακόλουθες </a:t>
            </a:r>
            <a:r>
              <a:rPr lang="el-GR" b="1" i="1" dirty="0">
                <a:latin typeface="Arial" panose="020B0604020202020204" pitchFamily="34" charset="0"/>
                <a:cs typeface="Arial" panose="020B0604020202020204" pitchFamily="34" charset="0"/>
              </a:rPr>
              <a:t>τρεις βασικές Επιδιώξεις</a:t>
            </a:r>
            <a:r>
              <a:rPr lang="el-GR" dirty="0">
                <a:latin typeface="Arial" panose="020B0604020202020204" pitchFamily="34" charset="0"/>
                <a:cs typeface="Arial" panose="020B0604020202020204" pitchFamily="34" charset="0"/>
              </a:rPr>
              <a:t>, με επιμέρους δράσεις σε κάθε μία:</a:t>
            </a:r>
          </a:p>
          <a:p>
            <a:pPr marL="0" indent="0" algn="just">
              <a:buNone/>
            </a:pPr>
            <a:r>
              <a:rPr lang="el-GR" dirty="0">
                <a:latin typeface="Arial" panose="020B0604020202020204" pitchFamily="34" charset="0"/>
                <a:cs typeface="Arial" panose="020B0604020202020204" pitchFamily="34" charset="0"/>
              </a:rPr>
              <a:t>(α)	Η ένταξη σε προγράμματα </a:t>
            </a:r>
            <a:r>
              <a:rPr lang="el-GR" dirty="0" err="1">
                <a:latin typeface="Arial" panose="020B0604020202020204" pitchFamily="34" charset="0"/>
                <a:cs typeface="Arial" panose="020B0604020202020204" pitchFamily="34" charset="0"/>
              </a:rPr>
              <a:t>μεταλυκειακής</a:t>
            </a:r>
            <a:r>
              <a:rPr lang="el-GR" dirty="0">
                <a:latin typeface="Arial" panose="020B0604020202020204" pitchFamily="34" charset="0"/>
                <a:cs typeface="Arial" panose="020B0604020202020204" pitchFamily="34" charset="0"/>
              </a:rPr>
              <a:t> 	επαγγελματικής εκπαίδευσης και κατάρτισης.</a:t>
            </a:r>
          </a:p>
          <a:p>
            <a:pPr marL="0" indent="0" algn="just">
              <a:buNone/>
            </a:pPr>
            <a:r>
              <a:rPr lang="el-GR" b="1" i="1" dirty="0">
                <a:latin typeface="Arial" panose="020B0604020202020204" pitchFamily="34" charset="0"/>
                <a:cs typeface="Arial" panose="020B0604020202020204" pitchFamily="34" charset="0"/>
              </a:rPr>
              <a:t>(β)</a:t>
            </a:r>
            <a:r>
              <a:rPr lang="el-GR" dirty="0">
                <a:latin typeface="Arial" panose="020B0604020202020204" pitchFamily="34" charset="0"/>
                <a:cs typeface="Arial" panose="020B0604020202020204" pitchFamily="34" charset="0"/>
              </a:rPr>
              <a:t>	</a:t>
            </a:r>
            <a:r>
              <a:rPr lang="el-GR" b="1" i="1" dirty="0">
                <a:latin typeface="Arial" panose="020B0604020202020204" pitchFamily="34" charset="0"/>
                <a:cs typeface="Arial" panose="020B0604020202020204" pitchFamily="34" charset="0"/>
              </a:rPr>
              <a:t>Η ένταξη σε παραγωγική απασχόληση στην 	ανοιχτή αγορά εργασίας.</a:t>
            </a:r>
          </a:p>
          <a:p>
            <a:pPr marL="0" indent="0" algn="just">
              <a:buNone/>
            </a:pPr>
            <a:r>
              <a:rPr lang="el-GR" dirty="0">
                <a:latin typeface="Arial" panose="020B0604020202020204" pitchFamily="34" charset="0"/>
                <a:cs typeface="Arial" panose="020B0604020202020204" pitchFamily="34" charset="0"/>
              </a:rPr>
              <a:t>(γ)	Η ένταξη σε δημιουργική απασχόληση και 	φροντίδα.</a:t>
            </a:r>
            <a:r>
              <a:rPr lang="el-GR" b="1" i="1" dirty="0">
                <a:latin typeface="Arial" panose="020B0604020202020204" pitchFamily="34" charset="0"/>
                <a:cs typeface="Arial" panose="020B0604020202020204" pitchFamily="34" charset="0"/>
              </a:rPr>
              <a:t> </a:t>
            </a:r>
            <a:r>
              <a:rPr lang="el-GR" dirty="0">
                <a:latin typeface="Arial" panose="020B0604020202020204" pitchFamily="34" charset="0"/>
                <a:cs typeface="Arial" panose="020B0604020202020204" pitchFamily="34" charset="0"/>
              </a:rPr>
              <a:t>	</a:t>
            </a:r>
          </a:p>
          <a:p>
            <a:pPr marL="0" indent="0" algn="just">
              <a:buNone/>
            </a:pPr>
            <a:r>
              <a:rPr lang="el-GR" dirty="0">
                <a:latin typeface="Arial" panose="020B0604020202020204" pitchFamily="34" charset="0"/>
                <a:cs typeface="Arial" panose="020B0604020202020204" pitchFamily="34" charset="0"/>
              </a:rPr>
              <a:t>    </a:t>
            </a:r>
            <a:endParaRPr lang="en-CY"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A48B7C3-BE2C-C4E0-18F8-50E27B7447F9}"/>
              </a:ext>
            </a:extLst>
          </p:cNvPr>
          <p:cNvSpPr>
            <a:spLocks noGrp="1"/>
          </p:cNvSpPr>
          <p:nvPr>
            <p:ph type="sldNum" sz="quarter" idx="12"/>
          </p:nvPr>
        </p:nvSpPr>
        <p:spPr/>
        <p:txBody>
          <a:bodyPr/>
          <a:lstStyle/>
          <a:p>
            <a:fld id="{5A2E279B-37FF-470A-9610-DE06C84CAFE3}" type="slidenum">
              <a:rPr lang="en-US" smtClean="0"/>
              <a:pPr/>
              <a:t>22</a:t>
            </a:fld>
            <a:endParaRPr lang="en-US"/>
          </a:p>
        </p:txBody>
      </p:sp>
    </p:spTree>
    <p:extLst>
      <p:ext uri="{BB962C8B-B14F-4D97-AF65-F5344CB8AC3E}">
        <p14:creationId xmlns:p14="http://schemas.microsoft.com/office/powerpoint/2010/main" val="34744996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F7FB4-3167-01E7-2822-14C04F3B69B8}"/>
              </a:ext>
            </a:extLst>
          </p:cNvPr>
          <p:cNvSpPr>
            <a:spLocks noGrp="1"/>
          </p:cNvSpPr>
          <p:nvPr>
            <p:ph type="title"/>
          </p:nvPr>
        </p:nvSpPr>
        <p:spPr/>
        <p:txBody>
          <a:bodyPr/>
          <a:lstStyle/>
          <a:p>
            <a:pPr algn="ctr"/>
            <a:r>
              <a:rPr kumimoji="0" lang="el-GR" sz="2400" b="1" i="0" u="none" strike="noStrike" kern="1200" cap="none" spc="0" normalizeH="0" baseline="0" noProof="0" dirty="0">
                <a:ln>
                  <a:noFill/>
                </a:ln>
                <a:solidFill>
                  <a:srgbClr val="04617B"/>
                </a:solidFill>
                <a:effectLst/>
                <a:uLnTx/>
                <a:uFillTx/>
                <a:latin typeface="Calibri"/>
                <a:ea typeface="+mj-ea"/>
                <a:cs typeface="+mj-cs"/>
              </a:rPr>
              <a:t>ΠΛΑΙΣΙΟ ΠΟΛΙΤΙΚΗΣ ΚΑΙ ΕΝΙΣΧΥΜΕΝΟ ΣΧΕΔΙΟ ΔΡΑΣΗΣ ΓΙΑ ΤΗΝ ΕΠΑΓΓΕΛΜΑΤΙΚΗ ΕΚΠΑΙΔΕΥΣΗ ΚΑΙ ΚΑΤΑΡΤΙΣΗ - ΑΠΑΣΧΟΛΗΣΗ - ΦΡΟΝΤΙΔΑ ΕΝΗΛΙΚΩΝ ΑΤΟΜΩΝ ΜΕ ΑΝΑΠΗΡΙΕΣ (ΣΥΝΕΧΕΙΑ)</a:t>
            </a:r>
            <a:endParaRPr lang="en-CY" dirty="0"/>
          </a:p>
        </p:txBody>
      </p:sp>
      <p:sp>
        <p:nvSpPr>
          <p:cNvPr id="3" name="Content Placeholder 2">
            <a:extLst>
              <a:ext uri="{FF2B5EF4-FFF2-40B4-BE49-F238E27FC236}">
                <a16:creationId xmlns:a16="http://schemas.microsoft.com/office/drawing/2014/main" id="{71FF2D0D-2FD3-5498-C4F8-DB79A5739B5A}"/>
              </a:ext>
            </a:extLst>
          </p:cNvPr>
          <p:cNvSpPr>
            <a:spLocks noGrp="1"/>
          </p:cNvSpPr>
          <p:nvPr>
            <p:ph idx="1"/>
          </p:nvPr>
        </p:nvSpPr>
        <p:spPr/>
        <p:txBody>
          <a:bodyPr/>
          <a:lstStyle/>
          <a:p>
            <a:pPr algn="just">
              <a:buFont typeface="Wingdings" panose="05000000000000000000" pitchFamily="2" charset="2"/>
              <a:buChar char="Ø"/>
            </a:pPr>
            <a:r>
              <a:rPr lang="el-GR" dirty="0"/>
              <a:t>Στο πλαίσιο αυτό, θα αναπτυχθούν </a:t>
            </a:r>
            <a:r>
              <a:rPr lang="el-GR" b="1" i="1" dirty="0"/>
              <a:t>30 νέες δράσεις </a:t>
            </a:r>
            <a:r>
              <a:rPr lang="el-GR" dirty="0"/>
              <a:t>από τα εμπλεκόμενα Υπουργεία και Υφυπουργείο Κοινωνικής Πρόνοιας, Τμήματα και Υπηρεσίες τους, συν 4 δράσεις διακυβέρνησης και παρακολούθησης του νέου Πλαισίου Πολιτικής.</a:t>
            </a:r>
          </a:p>
          <a:p>
            <a:pPr algn="just">
              <a:buFont typeface="Wingdings" panose="05000000000000000000" pitchFamily="2" charset="2"/>
              <a:buChar char="Ø"/>
            </a:pPr>
            <a:r>
              <a:rPr lang="el-GR" dirty="0"/>
              <a:t>Μεταξύ αυτών είναι και η </a:t>
            </a:r>
            <a:r>
              <a:rPr lang="el-GR" b="1" i="1" dirty="0"/>
              <a:t>επέκταση από τον Έφορο Συνεργατικών Εταιρειών και Κοινωνικών Επιχειρήσεων του Σχεδίου Ενθάρρυνσης Εγγραφής Δικαιούχων Επιχειρήσεων στο Μητρώο Κοινωνικών Επιχειρήσεων</a:t>
            </a:r>
            <a:r>
              <a:rPr lang="el-GR" dirty="0"/>
              <a:t>.   </a:t>
            </a:r>
            <a:endParaRPr lang="en-CY" dirty="0"/>
          </a:p>
        </p:txBody>
      </p:sp>
      <p:sp>
        <p:nvSpPr>
          <p:cNvPr id="4" name="Slide Number Placeholder 3">
            <a:extLst>
              <a:ext uri="{FF2B5EF4-FFF2-40B4-BE49-F238E27FC236}">
                <a16:creationId xmlns:a16="http://schemas.microsoft.com/office/drawing/2014/main" id="{427D46E5-2581-1DAE-7F01-6C84ABFCC5D3}"/>
              </a:ext>
            </a:extLst>
          </p:cNvPr>
          <p:cNvSpPr>
            <a:spLocks noGrp="1"/>
          </p:cNvSpPr>
          <p:nvPr>
            <p:ph type="sldNum" sz="quarter" idx="12"/>
          </p:nvPr>
        </p:nvSpPr>
        <p:spPr/>
        <p:txBody>
          <a:bodyPr/>
          <a:lstStyle/>
          <a:p>
            <a:fld id="{5A2E279B-37FF-470A-9610-DE06C84CAFE3}" type="slidenum">
              <a:rPr lang="en-US" smtClean="0"/>
              <a:pPr/>
              <a:t>23</a:t>
            </a:fld>
            <a:endParaRPr lang="en-US"/>
          </a:p>
        </p:txBody>
      </p:sp>
    </p:spTree>
    <p:extLst>
      <p:ext uri="{BB962C8B-B14F-4D97-AF65-F5344CB8AC3E}">
        <p14:creationId xmlns:p14="http://schemas.microsoft.com/office/powerpoint/2010/main" val="1518721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305800" cy="2971800"/>
          </a:xfrm>
        </p:spPr>
        <p:txBody>
          <a:bodyPr>
            <a:normAutofit/>
          </a:bodyPr>
          <a:lstStyle/>
          <a:p>
            <a:pPr algn="ctr"/>
            <a:br>
              <a:rPr lang="en-US" sz="6000" b="1" dirty="0"/>
            </a:br>
            <a:r>
              <a:rPr lang="el-GR" sz="6000" b="1" dirty="0"/>
              <a:t>ΕΥΧΑΡΙΣΤΩ</a:t>
            </a:r>
            <a:endParaRPr lang="en-US" sz="6000" b="1" dirty="0"/>
          </a:p>
        </p:txBody>
      </p:sp>
      <p:sp>
        <p:nvSpPr>
          <p:cNvPr id="3" name="Slide Number Placeholder 2"/>
          <p:cNvSpPr>
            <a:spLocks noGrp="1"/>
          </p:cNvSpPr>
          <p:nvPr>
            <p:ph type="sldNum" sz="quarter" idx="12"/>
          </p:nvPr>
        </p:nvSpPr>
        <p:spPr/>
        <p:txBody>
          <a:bodyPr/>
          <a:lstStyle/>
          <a:p>
            <a:fld id="{5A2E279B-37FF-470A-9610-DE06C84CAFE3}" type="slidenum">
              <a:rPr lang="en-US" smtClean="0"/>
              <a:pPr/>
              <a:t>24</a:t>
            </a:fld>
            <a:endParaRPr lang="en-US"/>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4572000"/>
            <a:ext cx="23622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990600"/>
            <a:ext cx="2667000" cy="1392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23625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3131</TotalTime>
  <Words>1384</Words>
  <Application>Microsoft Office PowerPoint</Application>
  <PresentationFormat>On-screen Show (4:3)</PresentationFormat>
  <Paragraphs>148</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Constantia</vt:lpstr>
      <vt:lpstr>Wingdings</vt:lpstr>
      <vt:lpstr>Wingdings 2</vt:lpstr>
      <vt:lpstr>Flow</vt:lpstr>
      <vt:lpstr>ΥΠΗΡΕΣΙΑ ΣΥΝΕΡΓΑΤΙΚΩΝ ΕΤΑΙΡΕΙΩΝ  ΚΟΙΝΩΝΙΚΕΣ ΕΠΙΧΕΙΡΗΣΕΙΣ ΣΤΗΝ ΚΥΠΡΟ ΣΧΕΔΙΟ ΕΠΙΧΟΡΗΓΗΣΗΣ ΚΑΙ ΑΛΛΑ ΚΙΝΗΤΡΑ  </vt:lpstr>
      <vt:lpstr>ΣΧΕΔΙΟ ΕΝΘΑΡΡΥΝΣΗΣ ΕΓΓΡΑΦΗΣ ΔΙΚΑΙΟΥΧΩΝ ΕΠΙΧΕΙΡΗΣΕΩΝ ΣΤΟ ΜΗΤΡΩΟ ΚΟΙΝΩΝΙΚΩΝ ΕΠΙΧΕΙΡΗΣΕΩΝ </vt:lpstr>
      <vt:lpstr>ΔΗΜΟΣΙΕΥΣΗ ΣΧΕΔΙΟΥ</vt:lpstr>
      <vt:lpstr>ΣΥΝΟΨΗ ΕΝΤΑΞΗΣ ΣΤΟ ΣΧΕΔΙΟ</vt:lpstr>
      <vt:lpstr>ΔΥΝΗΤΙΚΟΙ ΔΙΚΑΙΟΥΧΟΙ</vt:lpstr>
      <vt:lpstr>ΣΚΟΠΟΣ ΕΠΙΧΟΡΗΓΗΣΗΣ</vt:lpstr>
      <vt:lpstr>       ΔΙΑΔΙΚΑΣΙΑ </vt:lpstr>
      <vt:lpstr> ΠΕΡΙΟΔΟΣ ΕΦΑΡΜΟΓΗΣ - ΠΡΟΣΚΛΗΣΗ ΥΠΟΒΟΛΗΣ ΑΙΤΗΣΗΣ</vt:lpstr>
      <vt:lpstr>ΠΡΟΫΠΟΛΟΓΙΣΜΟΣ</vt:lpstr>
      <vt:lpstr>ΠΟΣΟ ΕΠΙΧΟΡΗΓΗΣΗΣ</vt:lpstr>
      <vt:lpstr>ΥΠΟΧΡΕΩΣΕΙΣ ΔΙΚΑΙΟΥΧΟΥ</vt:lpstr>
      <vt:lpstr>ΥΠΟΒΟΛΗ ΑΙΤΗΣΗΣ ΓΙΑ ΠΑΡΟΧΗ ΕΠΙΧΟΡΗΓΗΣΗΣ </vt:lpstr>
      <vt:lpstr>           ΥΠΟΓΡΑΦΗ ΣΥΜΦΩΝΙΑΣ ΔΗΜΟΣΙΑΣ ΧΡΗΜΑΤΟΔΟΤΗΣΗΣ </vt:lpstr>
      <vt:lpstr>ΚΑΤΑΒΟΛΗ ΕΠΙΧΟΡΗΓΗΣΗΣ</vt:lpstr>
      <vt:lpstr>ΑΛΛΑ ΚΙΝΗΤΡΑ  </vt:lpstr>
      <vt:lpstr>ΣΧΕΔΙΟ ΧΟΡΗΓΙΩΝ ΤΜΗΜΑΤΟΣ ΚΟΙΝΩΝΙΚΗΣ ΕΝΣΩΜΑΤΩΣΗΣ ΑΤΟΜΩΝ ΜΕ ΑΝΑΠΗΡΙΕΣ </vt:lpstr>
      <vt:lpstr>ΚΟΙΝΩΝΙΚΑ ΥΠΕΥΘΥΝΕΣ ΔΗΜΟΣΙΕΣ ΣΥΜΒΑΣΕΙΣ</vt:lpstr>
      <vt:lpstr>ΚΑΤΑΡΤΗΣΗ &amp; ΚΑΘΟΔΗΓΗΣΗ</vt:lpstr>
      <vt:lpstr>ΓΕΝΙΚΑ ΚΙΝΗΤΡΑ ΓΙΑ ΕΠΙΧΕΙΡΗΣΕΙΣ</vt:lpstr>
      <vt:lpstr> ΦΟΡΟΛΟΓΙΚΕΣ ΑΠΑΛΛΑΓΕΣ ΓΙΑ ΦΥΣΙΚΑ ΠΡΟΣΩΠΑ  ΕΠΕΝΔΥΤΕΣ ΣΕ ΚΟΙΝΩΜΝΙΚΕΣ ΕΠΙΧΕΙΡΗΣΕΙΣ</vt:lpstr>
      <vt:lpstr>ΠΛΑΙΣΙΟ ΠΟΛΙΤΙΚΗΣ ΚΑΙ ΕΝΙΣΧΥΜΕΝΟ ΣΧΕΔΙΟ ΔΡΑΣΗΣ ΓΙΑ ΤΗΝ ΕΠΑΓΓΕΛΜΑΤΙΚΗ ΕΚΠΑΙΔΕΥΣΗ ΚΑΙ ΚΑΤΑΡΤΙΣΗ - ΑΠΑΣΧΟΛΗΣΗ - ΦΡΟΝΤΙΔΑ ΕΝΗΛΙΚΩΝ ΑΤΟΜΩΝ ΜΕ ΑΝΑΠΗΡΙΕΣ</vt:lpstr>
      <vt:lpstr>ΠΛΑΙΣΙΟ ΠΟΛΙΤΙΚΗΣ ΚΑΙ ΕΝΙΣΧΥΜΕΝΟ ΣΧΕΔΙΟ ΔΡΑΣΗΣ ΓΙΑ ΤΗΝ ΕΠΑΓΓΕΛΜΑΤΙΚΗ ΕΚΠΑΙΔΕΥΣΗ ΚΑΙ ΚΑΤΑΡΤΙΣΗ - ΑΠΑΣΧΟΛΗΣΗ - ΦΡΟΝΤΙΔΑ ΕΝΗΛΙΚΩΝ ΑΤΟΜΩΝ ΜΕ ΑΝΑΠΗΡΙΕΣ (ΣΥΝΕΧΕΙΑ)</vt:lpstr>
      <vt:lpstr>ΠΛΑΙΣΙΟ ΠΟΛΙΤΙΚΗΣ ΚΑΙ ΕΝΙΣΧΥΜΕΝΟ ΣΧΕΔΙΟ ΔΡΑΣΗΣ ΓΙΑ ΤΗΝ ΕΠΑΓΓΕΛΜΑΤΙΚΗ ΕΚΠΑΙΔΕΥΣΗ ΚΑΙ ΚΑΤΑΡΤΙΣΗ - ΑΠΑΣΧΟΛΗΣΗ - ΦΡΟΝΤΙΔΑ ΕΝΗΛΙΚΩΝ ΑΤΟΜΩΝ ΜΕ ΑΝΑΠΗΡΙΕΣ (ΣΥΝΕΧΕΙΑ)</vt:lpstr>
      <vt:lpstr> ΕΥΧΑΡΙΣΤΩ</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Aniftos Marinos</dc:creator>
  <cp:lastModifiedBy>Marinos Aniftos</cp:lastModifiedBy>
  <cp:revision>762</cp:revision>
  <cp:lastPrinted>2026-07-02T09:08:24Z</cp:lastPrinted>
  <dcterms:created xsi:type="dcterms:W3CDTF">2015-06-30T05:53:26Z</dcterms:created>
  <dcterms:modified xsi:type="dcterms:W3CDTF">2026-10-20T09:14:06Z</dcterms:modified>
</cp:coreProperties>
</file>