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
  </p:notesMasterIdLst>
  <p:sldIdLst>
    <p:sldId id="265" r:id="rId2"/>
    <p:sldId id="257" r:id="rId3"/>
    <p:sldId id="258" r:id="rId4"/>
    <p:sldId id="314" r:id="rId5"/>
    <p:sldId id="260" r:id="rId6"/>
    <p:sldId id="266" r:id="rId7"/>
    <p:sldId id="355" r:id="rId8"/>
    <p:sldId id="356" r:id="rId9"/>
    <p:sldId id="357" r:id="rId10"/>
    <p:sldId id="347" r:id="rId11"/>
    <p:sldId id="349" r:id="rId12"/>
    <p:sldId id="269" r:id="rId13"/>
  </p:sldIdLst>
  <p:sldSz cx="12192000" cy="6858000"/>
  <p:notesSz cx="6888163"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a:srgbClr val="96CDF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6541" autoAdjust="0"/>
  </p:normalViewPr>
  <p:slideViewPr>
    <p:cSldViewPr snapToGrid="0" snapToObjects="1">
      <p:cViewPr varScale="1">
        <p:scale>
          <a:sx n="94" d="100"/>
          <a:sy n="94" d="100"/>
        </p:scale>
        <p:origin x="1092"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lang="en-CY"/>
          </a:p>
        </p:txBody>
      </p:sp>
      <p:sp>
        <p:nvSpPr>
          <p:cNvPr id="3" name="Date Placeholder 2"/>
          <p:cNvSpPr>
            <a:spLocks noGrp="1"/>
          </p:cNvSpPr>
          <p:nvPr>
            <p:ph type="dt" idx="1"/>
          </p:nvPr>
        </p:nvSpPr>
        <p:spPr>
          <a:xfrm>
            <a:off x="3901698" y="0"/>
            <a:ext cx="2984871" cy="502676"/>
          </a:xfrm>
          <a:prstGeom prst="rect">
            <a:avLst/>
          </a:prstGeom>
        </p:spPr>
        <p:txBody>
          <a:bodyPr vert="horz" lIns="96606" tIns="48303" rIns="96606" bIns="48303" rtlCol="0"/>
          <a:lstStyle>
            <a:lvl1pPr algn="r">
              <a:defRPr sz="1300"/>
            </a:lvl1pPr>
          </a:lstStyle>
          <a:p>
            <a:fld id="{4BFEB6CF-FCD2-4258-A238-203613FFE15C}" type="datetimeFigureOut">
              <a:rPr lang="en-CY" smtClean="0"/>
              <a:t>19/10/2026</a:t>
            </a:fld>
            <a:endParaRPr lang="en-CY"/>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06" tIns="48303" rIns="96606" bIns="48303" rtlCol="0" anchor="ctr"/>
          <a:lstStyle/>
          <a:p>
            <a:endParaRPr lang="en-CY"/>
          </a:p>
        </p:txBody>
      </p:sp>
      <p:sp>
        <p:nvSpPr>
          <p:cNvPr id="5" name="Notes Placeholder 4"/>
          <p:cNvSpPr>
            <a:spLocks noGrp="1"/>
          </p:cNvSpPr>
          <p:nvPr>
            <p:ph type="body" sz="quarter" idx="3"/>
          </p:nvPr>
        </p:nvSpPr>
        <p:spPr>
          <a:xfrm>
            <a:off x="688817" y="4821506"/>
            <a:ext cx="5510530" cy="3944868"/>
          </a:xfrm>
          <a:prstGeom prst="rect">
            <a:avLst/>
          </a:prstGeom>
        </p:spPr>
        <p:txBody>
          <a:bodyPr vert="horz" lIns="96606" tIns="48303" rIns="96606" bIns="4830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Y"/>
          </a:p>
        </p:txBody>
      </p:sp>
      <p:sp>
        <p:nvSpPr>
          <p:cNvPr id="6" name="Footer Placeholder 5"/>
          <p:cNvSpPr>
            <a:spLocks noGrp="1"/>
          </p:cNvSpPr>
          <p:nvPr>
            <p:ph type="ftr" sz="quarter" idx="4"/>
          </p:nvPr>
        </p:nvSpPr>
        <p:spPr>
          <a:xfrm>
            <a:off x="0" y="9516039"/>
            <a:ext cx="2984871" cy="502674"/>
          </a:xfrm>
          <a:prstGeom prst="rect">
            <a:avLst/>
          </a:prstGeom>
        </p:spPr>
        <p:txBody>
          <a:bodyPr vert="horz" lIns="96606" tIns="48303" rIns="96606" bIns="48303" rtlCol="0" anchor="b"/>
          <a:lstStyle>
            <a:lvl1pPr algn="l">
              <a:defRPr sz="1300"/>
            </a:lvl1pPr>
          </a:lstStyle>
          <a:p>
            <a:endParaRPr lang="en-CY"/>
          </a:p>
        </p:txBody>
      </p:sp>
      <p:sp>
        <p:nvSpPr>
          <p:cNvPr id="7" name="Slide Number Placeholder 6"/>
          <p:cNvSpPr>
            <a:spLocks noGrp="1"/>
          </p:cNvSpPr>
          <p:nvPr>
            <p:ph type="sldNum" sz="quarter" idx="5"/>
          </p:nvPr>
        </p:nvSpPr>
        <p:spPr>
          <a:xfrm>
            <a:off x="3901698" y="9516039"/>
            <a:ext cx="2984871" cy="502674"/>
          </a:xfrm>
          <a:prstGeom prst="rect">
            <a:avLst/>
          </a:prstGeom>
        </p:spPr>
        <p:txBody>
          <a:bodyPr vert="horz" lIns="96606" tIns="48303" rIns="96606" bIns="48303" rtlCol="0" anchor="b"/>
          <a:lstStyle>
            <a:lvl1pPr algn="r">
              <a:defRPr sz="1300"/>
            </a:lvl1pPr>
          </a:lstStyle>
          <a:p>
            <a:fld id="{29ABEAF1-E068-4FF8-8B4A-FAC0893422E3}" type="slidenum">
              <a:rPr lang="en-CY" smtClean="0"/>
              <a:t>‹#›</a:t>
            </a:fld>
            <a:endParaRPr lang="en-CY"/>
          </a:p>
        </p:txBody>
      </p:sp>
    </p:spTree>
    <p:extLst>
      <p:ext uri="{BB962C8B-B14F-4D97-AF65-F5344CB8AC3E}">
        <p14:creationId xmlns:p14="http://schemas.microsoft.com/office/powerpoint/2010/main" val="2278637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Y"/>
          </a:p>
        </p:txBody>
      </p:sp>
      <p:sp>
        <p:nvSpPr>
          <p:cNvPr id="3" name="Notes Placeholder 2"/>
          <p:cNvSpPr>
            <a:spLocks noGrp="1"/>
          </p:cNvSpPr>
          <p:nvPr>
            <p:ph type="body" idx="1"/>
          </p:nvPr>
        </p:nvSpPr>
        <p:spPr/>
        <p:txBody>
          <a:bodyPr/>
          <a:lstStyle/>
          <a:p>
            <a:endParaRPr lang="en-CY"/>
          </a:p>
        </p:txBody>
      </p:sp>
      <p:sp>
        <p:nvSpPr>
          <p:cNvPr id="4" name="Slide Number Placeholder 3"/>
          <p:cNvSpPr>
            <a:spLocks noGrp="1"/>
          </p:cNvSpPr>
          <p:nvPr>
            <p:ph type="sldNum" sz="quarter" idx="5"/>
          </p:nvPr>
        </p:nvSpPr>
        <p:spPr/>
        <p:txBody>
          <a:bodyPr/>
          <a:lstStyle/>
          <a:p>
            <a:pPr defTabSz="966064">
              <a:defRPr/>
            </a:pPr>
            <a:fld id="{EE8930A0-C8A5-4CE3-AF71-D5600EF80533}" type="slidenum">
              <a:rPr lang="en-US">
                <a:solidFill>
                  <a:prstClr val="black"/>
                </a:solidFill>
                <a:latin typeface="Calibri"/>
              </a:rPr>
              <a:pPr defTabSz="966064">
                <a:defRPr/>
              </a:pPr>
              <a:t>1</a:t>
            </a:fld>
            <a:endParaRPr lang="en-US">
              <a:solidFill>
                <a:prstClr val="black"/>
              </a:solidFill>
              <a:latin typeface="Calibri"/>
            </a:endParaRPr>
          </a:p>
        </p:txBody>
      </p:sp>
    </p:spTree>
    <p:extLst>
      <p:ext uri="{BB962C8B-B14F-4D97-AF65-F5344CB8AC3E}">
        <p14:creationId xmlns:p14="http://schemas.microsoft.com/office/powerpoint/2010/main" val="162493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Y"/>
          </a:p>
        </p:txBody>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29ABEAF1-E068-4FF8-8B4A-FAC0893422E3}" type="slidenum">
              <a:rPr lang="en-CY" smtClean="0"/>
              <a:t>3</a:t>
            </a:fld>
            <a:endParaRPr lang="en-CY"/>
          </a:p>
        </p:txBody>
      </p:sp>
    </p:spTree>
    <p:extLst>
      <p:ext uri="{BB962C8B-B14F-4D97-AF65-F5344CB8AC3E}">
        <p14:creationId xmlns:p14="http://schemas.microsoft.com/office/powerpoint/2010/main" val="2140435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Y"/>
          </a:p>
        </p:txBody>
      </p:sp>
      <p:sp>
        <p:nvSpPr>
          <p:cNvPr id="3" name="Notes Placeholder 2"/>
          <p:cNvSpPr>
            <a:spLocks noGrp="1"/>
          </p:cNvSpPr>
          <p:nvPr>
            <p:ph type="body" idx="1"/>
          </p:nvPr>
        </p:nvSpPr>
        <p:spPr/>
        <p:txBody>
          <a:bodyPr/>
          <a:lstStyle/>
          <a:p>
            <a:endParaRPr lang="en-CY"/>
          </a:p>
        </p:txBody>
      </p:sp>
      <p:sp>
        <p:nvSpPr>
          <p:cNvPr id="4" name="Slide Number Placeholder 3"/>
          <p:cNvSpPr>
            <a:spLocks noGrp="1"/>
          </p:cNvSpPr>
          <p:nvPr>
            <p:ph type="sldNum" sz="quarter" idx="5"/>
          </p:nvPr>
        </p:nvSpPr>
        <p:spPr/>
        <p:txBody>
          <a:bodyPr/>
          <a:lstStyle/>
          <a:p>
            <a:fld id="{EE8930A0-C8A5-4CE3-AF71-D5600EF80533}" type="slidenum">
              <a:rPr lang="en-US" smtClean="0"/>
              <a:pPr/>
              <a:t>4</a:t>
            </a:fld>
            <a:endParaRPr lang="en-US"/>
          </a:p>
        </p:txBody>
      </p:sp>
    </p:spTree>
    <p:extLst>
      <p:ext uri="{BB962C8B-B14F-4D97-AF65-F5344CB8AC3E}">
        <p14:creationId xmlns:p14="http://schemas.microsoft.com/office/powerpoint/2010/main" val="2808854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Y"/>
          </a:p>
        </p:txBody>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29ABEAF1-E068-4FF8-8B4A-FAC0893422E3}" type="slidenum">
              <a:rPr lang="en-CY" smtClean="0"/>
              <a:t>5</a:t>
            </a:fld>
            <a:endParaRPr lang="en-CY"/>
          </a:p>
        </p:txBody>
      </p:sp>
    </p:spTree>
    <p:extLst>
      <p:ext uri="{BB962C8B-B14F-4D97-AF65-F5344CB8AC3E}">
        <p14:creationId xmlns:p14="http://schemas.microsoft.com/office/powerpoint/2010/main" val="3080035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Y"/>
          </a:p>
        </p:txBody>
      </p:sp>
      <p:sp>
        <p:nvSpPr>
          <p:cNvPr id="3" name="Notes Placeholder 2"/>
          <p:cNvSpPr>
            <a:spLocks noGrp="1"/>
          </p:cNvSpPr>
          <p:nvPr>
            <p:ph type="body" idx="1"/>
          </p:nvPr>
        </p:nvSpPr>
        <p:spPr/>
        <p:txBody>
          <a:bodyPr/>
          <a:lstStyle/>
          <a:p>
            <a:endParaRPr lang="en-CY"/>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8930A0-C8A5-4CE3-AF71-D5600EF805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54806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C50FE470-8877-418D-9033-7C164B93FFB5}" type="datetime1">
              <a:rPr lang="en-US" smtClean="0"/>
              <a:t>10/19/2026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A2E279B-37FF-470A-9610-DE06C84CAFE3}" type="slidenum">
              <a:rPr lang="en-US" smtClean="0"/>
              <a:pPr/>
              <a:t>‹#›</a:t>
            </a:fld>
            <a:endParaRPr lang="en-US"/>
          </a:p>
        </p:txBody>
      </p:sp>
    </p:spTree>
    <p:extLst>
      <p:ext uri="{BB962C8B-B14F-4D97-AF65-F5344CB8AC3E}">
        <p14:creationId xmlns:p14="http://schemas.microsoft.com/office/powerpoint/2010/main" val="379262192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D00C342-14FA-4392-8EFA-966E79846C6B}" type="datetime1">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E279B-37FF-470A-9610-DE06C84CAFE3}" type="slidenum">
              <a:rPr lang="en-US" smtClean="0"/>
              <a:pPr/>
              <a:t>‹#›</a:t>
            </a:fld>
            <a:endParaRPr lang="en-US"/>
          </a:p>
        </p:txBody>
      </p:sp>
    </p:spTree>
    <p:extLst>
      <p:ext uri="{BB962C8B-B14F-4D97-AF65-F5344CB8AC3E}">
        <p14:creationId xmlns:p14="http://schemas.microsoft.com/office/powerpoint/2010/main" val="3422860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CB40F28-EBD7-4449-B80E-BECD31A4AEFF}" type="datetime1">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E279B-37FF-470A-9610-DE06C84CAFE3}" type="slidenum">
              <a:rPr lang="en-US" smtClean="0"/>
              <a:pPr/>
              <a:t>‹#›</a:t>
            </a:fld>
            <a:endParaRPr lang="en-US"/>
          </a:p>
        </p:txBody>
      </p:sp>
    </p:spTree>
    <p:extLst>
      <p:ext uri="{BB962C8B-B14F-4D97-AF65-F5344CB8AC3E}">
        <p14:creationId xmlns:p14="http://schemas.microsoft.com/office/powerpoint/2010/main" val="393547845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370ADE6-9B32-472C-937C-99359C690A14}" type="datetime1">
              <a:rPr lang="en-US" smtClean="0"/>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2E279B-37FF-470A-9610-DE06C84CAFE3}" type="slidenum">
              <a:rPr lang="en-US" smtClean="0"/>
              <a:pPr/>
              <a:t>‹#›</a:t>
            </a:fld>
            <a:endParaRPr lang="en-US"/>
          </a:p>
        </p:txBody>
      </p:sp>
    </p:spTree>
    <p:extLst>
      <p:ext uri="{BB962C8B-B14F-4D97-AF65-F5344CB8AC3E}">
        <p14:creationId xmlns:p14="http://schemas.microsoft.com/office/powerpoint/2010/main" val="324731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5847824F-53E5-4CC9-B15F-CBE73C5ED1D1}" type="datetime1">
              <a:rPr lang="en-US" smtClean="0"/>
              <a:t>10/19/2026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2E279B-37FF-470A-9610-DE06C84CAFE3}" type="slidenum">
              <a:rPr lang="en-US" smtClean="0"/>
              <a:pPr/>
              <a:t>‹#›</a:t>
            </a:fld>
            <a:endParaRPr lang="en-US"/>
          </a:p>
        </p:txBody>
      </p:sp>
    </p:spTree>
    <p:extLst>
      <p:ext uri="{BB962C8B-B14F-4D97-AF65-F5344CB8AC3E}">
        <p14:creationId xmlns:p14="http://schemas.microsoft.com/office/powerpoint/2010/main" val="2348708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60D13135-E750-41E8-A164-A013FDE691B0}" type="datetime1">
              <a:rPr lang="en-US" smtClean="0"/>
              <a:t>10/19/2026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2E279B-37FF-470A-9610-DE06C84CAFE3}" type="slidenum">
              <a:rPr lang="en-US" smtClean="0"/>
              <a:pPr/>
              <a:t>‹#›</a:t>
            </a:fld>
            <a:endParaRPr lang="en-US"/>
          </a:p>
        </p:txBody>
      </p:sp>
    </p:spTree>
    <p:extLst>
      <p:ext uri="{BB962C8B-B14F-4D97-AF65-F5344CB8AC3E}">
        <p14:creationId xmlns:p14="http://schemas.microsoft.com/office/powerpoint/2010/main" val="1381199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93FD35-9C70-4CC6-84EF-C6D6C35C1EA7}" type="datetime1">
              <a:rPr lang="en-US" smtClean="0"/>
              <a:t>10/19/2026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2E279B-37FF-470A-9610-DE06C84CAFE3}" type="slidenum">
              <a:rPr lang="en-US" smtClean="0"/>
              <a:pPr/>
              <a:t>‹#›</a:t>
            </a:fld>
            <a:endParaRPr lang="en-US"/>
          </a:p>
        </p:txBody>
      </p:sp>
    </p:spTree>
    <p:extLst>
      <p:ext uri="{BB962C8B-B14F-4D97-AF65-F5344CB8AC3E}">
        <p14:creationId xmlns:p14="http://schemas.microsoft.com/office/powerpoint/2010/main" val="4126124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7B19697-60DE-4639-BCE6-A472C2B77A7D}" type="datetime1">
              <a:rPr lang="en-US" smtClean="0"/>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2E279B-37FF-470A-9610-DE06C84CAFE3}" type="slidenum">
              <a:rPr lang="en-US" smtClean="0"/>
              <a:pPr/>
              <a:t>‹#›</a:t>
            </a:fld>
            <a:endParaRPr lang="en-US"/>
          </a:p>
        </p:txBody>
      </p:sp>
    </p:spTree>
    <p:extLst>
      <p:ext uri="{BB962C8B-B14F-4D97-AF65-F5344CB8AC3E}">
        <p14:creationId xmlns:p14="http://schemas.microsoft.com/office/powerpoint/2010/main" val="3925327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E2A3141-2705-42F9-9BB8-619EEF7132E0}" type="datetime1">
              <a:rPr lang="en-US" smtClean="0"/>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5A2E279B-37FF-470A-9610-DE06C84CAFE3}" type="slidenum">
              <a:rPr lang="en-US" smtClean="0"/>
              <a:pPr/>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extLst>
      <p:ext uri="{BB962C8B-B14F-4D97-AF65-F5344CB8AC3E}">
        <p14:creationId xmlns:p14="http://schemas.microsoft.com/office/powerpoint/2010/main" val="2150869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3D751E2-CE3C-4577-B81F-D67606C32CEA}" type="datetime1">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E279B-37FF-470A-9610-DE06C84CAFE3}" type="slidenum">
              <a:rPr lang="en-US" smtClean="0"/>
              <a:pPr/>
              <a:t>‹#›</a:t>
            </a:fld>
            <a:endParaRPr lang="en-US"/>
          </a:p>
        </p:txBody>
      </p:sp>
    </p:spTree>
    <p:extLst>
      <p:ext uri="{BB962C8B-B14F-4D97-AF65-F5344CB8AC3E}">
        <p14:creationId xmlns:p14="http://schemas.microsoft.com/office/powerpoint/2010/main" val="2506149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3ED6131-CDEC-4C13-8319-4D0C3165FA31}" type="datetime1">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E279B-37FF-470A-9610-DE06C84CAFE3}" type="slidenum">
              <a:rPr lang="en-US" smtClean="0"/>
              <a:pPr/>
              <a:t>‹#›</a:t>
            </a:fld>
            <a:endParaRPr lang="en-US"/>
          </a:p>
        </p:txBody>
      </p:sp>
    </p:spTree>
    <p:extLst>
      <p:ext uri="{BB962C8B-B14F-4D97-AF65-F5344CB8AC3E}">
        <p14:creationId xmlns:p14="http://schemas.microsoft.com/office/powerpoint/2010/main" val="3736477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4E70687-3D9B-43CB-A7B3-2466633082E5}" type="datetime1">
              <a:rPr lang="en-US" smtClean="0"/>
              <a:t>10/19/2026</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A2E279B-37FF-470A-9610-DE06C84CAFE3}" type="slidenum">
              <a:rPr lang="en-US" smtClean="0"/>
              <a:pPr/>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spTree>
    <p:extLst>
      <p:ext uri="{BB962C8B-B14F-4D97-AF65-F5344CB8AC3E}">
        <p14:creationId xmlns:p14="http://schemas.microsoft.com/office/powerpoint/2010/main" val="36308188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gov.cy/cssda/documents/ypovoli-aitiseon-gia-eggrafi-sto-mitroo-koinonikon-epicheiriseon-2/"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eyianoulatou@cssda.gov.cy" TargetMode="External"/><Relationship Id="rId2" Type="http://schemas.openxmlformats.org/officeDocument/2006/relationships/hyperlink" Target="mailto:mchandrioti@cssda.gov.cy" TargetMode="External"/><Relationship Id="rId1" Type="http://schemas.openxmlformats.org/officeDocument/2006/relationships/slideLayout" Target="../slideLayouts/slideLayout2.xml"/><Relationship Id="rId4" Type="http://schemas.openxmlformats.org/officeDocument/2006/relationships/hyperlink" Target="mailto:mhamatsou@cssda.gov.cy"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0000"/>
                <a:satMod val="400000"/>
              </a:schemeClr>
            </a:gs>
            <a:gs pos="100000">
              <a:schemeClr val="tx2"/>
            </a:gs>
            <a:gs pos="100000">
              <a:schemeClr val="bg2">
                <a:shade val="15000"/>
                <a:satMod val="320000"/>
              </a:schemeClr>
            </a:gs>
          </a:gsLst>
          <a:path path="circle">
            <a:fillToRect l="10000" t="110000" r="10000" b="100000"/>
          </a:path>
        </a:gradFill>
        <a:effectLst/>
      </p:bgPr>
    </p:bg>
    <p:spTree>
      <p:nvGrpSpPr>
        <p:cNvPr id="1" name=""/>
        <p:cNvGrpSpPr/>
        <p:nvPr/>
      </p:nvGrpSpPr>
      <p:grpSpPr>
        <a:xfrm>
          <a:off x="0" y="0"/>
          <a:ext cx="0" cy="0"/>
          <a:chOff x="0" y="0"/>
          <a:chExt cx="0" cy="0"/>
        </a:xfrm>
      </p:grpSpPr>
      <p:sp>
        <p:nvSpPr>
          <p:cNvPr id="7" name="Title 6"/>
          <p:cNvSpPr>
            <a:spLocks noGrp="1"/>
          </p:cNvSpPr>
          <p:nvPr>
            <p:ph type="ctrTitle"/>
          </p:nvPr>
        </p:nvSpPr>
        <p:spPr>
          <a:xfrm>
            <a:off x="2133602" y="2295041"/>
            <a:ext cx="7924799" cy="3292129"/>
          </a:xfrm>
        </p:spPr>
        <p:txBody>
          <a:bodyPr>
            <a:normAutofit fontScale="90000"/>
          </a:bodyPr>
          <a:lstStyle/>
          <a:p>
            <a:pPr marR="45720" algn="ctr">
              <a:spcBef>
                <a:spcPct val="20000"/>
              </a:spcBef>
              <a:buClr>
                <a:srgbClr val="0BD0D9"/>
              </a:buClr>
              <a:buSzPct val="95000"/>
              <a:defRPr/>
            </a:pPr>
            <a:br>
              <a:rPr lang="el-GR" sz="3600" dirty="0">
                <a:solidFill>
                  <a:schemeClr val="accent1">
                    <a:lumMod val="20000"/>
                    <a:lumOff val="80000"/>
                  </a:schemeClr>
                </a:solidFill>
              </a:rPr>
            </a:br>
            <a:br>
              <a:rPr lang="en-US" sz="3600" dirty="0">
                <a:solidFill>
                  <a:schemeClr val="accent1">
                    <a:lumMod val="20000"/>
                    <a:lumOff val="80000"/>
                  </a:schemeClr>
                </a:solidFill>
              </a:rPr>
            </a:br>
            <a:br>
              <a:rPr lang="en-US" sz="3600" dirty="0">
                <a:solidFill>
                  <a:schemeClr val="accent1">
                    <a:lumMod val="20000"/>
                    <a:lumOff val="80000"/>
                  </a:schemeClr>
                </a:solidFill>
              </a:rPr>
            </a:br>
            <a:br>
              <a:rPr lang="el-GR" sz="3600" dirty="0">
                <a:solidFill>
                  <a:schemeClr val="accent1">
                    <a:lumMod val="20000"/>
                    <a:lumOff val="80000"/>
                  </a:schemeClr>
                </a:solidFill>
              </a:rPr>
            </a:br>
            <a:br>
              <a:rPr lang="el-GR" sz="3600" dirty="0">
                <a:solidFill>
                  <a:schemeClr val="accent1">
                    <a:lumMod val="20000"/>
                    <a:lumOff val="80000"/>
                  </a:schemeClr>
                </a:solidFill>
              </a:rPr>
            </a:br>
            <a:br>
              <a:rPr lang="el-GR" sz="3600" dirty="0">
                <a:solidFill>
                  <a:schemeClr val="accent1">
                    <a:lumMod val="20000"/>
                    <a:lumOff val="80000"/>
                  </a:schemeClr>
                </a:solidFill>
              </a:rPr>
            </a:br>
            <a:br>
              <a:rPr lang="el-GR" sz="3600" dirty="0">
                <a:solidFill>
                  <a:schemeClr val="accent1">
                    <a:lumMod val="20000"/>
                    <a:lumOff val="80000"/>
                  </a:schemeClr>
                </a:solidFill>
              </a:rPr>
            </a:br>
            <a:br>
              <a:rPr lang="el-GR" sz="3600" dirty="0">
                <a:solidFill>
                  <a:schemeClr val="accent1">
                    <a:lumMod val="20000"/>
                    <a:lumOff val="80000"/>
                  </a:schemeClr>
                </a:solidFill>
              </a:rPr>
            </a:br>
            <a:br>
              <a:rPr lang="el-GR" sz="3600" dirty="0">
                <a:solidFill>
                  <a:schemeClr val="accent1">
                    <a:lumMod val="20000"/>
                    <a:lumOff val="80000"/>
                  </a:schemeClr>
                </a:solidFill>
              </a:rPr>
            </a:br>
            <a:br>
              <a:rPr lang="el-GR" sz="3600" dirty="0">
                <a:solidFill>
                  <a:schemeClr val="accent1">
                    <a:lumMod val="20000"/>
                    <a:lumOff val="80000"/>
                  </a:schemeClr>
                </a:solidFill>
              </a:rPr>
            </a:br>
            <a:br>
              <a:rPr lang="el-GR" sz="3600" dirty="0">
                <a:solidFill>
                  <a:schemeClr val="accent1">
                    <a:lumMod val="20000"/>
                    <a:lumOff val="80000"/>
                  </a:schemeClr>
                </a:solidFill>
              </a:rPr>
            </a:br>
            <a:br>
              <a:rPr lang="el-GR" sz="3600" dirty="0">
                <a:solidFill>
                  <a:schemeClr val="accent1">
                    <a:lumMod val="20000"/>
                    <a:lumOff val="80000"/>
                  </a:schemeClr>
                </a:solidFill>
              </a:rPr>
            </a:br>
            <a:br>
              <a:rPr lang="el-GR" sz="3600" dirty="0">
                <a:solidFill>
                  <a:schemeClr val="accent1">
                    <a:lumMod val="20000"/>
                    <a:lumOff val="80000"/>
                  </a:schemeClr>
                </a:solidFill>
              </a:rPr>
            </a:br>
            <a:br>
              <a:rPr lang="el-GR" sz="3600" dirty="0">
                <a:solidFill>
                  <a:schemeClr val="accent1">
                    <a:lumMod val="20000"/>
                    <a:lumOff val="80000"/>
                  </a:schemeClr>
                </a:solidFill>
              </a:rPr>
            </a:br>
            <a:br>
              <a:rPr lang="el-GR" sz="3600" dirty="0">
                <a:solidFill>
                  <a:schemeClr val="accent1">
                    <a:lumMod val="20000"/>
                    <a:lumOff val="80000"/>
                  </a:schemeClr>
                </a:solidFill>
              </a:rPr>
            </a:br>
            <a:br>
              <a:rPr lang="el-GR" sz="3600" dirty="0">
                <a:solidFill>
                  <a:schemeClr val="accent1">
                    <a:lumMod val="20000"/>
                    <a:lumOff val="80000"/>
                  </a:schemeClr>
                </a:solidFill>
              </a:rPr>
            </a:br>
            <a:br>
              <a:rPr lang="el-GR" sz="3600" dirty="0">
                <a:solidFill>
                  <a:schemeClr val="accent1">
                    <a:lumMod val="20000"/>
                    <a:lumOff val="80000"/>
                  </a:schemeClr>
                </a:solidFill>
              </a:rPr>
            </a:br>
            <a:br>
              <a:rPr lang="el-GR" sz="3600" dirty="0">
                <a:solidFill>
                  <a:schemeClr val="accent1">
                    <a:lumMod val="20000"/>
                    <a:lumOff val="80000"/>
                  </a:schemeClr>
                </a:solidFill>
              </a:rPr>
            </a:br>
            <a:br>
              <a:rPr lang="el-GR" sz="3600" dirty="0">
                <a:solidFill>
                  <a:schemeClr val="accent1">
                    <a:lumMod val="20000"/>
                    <a:lumOff val="80000"/>
                  </a:schemeClr>
                </a:solidFill>
              </a:rPr>
            </a:br>
            <a:br>
              <a:rPr lang="el-GR" sz="2900" dirty="0">
                <a:solidFill>
                  <a:srgbClr val="0BD0D9">
                    <a:lumMod val="40000"/>
                    <a:lumOff val="60000"/>
                  </a:srgbClr>
                </a:solidFill>
                <a:effectLst/>
                <a:latin typeface="Constantia"/>
                <a:ea typeface="+mn-ea"/>
                <a:cs typeface="+mn-cs"/>
              </a:rPr>
            </a:br>
            <a:br>
              <a:rPr lang="el-GR" sz="3600" dirty="0">
                <a:solidFill>
                  <a:schemeClr val="accent1">
                    <a:lumMod val="20000"/>
                    <a:lumOff val="80000"/>
                  </a:schemeClr>
                </a:solidFill>
              </a:rPr>
            </a:br>
            <a:br>
              <a:rPr lang="el-GR" sz="3600" dirty="0">
                <a:solidFill>
                  <a:schemeClr val="accent1">
                    <a:lumMod val="20000"/>
                    <a:lumOff val="80000"/>
                  </a:schemeClr>
                </a:solidFill>
              </a:rPr>
            </a:br>
            <a:br>
              <a:rPr lang="en-US" sz="3600" dirty="0">
                <a:solidFill>
                  <a:schemeClr val="accent1">
                    <a:lumMod val="20000"/>
                    <a:lumOff val="80000"/>
                  </a:schemeClr>
                </a:solidFill>
                <a:latin typeface="Calibri" pitchFamily="34" charset="0"/>
              </a:rPr>
            </a:br>
            <a:br>
              <a:rPr lang="el-GR" sz="3600" dirty="0">
                <a:solidFill>
                  <a:schemeClr val="accent1">
                    <a:lumMod val="20000"/>
                    <a:lumOff val="80000"/>
                  </a:schemeClr>
                </a:solidFill>
                <a:latin typeface="Calibri" pitchFamily="34" charset="0"/>
              </a:rPr>
            </a:br>
            <a:br>
              <a:rPr lang="el-GR" sz="3600" dirty="0">
                <a:solidFill>
                  <a:schemeClr val="accent1">
                    <a:lumMod val="20000"/>
                    <a:lumOff val="80000"/>
                  </a:schemeClr>
                </a:solidFill>
                <a:latin typeface="Calibri" pitchFamily="34" charset="0"/>
              </a:rPr>
            </a:br>
            <a:br>
              <a:rPr lang="el-GR" sz="3600" dirty="0">
                <a:solidFill>
                  <a:schemeClr val="accent1">
                    <a:lumMod val="20000"/>
                    <a:lumOff val="80000"/>
                  </a:schemeClr>
                </a:solidFill>
                <a:latin typeface="Calibri" pitchFamily="34" charset="0"/>
              </a:rPr>
            </a:br>
            <a:br>
              <a:rPr lang="el-GR" sz="3600" dirty="0">
                <a:solidFill>
                  <a:schemeClr val="accent1">
                    <a:lumMod val="20000"/>
                    <a:lumOff val="80000"/>
                  </a:schemeClr>
                </a:solidFill>
                <a:latin typeface="Calibri" pitchFamily="34" charset="0"/>
              </a:rPr>
            </a:br>
            <a:br>
              <a:rPr lang="el-GR" sz="3600" dirty="0">
                <a:solidFill>
                  <a:schemeClr val="accent1">
                    <a:lumMod val="20000"/>
                    <a:lumOff val="80000"/>
                  </a:schemeClr>
                </a:solidFill>
                <a:latin typeface="Calibri" pitchFamily="34" charset="0"/>
              </a:rPr>
            </a:br>
            <a:br>
              <a:rPr lang="el-GR" sz="3600" dirty="0">
                <a:solidFill>
                  <a:schemeClr val="accent1">
                    <a:lumMod val="20000"/>
                    <a:lumOff val="80000"/>
                  </a:schemeClr>
                </a:solidFill>
                <a:latin typeface="Calibri" pitchFamily="34" charset="0"/>
              </a:rPr>
            </a:br>
            <a:br>
              <a:rPr lang="el-GR" sz="3600" dirty="0">
                <a:solidFill>
                  <a:schemeClr val="accent1">
                    <a:lumMod val="20000"/>
                    <a:lumOff val="80000"/>
                  </a:schemeClr>
                </a:solidFill>
                <a:latin typeface="Calibri" pitchFamily="34" charset="0"/>
              </a:rPr>
            </a:br>
            <a:br>
              <a:rPr lang="el-GR" sz="3600" dirty="0">
                <a:solidFill>
                  <a:schemeClr val="accent1">
                    <a:lumMod val="20000"/>
                    <a:lumOff val="80000"/>
                  </a:schemeClr>
                </a:solidFill>
                <a:latin typeface="Calibri" pitchFamily="34" charset="0"/>
              </a:rPr>
            </a:br>
            <a:br>
              <a:rPr lang="el-GR" sz="3600" dirty="0">
                <a:solidFill>
                  <a:schemeClr val="accent1">
                    <a:lumMod val="20000"/>
                    <a:lumOff val="80000"/>
                  </a:schemeClr>
                </a:solidFill>
                <a:latin typeface="Calibri" pitchFamily="34" charset="0"/>
              </a:rPr>
            </a:br>
            <a:br>
              <a:rPr lang="el-GR" sz="3600" dirty="0">
                <a:solidFill>
                  <a:schemeClr val="accent1">
                    <a:lumMod val="20000"/>
                    <a:lumOff val="80000"/>
                  </a:schemeClr>
                </a:solidFill>
                <a:latin typeface="Calibri" pitchFamily="34" charset="0"/>
              </a:rPr>
            </a:br>
            <a:br>
              <a:rPr lang="el-GR" sz="3600" dirty="0">
                <a:solidFill>
                  <a:schemeClr val="accent1">
                    <a:lumMod val="20000"/>
                    <a:lumOff val="80000"/>
                  </a:schemeClr>
                </a:solidFill>
                <a:latin typeface="Calibri" pitchFamily="34" charset="0"/>
              </a:rPr>
            </a:br>
            <a:br>
              <a:rPr lang="el-GR" sz="3600" dirty="0">
                <a:solidFill>
                  <a:schemeClr val="accent1">
                    <a:lumMod val="20000"/>
                    <a:lumOff val="80000"/>
                  </a:schemeClr>
                </a:solidFill>
                <a:latin typeface="Calibri" pitchFamily="34" charset="0"/>
              </a:rPr>
            </a:br>
            <a:br>
              <a:rPr lang="el-GR" sz="3600" dirty="0">
                <a:solidFill>
                  <a:schemeClr val="accent1">
                    <a:lumMod val="20000"/>
                    <a:lumOff val="80000"/>
                  </a:schemeClr>
                </a:solidFill>
                <a:latin typeface="Calibri" pitchFamily="34" charset="0"/>
              </a:rPr>
            </a:br>
            <a:br>
              <a:rPr lang="el-GR" sz="3600" dirty="0">
                <a:solidFill>
                  <a:schemeClr val="accent1">
                    <a:lumMod val="20000"/>
                    <a:lumOff val="80000"/>
                  </a:schemeClr>
                </a:solidFill>
                <a:latin typeface="Calibri" pitchFamily="34" charset="0"/>
              </a:rPr>
            </a:br>
            <a:r>
              <a:rPr lang="el-GR" sz="3600" dirty="0">
                <a:solidFill>
                  <a:schemeClr val="accent1"/>
                </a:solidFill>
                <a:latin typeface="Calibri" pitchFamily="34" charset="0"/>
              </a:rPr>
              <a:t>ΔΙΑΔΙΚΑΣΙΑ ΥΠΟΒΟΛΗΣ &amp; ΕΞΕΤΑΣΗΣ ΑΙΤΗΣΗΣ  ΓΙΑ ΕΓΓΡΑΦΗ</a:t>
            </a:r>
            <a:r>
              <a:rPr lang="en-US" sz="3600" dirty="0">
                <a:solidFill>
                  <a:schemeClr val="accent1"/>
                </a:solidFill>
                <a:latin typeface="Calibri" pitchFamily="34" charset="0"/>
              </a:rPr>
              <a:t> </a:t>
            </a:r>
            <a:r>
              <a:rPr lang="el-GR" sz="3600" dirty="0">
                <a:solidFill>
                  <a:schemeClr val="accent1"/>
                </a:solidFill>
                <a:latin typeface="Calibri" pitchFamily="34" charset="0"/>
              </a:rPr>
              <a:t>ΕΠΙΧΕΙΡΗΣΕΩΝ</a:t>
            </a:r>
            <a:br>
              <a:rPr lang="el-GR" sz="3600" dirty="0">
                <a:solidFill>
                  <a:schemeClr val="accent1"/>
                </a:solidFill>
                <a:latin typeface="Calibri" pitchFamily="34" charset="0"/>
              </a:rPr>
            </a:br>
            <a:r>
              <a:rPr lang="el-GR" sz="3600" dirty="0">
                <a:solidFill>
                  <a:schemeClr val="accent1"/>
                </a:solidFill>
                <a:latin typeface="Calibri" pitchFamily="34" charset="0"/>
              </a:rPr>
              <a:t>ΣΤΟ ΜΗΤΡΩΟ ΚΟΙΝΩΝΙΚΩΝ ΕΠΙΧΕΙΡΗΣΕΩΝ</a:t>
            </a:r>
            <a:br>
              <a:rPr lang="el-GR" sz="3600" dirty="0">
                <a:solidFill>
                  <a:schemeClr val="accent1"/>
                </a:solidFill>
                <a:latin typeface="Calibri" pitchFamily="34" charset="0"/>
              </a:rPr>
            </a:br>
            <a:br>
              <a:rPr lang="en-US" sz="3600" dirty="0">
                <a:solidFill>
                  <a:schemeClr val="accent1">
                    <a:lumMod val="20000"/>
                    <a:lumOff val="80000"/>
                  </a:schemeClr>
                </a:solidFill>
                <a:latin typeface="Calibri" pitchFamily="34" charset="0"/>
              </a:rPr>
            </a:br>
            <a:br>
              <a:rPr lang="en-US" sz="3600" dirty="0">
                <a:solidFill>
                  <a:schemeClr val="accent1">
                    <a:lumMod val="20000"/>
                    <a:lumOff val="80000"/>
                  </a:schemeClr>
                </a:solidFill>
                <a:latin typeface="Calibri" pitchFamily="34" charset="0"/>
              </a:rPr>
            </a:br>
            <a:br>
              <a:rPr lang="en-US" sz="3600" dirty="0">
                <a:solidFill>
                  <a:schemeClr val="accent1">
                    <a:lumMod val="20000"/>
                    <a:lumOff val="80000"/>
                  </a:schemeClr>
                </a:solidFill>
                <a:latin typeface="Calibri" pitchFamily="34" charset="0"/>
              </a:rPr>
            </a:br>
            <a:endParaRPr lang="en-US" sz="3600" dirty="0">
              <a:solidFill>
                <a:schemeClr val="accent1">
                  <a:lumMod val="20000"/>
                  <a:lumOff val="80000"/>
                </a:schemeClr>
              </a:solidFill>
              <a:latin typeface="Calibri" pitchFamily="34" charset="0"/>
            </a:endParaRPr>
          </a:p>
        </p:txBody>
      </p:sp>
      <p:sp>
        <p:nvSpPr>
          <p:cNvPr id="8" name="Subtitle 7"/>
          <p:cNvSpPr>
            <a:spLocks noGrp="1"/>
          </p:cNvSpPr>
          <p:nvPr>
            <p:ph type="subTitle" idx="1"/>
          </p:nvPr>
        </p:nvSpPr>
        <p:spPr>
          <a:xfrm>
            <a:off x="7878512" y="5295927"/>
            <a:ext cx="2340476" cy="1143001"/>
          </a:xfrm>
          <a:noFill/>
          <a:ln>
            <a:noFill/>
          </a:ln>
          <a:effectLst>
            <a:outerShdw blurRad="50800" dist="50800" dir="5400000" algn="ctr" rotWithShape="0">
              <a:schemeClr val="tx1"/>
            </a:outerShdw>
          </a:effectLst>
        </p:spPr>
        <p:txBody>
          <a:bodyPr>
            <a:normAutofit fontScale="85000" lnSpcReduction="20000"/>
          </a:bodyPr>
          <a:lstStyle/>
          <a:p>
            <a:pPr algn="ctr"/>
            <a:endParaRPr lang="el-GR" sz="2800" b="1" dirty="0">
              <a:solidFill>
                <a:schemeClr val="accent3">
                  <a:lumMod val="40000"/>
                  <a:lumOff val="60000"/>
                </a:schemeClr>
              </a:solidFill>
            </a:endParaRPr>
          </a:p>
          <a:p>
            <a:r>
              <a:rPr lang="el-GR" sz="2400" b="1" dirty="0">
                <a:solidFill>
                  <a:schemeClr val="accent1"/>
                </a:solidFill>
              </a:rPr>
              <a:t> Οκτώβριος, 2026</a:t>
            </a:r>
            <a:endParaRPr lang="en-US" sz="2400" b="1" dirty="0">
              <a:solidFill>
                <a:schemeClr val="accent1"/>
              </a:solidFill>
            </a:endParaRPr>
          </a:p>
          <a:p>
            <a:pPr algn="ctr"/>
            <a:r>
              <a:rPr lang="en-US" sz="2800" b="1" dirty="0">
                <a:solidFill>
                  <a:schemeClr val="accent3">
                    <a:lumMod val="40000"/>
                    <a:lumOff val="60000"/>
                  </a:schemeClr>
                </a:solidFill>
              </a:rPr>
              <a:t>	</a:t>
            </a:r>
            <a:endParaRPr lang="en-US" sz="1600" b="1" dirty="0">
              <a:solidFill>
                <a:schemeClr val="accent3">
                  <a:lumMod val="40000"/>
                  <a:lumOff val="60000"/>
                </a:schemeClr>
              </a:solidFill>
            </a:endParaRPr>
          </a:p>
        </p:txBody>
      </p:sp>
      <p:pic>
        <p:nvPicPr>
          <p:cNvPr id="2" name="Picture 1">
            <a:extLst>
              <a:ext uri="{FF2B5EF4-FFF2-40B4-BE49-F238E27FC236}">
                <a16:creationId xmlns:a16="http://schemas.microsoft.com/office/drawing/2014/main" id="{F144CDB2-DD77-799F-3E00-1C434C19A39D}"/>
              </a:ext>
            </a:extLst>
          </p:cNvPr>
          <p:cNvPicPr>
            <a:picLocks noChangeAspect="1"/>
          </p:cNvPicPr>
          <p:nvPr/>
        </p:nvPicPr>
        <p:blipFill>
          <a:blip r:embed="rId3"/>
          <a:stretch>
            <a:fillRect/>
          </a:stretch>
        </p:blipFill>
        <p:spPr>
          <a:xfrm>
            <a:off x="5242560" y="201733"/>
            <a:ext cx="1275080" cy="932329"/>
          </a:xfrm>
          <a:prstGeom prst="rect">
            <a:avLst/>
          </a:prstGeom>
        </p:spPr>
      </p:pic>
      <p:pic>
        <p:nvPicPr>
          <p:cNvPr id="5" name="Picture 4">
            <a:extLst>
              <a:ext uri="{FF2B5EF4-FFF2-40B4-BE49-F238E27FC236}">
                <a16:creationId xmlns:a16="http://schemas.microsoft.com/office/drawing/2014/main" id="{C019B1E2-162B-E114-0A7C-ECC8427363E5}"/>
              </a:ext>
            </a:extLst>
          </p:cNvPr>
          <p:cNvPicPr>
            <a:picLocks noChangeAspect="1"/>
          </p:cNvPicPr>
          <p:nvPr/>
        </p:nvPicPr>
        <p:blipFill>
          <a:blip r:embed="rId4"/>
          <a:stretch>
            <a:fillRect/>
          </a:stretch>
        </p:blipFill>
        <p:spPr>
          <a:xfrm>
            <a:off x="2316480" y="1248387"/>
            <a:ext cx="7233920" cy="932329"/>
          </a:xfrm>
          <a:prstGeom prst="rect">
            <a:avLst/>
          </a:prstGeom>
          <a:solidFill>
            <a:schemeClr val="accent1"/>
          </a:solidFill>
          <a:ln>
            <a:noFill/>
          </a:ln>
        </p:spPr>
      </p:pic>
      <p:sp>
        <p:nvSpPr>
          <p:cNvPr id="3" name="Rectangle: Rounded Corners 2">
            <a:extLst>
              <a:ext uri="{FF2B5EF4-FFF2-40B4-BE49-F238E27FC236}">
                <a16:creationId xmlns:a16="http://schemas.microsoft.com/office/drawing/2014/main" id="{3B144CBD-9612-886D-1B70-58A1CAA2B32B}"/>
              </a:ext>
            </a:extLst>
          </p:cNvPr>
          <p:cNvSpPr/>
          <p:nvPr/>
        </p:nvSpPr>
        <p:spPr>
          <a:xfrm>
            <a:off x="904240" y="3881120"/>
            <a:ext cx="6350000" cy="2418080"/>
          </a:xfrm>
          <a:prstGeom prst="roundRect">
            <a:avLst/>
          </a:prstGeom>
          <a:gradFill>
            <a:gsLst>
              <a:gs pos="0">
                <a:schemeClr val="bg2">
                  <a:tint val="80000"/>
                  <a:satMod val="400000"/>
                </a:schemeClr>
              </a:gs>
              <a:gs pos="100000">
                <a:schemeClr val="tx2"/>
              </a:gs>
              <a:gs pos="100000">
                <a:schemeClr val="bg2">
                  <a:shade val="15000"/>
                  <a:satMod val="320000"/>
                </a:schemeClr>
              </a:gs>
            </a:gsLst>
            <a:path path="circle">
              <a:fillToRect l="10000" t="110000" r="10000" b="100000"/>
            </a:path>
          </a:gradFill>
        </p:spPr>
        <p:style>
          <a:lnRef idx="2">
            <a:schemeClr val="accent2"/>
          </a:lnRef>
          <a:fillRef idx="1">
            <a:schemeClr val="lt1"/>
          </a:fillRef>
          <a:effectRef idx="0">
            <a:schemeClr val="accent2"/>
          </a:effectRef>
          <a:fontRef idx="minor">
            <a:schemeClr val="dk1"/>
          </a:fontRef>
        </p:style>
        <p:txBody>
          <a:bodyPr rtlCol="0" anchor="ctr"/>
          <a:lstStyle/>
          <a:p>
            <a:pPr algn="ctr" defTabSz="914400"/>
            <a:endParaRPr lang="el-GR" dirty="0">
              <a:solidFill>
                <a:prstClr val="black"/>
              </a:solidFill>
              <a:latin typeface="Constantia"/>
            </a:endParaRPr>
          </a:p>
          <a:p>
            <a:pPr algn="ctr" defTabSz="914400"/>
            <a:endParaRPr lang="el-GR" b="1" dirty="0">
              <a:solidFill>
                <a:srgbClr val="0F6FC6">
                  <a:lumMod val="50000"/>
                </a:srgbClr>
              </a:solidFill>
              <a:latin typeface="Constantia"/>
            </a:endParaRPr>
          </a:p>
          <a:p>
            <a:pPr algn="ctr" defTabSz="914400"/>
            <a:r>
              <a:rPr lang="el-GR" b="1" dirty="0">
                <a:solidFill>
                  <a:srgbClr val="0F6FC6">
                    <a:lumMod val="50000"/>
                  </a:srgbClr>
                </a:solidFill>
                <a:latin typeface="Constantia"/>
              </a:rPr>
              <a:t>Κλάδος Εγγραφής Κοινωνικών Επιχειρήσεων </a:t>
            </a:r>
          </a:p>
          <a:p>
            <a:pPr algn="ctr" defTabSz="914400"/>
            <a:r>
              <a:rPr lang="el-GR" b="1" dirty="0">
                <a:solidFill>
                  <a:srgbClr val="0F6FC6">
                    <a:lumMod val="50000"/>
                  </a:srgbClr>
                </a:solidFill>
                <a:latin typeface="Constantia"/>
              </a:rPr>
              <a:t>Υπηρεσία Συνεργατικών Εταιρειών</a:t>
            </a:r>
          </a:p>
          <a:p>
            <a:pPr algn="just" defTabSz="914400"/>
            <a:endParaRPr lang="el-GR" dirty="0">
              <a:solidFill>
                <a:srgbClr val="0F6FC6">
                  <a:lumMod val="50000"/>
                </a:srgbClr>
              </a:solidFill>
              <a:latin typeface="Constantia"/>
            </a:endParaRPr>
          </a:p>
          <a:p>
            <a:pPr algn="just" defTabSz="914400"/>
            <a:r>
              <a:rPr lang="el-GR" b="1" dirty="0">
                <a:solidFill>
                  <a:srgbClr val="0F6FC6">
                    <a:lumMod val="50000"/>
                  </a:srgbClr>
                </a:solidFill>
                <a:latin typeface="Constantia"/>
              </a:rPr>
              <a:t>Υπεύθυνη Κλάδου: </a:t>
            </a:r>
            <a:r>
              <a:rPr lang="en-CY" dirty="0">
                <a:solidFill>
                  <a:srgbClr val="0F6FC6">
                    <a:lumMod val="50000"/>
                  </a:srgbClr>
                </a:solidFill>
                <a:latin typeface="Constantia"/>
              </a:rPr>
              <a:t>Κα Μα</a:t>
            </a:r>
            <a:r>
              <a:rPr lang="en-CY" dirty="0" err="1">
                <a:solidFill>
                  <a:srgbClr val="0F6FC6">
                    <a:lumMod val="50000"/>
                  </a:srgbClr>
                </a:solidFill>
                <a:latin typeface="Constantia"/>
              </a:rPr>
              <a:t>ίρη</a:t>
            </a:r>
            <a:r>
              <a:rPr lang="en-CY" dirty="0">
                <a:solidFill>
                  <a:srgbClr val="0F6FC6">
                    <a:lumMod val="50000"/>
                  </a:srgbClr>
                </a:solidFill>
                <a:latin typeface="Constantia"/>
              </a:rPr>
              <a:t> Ια</a:t>
            </a:r>
            <a:r>
              <a:rPr lang="en-CY" dirty="0" err="1">
                <a:solidFill>
                  <a:srgbClr val="0F6FC6">
                    <a:lumMod val="50000"/>
                  </a:srgbClr>
                </a:solidFill>
                <a:latin typeface="Constantia"/>
              </a:rPr>
              <a:t>κώ</a:t>
            </a:r>
            <a:r>
              <a:rPr lang="en-CY" dirty="0">
                <a:solidFill>
                  <a:srgbClr val="0F6FC6">
                    <a:lumMod val="50000"/>
                  </a:srgbClr>
                </a:solidFill>
                <a:latin typeface="Constantia"/>
              </a:rPr>
              <a:t>βου – Χανδριώτ</a:t>
            </a:r>
            <a:r>
              <a:rPr lang="el-GR" dirty="0">
                <a:solidFill>
                  <a:srgbClr val="0F6FC6">
                    <a:lumMod val="50000"/>
                  </a:srgbClr>
                </a:solidFill>
                <a:latin typeface="Constantia"/>
              </a:rPr>
              <a:t>η ΑΛΣΕ</a:t>
            </a:r>
          </a:p>
          <a:p>
            <a:pPr defTabSz="914400"/>
            <a:r>
              <a:rPr lang="el-GR" b="1" dirty="0">
                <a:solidFill>
                  <a:srgbClr val="0F6FC6">
                    <a:lumMod val="50000"/>
                  </a:srgbClr>
                </a:solidFill>
                <a:latin typeface="Constantia"/>
              </a:rPr>
              <a:t>Παρουσίαση:</a:t>
            </a:r>
            <a:r>
              <a:rPr lang="el-GR" dirty="0">
                <a:solidFill>
                  <a:srgbClr val="0F6FC6">
                    <a:lumMod val="50000"/>
                  </a:srgbClr>
                </a:solidFill>
                <a:latin typeface="Constantia"/>
              </a:rPr>
              <a:t> Έλενα </a:t>
            </a:r>
            <a:r>
              <a:rPr lang="el-GR" dirty="0" err="1">
                <a:solidFill>
                  <a:srgbClr val="0F6FC6">
                    <a:lumMod val="50000"/>
                  </a:srgbClr>
                </a:solidFill>
                <a:latin typeface="Constantia"/>
              </a:rPr>
              <a:t>Γιαννουλάτου</a:t>
            </a:r>
            <a:r>
              <a:rPr lang="el-GR" dirty="0">
                <a:solidFill>
                  <a:srgbClr val="0F6FC6">
                    <a:lumMod val="50000"/>
                  </a:srgbClr>
                </a:solidFill>
                <a:latin typeface="Constantia"/>
              </a:rPr>
              <a:t> –ΛΣΕ Α΄</a:t>
            </a:r>
          </a:p>
          <a:p>
            <a:pPr algn="ctr" defTabSz="914400"/>
            <a:endParaRPr lang="el-GR" dirty="0">
              <a:solidFill>
                <a:prstClr val="black"/>
              </a:solidFill>
              <a:latin typeface="Constantia"/>
            </a:endParaRPr>
          </a:p>
          <a:p>
            <a:pPr algn="ctr" defTabSz="914400"/>
            <a:endParaRPr lang="en-CY" dirty="0">
              <a:solidFill>
                <a:prstClr val="black"/>
              </a:solidFill>
              <a:latin typeface="Constantia"/>
            </a:endParaRPr>
          </a:p>
        </p:txBody>
      </p:sp>
      <p:pic>
        <p:nvPicPr>
          <p:cNvPr id="4" name="Picture 3">
            <a:extLst>
              <a:ext uri="{FF2B5EF4-FFF2-40B4-BE49-F238E27FC236}">
                <a16:creationId xmlns:a16="http://schemas.microsoft.com/office/drawing/2014/main" id="{602DFBCD-8B37-5193-C27A-3362D6999107}"/>
              </a:ext>
            </a:extLst>
          </p:cNvPr>
          <p:cNvPicPr>
            <a:picLocks noChangeAspect="1"/>
          </p:cNvPicPr>
          <p:nvPr/>
        </p:nvPicPr>
        <p:blipFill>
          <a:blip r:embed="rId5"/>
          <a:stretch>
            <a:fillRect/>
          </a:stretch>
        </p:blipFill>
        <p:spPr>
          <a:xfrm>
            <a:off x="8001001" y="4249273"/>
            <a:ext cx="2217987" cy="1337898"/>
          </a:xfrm>
          <a:prstGeom prst="rect">
            <a:avLst/>
          </a:prstGeom>
        </p:spPr>
      </p:pic>
    </p:spTree>
    <p:extLst>
      <p:ext uri="{BB962C8B-B14F-4D97-AF65-F5344CB8AC3E}">
        <p14:creationId xmlns:p14="http://schemas.microsoft.com/office/powerpoint/2010/main" val="3798363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92608"/>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46606" y="292608"/>
            <a:ext cx="10698479" cy="507831"/>
          </a:xfrm>
          <a:prstGeom prst="rect">
            <a:avLst/>
          </a:prstGeom>
          <a:noFill/>
        </p:spPr>
        <p:txBody>
          <a:bodyPr wrap="square">
            <a:spAutoFit/>
          </a:bodyPr>
          <a:lstStyle/>
          <a:p>
            <a:pPr algn="ctr">
              <a:defRPr sz="2700" b="1">
                <a:solidFill>
                  <a:srgbClr val="1F374D"/>
                </a:solidFill>
                <a:latin typeface="Aptos Display"/>
              </a:defRPr>
            </a:pPr>
            <a:r>
              <a:rPr dirty="0">
                <a:solidFill>
                  <a:schemeClr val="accent1"/>
                </a:solidFill>
                <a:latin typeface="Arial" panose="020B0604020202020204" pitchFamily="34" charset="0"/>
                <a:cs typeface="Arial" panose="020B0604020202020204" pitchFamily="34" charset="0"/>
              </a:rPr>
              <a:t>1. </a:t>
            </a:r>
            <a:r>
              <a:rPr lang="el-GR" dirty="0">
                <a:solidFill>
                  <a:schemeClr val="accent1"/>
                </a:solidFill>
                <a:latin typeface="Arial" panose="020B0604020202020204" pitchFamily="34" charset="0"/>
                <a:cs typeface="Arial" panose="020B0604020202020204" pitchFamily="34" charset="0"/>
              </a:rPr>
              <a:t>Νομικό Πλαίσιο</a:t>
            </a:r>
            <a:r>
              <a:rPr lang="el-GR" sz="2700" b="1" dirty="0">
                <a:solidFill>
                  <a:schemeClr val="accent1"/>
                </a:solidFill>
                <a:latin typeface="Arial" panose="020B0604020202020204" pitchFamily="34" charset="0"/>
                <a:cs typeface="Arial" panose="020B0604020202020204" pitchFamily="34" charset="0"/>
              </a:rPr>
              <a:t> για τη διαδικασία </a:t>
            </a:r>
            <a:r>
              <a:rPr lang="el-GR" dirty="0">
                <a:solidFill>
                  <a:schemeClr val="accent1"/>
                </a:solidFill>
                <a:latin typeface="Arial" panose="020B0604020202020204" pitchFamily="34" charset="0"/>
                <a:cs typeface="Arial" panose="020B0604020202020204" pitchFamily="34" charset="0"/>
              </a:rPr>
              <a:t>Εγγραφής</a:t>
            </a:r>
            <a:endParaRPr dirty="0">
              <a:solidFill>
                <a:schemeClr val="accent1"/>
              </a:solidFill>
              <a:latin typeface="Arial" panose="020B0604020202020204" pitchFamily="34" charset="0"/>
              <a:cs typeface="Arial" panose="020B0604020202020204" pitchFamily="34" charset="0"/>
            </a:endParaRPr>
          </a:p>
        </p:txBody>
      </p:sp>
      <p:sp>
        <p:nvSpPr>
          <p:cNvPr id="4" name="TextBox 3"/>
          <p:cNvSpPr txBox="1"/>
          <p:nvPr/>
        </p:nvSpPr>
        <p:spPr>
          <a:xfrm>
            <a:off x="746607" y="743051"/>
            <a:ext cx="10698480" cy="4460195"/>
          </a:xfrm>
          <a:prstGeom prst="rect">
            <a:avLst/>
          </a:prstGeom>
          <a:noFill/>
        </p:spPr>
        <p:txBody>
          <a:bodyPr wrap="square" lIns="45720">
            <a:spAutoFit/>
          </a:bodyPr>
          <a:lstStyle/>
          <a:p>
            <a:pPr algn="just">
              <a:lnSpc>
                <a:spcPts val="2880"/>
              </a:lnSpc>
            </a:pPr>
            <a:endParaRPr lang="el-GR" sz="2000" dirty="0">
              <a:latin typeface="Arial" panose="020B0604020202020204" pitchFamily="34" charset="0"/>
              <a:cs typeface="Arial" panose="020B0604020202020204" pitchFamily="34" charset="0"/>
            </a:endParaRPr>
          </a:p>
          <a:p>
            <a:pPr algn="just">
              <a:lnSpc>
                <a:spcPts val="2880"/>
              </a:lnSpc>
            </a:pPr>
            <a:r>
              <a:rPr lang="el-GR" sz="2000" dirty="0" err="1">
                <a:latin typeface="Arial" panose="020B0604020202020204" pitchFamily="34" charset="0"/>
                <a:cs typeface="Arial" panose="020B0604020202020204" pitchFamily="34" charset="0"/>
              </a:rPr>
              <a:t>To</a:t>
            </a:r>
            <a:r>
              <a:rPr lang="el-GR" sz="2000" dirty="0">
                <a:latin typeface="Arial" panose="020B0604020202020204" pitchFamily="34" charset="0"/>
                <a:cs typeface="Arial" panose="020B0604020202020204" pitchFamily="34" charset="0"/>
              </a:rPr>
              <a:t> νομικό πλαίσιο που διέπει την  εγγραφή επιχειρήσεων στο Μητρώο των Κοινωνικών Επιχειρήσεων είναι:</a:t>
            </a:r>
          </a:p>
          <a:p>
            <a:pPr marL="285750" indent="-285750" algn="just">
              <a:lnSpc>
                <a:spcPts val="2880"/>
              </a:lnSpc>
              <a:buFont typeface="Arial" panose="020B0604020202020204" pitchFamily="34" charset="0"/>
              <a:buChar char="•"/>
            </a:pPr>
            <a:endParaRPr lang="el-GR" sz="2000" dirty="0">
              <a:latin typeface="Arial" panose="020B0604020202020204" pitchFamily="34" charset="0"/>
              <a:cs typeface="Arial" panose="020B0604020202020204" pitchFamily="34" charset="0"/>
            </a:endParaRPr>
          </a:p>
          <a:p>
            <a:pPr marL="285750" indent="-285750" algn="just">
              <a:lnSpc>
                <a:spcPts val="2880"/>
              </a:lnSpc>
              <a:buFont typeface="Arial" panose="020B0604020202020204" pitchFamily="34" charset="0"/>
              <a:buChar char="•"/>
            </a:pPr>
            <a:r>
              <a:rPr lang="el-GR" sz="2000" dirty="0">
                <a:latin typeface="Arial" panose="020B0604020202020204" pitchFamily="34" charset="0"/>
                <a:cs typeface="Arial" panose="020B0604020202020204" pitchFamily="34" charset="0"/>
              </a:rPr>
              <a:t>O περί Κοινωνικών Επιχειρήσεων </a:t>
            </a:r>
            <a:r>
              <a:rPr lang="el-GR" sz="2000" b="1" dirty="0">
                <a:latin typeface="Arial" panose="020B0604020202020204" pitchFamily="34" charset="0"/>
                <a:cs typeface="Arial" panose="020B0604020202020204" pitchFamily="34" charset="0"/>
              </a:rPr>
              <a:t>Νόμος</a:t>
            </a:r>
            <a:r>
              <a:rPr lang="el-GR" sz="2000" dirty="0">
                <a:latin typeface="Arial" panose="020B0604020202020204" pitchFamily="34" charset="0"/>
                <a:cs typeface="Arial" panose="020B0604020202020204" pitchFamily="34" charset="0"/>
              </a:rPr>
              <a:t>, </a:t>
            </a:r>
          </a:p>
          <a:p>
            <a:pPr marL="285750" indent="-285750" algn="just">
              <a:lnSpc>
                <a:spcPts val="2880"/>
              </a:lnSpc>
              <a:buFont typeface="Arial" panose="020B0604020202020204" pitchFamily="34" charset="0"/>
              <a:buChar char="•"/>
            </a:pPr>
            <a:r>
              <a:rPr lang="el-GR" sz="2000" dirty="0">
                <a:latin typeface="Arial" panose="020B0604020202020204" pitchFamily="34" charset="0"/>
                <a:cs typeface="Arial" panose="020B0604020202020204" pitchFamily="34" charset="0"/>
              </a:rPr>
              <a:t>Οι περί Κοινωνικών Επιχειρήσεων </a:t>
            </a:r>
            <a:r>
              <a:rPr lang="el-GR" sz="2000" b="1" dirty="0">
                <a:latin typeface="Arial" panose="020B0604020202020204" pitchFamily="34" charset="0"/>
                <a:cs typeface="Arial" panose="020B0604020202020204" pitchFamily="34" charset="0"/>
              </a:rPr>
              <a:t>Κανονισμοί </a:t>
            </a:r>
            <a:r>
              <a:rPr lang="el-GR" sz="2000" dirty="0">
                <a:latin typeface="Arial" panose="020B0604020202020204" pitchFamily="34" charset="0"/>
                <a:cs typeface="Arial" panose="020B0604020202020204" pitchFamily="34" charset="0"/>
              </a:rPr>
              <a:t>και </a:t>
            </a:r>
          </a:p>
          <a:p>
            <a:pPr marL="285750" indent="-285750" algn="just">
              <a:lnSpc>
                <a:spcPts val="2880"/>
              </a:lnSpc>
              <a:buFont typeface="Arial" panose="020B0604020202020204" pitchFamily="34" charset="0"/>
              <a:buChar char="•"/>
            </a:pPr>
            <a:r>
              <a:rPr lang="el-GR" sz="2000" dirty="0">
                <a:latin typeface="Arial" panose="020B0604020202020204" pitchFamily="34" charset="0"/>
                <a:cs typeface="Arial" panose="020B0604020202020204" pitchFamily="34" charset="0"/>
              </a:rPr>
              <a:t>Οι </a:t>
            </a:r>
            <a:r>
              <a:rPr lang="el-GR" sz="2000" b="1" dirty="0">
                <a:latin typeface="Arial" panose="020B0604020202020204" pitchFamily="34" charset="0"/>
                <a:cs typeface="Arial" panose="020B0604020202020204" pitchFamily="34" charset="0"/>
              </a:rPr>
              <a:t>Κατευθυντήριες  Γραμμές </a:t>
            </a:r>
            <a:r>
              <a:rPr lang="el-GR" sz="2000" dirty="0">
                <a:latin typeface="Arial" panose="020B0604020202020204" pitchFamily="34" charset="0"/>
                <a:cs typeface="Arial" panose="020B0604020202020204" pitchFamily="34" charset="0"/>
              </a:rPr>
              <a:t>που εκδόθηκαν από την Υπηρεσία Συνεργατικών Εταιρειών</a:t>
            </a:r>
            <a:r>
              <a:rPr lang="en-US" sz="2000" dirty="0">
                <a:latin typeface="Arial" panose="020B0604020202020204" pitchFamily="34" charset="0"/>
                <a:cs typeface="Arial" panose="020B0604020202020204" pitchFamily="34" charset="0"/>
              </a:rPr>
              <a:t>.</a:t>
            </a:r>
            <a:endParaRPr lang="el-GR" sz="2000" dirty="0">
              <a:latin typeface="Arial" panose="020B0604020202020204" pitchFamily="34" charset="0"/>
              <a:cs typeface="Arial" panose="020B0604020202020204" pitchFamily="34" charset="0"/>
            </a:endParaRPr>
          </a:p>
          <a:p>
            <a:pPr algn="just">
              <a:lnSpc>
                <a:spcPts val="2880"/>
              </a:lnSpc>
            </a:pPr>
            <a:endParaRPr lang="el-GR" sz="2000" dirty="0">
              <a:latin typeface="Arial" panose="020B0604020202020204" pitchFamily="34" charset="0"/>
              <a:cs typeface="Arial" panose="020B0604020202020204" pitchFamily="34" charset="0"/>
            </a:endParaRPr>
          </a:p>
          <a:p>
            <a:pPr algn="just">
              <a:lnSpc>
                <a:spcPts val="2880"/>
              </a:lnSpc>
            </a:pPr>
            <a:r>
              <a:rPr lang="el-GR" sz="2000" dirty="0">
                <a:solidFill>
                  <a:schemeClr val="accent1"/>
                </a:solidFill>
                <a:latin typeface="Arial" panose="020B0604020202020204" pitchFamily="34" charset="0"/>
                <a:cs typeface="Arial" panose="020B0604020202020204" pitchFamily="34" charset="0"/>
              </a:rPr>
              <a:t>Στο πλαίσιο αυτό, καθορίζονται τα κριτήρια που πρέπει να πληροί μια νομική οντότητα για να εγγραφεί στο μητρώο κοινωνικών επιχειρήσεων ως κοινωνική επιχείρηση γενικού σκοπού ή ως κοινωνική επιχείρηση ένταξης.</a:t>
            </a:r>
            <a:endParaRPr lang="el-GR" sz="2000" dirty="0">
              <a:latin typeface="Arial" panose="020B0604020202020204" pitchFamily="34" charset="0"/>
              <a:cs typeface="Arial" panose="020B0604020202020204" pitchFamily="34" charset="0"/>
            </a:endParaRPr>
          </a:p>
          <a:p>
            <a:pPr marL="285750" indent="-285750">
              <a:spcAft>
                <a:spcPts val="1200"/>
              </a:spcAft>
              <a:buFont typeface="Arial" panose="020B0604020202020204" pitchFamily="34" charset="0"/>
              <a:buChar char="•"/>
              <a:defRPr sz="1800">
                <a:solidFill>
                  <a:srgbClr val="2D2D2D"/>
                </a:solidFill>
                <a:latin typeface="Aptos"/>
              </a:defRPr>
            </a:pPr>
            <a:endParaRPr lang="el-GR" dirty="0"/>
          </a:p>
        </p:txBody>
      </p:sp>
      <p:sp>
        <p:nvSpPr>
          <p:cNvPr id="6" name="Rectangle 5"/>
          <p:cNvSpPr/>
          <p:nvPr/>
        </p:nvSpPr>
        <p:spPr>
          <a:xfrm>
            <a:off x="594360" y="6519672"/>
            <a:ext cx="10972800" cy="18288"/>
          </a:xfrm>
          <a:prstGeom prst="rect">
            <a:avLst/>
          </a:prstGeom>
          <a:solidFill>
            <a:srgbClr val="DCE5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530969"/>
            <a:ext cx="10881360" cy="707886"/>
          </a:xfrm>
          <a:prstGeom prst="rect">
            <a:avLst/>
          </a:prstGeom>
          <a:noFill/>
        </p:spPr>
        <p:txBody>
          <a:bodyPr wrap="square">
            <a:spAutoFit/>
          </a:bodyPr>
          <a:lstStyle/>
          <a:p>
            <a:pPr algn="just">
              <a:defRPr sz="2700" b="1">
                <a:solidFill>
                  <a:srgbClr val="1F374D"/>
                </a:solidFill>
                <a:latin typeface="Aptos Display"/>
              </a:defRPr>
            </a:pPr>
            <a:r>
              <a:rPr lang="el-GR" sz="2400" dirty="0">
                <a:solidFill>
                  <a:schemeClr val="accent1"/>
                </a:solidFill>
                <a:latin typeface="Arial" panose="020B0604020202020204" pitchFamily="34" charset="0"/>
                <a:cs typeface="Arial" panose="020B0604020202020204" pitchFamily="34" charset="0"/>
              </a:rPr>
              <a:t>2. Βασικά Βήματα για όσους ενδιαφέρονται να υποβάλουν Αίτηση</a:t>
            </a:r>
            <a:endParaRPr lang="el-GR" dirty="0">
              <a:solidFill>
                <a:schemeClr val="accent1"/>
              </a:solidFill>
              <a:latin typeface="Arial" panose="020B0604020202020204" pitchFamily="34" charset="0"/>
              <a:cs typeface="Arial" panose="020B0604020202020204" pitchFamily="34" charset="0"/>
            </a:endParaRPr>
          </a:p>
          <a:p>
            <a:pPr algn="ctr">
              <a:defRPr sz="2700" b="1">
                <a:solidFill>
                  <a:srgbClr val="1F374D"/>
                </a:solidFill>
                <a:latin typeface="Aptos Display"/>
              </a:defRPr>
            </a:pPr>
            <a:r>
              <a:rPr lang="el-GR" sz="1600" dirty="0">
                <a:solidFill>
                  <a:schemeClr val="accent1"/>
                </a:solidFill>
                <a:latin typeface="Arial" panose="020B0604020202020204" pitchFamily="34" charset="0"/>
                <a:cs typeface="Arial" panose="020B0604020202020204" pitchFamily="34" charset="0"/>
              </a:rPr>
              <a:t>       </a:t>
            </a:r>
          </a:p>
        </p:txBody>
      </p:sp>
      <p:sp>
        <p:nvSpPr>
          <p:cNvPr id="4" name="TextBox 3"/>
          <p:cNvSpPr txBox="1"/>
          <p:nvPr/>
        </p:nvSpPr>
        <p:spPr>
          <a:xfrm>
            <a:off x="358292" y="1173504"/>
            <a:ext cx="11475416" cy="7602081"/>
          </a:xfrm>
          <a:prstGeom prst="rect">
            <a:avLst/>
          </a:prstGeom>
          <a:noFill/>
        </p:spPr>
        <p:txBody>
          <a:bodyPr wrap="square" lIns="45720">
            <a:spAutoFit/>
          </a:bodyPr>
          <a:lstStyle/>
          <a:p>
            <a:pPr marL="342900" indent="-342900" algn="just">
              <a:spcAft>
                <a:spcPts val="1200"/>
              </a:spcAft>
              <a:buAutoNum type="arabicPeriod"/>
              <a:defRPr sz="1700">
                <a:solidFill>
                  <a:srgbClr val="2D2D2D"/>
                </a:solidFill>
                <a:latin typeface="Aptos"/>
              </a:defRPr>
            </a:pPr>
            <a:r>
              <a:rPr lang="el-GR" b="1" dirty="0">
                <a:latin typeface="Arial" panose="020B0604020202020204" pitchFamily="34" charset="0"/>
                <a:cs typeface="Arial" panose="020B0604020202020204" pitchFamily="34" charset="0"/>
              </a:rPr>
              <a:t>Εκδήλωση αρχικού ενδιαφέροντος</a:t>
            </a:r>
            <a:r>
              <a:rPr lang="en-US" b="1"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Η ενδιαφερόμενη επιχείρηση επικοινωνεί με την ΥΣΕ για γνωστοποίηση της πρόθεσης της να υποβάλει αίτηση εγγραφής στο Μητρώο Κοινωνικών Επιχειρήσεων.</a:t>
            </a:r>
          </a:p>
          <a:p>
            <a:pPr marL="342900" indent="-342900" algn="just">
              <a:spcAft>
                <a:spcPts val="1200"/>
              </a:spcAft>
              <a:buAutoNum type="arabicPeriod"/>
              <a:defRPr sz="1700">
                <a:solidFill>
                  <a:srgbClr val="2D2D2D"/>
                </a:solidFill>
                <a:latin typeface="Aptos"/>
              </a:defRPr>
            </a:pPr>
            <a:r>
              <a:rPr lang="el-GR" b="1" dirty="0">
                <a:latin typeface="Arial" panose="020B0604020202020204" pitchFamily="34" charset="0"/>
                <a:cs typeface="Arial" panose="020B0604020202020204" pitchFamily="34" charset="0"/>
              </a:rPr>
              <a:t>Υποβολή Συνοπτικού Σημειώματος (</a:t>
            </a:r>
            <a:r>
              <a:rPr lang="en-US" b="1" dirty="0">
                <a:latin typeface="Arial" panose="020B0604020202020204" pitchFamily="34" charset="0"/>
                <a:cs typeface="Arial" panose="020B0604020202020204" pitchFamily="34" charset="0"/>
              </a:rPr>
              <a:t>Concept Note)</a:t>
            </a:r>
            <a:r>
              <a:rPr lang="el-GR" b="1"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Η επιχείρηση συμπληρώνει το πρότυπο έντυπο «Συνοπτικού Σημειώματος» για προκαταρκτική εξέταση της δυνατότητας υποβολής αίτησης.</a:t>
            </a:r>
          </a:p>
          <a:p>
            <a:pPr marL="342900" indent="-342900" algn="just">
              <a:spcAft>
                <a:spcPts val="1200"/>
              </a:spcAft>
              <a:buAutoNum type="arabicPeriod"/>
              <a:defRPr sz="1700">
                <a:solidFill>
                  <a:srgbClr val="2D2D2D"/>
                </a:solidFill>
                <a:latin typeface="Aptos"/>
              </a:defRPr>
            </a:pPr>
            <a:r>
              <a:rPr lang="el-GR" b="1" dirty="0">
                <a:latin typeface="Arial" panose="020B0604020202020204" pitchFamily="34" charset="0"/>
                <a:cs typeface="Arial" panose="020B0604020202020204" pitchFamily="34" charset="0"/>
              </a:rPr>
              <a:t>Έγκριση υποβολής αίτησης: </a:t>
            </a:r>
            <a:r>
              <a:rPr lang="el-GR" sz="1700" dirty="0">
                <a:latin typeface="Arial" panose="020B0604020202020204" pitchFamily="34" charset="0"/>
                <a:cs typeface="Arial" panose="020B0604020202020204" pitchFamily="34" charset="0"/>
              </a:rPr>
              <a:t>Εφόσον</a:t>
            </a:r>
            <a:r>
              <a:rPr lang="el-GR" sz="1700" b="1" dirty="0">
                <a:latin typeface="Arial" panose="020B0604020202020204" pitchFamily="34" charset="0"/>
                <a:cs typeface="Arial" panose="020B0604020202020204" pitchFamily="34" charset="0"/>
              </a:rPr>
              <a:t> </a:t>
            </a:r>
            <a:r>
              <a:rPr lang="en-CY" sz="1700" dirty="0" err="1">
                <a:latin typeface="Arial" panose="020B0604020202020204" pitchFamily="34" charset="0"/>
                <a:cs typeface="Arial" panose="020B0604020202020204" pitchFamily="34" charset="0"/>
              </a:rPr>
              <a:t>δι</a:t>
            </a:r>
            <a:r>
              <a:rPr lang="en-CY" sz="1700" dirty="0">
                <a:latin typeface="Arial" panose="020B0604020202020204" pitchFamily="34" charset="0"/>
                <a:cs typeface="Arial" panose="020B0604020202020204" pitchFamily="34" charset="0"/>
              </a:rPr>
              <a:t>απιστωθεί ότι </a:t>
            </a:r>
            <a:r>
              <a:rPr lang="el-GR" sz="1700" dirty="0">
                <a:latin typeface="Arial" panose="020B0604020202020204" pitchFamily="34" charset="0"/>
                <a:cs typeface="Arial" panose="020B0604020202020204" pitchFamily="34" charset="0"/>
              </a:rPr>
              <a:t>πληρούνται οι βασικές προϋποθέσεις όπως π.χ. η κοινωνική αποστολή ως κύριος σκοπός, η κατάλληλη νομική μορφή, τα έσοδα ( ≥ 70%) προέρχονται από επιχειρηματικής δραστηριότητα, η μη υπαγωγή στις κρατικές επιχειρήσεις </a:t>
            </a:r>
            <a:r>
              <a:rPr lang="el-GR" sz="1700" dirty="0" err="1">
                <a:latin typeface="Arial" panose="020B0604020202020204" pitchFamily="34" charset="0"/>
                <a:cs typeface="Arial" panose="020B0604020202020204" pitchFamily="34" charset="0"/>
              </a:rPr>
              <a:t>κλπ</a:t>
            </a:r>
            <a:r>
              <a:rPr lang="el-GR" sz="1700" dirty="0">
                <a:latin typeface="Arial" panose="020B0604020202020204" pitchFamily="34" charset="0"/>
                <a:cs typeface="Arial" panose="020B0604020202020204" pitchFamily="34" charset="0"/>
              </a:rPr>
              <a:t>, η ΥΣΕ δίνει το «πράσινο φως» για την υποβολή αίτησης.</a:t>
            </a:r>
          </a:p>
          <a:p>
            <a:pPr marL="342900" indent="-342900" algn="just">
              <a:spcAft>
                <a:spcPts val="1200"/>
              </a:spcAft>
              <a:buAutoNum type="arabicPeriod"/>
              <a:defRPr sz="1700">
                <a:solidFill>
                  <a:srgbClr val="2D2D2D"/>
                </a:solidFill>
                <a:latin typeface="Aptos"/>
              </a:defRPr>
            </a:pPr>
            <a:r>
              <a:rPr lang="el-GR" b="1" dirty="0">
                <a:latin typeface="Arial" panose="020B0604020202020204" pitchFamily="34" charset="0"/>
                <a:cs typeface="Arial" panose="020B0604020202020204" pitchFamily="34" charset="0"/>
              </a:rPr>
              <a:t>Γνωστοποίηση πρόθεσης επιχείρησης για εγγραφή στο Μητρώο: </a:t>
            </a:r>
            <a:r>
              <a:rPr lang="el-GR" dirty="0">
                <a:latin typeface="Arial" panose="020B0604020202020204" pitchFamily="34" charset="0"/>
                <a:cs typeface="Arial" panose="020B0604020202020204" pitchFamily="34" charset="0"/>
              </a:rPr>
              <a:t>Επιχείρηση που προτίθεται να αιτηθεί την εγγραφή της στο Μητρώο, γνωστοποιεί την πρόθεση της, προς ενημέρωση του κοινού, με δημοσίευση σε δύο (2) ημερήσιες εφημερίδες Παγκύπριας κυκλοφορίας είτε στην έντυπή είτε στην  ηλεκτρονική έκδοση τους.</a:t>
            </a:r>
          </a:p>
          <a:p>
            <a:pPr marL="342900" indent="-342900">
              <a:spcAft>
                <a:spcPts val="1200"/>
              </a:spcAft>
              <a:buAutoNum type="arabicPeriod"/>
              <a:defRPr sz="1700">
                <a:solidFill>
                  <a:srgbClr val="2D2D2D"/>
                </a:solidFill>
                <a:latin typeface="Aptos"/>
              </a:defRPr>
            </a:pPr>
            <a:r>
              <a:rPr lang="el-GR" b="1" dirty="0">
                <a:latin typeface="Arial" panose="020B0604020202020204" pitchFamily="34" charset="0"/>
                <a:cs typeface="Arial" panose="020B0604020202020204" pitchFamily="34" charset="0"/>
              </a:rPr>
              <a:t>Κόστος</a:t>
            </a:r>
            <a:r>
              <a:rPr lang="el-GR" dirty="0">
                <a:latin typeface="Arial" panose="020B0604020202020204" pitchFamily="34" charset="0"/>
                <a:cs typeface="Arial" panose="020B0604020202020204" pitchFamily="34" charset="0"/>
              </a:rPr>
              <a:t>: Ατελώς (€0).</a:t>
            </a:r>
          </a:p>
          <a:p>
            <a:pPr>
              <a:lnSpc>
                <a:spcPts val="1000"/>
              </a:lnSpc>
              <a:spcAft>
                <a:spcPts val="1200"/>
              </a:spcAft>
              <a:defRPr sz="1700">
                <a:solidFill>
                  <a:srgbClr val="2D2D2D"/>
                </a:solidFill>
                <a:latin typeface="Aptos"/>
              </a:defRPr>
            </a:pPr>
            <a:endParaRPr lang="el-GR" dirty="0">
              <a:solidFill>
                <a:srgbClr val="2D2D2D"/>
              </a:solidFill>
              <a:latin typeface="Arial" panose="020B0604020202020204" pitchFamily="34" charset="0"/>
              <a:cs typeface="Arial" panose="020B0604020202020204" pitchFamily="34" charset="0"/>
            </a:endParaRPr>
          </a:p>
          <a:p>
            <a:pPr>
              <a:lnSpc>
                <a:spcPts val="1000"/>
              </a:lnSpc>
              <a:spcAft>
                <a:spcPts val="1200"/>
              </a:spcAft>
              <a:defRPr sz="1700">
                <a:solidFill>
                  <a:srgbClr val="2D2D2D"/>
                </a:solidFill>
                <a:latin typeface="Aptos"/>
              </a:defRPr>
            </a:pPr>
            <a:r>
              <a:rPr lang="el-GR" b="1" dirty="0">
                <a:solidFill>
                  <a:srgbClr val="2D2D2D"/>
                </a:solidFill>
                <a:latin typeface="Arial" panose="020B0604020202020204" pitchFamily="34" charset="0"/>
                <a:cs typeface="Arial" panose="020B0604020202020204" pitchFamily="34" charset="0"/>
              </a:rPr>
              <a:t>6. Υποστήριξη: </a:t>
            </a:r>
            <a:r>
              <a:rPr lang="el-GR" dirty="0">
                <a:solidFill>
                  <a:srgbClr val="2D2D2D"/>
                </a:solidFill>
                <a:latin typeface="Arial" panose="020B0604020202020204" pitchFamily="34" charset="0"/>
                <a:cs typeface="Arial" panose="020B0604020202020204" pitchFamily="34" charset="0"/>
              </a:rPr>
              <a:t>Κατευθυντήριες Γραμμές &amp;</a:t>
            </a:r>
          </a:p>
          <a:p>
            <a:pPr>
              <a:lnSpc>
                <a:spcPts val="1000"/>
              </a:lnSpc>
              <a:spcAft>
                <a:spcPts val="1200"/>
              </a:spcAft>
              <a:defRPr sz="1700">
                <a:solidFill>
                  <a:srgbClr val="2D2D2D"/>
                </a:solidFill>
                <a:latin typeface="Aptos"/>
              </a:defRPr>
            </a:pPr>
            <a:r>
              <a:rPr lang="el-GR" dirty="0">
                <a:solidFill>
                  <a:srgbClr val="2D2D2D"/>
                </a:solidFill>
                <a:latin typeface="Arial" panose="020B0604020202020204" pitchFamily="34" charset="0"/>
                <a:cs typeface="Arial" panose="020B0604020202020204" pitchFamily="34" charset="0"/>
              </a:rPr>
              <a:t> Επικοινωνία με Κλάδο Εγγραφών για απορίες διευκρινήσεις</a:t>
            </a:r>
            <a:endParaRPr lang="en-US" dirty="0">
              <a:solidFill>
                <a:srgbClr val="2D2D2D"/>
              </a:solidFill>
              <a:latin typeface="Arial" panose="020B0604020202020204" pitchFamily="34" charset="0"/>
              <a:cs typeface="Arial" panose="020B0604020202020204" pitchFamily="34" charset="0"/>
            </a:endParaRPr>
          </a:p>
          <a:p>
            <a:pPr marL="342900" indent="-342900">
              <a:spcAft>
                <a:spcPts val="1200"/>
              </a:spcAft>
              <a:buAutoNum type="arabicPeriod"/>
              <a:defRPr sz="1700">
                <a:solidFill>
                  <a:srgbClr val="2D2D2D"/>
                </a:solidFill>
                <a:latin typeface="Aptos"/>
              </a:defRPr>
            </a:pPr>
            <a:endParaRPr lang="el-GR" dirty="0">
              <a:latin typeface="Arial" panose="020B0604020202020204" pitchFamily="34" charset="0"/>
              <a:cs typeface="Arial" panose="020B0604020202020204" pitchFamily="34" charset="0"/>
            </a:endParaRPr>
          </a:p>
          <a:p>
            <a:pPr algn="just">
              <a:spcAft>
                <a:spcPts val="1200"/>
              </a:spcAft>
              <a:defRPr sz="1700">
                <a:solidFill>
                  <a:srgbClr val="2D2D2D"/>
                </a:solidFill>
                <a:latin typeface="Aptos"/>
              </a:defRPr>
            </a:pPr>
            <a:endParaRPr lang="el-GR" dirty="0">
              <a:latin typeface="Arial" panose="020B0604020202020204" pitchFamily="34" charset="0"/>
              <a:cs typeface="Arial" panose="020B0604020202020204" pitchFamily="34" charset="0"/>
            </a:endParaRPr>
          </a:p>
          <a:p>
            <a:pPr marL="342900" indent="-342900" algn="just">
              <a:spcAft>
                <a:spcPts val="1200"/>
              </a:spcAft>
              <a:buAutoNum type="arabicPeriod"/>
              <a:defRPr sz="1700">
                <a:solidFill>
                  <a:srgbClr val="2D2D2D"/>
                </a:solidFill>
                <a:latin typeface="Aptos"/>
              </a:defRPr>
            </a:pPr>
            <a:endParaRPr lang="el-GR" dirty="0">
              <a:latin typeface="Arial" panose="020B0604020202020204" pitchFamily="34" charset="0"/>
              <a:cs typeface="Arial" panose="020B0604020202020204" pitchFamily="34" charset="0"/>
            </a:endParaRPr>
          </a:p>
          <a:p>
            <a:pPr marL="342900" indent="-342900" algn="just">
              <a:spcAft>
                <a:spcPts val="1200"/>
              </a:spcAft>
              <a:buAutoNum type="arabicPeriod"/>
              <a:defRPr sz="1700">
                <a:solidFill>
                  <a:srgbClr val="2D2D2D"/>
                </a:solidFill>
                <a:latin typeface="Aptos"/>
              </a:defRPr>
            </a:pPr>
            <a:endParaRPr lang="el-GR" dirty="0"/>
          </a:p>
          <a:p>
            <a:pPr marL="342900" indent="-342900" algn="just">
              <a:spcAft>
                <a:spcPts val="1200"/>
              </a:spcAft>
              <a:buAutoNum type="arabicPeriod"/>
              <a:defRPr sz="1700">
                <a:solidFill>
                  <a:srgbClr val="2D2D2D"/>
                </a:solidFill>
                <a:latin typeface="Aptos"/>
              </a:defRPr>
            </a:pPr>
            <a:endParaRPr lang="el-GR" dirty="0"/>
          </a:p>
          <a:p>
            <a:pPr marL="342900" indent="-342900" algn="just">
              <a:spcAft>
                <a:spcPts val="1200"/>
              </a:spcAft>
              <a:buAutoNum type="arabicPeriod"/>
              <a:defRPr sz="1700">
                <a:solidFill>
                  <a:srgbClr val="2D2D2D"/>
                </a:solidFill>
                <a:latin typeface="Aptos"/>
              </a:defRPr>
            </a:pPr>
            <a:endParaRPr lang="el-GR" dirty="0"/>
          </a:p>
          <a:p>
            <a:pPr algn="just">
              <a:spcAft>
                <a:spcPts val="1200"/>
              </a:spcAft>
              <a:defRPr sz="1700">
                <a:solidFill>
                  <a:srgbClr val="2D2D2D"/>
                </a:solidFill>
                <a:latin typeface="Aptos"/>
              </a:defRPr>
            </a:pPr>
            <a:endParaRPr lang="el-GR" dirty="0"/>
          </a:p>
        </p:txBody>
      </p:sp>
      <p:sp>
        <p:nvSpPr>
          <p:cNvPr id="5" name="Rectangle 4"/>
          <p:cNvSpPr/>
          <p:nvPr/>
        </p:nvSpPr>
        <p:spPr>
          <a:xfrm>
            <a:off x="594360" y="6519672"/>
            <a:ext cx="10972800" cy="18288"/>
          </a:xfrm>
          <a:prstGeom prst="rect">
            <a:avLst/>
          </a:prstGeom>
          <a:solidFill>
            <a:srgbClr val="DCE5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hought Bubble: Cloud 8">
            <a:extLst>
              <a:ext uri="{FF2B5EF4-FFF2-40B4-BE49-F238E27FC236}">
                <a16:creationId xmlns:a16="http://schemas.microsoft.com/office/drawing/2014/main" id="{1A7C406C-D139-F7EC-51C0-8F0A629C22E2}"/>
              </a:ext>
            </a:extLst>
          </p:cNvPr>
          <p:cNvSpPr/>
          <p:nvPr/>
        </p:nvSpPr>
        <p:spPr>
          <a:xfrm>
            <a:off x="6786880" y="4591921"/>
            <a:ext cx="5046828" cy="1735110"/>
          </a:xfrm>
          <a:prstGeom prst="cloudCallou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Y" b="1" dirty="0">
                <a:solidFill>
                  <a:schemeClr val="accent1"/>
                </a:solidFill>
              </a:rPr>
              <a:t>Η Υ</a:t>
            </a:r>
            <a:r>
              <a:rPr lang="el-GR" b="1" dirty="0">
                <a:solidFill>
                  <a:schemeClr val="accent1"/>
                </a:solidFill>
              </a:rPr>
              <a:t>ΣΕ έχει </a:t>
            </a:r>
            <a:r>
              <a:rPr lang="en-CY" b="1" dirty="0">
                <a:solidFill>
                  <a:schemeClr val="accent1"/>
                </a:solidFill>
              </a:rPr>
              <a:t> υποστηρικτικό και καθοδηγητικό ρόλο. </a:t>
            </a:r>
            <a:endParaRPr lang="en-CY"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6C7CA-DC02-AC26-8D2E-9D86FF1E6EC3}"/>
              </a:ext>
            </a:extLst>
          </p:cNvPr>
          <p:cNvSpPr>
            <a:spLocks noGrp="1"/>
          </p:cNvSpPr>
          <p:nvPr>
            <p:ph type="title"/>
          </p:nvPr>
        </p:nvSpPr>
        <p:spPr>
          <a:xfrm>
            <a:off x="802640" y="396241"/>
            <a:ext cx="10373360" cy="690879"/>
          </a:xfrm>
        </p:spPr>
        <p:txBody>
          <a:bodyPr>
            <a:normAutofit fontScale="90000"/>
          </a:bodyPr>
          <a:lstStyle/>
          <a:p>
            <a:pPr algn="ctr"/>
            <a:r>
              <a:rPr lang="en-US" sz="3200" b="1" dirty="0">
                <a:solidFill>
                  <a:schemeClr val="accent1"/>
                </a:solidFill>
                <a:latin typeface="Arial" panose="020B0604020202020204" pitchFamily="34" charset="0"/>
                <a:ea typeface="+mn-ea"/>
                <a:cs typeface="Arial" panose="020B0604020202020204" pitchFamily="34" charset="0"/>
              </a:rPr>
              <a:t>3. </a:t>
            </a:r>
            <a:r>
              <a:rPr lang="el-GR" sz="3200" b="1" dirty="0">
                <a:solidFill>
                  <a:schemeClr val="accent1"/>
                </a:solidFill>
                <a:latin typeface="Arial" panose="020B0604020202020204" pitchFamily="34" charset="0"/>
                <a:ea typeface="+mn-ea"/>
                <a:cs typeface="Arial" panose="020B0604020202020204" pitchFamily="34" charset="0"/>
              </a:rPr>
              <a:t>Βήματα</a:t>
            </a:r>
            <a:r>
              <a:rPr lang="en-US" sz="3200" b="1" dirty="0">
                <a:solidFill>
                  <a:schemeClr val="accent1"/>
                </a:solidFill>
                <a:latin typeface="Arial" panose="020B0604020202020204" pitchFamily="34" charset="0"/>
                <a:ea typeface="+mn-ea"/>
                <a:cs typeface="Arial" panose="020B0604020202020204" pitchFamily="34" charset="0"/>
              </a:rPr>
              <a:t> </a:t>
            </a:r>
            <a:r>
              <a:rPr lang="el-GR" sz="3200" b="1" dirty="0">
                <a:solidFill>
                  <a:schemeClr val="accent1"/>
                </a:solidFill>
                <a:latin typeface="Arial" panose="020B0604020202020204" pitchFamily="34" charset="0"/>
                <a:ea typeface="+mn-ea"/>
                <a:cs typeface="Arial" panose="020B0604020202020204" pitchFamily="34" charset="0"/>
              </a:rPr>
              <a:t>για τη Διαδικασίας Υποβολής και </a:t>
            </a:r>
            <a:br>
              <a:rPr lang="el-GR" sz="3200" b="1" dirty="0">
                <a:solidFill>
                  <a:schemeClr val="accent1"/>
                </a:solidFill>
                <a:latin typeface="Arial" panose="020B0604020202020204" pitchFamily="34" charset="0"/>
                <a:ea typeface="+mn-ea"/>
                <a:cs typeface="Arial" panose="020B0604020202020204" pitchFamily="34" charset="0"/>
              </a:rPr>
            </a:br>
            <a:r>
              <a:rPr lang="el-GR" sz="3200" b="1" dirty="0">
                <a:solidFill>
                  <a:schemeClr val="accent1"/>
                </a:solidFill>
                <a:latin typeface="Arial" panose="020B0604020202020204" pitchFamily="34" charset="0"/>
                <a:ea typeface="+mn-ea"/>
                <a:cs typeface="Arial" panose="020B0604020202020204" pitchFamily="34" charset="0"/>
              </a:rPr>
              <a:t>Εξέτασης Αίτησης</a:t>
            </a:r>
            <a:endParaRPr lang="en-CY" sz="3200" b="1" dirty="0">
              <a:solidFill>
                <a:schemeClr val="accent1"/>
              </a:solidFill>
              <a:latin typeface="Arial" panose="020B0604020202020204" pitchFamily="34" charset="0"/>
              <a:ea typeface="+mn-ea"/>
              <a:cs typeface="Arial" panose="020B0604020202020204" pitchFamily="34" charset="0"/>
            </a:endParaRPr>
          </a:p>
        </p:txBody>
      </p:sp>
      <p:sp>
        <p:nvSpPr>
          <p:cNvPr id="4" name="Slide Number Placeholder 3">
            <a:extLst>
              <a:ext uri="{FF2B5EF4-FFF2-40B4-BE49-F238E27FC236}">
                <a16:creationId xmlns:a16="http://schemas.microsoft.com/office/drawing/2014/main" id="{92C9CF7D-A83A-E4D3-A99E-9EEAC995B69F}"/>
              </a:ext>
            </a:extLst>
          </p:cNvPr>
          <p:cNvSpPr>
            <a:spLocks noGrp="1"/>
          </p:cNvSpPr>
          <p:nvPr>
            <p:ph type="sldNum" sz="quarter" idx="12"/>
          </p:nvPr>
        </p:nvSpPr>
        <p:spPr/>
        <p:txBody>
          <a:bodyPr/>
          <a:lstStyle/>
          <a:p>
            <a:fld id="{5A2E279B-37FF-470A-9610-DE06C84CAFE3}" type="slidenum">
              <a:rPr lang="en-US" smtClean="0"/>
              <a:pPr/>
              <a:t>4</a:t>
            </a:fld>
            <a:endParaRPr lang="en-US"/>
          </a:p>
        </p:txBody>
      </p:sp>
      <p:sp>
        <p:nvSpPr>
          <p:cNvPr id="7" name="Content Placeholder 6">
            <a:extLst>
              <a:ext uri="{FF2B5EF4-FFF2-40B4-BE49-F238E27FC236}">
                <a16:creationId xmlns:a16="http://schemas.microsoft.com/office/drawing/2014/main" id="{09B6DAE5-06ED-9E28-4A48-E2EC70996B4B}"/>
              </a:ext>
            </a:extLst>
          </p:cNvPr>
          <p:cNvSpPr>
            <a:spLocks noGrp="1"/>
          </p:cNvSpPr>
          <p:nvPr>
            <p:ph idx="1"/>
          </p:nvPr>
        </p:nvSpPr>
        <p:spPr>
          <a:xfrm>
            <a:off x="721360" y="1259840"/>
            <a:ext cx="10596880" cy="5064761"/>
          </a:xfrm>
        </p:spPr>
        <p:txBody>
          <a:bodyPr>
            <a:normAutofit fontScale="92500" lnSpcReduction="10000"/>
          </a:bodyPr>
          <a:lstStyle/>
          <a:p>
            <a:pPr marL="0" indent="0" algn="just">
              <a:buNone/>
            </a:pPr>
            <a:r>
              <a:rPr lang="el-GR" b="1" dirty="0">
                <a:latin typeface="Arial" panose="020B0604020202020204" pitchFamily="34" charset="0"/>
                <a:cs typeface="Arial" panose="020B0604020202020204" pitchFamily="34" charset="0"/>
              </a:rPr>
              <a:t>1. Υποβολή αίτησης και συνοδευτικών εγγράφων:</a:t>
            </a:r>
          </a:p>
          <a:p>
            <a:pPr lvl="1" algn="just">
              <a:buFontTx/>
              <a:buChar char="-"/>
            </a:pPr>
            <a:r>
              <a:rPr lang="el-GR" sz="2100" dirty="0">
                <a:latin typeface="Arial" panose="020B0604020202020204" pitchFamily="34" charset="0"/>
                <a:cs typeface="Arial" panose="020B0604020202020204" pitchFamily="34" charset="0"/>
              </a:rPr>
              <a:t>Το έντυπο αίτησης (Α1002)είναι διαθέσιμο στην ιστοσελίδα της ΥΣΕ</a:t>
            </a:r>
            <a:r>
              <a:rPr lang="en-US" sz="2000" dirty="0">
                <a:solidFill>
                  <a:schemeClr val="accent1">
                    <a:lumMod val="75000"/>
                  </a:schemeClr>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 </a:t>
            </a:r>
            <a:r>
              <a:rPr lang="en-US" sz="1900" dirty="0">
                <a:solidFill>
                  <a:schemeClr val="accent1">
                    <a:lumMod val="75000"/>
                  </a:schemeClr>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gov.cy/</a:t>
            </a:r>
            <a:r>
              <a:rPr lang="en-US" sz="1900" dirty="0" err="1">
                <a:solidFill>
                  <a:schemeClr val="accent1">
                    <a:lumMod val="75000"/>
                  </a:schemeClr>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cssda</a:t>
            </a:r>
            <a:r>
              <a:rPr lang="el-GR" sz="2100" dirty="0">
                <a:latin typeface="Arial" panose="020B0604020202020204" pitchFamily="34" charset="0"/>
                <a:cs typeface="Arial" panose="020B0604020202020204" pitchFamily="34" charset="0"/>
              </a:rPr>
              <a:t>.</a:t>
            </a:r>
          </a:p>
          <a:p>
            <a:pPr lvl="1" algn="just">
              <a:buFontTx/>
              <a:buChar char="-"/>
            </a:pPr>
            <a:r>
              <a:rPr lang="el-GR" sz="2100" dirty="0">
                <a:latin typeface="Arial" panose="020B0604020202020204" pitchFamily="34" charset="0"/>
                <a:cs typeface="Arial" panose="020B0604020202020204" pitchFamily="34" charset="0"/>
              </a:rPr>
              <a:t>Η αίτηση και τα συνημμένα αυτής υποβάλλονται στο ηλεκτρονικό ταχυδρομείο  </a:t>
            </a:r>
            <a:r>
              <a:rPr lang="el-GR" sz="2100" dirty="0">
                <a:solidFill>
                  <a:schemeClr val="accent1"/>
                </a:solidFill>
                <a:latin typeface="Arial" panose="020B0604020202020204" pitchFamily="34" charset="0"/>
                <a:cs typeface="Arial" panose="020B0604020202020204" pitchFamily="34" charset="0"/>
              </a:rPr>
              <a:t>commissioner@cssda.gov.cy</a:t>
            </a:r>
          </a:p>
          <a:p>
            <a:pPr marL="0" indent="0" algn="just">
              <a:buNone/>
            </a:pPr>
            <a:r>
              <a:rPr lang="el-GR" b="1" dirty="0">
                <a:latin typeface="Arial" panose="020B0604020202020204" pitchFamily="34" charset="0"/>
                <a:cs typeface="Arial" panose="020B0604020202020204" pitchFamily="34" charset="0"/>
              </a:rPr>
              <a:t>2.Προκαταρκτική Αξιολόγηση</a:t>
            </a:r>
            <a:r>
              <a:rPr lang="el-GR" dirty="0">
                <a:latin typeface="Arial" panose="020B0604020202020204" pitchFamily="34" charset="0"/>
                <a:cs typeface="Arial" panose="020B0604020202020204" pitchFamily="34" charset="0"/>
              </a:rPr>
              <a:t>: Η αρμόδια αρχή ελέγχει την αίτηση και τα συνοδευτικά έγγραφα ως προς την πληρότητα τους.</a:t>
            </a:r>
          </a:p>
          <a:p>
            <a:pPr marL="0" indent="0" algn="just">
              <a:buNone/>
              <a:tabLst>
                <a:tab pos="447675" algn="l"/>
              </a:tabLst>
            </a:pPr>
            <a:r>
              <a:rPr lang="el-GR" b="1" dirty="0">
                <a:latin typeface="Arial" panose="020B0604020202020204" pitchFamily="34" charset="0"/>
                <a:cs typeface="Arial" panose="020B0604020202020204" pitchFamily="34" charset="0"/>
              </a:rPr>
              <a:t>3.Ειδοποίηση για ελλείψεις: </a:t>
            </a:r>
            <a:r>
              <a:rPr lang="el-GR" dirty="0">
                <a:latin typeface="Arial" panose="020B0604020202020204" pitchFamily="34" charset="0"/>
                <a:cs typeface="Arial" panose="020B0604020202020204" pitchFamily="34" charset="0"/>
              </a:rPr>
              <a:t>Εφόσον απαιτείται η υποβολή συμπληρωματικών στοιχείων, η υποψήφια ΚΕ κατόπιν ειδοποίησης από την αρμόδια αρχή, θα πρέπει να τα προσκομίσει ώστε να προχωρήσει η διαδικασία εξέτασης.</a:t>
            </a:r>
          </a:p>
          <a:p>
            <a:pPr marL="0" indent="0" algn="just">
              <a:buNone/>
            </a:pPr>
            <a:r>
              <a:rPr lang="el-GR" b="1" dirty="0">
                <a:latin typeface="Arial" panose="020B0604020202020204" pitchFamily="34" charset="0"/>
                <a:cs typeface="Arial" panose="020B0604020202020204" pitchFamily="34" charset="0"/>
              </a:rPr>
              <a:t>4.Εξέταση και Απόφαση: </a:t>
            </a:r>
            <a:r>
              <a:rPr lang="el-GR" dirty="0">
                <a:latin typeface="Arial" panose="020B0604020202020204" pitchFamily="34" charset="0"/>
                <a:cs typeface="Arial" panose="020B0604020202020204" pitchFamily="34" charset="0"/>
              </a:rPr>
              <a:t>Η αρμόδια αρχή εξετάζει την αίτηση και αποφασίζει για Έγκριση ή Απόρριψη της. </a:t>
            </a:r>
          </a:p>
          <a:p>
            <a:pPr marL="0" indent="0" algn="just">
              <a:buNone/>
            </a:pPr>
            <a:r>
              <a:rPr lang="el-GR" b="1" dirty="0">
                <a:latin typeface="Arial" panose="020B0604020202020204" pitchFamily="34" charset="0"/>
                <a:cs typeface="Arial" panose="020B0604020202020204" pitchFamily="34" charset="0"/>
              </a:rPr>
              <a:t>5.Ενημέρωση </a:t>
            </a:r>
            <a:r>
              <a:rPr lang="el-GR" b="1" dirty="0" err="1">
                <a:latin typeface="Arial" panose="020B0604020202020204" pitchFamily="34" charset="0"/>
                <a:cs typeface="Arial" panose="020B0604020202020204" pitchFamily="34" charset="0"/>
              </a:rPr>
              <a:t>Αιτητή</a:t>
            </a:r>
            <a:r>
              <a:rPr lang="el-GR" b="1"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Η αρμόδια αρχή ενημερώνει γραπτώς την επιχείρηση για την απόφαση της.</a:t>
            </a:r>
            <a:endParaRPr lang="el-GR" b="1" dirty="0">
              <a:latin typeface="Arial" panose="020B0604020202020204" pitchFamily="34" charset="0"/>
              <a:cs typeface="Arial" panose="020B0604020202020204" pitchFamily="34" charset="0"/>
            </a:endParaRPr>
          </a:p>
          <a:p>
            <a:pPr marL="514350" indent="-514350" algn="just">
              <a:buAutoNum type="arabicPeriod" startAt="2"/>
            </a:pPr>
            <a:endParaRPr lang="el-GR" b="1" dirty="0"/>
          </a:p>
          <a:p>
            <a:pPr marL="514350" indent="-514350" algn="just">
              <a:buAutoNum type="arabicPeriod" startAt="2"/>
            </a:pPr>
            <a:endParaRPr lang="en-CY" dirty="0"/>
          </a:p>
          <a:p>
            <a:pPr marL="0" indent="0" algn="just">
              <a:buNone/>
            </a:pPr>
            <a:endParaRPr lang="en-CY" dirty="0"/>
          </a:p>
        </p:txBody>
      </p:sp>
    </p:spTree>
    <p:extLst>
      <p:ext uri="{BB962C8B-B14F-4D97-AF65-F5344CB8AC3E}">
        <p14:creationId xmlns:p14="http://schemas.microsoft.com/office/powerpoint/2010/main" val="1050129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00883"/>
            <a:ext cx="10713720" cy="507831"/>
          </a:xfrm>
          <a:prstGeom prst="rect">
            <a:avLst/>
          </a:prstGeom>
          <a:noFill/>
        </p:spPr>
        <p:txBody>
          <a:bodyPr wrap="square">
            <a:spAutoFit/>
          </a:bodyPr>
          <a:lstStyle/>
          <a:p>
            <a:pPr algn="ctr">
              <a:defRPr sz="2700" b="1">
                <a:solidFill>
                  <a:srgbClr val="1F374D"/>
                </a:solidFill>
                <a:latin typeface="Aptos Display"/>
              </a:defRPr>
            </a:pPr>
            <a:r>
              <a:rPr dirty="0">
                <a:solidFill>
                  <a:schemeClr val="accent1"/>
                </a:solidFill>
                <a:latin typeface="Arial" panose="020B0604020202020204" pitchFamily="34" charset="0"/>
                <a:cs typeface="Arial" panose="020B0604020202020204" pitchFamily="34" charset="0"/>
              </a:rPr>
              <a:t>4. </a:t>
            </a:r>
            <a:r>
              <a:rPr dirty="0" err="1">
                <a:solidFill>
                  <a:schemeClr val="accent1"/>
                </a:solidFill>
                <a:latin typeface="Arial" panose="020B0604020202020204" pitchFamily="34" charset="0"/>
                <a:cs typeface="Arial" panose="020B0604020202020204" pitchFamily="34" charset="0"/>
              </a:rPr>
              <a:t>Τι</a:t>
            </a:r>
            <a:r>
              <a:rPr dirty="0">
                <a:solidFill>
                  <a:schemeClr val="accent1"/>
                </a:solidFill>
                <a:latin typeface="Arial" panose="020B0604020202020204" pitchFamily="34" charset="0"/>
                <a:cs typeface="Arial" panose="020B0604020202020204" pitchFamily="34" charset="0"/>
              </a:rPr>
              <a:t> π</a:t>
            </a:r>
            <a:r>
              <a:rPr dirty="0" err="1">
                <a:solidFill>
                  <a:schemeClr val="accent1"/>
                </a:solidFill>
                <a:latin typeface="Arial" panose="020B0604020202020204" pitchFamily="34" charset="0"/>
                <a:cs typeface="Arial" panose="020B0604020202020204" pitchFamily="34" charset="0"/>
              </a:rPr>
              <a:t>εριλ</a:t>
            </a:r>
            <a:r>
              <a:rPr dirty="0">
                <a:solidFill>
                  <a:schemeClr val="accent1"/>
                </a:solidFill>
                <a:latin typeface="Arial" panose="020B0604020202020204" pitchFamily="34" charset="0"/>
                <a:cs typeface="Arial" panose="020B0604020202020204" pitchFamily="34" charset="0"/>
              </a:rPr>
              <a:t>αμβάνει </a:t>
            </a:r>
            <a:r>
              <a:rPr lang="el-GR" dirty="0">
                <a:solidFill>
                  <a:schemeClr val="accent1"/>
                </a:solidFill>
                <a:latin typeface="Arial" panose="020B0604020202020204" pitchFamily="34" charset="0"/>
                <a:cs typeface="Arial" panose="020B0604020202020204" pitchFamily="34" charset="0"/>
              </a:rPr>
              <a:t>το έντυπο της</a:t>
            </a:r>
            <a:r>
              <a:rPr dirty="0">
                <a:solidFill>
                  <a:schemeClr val="accent1"/>
                </a:solidFill>
                <a:latin typeface="Arial" panose="020B0604020202020204" pitchFamily="34" charset="0"/>
                <a:cs typeface="Arial" panose="020B0604020202020204" pitchFamily="34" charset="0"/>
              </a:rPr>
              <a:t> α</a:t>
            </a:r>
            <a:r>
              <a:rPr dirty="0" err="1">
                <a:solidFill>
                  <a:schemeClr val="accent1"/>
                </a:solidFill>
                <a:latin typeface="Arial" panose="020B0604020202020204" pitchFamily="34" charset="0"/>
                <a:cs typeface="Arial" panose="020B0604020202020204" pitchFamily="34" charset="0"/>
              </a:rPr>
              <a:t>ίτηση</a:t>
            </a:r>
            <a:r>
              <a:rPr lang="el-GR" dirty="0">
                <a:solidFill>
                  <a:schemeClr val="accent1"/>
                </a:solidFill>
                <a:latin typeface="Arial" panose="020B0604020202020204" pitchFamily="34" charset="0"/>
                <a:cs typeface="Arial" panose="020B0604020202020204" pitchFamily="34" charset="0"/>
              </a:rPr>
              <a:t>ς</a:t>
            </a:r>
            <a:endParaRPr dirty="0">
              <a:solidFill>
                <a:schemeClr val="accent1"/>
              </a:solidFill>
              <a:latin typeface="Arial" panose="020B0604020202020204" pitchFamily="34" charset="0"/>
              <a:cs typeface="Arial" panose="020B0604020202020204" pitchFamily="34" charset="0"/>
            </a:endParaRPr>
          </a:p>
        </p:txBody>
      </p:sp>
      <p:sp>
        <p:nvSpPr>
          <p:cNvPr id="4" name="Rounded Rectangle 3"/>
          <p:cNvSpPr/>
          <p:nvPr/>
        </p:nvSpPr>
        <p:spPr>
          <a:xfrm>
            <a:off x="914400" y="1109882"/>
            <a:ext cx="10241280" cy="1057246"/>
          </a:xfrm>
          <a:prstGeom prst="roundRect">
            <a:avLst/>
          </a:prstGeom>
          <a:solidFill>
            <a:srgbClr val="F2F6F9"/>
          </a:solidFill>
          <a:ln>
            <a:solidFill>
              <a:srgbClr val="DCE5ED"/>
            </a:solidFill>
          </a:ln>
        </p:spPr>
        <p:style>
          <a:lnRef idx="1">
            <a:schemeClr val="accent1"/>
          </a:lnRef>
          <a:fillRef idx="3">
            <a:schemeClr val="accent1"/>
          </a:fillRef>
          <a:effectRef idx="2">
            <a:schemeClr val="accent1"/>
          </a:effectRef>
          <a:fontRef idx="minor">
            <a:schemeClr val="lt1"/>
          </a:fontRef>
        </p:style>
        <p:txBody>
          <a:bodyPr rtlCol="0" anchor="ctr"/>
          <a:lstStyle/>
          <a:p>
            <a:pPr algn="just">
              <a:defRPr sz="1800" b="1">
                <a:solidFill>
                  <a:srgbClr val="1F374D"/>
                </a:solidFill>
                <a:latin typeface="Aptos"/>
              </a:defRPr>
            </a:pPr>
            <a:r>
              <a:rPr dirty="0">
                <a:solidFill>
                  <a:schemeClr val="accent1"/>
                </a:solidFill>
                <a:latin typeface="Arial" panose="020B0604020202020204" pitchFamily="34" charset="0"/>
                <a:cs typeface="Arial" panose="020B0604020202020204" pitchFamily="34" charset="0"/>
              </a:rPr>
              <a:t>ΜΕΡΟΣ Α   </a:t>
            </a:r>
            <a:r>
              <a:rPr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Συμπληρώνονται τα στοιχεία της επιχείρησης (Όνομα, </a:t>
            </a:r>
            <a:r>
              <a:rPr lang="el-GR" dirty="0" err="1">
                <a:latin typeface="Arial" panose="020B0604020202020204" pitchFamily="34" charset="0"/>
                <a:cs typeface="Arial" panose="020B0604020202020204" pitchFamily="34" charset="0"/>
              </a:rPr>
              <a:t>Αρ</a:t>
            </a:r>
            <a:r>
              <a:rPr lang="el-GR" dirty="0">
                <a:latin typeface="Arial" panose="020B0604020202020204" pitchFamily="34" charset="0"/>
                <a:cs typeface="Arial" panose="020B0604020202020204" pitchFamily="34" charset="0"/>
              </a:rPr>
              <a:t>. Εγγραφής, Νομική μορφή, Έδρα,</a:t>
            </a:r>
            <a:r>
              <a:rPr lang="en-US" dirty="0">
                <a:latin typeface="Arial" panose="020B0604020202020204" pitchFamily="34" charset="0"/>
                <a:cs typeface="Arial" panose="020B0604020202020204" pitchFamily="34" charset="0"/>
              </a:rPr>
              <a:t>Email, </a:t>
            </a:r>
            <a:r>
              <a:rPr lang="el-GR" dirty="0" err="1">
                <a:latin typeface="Arial" panose="020B0604020202020204" pitchFamily="34" charset="0"/>
                <a:cs typeface="Arial" panose="020B0604020202020204" pitchFamily="34" charset="0"/>
              </a:rPr>
              <a:t>Τηλ</a:t>
            </a:r>
            <a:r>
              <a:rPr lang="el-GR" dirty="0">
                <a:latin typeface="Arial" panose="020B0604020202020204" pitchFamily="34" charset="0"/>
                <a:cs typeface="Arial" panose="020B0604020202020204" pitchFamily="34" charset="0"/>
              </a:rPr>
              <a:t>., Στοιχεία Εκπροσώπου  </a:t>
            </a:r>
            <a:endParaRPr dirty="0">
              <a:latin typeface="Arial" panose="020B0604020202020204" pitchFamily="34" charset="0"/>
              <a:cs typeface="Arial" panose="020B0604020202020204" pitchFamily="34" charset="0"/>
            </a:endParaRPr>
          </a:p>
        </p:txBody>
      </p:sp>
      <p:sp>
        <p:nvSpPr>
          <p:cNvPr id="5" name="Rounded Rectangle 4"/>
          <p:cNvSpPr/>
          <p:nvPr/>
        </p:nvSpPr>
        <p:spPr>
          <a:xfrm>
            <a:off x="914400" y="2276856"/>
            <a:ext cx="10241280" cy="749808"/>
          </a:xfrm>
          <a:prstGeom prst="roundRect">
            <a:avLst/>
          </a:prstGeom>
          <a:solidFill>
            <a:srgbClr val="FFFFFF"/>
          </a:solidFill>
          <a:ln>
            <a:solidFill>
              <a:srgbClr val="DCE5ED"/>
            </a:solidFill>
          </a:ln>
        </p:spPr>
        <p:style>
          <a:lnRef idx="1">
            <a:schemeClr val="accent1"/>
          </a:lnRef>
          <a:fillRef idx="3">
            <a:schemeClr val="accent1"/>
          </a:fillRef>
          <a:effectRef idx="2">
            <a:schemeClr val="accent1"/>
          </a:effectRef>
          <a:fontRef idx="minor">
            <a:schemeClr val="lt1"/>
          </a:fontRef>
        </p:style>
        <p:txBody>
          <a:bodyPr rtlCol="0" anchor="ctr"/>
          <a:lstStyle/>
          <a:p>
            <a:pPr algn="just">
              <a:defRPr sz="1800" b="1">
                <a:solidFill>
                  <a:srgbClr val="1F374D"/>
                </a:solidFill>
                <a:latin typeface="Aptos"/>
              </a:defRPr>
            </a:pPr>
            <a:r>
              <a:rPr dirty="0">
                <a:solidFill>
                  <a:schemeClr val="accent1"/>
                </a:solidFill>
                <a:latin typeface="Arial" panose="020B0604020202020204" pitchFamily="34" charset="0"/>
                <a:cs typeface="Arial" panose="020B0604020202020204" pitchFamily="34" charset="0"/>
              </a:rPr>
              <a:t>ΜΕΡΟΣ Β   </a:t>
            </a:r>
            <a:r>
              <a:rPr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Συμπληρώνονται τα στοιχεία για τη Διοίκηση και τους Αξιωματούχους της Επιχείρησης (Μέλη Διοικητικού Συμβουλίου/ Επιτροπείας / Συνεταίροι, Διευθυντής  / Γραμματέας)</a:t>
            </a:r>
          </a:p>
        </p:txBody>
      </p:sp>
      <p:sp>
        <p:nvSpPr>
          <p:cNvPr id="6" name="Rounded Rectangle 5"/>
          <p:cNvSpPr/>
          <p:nvPr/>
        </p:nvSpPr>
        <p:spPr>
          <a:xfrm>
            <a:off x="914400" y="3136392"/>
            <a:ext cx="10241280" cy="749808"/>
          </a:xfrm>
          <a:prstGeom prst="roundRect">
            <a:avLst/>
          </a:prstGeom>
          <a:solidFill>
            <a:srgbClr val="F2F6F9"/>
          </a:solidFill>
          <a:ln>
            <a:solidFill>
              <a:srgbClr val="DCE5ED"/>
            </a:solidFill>
          </a:ln>
        </p:spPr>
        <p:style>
          <a:lnRef idx="1">
            <a:schemeClr val="accent1"/>
          </a:lnRef>
          <a:fillRef idx="3">
            <a:schemeClr val="accent1"/>
          </a:fillRef>
          <a:effectRef idx="2">
            <a:schemeClr val="accent1"/>
          </a:effectRef>
          <a:fontRef idx="minor">
            <a:schemeClr val="lt1"/>
          </a:fontRef>
        </p:style>
        <p:txBody>
          <a:bodyPr rtlCol="0" anchor="ctr"/>
          <a:lstStyle/>
          <a:p>
            <a:pPr algn="just">
              <a:defRPr sz="1800" b="1">
                <a:solidFill>
                  <a:srgbClr val="1F374D"/>
                </a:solidFill>
                <a:latin typeface="Aptos"/>
              </a:defRPr>
            </a:pPr>
            <a:r>
              <a:rPr lang="el-GR" dirty="0">
                <a:solidFill>
                  <a:schemeClr val="accent1"/>
                </a:solidFill>
                <a:latin typeface="Arial" panose="020B0604020202020204" pitchFamily="34" charset="0"/>
                <a:cs typeface="Arial" panose="020B0604020202020204" pitchFamily="34" charset="0"/>
              </a:rPr>
              <a:t>ΜΕΡΟΣ Γ   </a:t>
            </a:r>
            <a:r>
              <a:rPr lang="el-GR" dirty="0">
                <a:latin typeface="Arial" panose="020B0604020202020204" pitchFamily="34" charset="0"/>
                <a:cs typeface="Arial" panose="020B0604020202020204" pitchFamily="34" charset="0"/>
              </a:rPr>
              <a:t>—   Σύντομη περιγραφή του κύριου σκοπού λειτουργίας της Κοινωνικής Επιχείρησης ανάλογα με την κατηγορία της κοινωνικής επιχείρησης (Γενικού Σκοπού ή Ένταξης)</a:t>
            </a:r>
          </a:p>
        </p:txBody>
      </p:sp>
      <p:sp>
        <p:nvSpPr>
          <p:cNvPr id="7" name="Rounded Rectangle 6"/>
          <p:cNvSpPr/>
          <p:nvPr/>
        </p:nvSpPr>
        <p:spPr>
          <a:xfrm>
            <a:off x="914400" y="3941064"/>
            <a:ext cx="10241280" cy="914400"/>
          </a:xfrm>
          <a:prstGeom prst="roundRect">
            <a:avLst/>
          </a:prstGeom>
          <a:solidFill>
            <a:srgbClr val="FFFFFF"/>
          </a:solidFill>
          <a:ln>
            <a:solidFill>
              <a:srgbClr val="DCE5ED"/>
            </a:solidFill>
          </a:ln>
        </p:spPr>
        <p:style>
          <a:lnRef idx="1">
            <a:schemeClr val="accent1"/>
          </a:lnRef>
          <a:fillRef idx="3">
            <a:schemeClr val="accent1"/>
          </a:fillRef>
          <a:effectRef idx="2">
            <a:schemeClr val="accent1"/>
          </a:effectRef>
          <a:fontRef idx="minor">
            <a:schemeClr val="lt1"/>
          </a:fontRef>
        </p:style>
        <p:txBody>
          <a:bodyPr rtlCol="0" anchor="ctr"/>
          <a:lstStyle/>
          <a:p>
            <a:pPr algn="just">
              <a:defRPr sz="1800" b="1">
                <a:solidFill>
                  <a:srgbClr val="1F374D"/>
                </a:solidFill>
                <a:latin typeface="Aptos"/>
              </a:defRPr>
            </a:pPr>
            <a:endParaRPr lang="en-US" dirty="0">
              <a:solidFill>
                <a:schemeClr val="accent1"/>
              </a:solidFill>
              <a:latin typeface="Arial" panose="020B0604020202020204" pitchFamily="34" charset="0"/>
              <a:cs typeface="Arial" panose="020B0604020202020204" pitchFamily="34" charset="0"/>
            </a:endParaRPr>
          </a:p>
          <a:p>
            <a:pPr algn="just">
              <a:defRPr sz="1800" b="1">
                <a:solidFill>
                  <a:srgbClr val="1F374D"/>
                </a:solidFill>
                <a:latin typeface="Aptos"/>
              </a:defRPr>
            </a:pPr>
            <a:r>
              <a:rPr dirty="0">
                <a:solidFill>
                  <a:schemeClr val="accent1"/>
                </a:solidFill>
                <a:latin typeface="Arial" panose="020B0604020202020204" pitchFamily="34" charset="0"/>
                <a:cs typeface="Arial" panose="020B0604020202020204" pitchFamily="34" charset="0"/>
              </a:rPr>
              <a:t>ΜΕΡΟΣ Δ   </a:t>
            </a:r>
            <a:r>
              <a:rPr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Συμπληρώνονται τα στοιχεία για τα </a:t>
            </a:r>
            <a:r>
              <a:rPr dirty="0">
                <a:latin typeface="Arial" panose="020B0604020202020204" pitchFamily="34" charset="0"/>
                <a:cs typeface="Arial" panose="020B0604020202020204" pitchFamily="34" charset="0"/>
              </a:rPr>
              <a:t>Μέλη και</a:t>
            </a:r>
            <a:r>
              <a:rPr lang="el-GR" dirty="0">
                <a:latin typeface="Arial" panose="020B0604020202020204" pitchFamily="34" charset="0"/>
                <a:cs typeface="Arial" panose="020B0604020202020204" pitchFamily="34" charset="0"/>
              </a:rPr>
              <a:t> τους</a:t>
            </a:r>
            <a:r>
              <a:rPr dirty="0">
                <a:latin typeface="Arial" panose="020B0604020202020204" pitchFamily="34" charset="0"/>
                <a:cs typeface="Arial" panose="020B0604020202020204" pitchFamily="34" charset="0"/>
              </a:rPr>
              <a:t> πρα</a:t>
            </a:r>
            <a:r>
              <a:rPr dirty="0" err="1">
                <a:latin typeface="Arial" panose="020B0604020202020204" pitchFamily="34" charset="0"/>
                <a:cs typeface="Arial" panose="020B0604020202020204" pitchFamily="34" charset="0"/>
              </a:rPr>
              <a:t>γμ</a:t>
            </a:r>
            <a:r>
              <a:rPr dirty="0">
                <a:latin typeface="Arial" panose="020B0604020202020204" pitchFamily="34" charset="0"/>
                <a:cs typeface="Arial" panose="020B0604020202020204" pitchFamily="34" charset="0"/>
              </a:rPr>
              <a:t>ατικο</a:t>
            </a:r>
            <a:r>
              <a:rPr lang="el-GR" dirty="0" err="1">
                <a:latin typeface="Arial" panose="020B0604020202020204" pitchFamily="34" charset="0"/>
                <a:cs typeface="Arial" panose="020B0604020202020204" pitchFamily="34" charset="0"/>
              </a:rPr>
              <a:t>ύς</a:t>
            </a:r>
            <a:r>
              <a:rPr dirty="0">
                <a:latin typeface="Arial" panose="020B0604020202020204" pitchFamily="34" charset="0"/>
                <a:cs typeface="Arial" panose="020B0604020202020204" pitchFamily="34" charset="0"/>
              </a:rPr>
              <a:t> </a:t>
            </a:r>
            <a:r>
              <a:rPr dirty="0" err="1">
                <a:latin typeface="Arial" panose="020B0604020202020204" pitchFamily="34" charset="0"/>
                <a:cs typeface="Arial" panose="020B0604020202020204" pitchFamily="34" charset="0"/>
              </a:rPr>
              <a:t>δικ</a:t>
            </a:r>
            <a:r>
              <a:rPr dirty="0">
                <a:latin typeface="Arial" panose="020B0604020202020204" pitchFamily="34" charset="0"/>
                <a:cs typeface="Arial" panose="020B0604020202020204" pitchFamily="34" charset="0"/>
              </a:rPr>
              <a:t>αιούχο</a:t>
            </a:r>
            <a:r>
              <a:rPr lang="el-GR" dirty="0" err="1">
                <a:latin typeface="Arial" panose="020B0604020202020204" pitchFamily="34" charset="0"/>
                <a:cs typeface="Arial" panose="020B0604020202020204" pitchFamily="34" charset="0"/>
              </a:rPr>
              <a:t>υς</a:t>
            </a:r>
            <a:r>
              <a:rPr lang="el-GR" dirty="0">
                <a:latin typeface="Arial" panose="020B0604020202020204" pitchFamily="34" charset="0"/>
                <a:cs typeface="Arial" panose="020B0604020202020204" pitchFamily="34" charset="0"/>
              </a:rPr>
              <a:t> δηλ. τα φυσικά πρόσωπα που τελικά κατέχουν ή ελέγχουν μια επιχείρηση, άμεσα ή έμμεσα.</a:t>
            </a:r>
          </a:p>
          <a:p>
            <a:pPr>
              <a:defRPr sz="1800" b="1">
                <a:solidFill>
                  <a:srgbClr val="1F374D"/>
                </a:solidFill>
                <a:latin typeface="Aptos"/>
              </a:defRPr>
            </a:pPr>
            <a:endParaRPr dirty="0"/>
          </a:p>
        </p:txBody>
      </p:sp>
      <p:sp>
        <p:nvSpPr>
          <p:cNvPr id="8" name="Rounded Rectangle 7"/>
          <p:cNvSpPr/>
          <p:nvPr/>
        </p:nvSpPr>
        <p:spPr>
          <a:xfrm>
            <a:off x="914400" y="4937760"/>
            <a:ext cx="10241280" cy="749808"/>
          </a:xfrm>
          <a:prstGeom prst="roundRect">
            <a:avLst/>
          </a:prstGeom>
          <a:solidFill>
            <a:srgbClr val="F2F6F9"/>
          </a:solidFill>
          <a:ln>
            <a:solidFill>
              <a:srgbClr val="DCE5ED"/>
            </a:solidFill>
          </a:ln>
        </p:spPr>
        <p:style>
          <a:lnRef idx="1">
            <a:schemeClr val="accent1"/>
          </a:lnRef>
          <a:fillRef idx="3">
            <a:schemeClr val="accent1"/>
          </a:fillRef>
          <a:effectRef idx="2">
            <a:schemeClr val="accent1"/>
          </a:effectRef>
          <a:fontRef idx="minor">
            <a:schemeClr val="lt1"/>
          </a:fontRef>
        </p:style>
        <p:txBody>
          <a:bodyPr rtlCol="0" anchor="ctr"/>
          <a:lstStyle/>
          <a:p>
            <a:pPr algn="just">
              <a:defRPr sz="1800" b="1">
                <a:solidFill>
                  <a:srgbClr val="1F374D"/>
                </a:solidFill>
                <a:latin typeface="Aptos"/>
              </a:defRPr>
            </a:pPr>
            <a:r>
              <a:rPr dirty="0">
                <a:solidFill>
                  <a:schemeClr val="accent1"/>
                </a:solidFill>
                <a:latin typeface="Arial" panose="020B0604020202020204" pitchFamily="34" charset="0"/>
                <a:cs typeface="Arial" panose="020B0604020202020204" pitchFamily="34" charset="0"/>
              </a:rPr>
              <a:t>ΜΕΡΟΣ Ε   </a:t>
            </a:r>
            <a:r>
              <a:rPr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Πίνακας με τα </a:t>
            </a:r>
            <a:r>
              <a:rPr dirty="0">
                <a:latin typeface="Arial" panose="020B0604020202020204" pitchFamily="34" charset="0"/>
                <a:cs typeface="Arial" panose="020B0604020202020204" pitchFamily="34" charset="0"/>
              </a:rPr>
              <a:t> Έγγραφα π</a:t>
            </a:r>
            <a:r>
              <a:rPr dirty="0" err="1">
                <a:latin typeface="Arial" panose="020B0604020202020204" pitchFamily="34" charset="0"/>
                <a:cs typeface="Arial" panose="020B0604020202020204" pitchFamily="34" charset="0"/>
              </a:rPr>
              <a:t>ου</a:t>
            </a:r>
            <a:r>
              <a:rPr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πρέπει να </a:t>
            </a:r>
            <a:r>
              <a:rPr dirty="0">
                <a:latin typeface="Arial" panose="020B0604020202020204" pitchFamily="34" charset="0"/>
                <a:cs typeface="Arial" panose="020B0604020202020204" pitchFamily="34" charset="0"/>
              </a:rPr>
              <a:t>επ</a:t>
            </a:r>
            <a:r>
              <a:rPr dirty="0" err="1">
                <a:latin typeface="Arial" panose="020B0604020202020204" pitchFamily="34" charset="0"/>
                <a:cs typeface="Arial" panose="020B0604020202020204" pitchFamily="34" charset="0"/>
              </a:rPr>
              <a:t>ισυνά</a:t>
            </a:r>
            <a:r>
              <a:rPr dirty="0">
                <a:latin typeface="Arial" panose="020B0604020202020204" pitchFamily="34" charset="0"/>
                <a:cs typeface="Arial" panose="020B0604020202020204" pitchFamily="34" charset="0"/>
              </a:rPr>
              <a:t>πτονται</a:t>
            </a:r>
            <a:r>
              <a:rPr lang="el-GR" dirty="0">
                <a:latin typeface="Arial" panose="020B0604020202020204" pitchFamily="34" charset="0"/>
                <a:cs typeface="Arial" panose="020B0604020202020204" pitchFamily="34" charset="0"/>
              </a:rPr>
              <a:t> – Βλ. επόμενη διαφάνεια </a:t>
            </a:r>
            <a:endParaRPr dirty="0">
              <a:latin typeface="Arial" panose="020B0604020202020204" pitchFamily="34" charset="0"/>
              <a:cs typeface="Arial" panose="020B0604020202020204" pitchFamily="34" charset="0"/>
            </a:endParaRPr>
          </a:p>
        </p:txBody>
      </p:sp>
      <p:sp>
        <p:nvSpPr>
          <p:cNvPr id="10" name="Rectangle 9"/>
          <p:cNvSpPr/>
          <p:nvPr/>
        </p:nvSpPr>
        <p:spPr>
          <a:xfrm>
            <a:off x="594360" y="6519672"/>
            <a:ext cx="10972800" cy="18288"/>
          </a:xfrm>
          <a:prstGeom prst="rect">
            <a:avLst/>
          </a:prstGeom>
          <a:solidFill>
            <a:srgbClr val="DCE5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34E8D22-F762-8F26-6ECB-CEBEAA7F49A0}"/>
              </a:ext>
            </a:extLst>
          </p:cNvPr>
          <p:cNvGraphicFramePr>
            <a:graphicFrameLocks noGrp="1"/>
          </p:cNvGraphicFramePr>
          <p:nvPr>
            <p:extLst>
              <p:ext uri="{D42A27DB-BD31-4B8C-83A1-F6EECF244321}">
                <p14:modId xmlns:p14="http://schemas.microsoft.com/office/powerpoint/2010/main" val="3630600777"/>
              </p:ext>
            </p:extLst>
          </p:nvPr>
        </p:nvGraphicFramePr>
        <p:xfrm>
          <a:off x="665018" y="1025237"/>
          <a:ext cx="10307782" cy="5311464"/>
        </p:xfrm>
        <a:graphic>
          <a:graphicData uri="http://schemas.openxmlformats.org/drawingml/2006/table">
            <a:tbl>
              <a:tblPr firstRow="1" firstCol="1" bandRow="1">
                <a:tableStyleId>{5C22544A-7EE6-4342-B048-85BDC9FD1C3A}</a:tableStyleId>
              </a:tblPr>
              <a:tblGrid>
                <a:gridCol w="561551">
                  <a:extLst>
                    <a:ext uri="{9D8B030D-6E8A-4147-A177-3AD203B41FA5}">
                      <a16:colId xmlns:a16="http://schemas.microsoft.com/office/drawing/2014/main" val="2317039616"/>
                    </a:ext>
                  </a:extLst>
                </a:gridCol>
                <a:gridCol w="9746231">
                  <a:extLst>
                    <a:ext uri="{9D8B030D-6E8A-4147-A177-3AD203B41FA5}">
                      <a16:colId xmlns:a16="http://schemas.microsoft.com/office/drawing/2014/main" val="2024690815"/>
                    </a:ext>
                  </a:extLst>
                </a:gridCol>
              </a:tblGrid>
              <a:tr h="261230">
                <a:tc>
                  <a:txBody>
                    <a:bodyPr/>
                    <a:lstStyle/>
                    <a:p>
                      <a:pPr marL="36195">
                        <a:lnSpc>
                          <a:spcPct val="115000"/>
                        </a:lnSpc>
                        <a:spcAft>
                          <a:spcPts val="1000"/>
                        </a:spcAft>
                        <a:buNone/>
                        <a:tabLst>
                          <a:tab pos="900430" algn="l"/>
                        </a:tabLst>
                      </a:pPr>
                      <a:r>
                        <a:rPr lang="el-GR" sz="1600" dirty="0">
                          <a:effectLst/>
                        </a:rPr>
                        <a:t> </a:t>
                      </a:r>
                      <a:endParaRPr lang="en-CY" sz="160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tc>
                  <a:txBody>
                    <a:bodyPr/>
                    <a:lstStyle/>
                    <a:p>
                      <a:pPr>
                        <a:lnSpc>
                          <a:spcPct val="115000"/>
                        </a:lnSpc>
                        <a:spcAft>
                          <a:spcPts val="1000"/>
                        </a:spcAft>
                        <a:buNone/>
                        <a:tabLst>
                          <a:tab pos="199390" algn="l"/>
                        </a:tabLst>
                      </a:pPr>
                      <a:r>
                        <a:rPr lang="el-GR" sz="1400" dirty="0">
                          <a:effectLst/>
                        </a:rPr>
                        <a:t>ΠΡΕΠΕΙ ΝΑ ΥΠΟΒΛΗΘΟΥΝ ΜΕ ΤΗΝ ΑΙΤΗΣΗ </a:t>
                      </a:r>
                      <a:r>
                        <a:rPr lang="el-GR" sz="1400" u="sng" dirty="0">
                          <a:effectLst/>
                        </a:rPr>
                        <a:t>ΟΛΑ</a:t>
                      </a:r>
                      <a:r>
                        <a:rPr lang="el-GR" sz="1400" dirty="0">
                          <a:effectLst/>
                        </a:rPr>
                        <a:t> ΤΑ ΠΙΟ ΚΑΤΩ ΓΙΑ ΝΑ ΘΕΩΡΕΙΤΑΙ ΠΛΗΡΗΣ  Η ΑΙΤΗΣΗ</a:t>
                      </a:r>
                      <a:endParaRPr lang="en-CY" sz="140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extLst>
                  <a:ext uri="{0D108BD9-81ED-4DB2-BD59-A6C34878D82A}">
                    <a16:rowId xmlns:a16="http://schemas.microsoft.com/office/drawing/2014/main" val="2543047227"/>
                  </a:ext>
                </a:extLst>
              </a:tr>
              <a:tr h="514846">
                <a:tc>
                  <a:txBody>
                    <a:bodyPr/>
                    <a:lstStyle/>
                    <a:p>
                      <a:pPr marL="342900" lvl="0" indent="-342900" rtl="0">
                        <a:lnSpc>
                          <a:spcPct val="115000"/>
                        </a:lnSpc>
                        <a:spcAft>
                          <a:spcPts val="1000"/>
                        </a:spcAft>
                        <a:buFont typeface="+mj-lt"/>
                        <a:buAutoNum type="arabicPeriod"/>
                        <a:tabLst>
                          <a:tab pos="900430" algn="l"/>
                        </a:tabLst>
                      </a:pPr>
                      <a:r>
                        <a:rPr lang="el-GR" sz="1600" dirty="0">
                          <a:effectLst/>
                        </a:rPr>
                        <a:t> </a:t>
                      </a:r>
                      <a:endParaRPr lang="en-CY" sz="160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tc>
                  <a:txBody>
                    <a:bodyPr/>
                    <a:lstStyle/>
                    <a:p>
                      <a:pPr>
                        <a:lnSpc>
                          <a:spcPct val="115000"/>
                        </a:lnSpc>
                        <a:spcAft>
                          <a:spcPts val="1000"/>
                        </a:spcAft>
                        <a:buNone/>
                        <a:tabLst>
                          <a:tab pos="900430" algn="l"/>
                        </a:tabLst>
                      </a:pPr>
                      <a:r>
                        <a:rPr lang="el-GR" sz="1600" dirty="0">
                          <a:effectLst/>
                        </a:rPr>
                        <a:t>Πρακτικό συνεδρίασης Διοικητικού Συμβουλίου/Επιτροπείας/Συνεταίρων για το διορισμό του εκπροσώπου της επιχείρησης για υποβολή της αίτησης και των εγγράφων που την συνοδεύουν</a:t>
                      </a:r>
                      <a:endParaRPr lang="en-CY" sz="1600" dirty="0">
                        <a:effectLst/>
                      </a:endParaRPr>
                    </a:p>
                  </a:txBody>
                  <a:tcPr marL="51888" marR="51888" marT="0" marB="0"/>
                </a:tc>
                <a:extLst>
                  <a:ext uri="{0D108BD9-81ED-4DB2-BD59-A6C34878D82A}">
                    <a16:rowId xmlns:a16="http://schemas.microsoft.com/office/drawing/2014/main" val="738445766"/>
                  </a:ext>
                </a:extLst>
              </a:tr>
              <a:tr h="336750">
                <a:tc>
                  <a:txBody>
                    <a:bodyPr/>
                    <a:lstStyle/>
                    <a:p>
                      <a:pPr marL="0" lvl="0" indent="0" rtl="0">
                        <a:lnSpc>
                          <a:spcPct val="115000"/>
                        </a:lnSpc>
                        <a:spcAft>
                          <a:spcPts val="1000"/>
                        </a:spcAft>
                        <a:buFont typeface="+mj-lt"/>
                        <a:buNone/>
                        <a:tabLst>
                          <a:tab pos="900430" algn="l"/>
                        </a:tabLst>
                      </a:pPr>
                      <a:r>
                        <a:rPr lang="el-GR" sz="1600" dirty="0">
                          <a:effectLst/>
                        </a:rPr>
                        <a:t>2.  </a:t>
                      </a:r>
                      <a:endParaRPr lang="en-CY" sz="160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tc>
                  <a:txBody>
                    <a:bodyPr/>
                    <a:lstStyle/>
                    <a:p>
                      <a:pPr>
                        <a:lnSpc>
                          <a:spcPct val="115000"/>
                        </a:lnSpc>
                        <a:spcAft>
                          <a:spcPts val="1000"/>
                        </a:spcAft>
                        <a:buNone/>
                        <a:tabLst>
                          <a:tab pos="900430" algn="l"/>
                        </a:tabLst>
                      </a:pPr>
                      <a:r>
                        <a:rPr lang="el-GR" sz="1600" dirty="0">
                          <a:effectLst/>
                        </a:rPr>
                        <a:t>Πιστοποιημένο αντίγραφο του Ιδρυτικού Εγγράφου και Καταστατικού (ή των Ειδικών Κανονισμών για Συνεργατικές Εταιρείες. </a:t>
                      </a:r>
                      <a:endParaRPr lang="en-CY" sz="1600" dirty="0">
                        <a:effectLst/>
                      </a:endParaRPr>
                    </a:p>
                  </a:txBody>
                  <a:tcPr marL="51888" marR="51888" marT="0" marB="0"/>
                </a:tc>
                <a:extLst>
                  <a:ext uri="{0D108BD9-81ED-4DB2-BD59-A6C34878D82A}">
                    <a16:rowId xmlns:a16="http://schemas.microsoft.com/office/drawing/2014/main" val="3666990309"/>
                  </a:ext>
                </a:extLst>
              </a:tr>
              <a:tr h="249633">
                <a:tc>
                  <a:txBody>
                    <a:bodyPr/>
                    <a:lstStyle/>
                    <a:p>
                      <a:pPr marL="0" lvl="0" indent="0" rtl="0">
                        <a:lnSpc>
                          <a:spcPct val="115000"/>
                        </a:lnSpc>
                        <a:spcAft>
                          <a:spcPts val="1000"/>
                        </a:spcAft>
                        <a:buFont typeface="+mj-lt"/>
                        <a:buNone/>
                        <a:tabLst>
                          <a:tab pos="900430" algn="l"/>
                        </a:tabLst>
                      </a:pPr>
                      <a:r>
                        <a:rPr lang="el-GR" sz="1600" dirty="0">
                          <a:effectLst/>
                        </a:rPr>
                        <a:t>3. </a:t>
                      </a:r>
                      <a:endParaRPr lang="en-CY" sz="160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tc>
                  <a:txBody>
                    <a:bodyPr/>
                    <a:lstStyle/>
                    <a:p>
                      <a:pPr>
                        <a:lnSpc>
                          <a:spcPct val="115000"/>
                        </a:lnSpc>
                        <a:spcAft>
                          <a:spcPts val="1000"/>
                        </a:spcAft>
                        <a:buNone/>
                        <a:tabLst>
                          <a:tab pos="900430" algn="l"/>
                        </a:tabLst>
                      </a:pPr>
                      <a:r>
                        <a:rPr lang="en-US" sz="1600" dirty="0" err="1">
                          <a:effectLst/>
                        </a:rPr>
                        <a:t>Πιστο</a:t>
                      </a:r>
                      <a:r>
                        <a:rPr lang="en-US" sz="1600" dirty="0">
                          <a:effectLst/>
                        </a:rPr>
                        <a:t>ποιητικό Εγγραφής</a:t>
                      </a:r>
                      <a:endParaRPr lang="en-CY" sz="1600" dirty="0">
                        <a:effectLst/>
                      </a:endParaRPr>
                    </a:p>
                  </a:txBody>
                  <a:tcPr marL="51888" marR="51888" marT="0" marB="0"/>
                </a:tc>
                <a:extLst>
                  <a:ext uri="{0D108BD9-81ED-4DB2-BD59-A6C34878D82A}">
                    <a16:rowId xmlns:a16="http://schemas.microsoft.com/office/drawing/2014/main" val="3417383075"/>
                  </a:ext>
                </a:extLst>
              </a:tr>
              <a:tr h="357449">
                <a:tc>
                  <a:txBody>
                    <a:bodyPr/>
                    <a:lstStyle/>
                    <a:p>
                      <a:pPr marL="0" lvl="0" indent="0" rtl="0">
                        <a:lnSpc>
                          <a:spcPct val="115000"/>
                        </a:lnSpc>
                        <a:spcAft>
                          <a:spcPts val="1000"/>
                        </a:spcAft>
                        <a:buFont typeface="+mj-lt"/>
                        <a:buNone/>
                        <a:tabLst>
                          <a:tab pos="900430" algn="l"/>
                        </a:tabLst>
                      </a:pPr>
                      <a:r>
                        <a:rPr lang="el-GR" sz="1600" dirty="0">
                          <a:effectLst/>
                        </a:rPr>
                        <a:t>4. </a:t>
                      </a:r>
                      <a:r>
                        <a:rPr lang="en-US" sz="1600" dirty="0">
                          <a:effectLst/>
                        </a:rPr>
                        <a:t> </a:t>
                      </a:r>
                      <a:endParaRPr lang="en-CY" sz="160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tc>
                  <a:txBody>
                    <a:bodyPr/>
                    <a:lstStyle/>
                    <a:p>
                      <a:pPr>
                        <a:lnSpc>
                          <a:spcPct val="115000"/>
                        </a:lnSpc>
                        <a:spcAft>
                          <a:spcPts val="1000"/>
                        </a:spcAft>
                        <a:buNone/>
                        <a:tabLst>
                          <a:tab pos="900430" algn="l"/>
                        </a:tabLst>
                      </a:pPr>
                      <a:r>
                        <a:rPr lang="en-US" sz="1600" dirty="0" err="1">
                          <a:effectLst/>
                        </a:rPr>
                        <a:t>Πιστο</a:t>
                      </a:r>
                      <a:r>
                        <a:rPr lang="en-US" sz="1600" dirty="0">
                          <a:effectLst/>
                        </a:rPr>
                        <a:t>ποιητικό Διεύθυνσης Εγγεγραμμένου Γραφείου</a:t>
                      </a:r>
                      <a:endParaRPr lang="en-CY" sz="160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extLst>
                  <a:ext uri="{0D108BD9-81ED-4DB2-BD59-A6C34878D82A}">
                    <a16:rowId xmlns:a16="http://schemas.microsoft.com/office/drawing/2014/main" val="1542273"/>
                  </a:ext>
                </a:extLst>
              </a:tr>
              <a:tr h="261230">
                <a:tc>
                  <a:txBody>
                    <a:bodyPr/>
                    <a:lstStyle/>
                    <a:p>
                      <a:pPr marL="0" lvl="0" indent="0" rtl="0">
                        <a:lnSpc>
                          <a:spcPct val="115000"/>
                        </a:lnSpc>
                        <a:spcAft>
                          <a:spcPts val="1000"/>
                        </a:spcAft>
                        <a:buFont typeface="+mj-lt"/>
                        <a:buNone/>
                        <a:tabLst>
                          <a:tab pos="900430" algn="l"/>
                        </a:tabLst>
                      </a:pPr>
                      <a:r>
                        <a:rPr lang="el-GR" sz="1600" dirty="0">
                          <a:effectLst/>
                        </a:rPr>
                        <a:t>5.</a:t>
                      </a:r>
                      <a:r>
                        <a:rPr lang="en-US" sz="1600" dirty="0">
                          <a:effectLst/>
                        </a:rPr>
                        <a:t> </a:t>
                      </a:r>
                      <a:endParaRPr lang="en-CY" sz="160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tc>
                  <a:txBody>
                    <a:bodyPr/>
                    <a:lstStyle/>
                    <a:p>
                      <a:pPr>
                        <a:lnSpc>
                          <a:spcPct val="115000"/>
                        </a:lnSpc>
                        <a:spcAft>
                          <a:spcPts val="1000"/>
                        </a:spcAft>
                        <a:buNone/>
                        <a:tabLst>
                          <a:tab pos="900430" algn="l"/>
                        </a:tabLst>
                      </a:pPr>
                      <a:r>
                        <a:rPr lang="el-GR" sz="1600" dirty="0">
                          <a:effectLst/>
                        </a:rPr>
                        <a:t>Πιστοποιητικό Διευθυντών και Γραμματέα ή μελών Επιτροπείας και Γραμματέα</a:t>
                      </a:r>
                      <a:endParaRPr lang="en-CY" sz="160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extLst>
                  <a:ext uri="{0D108BD9-81ED-4DB2-BD59-A6C34878D82A}">
                    <a16:rowId xmlns:a16="http://schemas.microsoft.com/office/drawing/2014/main" val="3033312139"/>
                  </a:ext>
                </a:extLst>
              </a:tr>
              <a:tr h="261230">
                <a:tc>
                  <a:txBody>
                    <a:bodyPr/>
                    <a:lstStyle/>
                    <a:p>
                      <a:pPr marL="0" lvl="0" indent="0" rtl="0">
                        <a:lnSpc>
                          <a:spcPct val="115000"/>
                        </a:lnSpc>
                        <a:spcAft>
                          <a:spcPts val="1000"/>
                        </a:spcAft>
                        <a:buFont typeface="+mj-lt"/>
                        <a:buNone/>
                        <a:tabLst>
                          <a:tab pos="900430" algn="l"/>
                        </a:tabLst>
                      </a:pPr>
                      <a:r>
                        <a:rPr lang="el-GR" sz="1600" dirty="0">
                          <a:effectLst/>
                        </a:rPr>
                        <a:t>6. </a:t>
                      </a:r>
                      <a:endParaRPr lang="en-CY" sz="160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tc>
                  <a:txBody>
                    <a:bodyPr/>
                    <a:lstStyle/>
                    <a:p>
                      <a:pPr>
                        <a:lnSpc>
                          <a:spcPct val="115000"/>
                        </a:lnSpc>
                        <a:spcAft>
                          <a:spcPts val="1000"/>
                        </a:spcAft>
                        <a:buNone/>
                        <a:tabLst>
                          <a:tab pos="900430" algn="l"/>
                        </a:tabLst>
                      </a:pPr>
                      <a:r>
                        <a:rPr lang="en-US" sz="1600">
                          <a:effectLst/>
                        </a:rPr>
                        <a:t>Πιστοποιητικό Μετόχων/Μελών</a:t>
                      </a:r>
                      <a:endParaRPr lang="en-CY" sz="160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extLst>
                  <a:ext uri="{0D108BD9-81ED-4DB2-BD59-A6C34878D82A}">
                    <a16:rowId xmlns:a16="http://schemas.microsoft.com/office/drawing/2014/main" val="905904747"/>
                  </a:ext>
                </a:extLst>
              </a:tr>
              <a:tr h="261230">
                <a:tc>
                  <a:txBody>
                    <a:bodyPr/>
                    <a:lstStyle/>
                    <a:p>
                      <a:pPr marL="0" lvl="0" indent="0" rtl="0">
                        <a:lnSpc>
                          <a:spcPct val="115000"/>
                        </a:lnSpc>
                        <a:spcAft>
                          <a:spcPts val="1000"/>
                        </a:spcAft>
                        <a:buFont typeface="+mj-lt"/>
                        <a:buNone/>
                        <a:tabLst>
                          <a:tab pos="900430" algn="l"/>
                        </a:tabLst>
                      </a:pPr>
                      <a:r>
                        <a:rPr lang="el-GR" sz="1600" dirty="0">
                          <a:effectLst/>
                        </a:rPr>
                        <a:t>7.</a:t>
                      </a:r>
                      <a:r>
                        <a:rPr lang="en-US" sz="1600" dirty="0">
                          <a:effectLst/>
                        </a:rPr>
                        <a:t> </a:t>
                      </a:r>
                      <a:endParaRPr lang="en-CY" sz="160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tc>
                  <a:txBody>
                    <a:bodyPr/>
                    <a:lstStyle/>
                    <a:p>
                      <a:pPr>
                        <a:lnSpc>
                          <a:spcPct val="115000"/>
                        </a:lnSpc>
                        <a:spcAft>
                          <a:spcPts val="1000"/>
                        </a:spcAft>
                        <a:buNone/>
                        <a:tabLst>
                          <a:tab pos="900430" algn="l"/>
                        </a:tabLst>
                      </a:pPr>
                      <a:r>
                        <a:rPr lang="el-GR" sz="1600">
                          <a:effectLst/>
                        </a:rPr>
                        <a:t>Πιστοποιητικό Εγκεκριμένου και Εκδομένου Κεφαλαίου </a:t>
                      </a:r>
                      <a:endParaRPr lang="en-CY" sz="160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extLst>
                  <a:ext uri="{0D108BD9-81ED-4DB2-BD59-A6C34878D82A}">
                    <a16:rowId xmlns:a16="http://schemas.microsoft.com/office/drawing/2014/main" val="1997586964"/>
                  </a:ext>
                </a:extLst>
              </a:tr>
              <a:tr h="261230">
                <a:tc>
                  <a:txBody>
                    <a:bodyPr/>
                    <a:lstStyle/>
                    <a:p>
                      <a:pPr marL="0" lvl="0" indent="0" rtl="0">
                        <a:lnSpc>
                          <a:spcPct val="115000"/>
                        </a:lnSpc>
                        <a:spcAft>
                          <a:spcPts val="1000"/>
                        </a:spcAft>
                        <a:buFont typeface="+mj-lt"/>
                        <a:buNone/>
                        <a:tabLst>
                          <a:tab pos="900430" algn="l"/>
                        </a:tabLst>
                      </a:pPr>
                      <a:r>
                        <a:rPr lang="el-GR" sz="1600" dirty="0">
                          <a:effectLst/>
                        </a:rPr>
                        <a:t>8. </a:t>
                      </a:r>
                      <a:endParaRPr lang="en-CY" sz="160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tc>
                  <a:txBody>
                    <a:bodyPr/>
                    <a:lstStyle/>
                    <a:p>
                      <a:pPr>
                        <a:lnSpc>
                          <a:spcPct val="115000"/>
                        </a:lnSpc>
                        <a:spcAft>
                          <a:spcPts val="1000"/>
                        </a:spcAft>
                        <a:buNone/>
                        <a:tabLst>
                          <a:tab pos="900430" algn="l"/>
                        </a:tabLst>
                      </a:pPr>
                      <a:r>
                        <a:rPr lang="el-GR" sz="1600" dirty="0">
                          <a:effectLst/>
                        </a:rPr>
                        <a:t>Πιστοποιητικό ότι η εταιρεία υφίσταται</a:t>
                      </a:r>
                      <a:endParaRPr lang="en-CY" sz="160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extLst>
                  <a:ext uri="{0D108BD9-81ED-4DB2-BD59-A6C34878D82A}">
                    <a16:rowId xmlns:a16="http://schemas.microsoft.com/office/drawing/2014/main" val="1747264903"/>
                  </a:ext>
                </a:extLst>
              </a:tr>
              <a:tr h="601541">
                <a:tc>
                  <a:txBody>
                    <a:bodyPr/>
                    <a:lstStyle/>
                    <a:p>
                      <a:pPr marL="0" lvl="0" indent="0" rtl="0">
                        <a:lnSpc>
                          <a:spcPct val="115000"/>
                        </a:lnSpc>
                        <a:spcAft>
                          <a:spcPts val="1000"/>
                        </a:spcAft>
                        <a:buFont typeface="+mj-lt"/>
                        <a:buNone/>
                        <a:tabLst>
                          <a:tab pos="900430" algn="l"/>
                        </a:tabLst>
                      </a:pPr>
                      <a:r>
                        <a:rPr lang="el-GR" sz="1600" dirty="0">
                          <a:effectLst/>
                        </a:rPr>
                        <a:t>9. </a:t>
                      </a:r>
                      <a:endParaRPr lang="en-CY" sz="160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tc>
                  <a:txBody>
                    <a:bodyPr/>
                    <a:lstStyle/>
                    <a:p>
                      <a:pPr>
                        <a:lnSpc>
                          <a:spcPct val="115000"/>
                        </a:lnSpc>
                        <a:spcAft>
                          <a:spcPts val="1000"/>
                        </a:spcAft>
                        <a:buNone/>
                        <a:tabLst>
                          <a:tab pos="900430" algn="l"/>
                        </a:tabLst>
                      </a:pPr>
                      <a:r>
                        <a:rPr lang="el-GR" sz="1600" dirty="0">
                          <a:effectLst/>
                        </a:rPr>
                        <a:t>Τελευταίες Εξελεγμένες Οικονομικές Καταστάσεις (Για το προηγούμενο έτος τουλάχιστον – Δεν ισχύει για </a:t>
                      </a:r>
                      <a:r>
                        <a:rPr lang="el-GR" sz="1600" dirty="0" err="1">
                          <a:effectLst/>
                        </a:rPr>
                        <a:t>νεοσυσταθείσες</a:t>
                      </a:r>
                      <a:r>
                        <a:rPr lang="el-GR" sz="1600" dirty="0">
                          <a:effectLst/>
                        </a:rPr>
                        <a:t> επιχειρήσεις )</a:t>
                      </a:r>
                      <a:endParaRPr lang="en-CY" sz="160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extLst>
                  <a:ext uri="{0D108BD9-81ED-4DB2-BD59-A6C34878D82A}">
                    <a16:rowId xmlns:a16="http://schemas.microsoft.com/office/drawing/2014/main" val="1519986053"/>
                  </a:ext>
                </a:extLst>
              </a:tr>
              <a:tr h="261230">
                <a:tc>
                  <a:txBody>
                    <a:bodyPr/>
                    <a:lstStyle/>
                    <a:p>
                      <a:pPr marL="0" lvl="0" indent="0" rtl="0">
                        <a:lnSpc>
                          <a:spcPct val="115000"/>
                        </a:lnSpc>
                        <a:spcAft>
                          <a:spcPts val="1000"/>
                        </a:spcAft>
                        <a:buFont typeface="+mj-lt"/>
                        <a:buNone/>
                        <a:tabLst>
                          <a:tab pos="900430" algn="l"/>
                        </a:tabLst>
                      </a:pPr>
                      <a:r>
                        <a:rPr lang="el-GR" sz="1600" dirty="0">
                          <a:effectLst/>
                        </a:rPr>
                        <a:t>10 </a:t>
                      </a:r>
                      <a:endParaRPr lang="en-CY" sz="160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tc>
                  <a:txBody>
                    <a:bodyPr/>
                    <a:lstStyle/>
                    <a:p>
                      <a:pPr>
                        <a:lnSpc>
                          <a:spcPct val="115000"/>
                        </a:lnSpc>
                        <a:spcAft>
                          <a:spcPts val="1000"/>
                        </a:spcAft>
                        <a:buNone/>
                        <a:tabLst>
                          <a:tab pos="900430" algn="l"/>
                        </a:tabLst>
                      </a:pPr>
                      <a:r>
                        <a:rPr lang="el-GR" sz="1600" b="0" dirty="0">
                          <a:effectLst/>
                        </a:rPr>
                        <a:t>Επιχειρηματικό σχέδιο / μελέτη βιωσιμότητας </a:t>
                      </a:r>
                      <a:endParaRPr lang="en-CY" sz="1600" b="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extLst>
                  <a:ext uri="{0D108BD9-81ED-4DB2-BD59-A6C34878D82A}">
                    <a16:rowId xmlns:a16="http://schemas.microsoft.com/office/drawing/2014/main" val="3212438269"/>
                  </a:ext>
                </a:extLst>
              </a:tr>
              <a:tr h="261230">
                <a:tc>
                  <a:txBody>
                    <a:bodyPr/>
                    <a:lstStyle/>
                    <a:p>
                      <a:pPr marL="0" lvl="0" indent="0" rtl="0">
                        <a:lnSpc>
                          <a:spcPct val="115000"/>
                        </a:lnSpc>
                        <a:spcAft>
                          <a:spcPts val="1000"/>
                        </a:spcAft>
                        <a:buFont typeface="+mj-lt"/>
                        <a:buNone/>
                        <a:tabLst>
                          <a:tab pos="900430" algn="l"/>
                        </a:tabLst>
                      </a:pPr>
                      <a:r>
                        <a:rPr lang="el-GR" sz="1600" dirty="0">
                          <a:effectLst/>
                        </a:rPr>
                        <a:t>11. </a:t>
                      </a:r>
                      <a:endParaRPr lang="en-CY" sz="160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tc>
                  <a:txBody>
                    <a:bodyPr/>
                    <a:lstStyle/>
                    <a:p>
                      <a:pPr>
                        <a:lnSpc>
                          <a:spcPct val="115000"/>
                        </a:lnSpc>
                        <a:spcAft>
                          <a:spcPts val="1000"/>
                        </a:spcAft>
                        <a:buNone/>
                        <a:tabLst>
                          <a:tab pos="900430" algn="l"/>
                        </a:tabLst>
                      </a:pPr>
                      <a:r>
                        <a:rPr lang="el-GR" sz="1600" b="0" dirty="0">
                          <a:effectLst/>
                        </a:rPr>
                        <a:t>Οργανόγραμμα (με θέσεις και μισθολογικές απολαβές)</a:t>
                      </a:r>
                      <a:endParaRPr lang="en-CY" sz="1600" b="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extLst>
                  <a:ext uri="{0D108BD9-81ED-4DB2-BD59-A6C34878D82A}">
                    <a16:rowId xmlns:a16="http://schemas.microsoft.com/office/drawing/2014/main" val="1871622369"/>
                  </a:ext>
                </a:extLst>
              </a:tr>
              <a:tr h="261230">
                <a:tc>
                  <a:txBody>
                    <a:bodyPr/>
                    <a:lstStyle/>
                    <a:p>
                      <a:pPr marL="0" lvl="0" indent="0" rtl="0">
                        <a:lnSpc>
                          <a:spcPct val="115000"/>
                        </a:lnSpc>
                        <a:spcAft>
                          <a:spcPts val="1000"/>
                        </a:spcAft>
                        <a:buFont typeface="+mj-lt"/>
                        <a:buNone/>
                        <a:tabLst>
                          <a:tab pos="900430" algn="l"/>
                        </a:tabLst>
                      </a:pPr>
                      <a:r>
                        <a:rPr lang="el-GR" sz="1600" dirty="0">
                          <a:effectLst/>
                        </a:rPr>
                        <a:t>12. </a:t>
                      </a:r>
                      <a:endParaRPr lang="en-CY" sz="160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tc>
                  <a:txBody>
                    <a:bodyPr/>
                    <a:lstStyle/>
                    <a:p>
                      <a:pPr>
                        <a:lnSpc>
                          <a:spcPct val="115000"/>
                        </a:lnSpc>
                        <a:spcAft>
                          <a:spcPts val="1000"/>
                        </a:spcAft>
                        <a:buNone/>
                        <a:tabLst>
                          <a:tab pos="900430" algn="l"/>
                        </a:tabLst>
                      </a:pPr>
                      <a:r>
                        <a:rPr lang="el-GR" sz="1600" b="0" dirty="0">
                          <a:effectLst/>
                        </a:rPr>
                        <a:t>Δημοσίευση της πρόθεσης της επιχείρησης για εγγραφή στο Μητρώο</a:t>
                      </a:r>
                      <a:endParaRPr lang="en-CY" sz="1600" b="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extLst>
                  <a:ext uri="{0D108BD9-81ED-4DB2-BD59-A6C34878D82A}">
                    <a16:rowId xmlns:a16="http://schemas.microsoft.com/office/drawing/2014/main" val="716999027"/>
                  </a:ext>
                </a:extLst>
              </a:tr>
              <a:tr h="344354">
                <a:tc>
                  <a:txBody>
                    <a:bodyPr/>
                    <a:lstStyle/>
                    <a:p>
                      <a:pPr marL="0" lvl="0" indent="0" rtl="0">
                        <a:lnSpc>
                          <a:spcPct val="115000"/>
                        </a:lnSpc>
                        <a:spcAft>
                          <a:spcPts val="1000"/>
                        </a:spcAft>
                        <a:buFont typeface="+mj-lt"/>
                        <a:buNone/>
                        <a:tabLst>
                          <a:tab pos="900430" algn="l"/>
                        </a:tabLst>
                      </a:pPr>
                      <a:r>
                        <a:rPr lang="el-GR" sz="1600" dirty="0">
                          <a:effectLst/>
                        </a:rPr>
                        <a:t>13 </a:t>
                      </a:r>
                      <a:endParaRPr lang="en-CY" sz="160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tc>
                  <a:txBody>
                    <a:bodyPr/>
                    <a:lstStyle/>
                    <a:p>
                      <a:pPr>
                        <a:lnSpc>
                          <a:spcPct val="115000"/>
                        </a:lnSpc>
                        <a:spcAft>
                          <a:spcPts val="1000"/>
                        </a:spcAft>
                        <a:buNone/>
                        <a:tabLst>
                          <a:tab pos="900430" algn="l"/>
                        </a:tabLst>
                      </a:pPr>
                      <a:r>
                        <a:rPr lang="el-GR" sz="1600" b="0" dirty="0">
                          <a:effectLst/>
                        </a:rPr>
                        <a:t>Υπεύθυνές Δηλώσεις του εκπροσώπου της επιχείρησης</a:t>
                      </a:r>
                      <a:endParaRPr lang="en-CY" sz="1600" b="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extLst>
                  <a:ext uri="{0D108BD9-81ED-4DB2-BD59-A6C34878D82A}">
                    <a16:rowId xmlns:a16="http://schemas.microsoft.com/office/drawing/2014/main" val="4210279801"/>
                  </a:ext>
                </a:extLst>
              </a:tr>
              <a:tr h="338045">
                <a:tc>
                  <a:txBody>
                    <a:bodyPr/>
                    <a:lstStyle/>
                    <a:p>
                      <a:pPr marL="0" lvl="0" indent="0" rtl="0">
                        <a:lnSpc>
                          <a:spcPct val="115000"/>
                        </a:lnSpc>
                        <a:spcAft>
                          <a:spcPts val="1000"/>
                        </a:spcAft>
                        <a:buFont typeface="+mj-lt"/>
                        <a:buNone/>
                        <a:tabLst>
                          <a:tab pos="900430" algn="l"/>
                        </a:tabLst>
                      </a:pPr>
                      <a:r>
                        <a:rPr lang="el-GR" sz="1600" dirty="0">
                          <a:effectLst/>
                        </a:rPr>
                        <a:t>14.</a:t>
                      </a:r>
                      <a:endParaRPr lang="en-CY" sz="160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tc>
                  <a:txBody>
                    <a:bodyPr/>
                    <a:lstStyle/>
                    <a:p>
                      <a:pPr>
                        <a:lnSpc>
                          <a:spcPct val="115000"/>
                        </a:lnSpc>
                        <a:spcAft>
                          <a:spcPts val="1000"/>
                        </a:spcAft>
                        <a:buNone/>
                        <a:tabLst>
                          <a:tab pos="900430" algn="l"/>
                        </a:tabLst>
                      </a:pPr>
                      <a:r>
                        <a:rPr lang="el-GR" sz="1600" dirty="0">
                          <a:effectLst/>
                        </a:rPr>
                        <a:t>Πιστοποιητικό τελικών πραγματικών δικαιούχων (όπου προβλέπεται με βάση το νόμο σύστασης της επιχείρησης) </a:t>
                      </a:r>
                      <a:endParaRPr lang="en-CY" sz="1600" dirty="0">
                        <a:effectLst/>
                        <a:latin typeface="Calibri" panose="020F0502020204030204" pitchFamily="34" charset="0"/>
                        <a:ea typeface="Calibri" panose="020F0502020204030204" pitchFamily="34" charset="0"/>
                        <a:cs typeface="Arial" panose="020B0604020202020204" pitchFamily="34" charset="0"/>
                      </a:endParaRPr>
                    </a:p>
                  </a:txBody>
                  <a:tcPr marL="51888" marR="51888" marT="0" marB="0"/>
                </a:tc>
                <a:extLst>
                  <a:ext uri="{0D108BD9-81ED-4DB2-BD59-A6C34878D82A}">
                    <a16:rowId xmlns:a16="http://schemas.microsoft.com/office/drawing/2014/main" val="2813766772"/>
                  </a:ext>
                </a:extLst>
              </a:tr>
            </a:tbl>
          </a:graphicData>
        </a:graphic>
      </p:graphicFrame>
      <p:sp>
        <p:nvSpPr>
          <p:cNvPr id="4" name="TextBox 3">
            <a:extLst>
              <a:ext uri="{FF2B5EF4-FFF2-40B4-BE49-F238E27FC236}">
                <a16:creationId xmlns:a16="http://schemas.microsoft.com/office/drawing/2014/main" id="{E1659966-1945-7A9F-1D54-635EC2FCA3EF}"/>
              </a:ext>
            </a:extLst>
          </p:cNvPr>
          <p:cNvSpPr txBox="1"/>
          <p:nvPr/>
        </p:nvSpPr>
        <p:spPr>
          <a:xfrm>
            <a:off x="594360" y="384048"/>
            <a:ext cx="10808208" cy="507831"/>
          </a:xfrm>
          <a:prstGeom prst="rect">
            <a:avLst/>
          </a:prstGeom>
          <a:noFill/>
        </p:spPr>
        <p:txBody>
          <a:bodyPr wrap="square">
            <a:spAutoFit/>
          </a:bodyPr>
          <a:lstStyle/>
          <a:p>
            <a:pPr algn="ctr">
              <a:defRPr sz="2700" b="1">
                <a:solidFill>
                  <a:srgbClr val="1F374D"/>
                </a:solidFill>
                <a:latin typeface="Aptos Display"/>
              </a:defRPr>
            </a:pPr>
            <a:r>
              <a:rPr dirty="0">
                <a:solidFill>
                  <a:schemeClr val="accent1"/>
                </a:solidFill>
                <a:latin typeface="Arial" panose="020B0604020202020204" pitchFamily="34" charset="0"/>
                <a:cs typeface="Arial" panose="020B0604020202020204" pitchFamily="34" charset="0"/>
              </a:rPr>
              <a:t>5</a:t>
            </a:r>
            <a:r>
              <a:rPr dirty="0">
                <a:solidFill>
                  <a:schemeClr val="accent2">
                    <a:lumMod val="75000"/>
                  </a:schemeClr>
                </a:solidFill>
                <a:latin typeface="Arial" panose="020B0604020202020204" pitchFamily="34" charset="0"/>
                <a:cs typeface="Arial" panose="020B0604020202020204" pitchFamily="34" charset="0"/>
              </a:rPr>
              <a:t>. </a:t>
            </a:r>
            <a:r>
              <a:rPr dirty="0">
                <a:solidFill>
                  <a:schemeClr val="accent1"/>
                </a:solidFill>
                <a:latin typeface="Arial" panose="020B0604020202020204" pitchFamily="34" charset="0"/>
                <a:cs typeface="Arial" panose="020B0604020202020204" pitchFamily="34" charset="0"/>
              </a:rPr>
              <a:t>Απα</a:t>
            </a:r>
            <a:r>
              <a:rPr dirty="0" err="1">
                <a:solidFill>
                  <a:schemeClr val="accent1"/>
                </a:solidFill>
                <a:latin typeface="Arial" panose="020B0604020202020204" pitchFamily="34" charset="0"/>
                <a:cs typeface="Arial" panose="020B0604020202020204" pitchFamily="34" charset="0"/>
              </a:rPr>
              <a:t>ιτούμεν</a:t>
            </a:r>
            <a:r>
              <a:rPr dirty="0">
                <a:solidFill>
                  <a:schemeClr val="accent1"/>
                </a:solidFill>
                <a:latin typeface="Arial" panose="020B0604020202020204" pitchFamily="34" charset="0"/>
                <a:cs typeface="Arial" panose="020B0604020202020204" pitchFamily="34" charset="0"/>
              </a:rPr>
              <a:t>α </a:t>
            </a:r>
            <a:r>
              <a:rPr lang="el-GR" dirty="0">
                <a:solidFill>
                  <a:schemeClr val="accent1"/>
                </a:solidFill>
                <a:latin typeface="Arial" panose="020B0604020202020204" pitchFamily="34" charset="0"/>
                <a:cs typeface="Arial" panose="020B0604020202020204" pitchFamily="34" charset="0"/>
              </a:rPr>
              <a:t>Έγγραφα– Μέρος Ε της Αίτησης </a:t>
            </a:r>
            <a:endParaRPr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19118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83DD98D-4DF1-6DB6-F46E-CE9B3D85135F}"/>
              </a:ext>
            </a:extLst>
          </p:cNvPr>
          <p:cNvSpPr>
            <a:spLocks noGrp="1"/>
          </p:cNvSpPr>
          <p:nvPr>
            <p:ph type="title"/>
          </p:nvPr>
        </p:nvSpPr>
        <p:spPr>
          <a:xfrm>
            <a:off x="609600" y="533400"/>
            <a:ext cx="10972800" cy="553720"/>
          </a:xfrm>
        </p:spPr>
        <p:txBody>
          <a:bodyPr>
            <a:noAutofit/>
          </a:bodyPr>
          <a:lstStyle/>
          <a:p>
            <a:pPr algn="ctr"/>
            <a:r>
              <a:rPr lang="el-GR" sz="3200" b="1" dirty="0">
                <a:solidFill>
                  <a:schemeClr val="accent1"/>
                </a:solidFill>
                <a:latin typeface="Arial" panose="020B0604020202020204" pitchFamily="34" charset="0"/>
                <a:cs typeface="Arial" panose="020B0604020202020204" pitchFamily="34" charset="0"/>
              </a:rPr>
              <a:t>6. Ετοιμασία Συνοδευτικών Εγγράφων</a:t>
            </a:r>
            <a:endParaRPr lang="en-CY" sz="3200" b="1" dirty="0">
              <a:solidFill>
                <a:schemeClr val="accent1"/>
              </a:solidFill>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203BBE2C-DEAD-26F7-B559-FF3282BBA898}"/>
              </a:ext>
            </a:extLst>
          </p:cNvPr>
          <p:cNvSpPr>
            <a:spLocks noGrp="1"/>
          </p:cNvSpPr>
          <p:nvPr>
            <p:ph idx="1"/>
          </p:nvPr>
        </p:nvSpPr>
        <p:spPr>
          <a:xfrm>
            <a:off x="609600" y="955040"/>
            <a:ext cx="10972800" cy="5369560"/>
          </a:xfrm>
        </p:spPr>
        <p:txBody>
          <a:bodyPr>
            <a:normAutofit fontScale="77500" lnSpcReduction="20000"/>
          </a:bodyPr>
          <a:lstStyle/>
          <a:p>
            <a:pPr marL="0" indent="0" algn="just">
              <a:buNone/>
            </a:pPr>
            <a:endParaRPr lang="el-GR" dirty="0">
              <a:latin typeface="Arial" panose="020B0604020202020204" pitchFamily="34" charset="0"/>
              <a:cs typeface="Arial" panose="020B0604020202020204" pitchFamily="34" charset="0"/>
            </a:endParaRPr>
          </a:p>
          <a:p>
            <a:pPr marL="0" indent="0" algn="just">
              <a:buNone/>
            </a:pPr>
            <a:r>
              <a:rPr lang="el-GR" dirty="0">
                <a:latin typeface="Arial" panose="020B0604020202020204" pitchFamily="34" charset="0"/>
                <a:cs typeface="Arial" panose="020B0604020202020204" pitchFamily="34" charset="0"/>
              </a:rPr>
              <a:t>Ο </a:t>
            </a:r>
            <a:r>
              <a:rPr lang="el-GR" b="1" dirty="0">
                <a:latin typeface="Arial" panose="020B0604020202020204" pitchFamily="34" charset="0"/>
                <a:cs typeface="Arial" panose="020B0604020202020204" pitchFamily="34" charset="0"/>
              </a:rPr>
              <a:t>πίνακας 2.2. </a:t>
            </a:r>
            <a:r>
              <a:rPr lang="el-GR" dirty="0">
                <a:latin typeface="Arial" panose="020B0604020202020204" pitchFamily="34" charset="0"/>
                <a:cs typeface="Arial" panose="020B0604020202020204" pitchFamily="34" charset="0"/>
              </a:rPr>
              <a:t>των Κατευθυντήριων Γραμμών αποτελεί ένα </a:t>
            </a:r>
            <a:r>
              <a:rPr lang="el-GR" b="1" dirty="0">
                <a:latin typeface="Arial" panose="020B0604020202020204" pitchFamily="34" charset="0"/>
                <a:cs typeface="Arial" panose="020B0604020202020204" pitchFamily="34" charset="0"/>
              </a:rPr>
              <a:t>χρήσιμο εργαλείο</a:t>
            </a:r>
            <a:r>
              <a:rPr lang="el-GR" dirty="0">
                <a:latin typeface="Arial" panose="020B0604020202020204" pitchFamily="34" charset="0"/>
                <a:cs typeface="Arial" panose="020B0604020202020204" pitchFamily="34" charset="0"/>
              </a:rPr>
              <a:t> για τους </a:t>
            </a:r>
            <a:r>
              <a:rPr lang="el-GR" dirty="0" err="1">
                <a:latin typeface="Arial" panose="020B0604020202020204" pitchFamily="34" charset="0"/>
                <a:cs typeface="Arial" panose="020B0604020202020204" pitchFamily="34" charset="0"/>
              </a:rPr>
              <a:t>αιτητές</a:t>
            </a:r>
            <a:r>
              <a:rPr lang="el-GR"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καθώς συγκεντρώνει τις απαραίτητες νομοθετικές πρόνοιες που πρέπει να περιλαμβάνονται στα έγγραφα που συνοδεύουν την αίτηση</a:t>
            </a:r>
            <a:r>
              <a:rPr lang="en-US" dirty="0">
                <a:latin typeface="Arial" panose="020B0604020202020204" pitchFamily="34" charset="0"/>
                <a:cs typeface="Arial" panose="020B0604020202020204" pitchFamily="34" charset="0"/>
              </a:rPr>
              <a:t>.</a:t>
            </a:r>
          </a:p>
          <a:p>
            <a:pPr marL="0" indent="0" algn="just">
              <a:buNone/>
            </a:pPr>
            <a:endParaRPr lang="el-GR" dirty="0">
              <a:latin typeface="Arial" panose="020B0604020202020204" pitchFamily="34" charset="0"/>
              <a:cs typeface="Arial" panose="020B0604020202020204" pitchFamily="34" charset="0"/>
            </a:endParaRPr>
          </a:p>
          <a:p>
            <a:pPr marL="0" indent="0" algn="just">
              <a:buNone/>
            </a:pPr>
            <a:r>
              <a:rPr lang="el-GR" dirty="0">
                <a:latin typeface="Arial" panose="020B0604020202020204" pitchFamily="34" charset="0"/>
                <a:cs typeface="Arial" panose="020B0604020202020204" pitchFamily="34" charset="0"/>
              </a:rPr>
              <a:t>Τα συνοδευτικά έγγραφα στα οποία θα πρέπει να συμπεριληφθούν οι εν λόγω πρόνοιες της Νομοθεσίας είναι:</a:t>
            </a:r>
          </a:p>
          <a:p>
            <a:pPr marL="0" indent="0" algn="just">
              <a:buNone/>
            </a:pPr>
            <a:endParaRPr lang="el-GR" b="1" dirty="0">
              <a:latin typeface="Arial" panose="020B0604020202020204" pitchFamily="34" charset="0"/>
              <a:cs typeface="Arial" panose="020B0604020202020204" pitchFamily="34" charset="0"/>
            </a:endParaRPr>
          </a:p>
          <a:p>
            <a:pPr algn="just">
              <a:buFont typeface="Wingdings" panose="05000000000000000000" pitchFamily="2" charset="2"/>
              <a:buChar char="ü"/>
            </a:pPr>
            <a:r>
              <a:rPr lang="el-GR" b="1" dirty="0">
                <a:latin typeface="Arial" panose="020B0604020202020204" pitchFamily="34" charset="0"/>
                <a:cs typeface="Arial" panose="020B0604020202020204" pitchFamily="34" charset="0"/>
              </a:rPr>
              <a:t>Έγγραφα ίδρυσης και λειτουργίας</a:t>
            </a:r>
            <a:r>
              <a:rPr lang="el-GR" dirty="0">
                <a:latin typeface="Arial" panose="020B0604020202020204" pitchFamily="34" charset="0"/>
                <a:cs typeface="Arial" panose="020B0604020202020204" pitchFamily="34" charset="0"/>
              </a:rPr>
              <a:t>: ΙΕ/ΚΕ/ΕΚ – Χρειάζεται η τροποποίηση των υφιστάμενων ώστε να συμπεριληφθούν σε αυτά οι πρόνοιες του νόμου. </a:t>
            </a:r>
          </a:p>
          <a:p>
            <a:pPr marL="514350" indent="-514350" algn="just">
              <a:buAutoNum type="arabicPeriod"/>
            </a:pPr>
            <a:endParaRPr lang="el-GR" dirty="0">
              <a:latin typeface="Arial" panose="020B0604020202020204" pitchFamily="34" charset="0"/>
              <a:cs typeface="Arial" panose="020B0604020202020204" pitchFamily="34" charset="0"/>
            </a:endParaRPr>
          </a:p>
          <a:p>
            <a:pPr algn="just">
              <a:buFont typeface="Wingdings" panose="05000000000000000000" pitchFamily="2" charset="2"/>
              <a:buChar char="ü"/>
            </a:pPr>
            <a:r>
              <a:rPr lang="el-GR" b="1" dirty="0">
                <a:latin typeface="Arial" panose="020B0604020202020204" pitchFamily="34" charset="0"/>
                <a:cs typeface="Arial" panose="020B0604020202020204" pitchFamily="34" charset="0"/>
              </a:rPr>
              <a:t>Επιχειρηματικό σχέδιο / Μελέτη βιωσιμότητας</a:t>
            </a:r>
            <a:r>
              <a:rPr lang="el-GR" dirty="0">
                <a:latin typeface="Arial" panose="020B0604020202020204" pitchFamily="34" charset="0"/>
                <a:cs typeface="Arial" panose="020B0604020202020204" pitchFamily="34" charset="0"/>
              </a:rPr>
              <a:t>: Ετοιμάζεται για περίοδο τριών (3) ετών, με ρεαλιστικές οικονομικές προβλέψεις και σύμφωνα με την αρχή της αναλογικότητας αφού ληφθούν υπόψη οι πρόνοιες του Νόμου που διέπουν τη λειτουργία των ΚΕ.</a:t>
            </a:r>
          </a:p>
          <a:p>
            <a:pPr marL="0" indent="0" algn="just">
              <a:buNone/>
            </a:pPr>
            <a:endParaRPr lang="el-GR" dirty="0">
              <a:latin typeface="Arial" panose="020B0604020202020204" pitchFamily="34" charset="0"/>
              <a:cs typeface="Arial" panose="020B0604020202020204" pitchFamily="34" charset="0"/>
            </a:endParaRPr>
          </a:p>
          <a:p>
            <a:pPr algn="just">
              <a:buFont typeface="Wingdings" panose="05000000000000000000" pitchFamily="2" charset="2"/>
              <a:buChar char="ü"/>
            </a:pPr>
            <a:r>
              <a:rPr lang="el-GR" b="1" dirty="0">
                <a:latin typeface="Arial" panose="020B0604020202020204" pitchFamily="34" charset="0"/>
                <a:cs typeface="Arial" panose="020B0604020202020204" pitchFamily="34" charset="0"/>
              </a:rPr>
              <a:t>Οργανόγραμμα Κοινωνικών Επιχειρήσεων Ένταξης</a:t>
            </a:r>
            <a:r>
              <a:rPr lang="el-GR" dirty="0">
                <a:latin typeface="Arial" panose="020B0604020202020204" pitchFamily="34" charset="0"/>
                <a:cs typeface="Arial" panose="020B0604020202020204" pitchFamily="34" charset="0"/>
              </a:rPr>
              <a:t>: Θα πρέπει να περιλαμβάνει τα στοιχεία εργαζομένων από ευπαθείς ομάδες, ως προς το σύνολο του προσωπικού</a:t>
            </a: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στη βάση  (</a:t>
            </a:r>
            <a:r>
              <a:rPr lang="en-US" dirty="0" err="1">
                <a:latin typeface="Arial" panose="020B0604020202020204" pitchFamily="34" charset="0"/>
                <a:cs typeface="Arial" panose="020B0604020202020204" pitchFamily="34" charset="0"/>
              </a:rPr>
              <a:t>i</a:t>
            </a:r>
            <a:r>
              <a:rPr lang="en-US" dirty="0">
                <a:latin typeface="Arial" panose="020B0604020202020204" pitchFamily="34" charset="0"/>
                <a:cs typeface="Arial" panose="020B0604020202020204" pitchFamily="34" charset="0"/>
              </a:rPr>
              <a:t>)</a:t>
            </a:r>
            <a:r>
              <a:rPr lang="el-GR" dirty="0">
                <a:latin typeface="Arial" panose="020B0604020202020204" pitchFamily="34" charset="0"/>
                <a:cs typeface="Arial" panose="020B0604020202020204" pitchFamily="34" charset="0"/>
              </a:rPr>
              <a:t> </a:t>
            </a:r>
            <a:r>
              <a:rPr lang="el-GR" u="sng" dirty="0" err="1">
                <a:latin typeface="Arial" panose="020B0604020202020204" pitchFamily="34" charset="0"/>
                <a:cs typeface="Arial" panose="020B0604020202020204" pitchFamily="34" charset="0"/>
              </a:rPr>
              <a:t>αριθμ</a:t>
            </a:r>
            <a:r>
              <a:rPr lang="en-US" u="sng" dirty="0">
                <a:latin typeface="Arial" panose="020B0604020202020204" pitchFamily="34" charset="0"/>
                <a:cs typeface="Arial" panose="020B0604020202020204" pitchFamily="34" charset="0"/>
              </a:rPr>
              <a:t>o</a:t>
            </a:r>
            <a:r>
              <a:rPr lang="el-GR" u="sng" dirty="0">
                <a:latin typeface="Arial" panose="020B0604020202020204" pitchFamily="34" charset="0"/>
                <a:cs typeface="Arial" panose="020B0604020202020204" pitchFamily="34" charset="0"/>
              </a:rPr>
              <a:t>ύ ατόμων</a:t>
            </a:r>
            <a:r>
              <a:rPr lang="el-GR"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ii) </a:t>
            </a:r>
            <a:r>
              <a:rPr lang="el-GR" u="sng" dirty="0">
                <a:latin typeface="Arial" panose="020B0604020202020204" pitchFamily="34" charset="0"/>
                <a:cs typeface="Arial" panose="020B0604020202020204" pitchFamily="34" charset="0"/>
              </a:rPr>
              <a:t>μισθοδοσίας</a:t>
            </a:r>
            <a:r>
              <a:rPr lang="el-GR" dirty="0">
                <a:latin typeface="Arial" panose="020B0604020202020204" pitchFamily="34" charset="0"/>
                <a:cs typeface="Arial" panose="020B0604020202020204" pitchFamily="34" charset="0"/>
              </a:rPr>
              <a:t> και </a:t>
            </a:r>
            <a:r>
              <a:rPr lang="en-US" dirty="0">
                <a:latin typeface="Arial" panose="020B0604020202020204" pitchFamily="34" charset="0"/>
                <a:cs typeface="Arial" panose="020B0604020202020204" pitchFamily="34" charset="0"/>
              </a:rPr>
              <a:t>(iii)</a:t>
            </a:r>
            <a:r>
              <a:rPr lang="el-GR" dirty="0">
                <a:latin typeface="Arial" panose="020B0604020202020204" pitchFamily="34" charset="0"/>
                <a:cs typeface="Arial" panose="020B0604020202020204" pitchFamily="34" charset="0"/>
              </a:rPr>
              <a:t> </a:t>
            </a:r>
            <a:r>
              <a:rPr lang="el-GR" u="sng" dirty="0">
                <a:latin typeface="Arial" panose="020B0604020202020204" pitchFamily="34" charset="0"/>
                <a:cs typeface="Arial" panose="020B0604020202020204" pitchFamily="34" charset="0"/>
              </a:rPr>
              <a:t>ανθρωποώρες.</a:t>
            </a:r>
            <a:endParaRPr lang="en-CY"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C0849CCC-E9AA-016F-B63C-21951901D150}"/>
              </a:ext>
            </a:extLst>
          </p:cNvPr>
          <p:cNvSpPr>
            <a:spLocks noGrp="1"/>
          </p:cNvSpPr>
          <p:nvPr>
            <p:ph type="sldNum" sz="quarter" idx="12"/>
          </p:nvPr>
        </p:nvSpPr>
        <p:spPr/>
        <p:txBody>
          <a:bodyPr/>
          <a:lstStyle/>
          <a:p>
            <a:fld id="{5A2E279B-37FF-470A-9610-DE06C84CAFE3}" type="slidenum">
              <a:rPr lang="en-US" smtClean="0"/>
              <a:pPr/>
              <a:t>7</a:t>
            </a:fld>
            <a:endParaRPr lang="en-US"/>
          </a:p>
        </p:txBody>
      </p:sp>
    </p:spTree>
    <p:extLst>
      <p:ext uri="{BB962C8B-B14F-4D97-AF65-F5344CB8AC3E}">
        <p14:creationId xmlns:p14="http://schemas.microsoft.com/office/powerpoint/2010/main" val="290821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EBDF9-FA36-3E6E-36CE-3BC3CB4C24BD}"/>
              </a:ext>
            </a:extLst>
          </p:cNvPr>
          <p:cNvSpPr>
            <a:spLocks noGrp="1"/>
          </p:cNvSpPr>
          <p:nvPr>
            <p:ph type="title"/>
          </p:nvPr>
        </p:nvSpPr>
        <p:spPr>
          <a:xfrm>
            <a:off x="609600" y="447040"/>
            <a:ext cx="10972800" cy="1178560"/>
          </a:xfrm>
        </p:spPr>
        <p:txBody>
          <a:bodyPr>
            <a:noAutofit/>
          </a:bodyPr>
          <a:lstStyle/>
          <a:p>
            <a:pPr algn="ctr">
              <a:lnSpc>
                <a:spcPts val="4320"/>
              </a:lnSpc>
            </a:pPr>
            <a:r>
              <a:rPr lang="el-GR" sz="3600" b="1" dirty="0">
                <a:solidFill>
                  <a:schemeClr val="accent1"/>
                </a:solidFill>
                <a:latin typeface="Arial" panose="020B0604020202020204" pitchFamily="34" charset="0"/>
                <a:cs typeface="Arial" panose="020B0604020202020204" pitchFamily="34" charset="0"/>
              </a:rPr>
              <a:t>7. Ενδεικτικός Πίνακας Προβλέψεων </a:t>
            </a:r>
            <a:br>
              <a:rPr lang="el-GR" sz="3600" b="1" dirty="0">
                <a:solidFill>
                  <a:schemeClr val="accent1"/>
                </a:solidFill>
                <a:latin typeface="Arial" panose="020B0604020202020204" pitchFamily="34" charset="0"/>
                <a:cs typeface="Arial" panose="020B0604020202020204" pitchFamily="34" charset="0"/>
              </a:rPr>
            </a:br>
            <a:r>
              <a:rPr lang="el-GR" sz="3600" b="1" dirty="0">
                <a:solidFill>
                  <a:schemeClr val="accent1"/>
                </a:solidFill>
                <a:latin typeface="Arial" panose="020B0604020202020204" pitchFamily="34" charset="0"/>
                <a:cs typeface="Arial" panose="020B0604020202020204" pitchFamily="34" charset="0"/>
              </a:rPr>
              <a:t>στο τριετές Επιχειρηματικό Πλάνο</a:t>
            </a:r>
            <a:endParaRPr lang="en-CY" sz="3600" b="1" dirty="0">
              <a:solidFill>
                <a:schemeClr val="accent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C2746E7-F835-5602-2A39-DBDEDE025D73}"/>
              </a:ext>
            </a:extLst>
          </p:cNvPr>
          <p:cNvSpPr>
            <a:spLocks noGrp="1"/>
          </p:cNvSpPr>
          <p:nvPr>
            <p:ph type="sldNum" sz="quarter" idx="12"/>
          </p:nvPr>
        </p:nvSpPr>
        <p:spPr/>
        <p:txBody>
          <a:bodyPr/>
          <a:lstStyle/>
          <a:p>
            <a:fld id="{5A2E279B-37FF-470A-9610-DE06C84CAFE3}" type="slidenum">
              <a:rPr lang="en-US" smtClean="0"/>
              <a:pPr/>
              <a:t>8</a:t>
            </a:fld>
            <a:endParaRPr lang="en-US"/>
          </a:p>
        </p:txBody>
      </p:sp>
      <p:pic>
        <p:nvPicPr>
          <p:cNvPr id="8" name="Content Placeholder 7">
            <a:extLst>
              <a:ext uri="{FF2B5EF4-FFF2-40B4-BE49-F238E27FC236}">
                <a16:creationId xmlns:a16="http://schemas.microsoft.com/office/drawing/2014/main" id="{1D65CD23-85B5-630C-2CE1-67C40ED54B45}"/>
              </a:ext>
            </a:extLst>
          </p:cNvPr>
          <p:cNvPicPr>
            <a:picLocks noGrp="1" noChangeAspect="1"/>
          </p:cNvPicPr>
          <p:nvPr>
            <p:ph idx="1"/>
          </p:nvPr>
        </p:nvPicPr>
        <p:blipFill>
          <a:blip r:embed="rId2"/>
          <a:stretch>
            <a:fillRect/>
          </a:stretch>
        </p:blipFill>
        <p:spPr>
          <a:xfrm>
            <a:off x="721360" y="1625601"/>
            <a:ext cx="10607040" cy="4699000"/>
          </a:xfrm>
          <a:prstGeom prst="rect">
            <a:avLst/>
          </a:prstGeom>
        </p:spPr>
      </p:pic>
    </p:spTree>
    <p:extLst>
      <p:ext uri="{BB962C8B-B14F-4D97-AF65-F5344CB8AC3E}">
        <p14:creationId xmlns:p14="http://schemas.microsoft.com/office/powerpoint/2010/main" val="377983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9393C-EABD-7166-B30E-1A690BBCBB52}"/>
              </a:ext>
            </a:extLst>
          </p:cNvPr>
          <p:cNvSpPr>
            <a:spLocks noGrp="1"/>
          </p:cNvSpPr>
          <p:nvPr>
            <p:ph type="title"/>
          </p:nvPr>
        </p:nvSpPr>
        <p:spPr>
          <a:xfrm>
            <a:off x="802640" y="254000"/>
            <a:ext cx="10779760" cy="1016000"/>
          </a:xfrm>
        </p:spPr>
        <p:txBody>
          <a:bodyPr>
            <a:normAutofit fontScale="90000"/>
          </a:bodyPr>
          <a:lstStyle/>
          <a:p>
            <a:pPr algn="ctr"/>
            <a:r>
              <a:rPr lang="el-GR" sz="3200" b="1" dirty="0">
                <a:solidFill>
                  <a:schemeClr val="accent1"/>
                </a:solidFill>
                <a:latin typeface="Arial" panose="020B0604020202020204" pitchFamily="34" charset="0"/>
                <a:cs typeface="Arial" panose="020B0604020202020204" pitchFamily="34" charset="0"/>
              </a:rPr>
              <a:t>8. Ενδεικτικό Οργανόγραμμα </a:t>
            </a:r>
            <a:br>
              <a:rPr lang="el-GR" sz="3200" b="1" dirty="0">
                <a:solidFill>
                  <a:schemeClr val="accent1"/>
                </a:solidFill>
                <a:latin typeface="Arial" panose="020B0604020202020204" pitchFamily="34" charset="0"/>
                <a:cs typeface="Arial" panose="020B0604020202020204" pitchFamily="34" charset="0"/>
              </a:rPr>
            </a:br>
            <a:r>
              <a:rPr lang="el-GR" sz="3200" b="1" dirty="0">
                <a:solidFill>
                  <a:schemeClr val="accent1"/>
                </a:solidFill>
                <a:latin typeface="Arial" panose="020B0604020202020204" pitchFamily="34" charset="0"/>
                <a:cs typeface="Arial" panose="020B0604020202020204" pitchFamily="34" charset="0"/>
              </a:rPr>
              <a:t>Κοινωνικής Επιχείρησης Ένταξης</a:t>
            </a:r>
            <a:endParaRPr lang="en-CY" sz="3200" b="1" dirty="0">
              <a:latin typeface="Arial" panose="020B0604020202020204" pitchFamily="34" charset="0"/>
              <a:cs typeface="Arial" panose="020B0604020202020204" pitchFamily="34" charset="0"/>
            </a:endParaRPr>
          </a:p>
        </p:txBody>
      </p:sp>
      <p:pic>
        <p:nvPicPr>
          <p:cNvPr id="6" name="Content Placeholder 5">
            <a:extLst>
              <a:ext uri="{FF2B5EF4-FFF2-40B4-BE49-F238E27FC236}">
                <a16:creationId xmlns:a16="http://schemas.microsoft.com/office/drawing/2014/main" id="{3AA10B73-6814-BF1D-E935-3899E5D40A09}"/>
              </a:ext>
            </a:extLst>
          </p:cNvPr>
          <p:cNvPicPr>
            <a:picLocks noGrp="1" noChangeAspect="1"/>
          </p:cNvPicPr>
          <p:nvPr>
            <p:ph idx="1"/>
          </p:nvPr>
        </p:nvPicPr>
        <p:blipFill>
          <a:blip r:embed="rId2"/>
          <a:stretch>
            <a:fillRect/>
          </a:stretch>
        </p:blipFill>
        <p:spPr>
          <a:xfrm>
            <a:off x="802640" y="1402080"/>
            <a:ext cx="10525760" cy="4922520"/>
          </a:xfrm>
          <a:prstGeom prst="rect">
            <a:avLst/>
          </a:prstGeom>
        </p:spPr>
      </p:pic>
      <p:sp>
        <p:nvSpPr>
          <p:cNvPr id="4" name="Slide Number Placeholder 3">
            <a:extLst>
              <a:ext uri="{FF2B5EF4-FFF2-40B4-BE49-F238E27FC236}">
                <a16:creationId xmlns:a16="http://schemas.microsoft.com/office/drawing/2014/main" id="{99F66996-527B-4DD6-CCAD-26B06A31C3D8}"/>
              </a:ext>
            </a:extLst>
          </p:cNvPr>
          <p:cNvSpPr>
            <a:spLocks noGrp="1"/>
          </p:cNvSpPr>
          <p:nvPr>
            <p:ph type="sldNum" sz="quarter" idx="12"/>
          </p:nvPr>
        </p:nvSpPr>
        <p:spPr/>
        <p:txBody>
          <a:bodyPr/>
          <a:lstStyle/>
          <a:p>
            <a:fld id="{5A2E279B-37FF-470A-9610-DE06C84CAFE3}" type="slidenum">
              <a:rPr lang="en-US" smtClean="0"/>
              <a:pPr/>
              <a:t>9</a:t>
            </a:fld>
            <a:endParaRPr lang="en-US"/>
          </a:p>
        </p:txBody>
      </p:sp>
      <p:pic>
        <p:nvPicPr>
          <p:cNvPr id="7" name="Picture 6">
            <a:extLst>
              <a:ext uri="{FF2B5EF4-FFF2-40B4-BE49-F238E27FC236}">
                <a16:creationId xmlns:a16="http://schemas.microsoft.com/office/drawing/2014/main" id="{36A92220-A005-5912-6726-C9CBA1851137}"/>
              </a:ext>
            </a:extLst>
          </p:cNvPr>
          <p:cNvPicPr>
            <a:picLocks noChangeAspect="1"/>
          </p:cNvPicPr>
          <p:nvPr/>
        </p:nvPicPr>
        <p:blipFill>
          <a:blip r:embed="rId3"/>
          <a:stretch>
            <a:fillRect/>
          </a:stretch>
        </p:blipFill>
        <p:spPr>
          <a:xfrm>
            <a:off x="6410960" y="3429000"/>
            <a:ext cx="4663440" cy="2895600"/>
          </a:xfrm>
          <a:prstGeom prst="rect">
            <a:avLst/>
          </a:prstGeom>
          <a:effectLst>
            <a:outerShdw blurRad="50800" dist="50800" dir="5400000" algn="ctr" rotWithShape="0">
              <a:srgbClr val="000000">
                <a:alpha val="68000"/>
              </a:srgbClr>
            </a:outerShdw>
            <a:reflection endPos="0" dist="190500" dir="5400000" sy="-100000" algn="bl" rotWithShape="0"/>
            <a:softEdge rad="584200"/>
          </a:effectLst>
        </p:spPr>
      </p:pic>
    </p:spTree>
    <p:extLst>
      <p:ext uri="{BB962C8B-B14F-4D97-AF65-F5344CB8AC3E}">
        <p14:creationId xmlns:p14="http://schemas.microsoft.com/office/powerpoint/2010/main" val="530450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4D13FF-714C-948E-EE9C-7AD9F9C32CC5}"/>
              </a:ext>
            </a:extLst>
          </p:cNvPr>
          <p:cNvPicPr>
            <a:picLocks noChangeAspect="1"/>
          </p:cNvPicPr>
          <p:nvPr/>
        </p:nvPicPr>
        <p:blipFill>
          <a:blip r:embed="rId2"/>
          <a:stretch>
            <a:fillRect/>
          </a:stretch>
        </p:blipFill>
        <p:spPr>
          <a:xfrm>
            <a:off x="8300720" y="3350096"/>
            <a:ext cx="3576320" cy="3106584"/>
          </a:xfrm>
          <a:prstGeom prst="rect">
            <a:avLst/>
          </a:prstGeom>
        </p:spPr>
      </p:pic>
      <p:sp>
        <p:nvSpPr>
          <p:cNvPr id="2" name="Title 1">
            <a:extLst>
              <a:ext uri="{FF2B5EF4-FFF2-40B4-BE49-F238E27FC236}">
                <a16:creationId xmlns:a16="http://schemas.microsoft.com/office/drawing/2014/main" id="{8D95C4BA-F0D8-6C2E-836F-B507DD86385B}"/>
              </a:ext>
            </a:extLst>
          </p:cNvPr>
          <p:cNvSpPr>
            <a:spLocks noGrp="1"/>
          </p:cNvSpPr>
          <p:nvPr>
            <p:ph type="title"/>
          </p:nvPr>
        </p:nvSpPr>
        <p:spPr>
          <a:xfrm>
            <a:off x="609600" y="704088"/>
            <a:ext cx="10972800" cy="657352"/>
          </a:xfrm>
        </p:spPr>
        <p:txBody>
          <a:bodyPr>
            <a:normAutofit/>
          </a:bodyPr>
          <a:lstStyle/>
          <a:p>
            <a:pPr algn="ctr"/>
            <a:r>
              <a:rPr lang="el-GR" sz="4000" b="1" dirty="0">
                <a:solidFill>
                  <a:schemeClr val="accent1"/>
                </a:solidFill>
                <a:latin typeface="Arial" panose="020B0604020202020204" pitchFamily="34" charset="0"/>
                <a:cs typeface="Arial" panose="020B0604020202020204" pitchFamily="34" charset="0"/>
              </a:rPr>
              <a:t>Συμπεράσματα </a:t>
            </a:r>
            <a:endParaRPr lang="en-CY" sz="4000" b="1" dirty="0">
              <a:solidFill>
                <a:schemeClr val="accent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FF98911-1601-E38B-C031-4401F2199AD7}"/>
              </a:ext>
            </a:extLst>
          </p:cNvPr>
          <p:cNvSpPr>
            <a:spLocks noGrp="1"/>
          </p:cNvSpPr>
          <p:nvPr>
            <p:ph idx="1"/>
          </p:nvPr>
        </p:nvSpPr>
        <p:spPr>
          <a:xfrm>
            <a:off x="609600" y="1493520"/>
            <a:ext cx="10972800" cy="4831080"/>
          </a:xfrm>
        </p:spPr>
        <p:txBody>
          <a:bodyPr>
            <a:normAutofit/>
          </a:bodyPr>
          <a:lstStyle/>
          <a:p>
            <a:pPr algn="just">
              <a:buFont typeface="Wingdings" panose="05000000000000000000" pitchFamily="2" charset="2"/>
              <a:buChar char="ü"/>
            </a:pPr>
            <a:r>
              <a:rPr lang="el-GR" dirty="0">
                <a:latin typeface="Arial" panose="020B0604020202020204" pitchFamily="34" charset="0"/>
                <a:cs typeface="Arial" panose="020B0604020202020204" pitchFamily="34" charset="0"/>
              </a:rPr>
              <a:t>Η σωστή προετοιμασία και η έγκαιρη υποβολή των απαιτούμενων στοιχείων συμβάλλουν στην ομαλή ολοκλήρωση της διαδικασίας.</a:t>
            </a:r>
          </a:p>
          <a:p>
            <a:pPr marL="0" indent="0" algn="just">
              <a:buNone/>
            </a:pPr>
            <a:endParaRPr lang="el-GR" dirty="0">
              <a:latin typeface="Arial" panose="020B0604020202020204" pitchFamily="34" charset="0"/>
              <a:cs typeface="Arial" panose="020B0604020202020204" pitchFamily="34" charset="0"/>
            </a:endParaRPr>
          </a:p>
          <a:p>
            <a:pPr algn="just">
              <a:buFont typeface="Wingdings" panose="05000000000000000000" pitchFamily="2" charset="2"/>
              <a:buChar char="ü"/>
            </a:pPr>
            <a:r>
              <a:rPr lang="el-GR" dirty="0">
                <a:latin typeface="Arial" panose="020B0604020202020204" pitchFamily="34" charset="0"/>
                <a:cs typeface="Arial" panose="020B0604020202020204" pitchFamily="34" charset="0"/>
              </a:rPr>
              <a:t>Η σωστή καθοδήγηση από την ΥΣΕ μπορεί να διευκολύνει τον </a:t>
            </a:r>
            <a:r>
              <a:rPr lang="el-GR" dirty="0" err="1">
                <a:latin typeface="Arial" panose="020B0604020202020204" pitchFamily="34" charset="0"/>
                <a:cs typeface="Arial" panose="020B0604020202020204" pitchFamily="34" charset="0"/>
              </a:rPr>
              <a:t>αιτητή</a:t>
            </a:r>
            <a:r>
              <a:rPr lang="el-GR" dirty="0">
                <a:latin typeface="Arial" panose="020B0604020202020204" pitchFamily="34" charset="0"/>
                <a:cs typeface="Arial" panose="020B0604020202020204" pitchFamily="34" charset="0"/>
              </a:rPr>
              <a:t> σε κάθε στάδιο της διαδικασίας</a:t>
            </a:r>
          </a:p>
          <a:p>
            <a:pPr marL="0" indent="0">
              <a:buNone/>
            </a:pPr>
            <a:endParaRPr lang="el-GR" dirty="0">
              <a:latin typeface="Arial" panose="020B0604020202020204" pitchFamily="34" charset="0"/>
              <a:cs typeface="Arial" panose="020B0604020202020204" pitchFamily="34" charset="0"/>
            </a:endParaRPr>
          </a:p>
          <a:p>
            <a:pPr marL="0" indent="0">
              <a:buNone/>
            </a:pPr>
            <a:r>
              <a:rPr lang="el-GR" b="1" u="sng" dirty="0">
                <a:solidFill>
                  <a:schemeClr val="accent1"/>
                </a:solidFill>
                <a:latin typeface="Arial" panose="020B0604020202020204" pitchFamily="34" charset="0"/>
                <a:cs typeface="Arial" panose="020B0604020202020204" pitchFamily="34" charset="0"/>
              </a:rPr>
              <a:t>Στόχος της Υπηρεσίας Συνεργατικών Εταιρειών</a:t>
            </a:r>
          </a:p>
          <a:p>
            <a:pPr marL="0" indent="0">
              <a:buNone/>
            </a:pPr>
            <a:r>
              <a:rPr lang="en-CY" dirty="0">
                <a:latin typeface="Arial" panose="020B0604020202020204" pitchFamily="34" charset="0"/>
                <a:cs typeface="Arial" panose="020B0604020202020204" pitchFamily="34" charset="0"/>
              </a:rPr>
              <a:t>Σωστή ενημέρωση → Απ</a:t>
            </a:r>
            <a:r>
              <a:rPr lang="en-CY" dirty="0" err="1">
                <a:latin typeface="Arial" panose="020B0604020202020204" pitchFamily="34" charset="0"/>
                <a:cs typeface="Arial" panose="020B0604020202020204" pitchFamily="34" charset="0"/>
              </a:rPr>
              <a:t>οτελεσμ</a:t>
            </a:r>
            <a:r>
              <a:rPr lang="en-CY" dirty="0">
                <a:latin typeface="Arial" panose="020B0604020202020204" pitchFamily="34" charset="0"/>
                <a:cs typeface="Arial" panose="020B0604020202020204" pitchFamily="34" charset="0"/>
              </a:rPr>
              <a:t>ατική καθοδήγηση → </a:t>
            </a:r>
            <a:endParaRPr lang="el-GR" dirty="0">
              <a:latin typeface="Arial" panose="020B0604020202020204" pitchFamily="34" charset="0"/>
              <a:cs typeface="Arial" panose="020B0604020202020204" pitchFamily="34" charset="0"/>
            </a:endParaRPr>
          </a:p>
          <a:p>
            <a:pPr marL="0" indent="0">
              <a:buNone/>
            </a:pPr>
            <a:r>
              <a:rPr lang="en-CY" dirty="0" err="1">
                <a:latin typeface="Arial" panose="020B0604020202020204" pitchFamily="34" charset="0"/>
                <a:cs typeface="Arial" panose="020B0604020202020204" pitchFamily="34" charset="0"/>
              </a:rPr>
              <a:t>Ομ</a:t>
            </a:r>
            <a:r>
              <a:rPr lang="en-CY" dirty="0">
                <a:latin typeface="Arial" panose="020B0604020202020204" pitchFamily="34" charset="0"/>
                <a:cs typeface="Arial" panose="020B0604020202020204" pitchFamily="34" charset="0"/>
              </a:rPr>
              <a:t>αλή ολοκλήρωση της διαδικασίας εγγραφής</a:t>
            </a:r>
          </a:p>
        </p:txBody>
      </p:sp>
      <p:sp>
        <p:nvSpPr>
          <p:cNvPr id="4" name="Slide Number Placeholder 3">
            <a:extLst>
              <a:ext uri="{FF2B5EF4-FFF2-40B4-BE49-F238E27FC236}">
                <a16:creationId xmlns:a16="http://schemas.microsoft.com/office/drawing/2014/main" id="{2327452D-4D33-DCB0-79E5-16272D6BA553}"/>
              </a:ext>
            </a:extLst>
          </p:cNvPr>
          <p:cNvSpPr>
            <a:spLocks noGrp="1"/>
          </p:cNvSpPr>
          <p:nvPr>
            <p:ph type="sldNum" sz="quarter" idx="12"/>
          </p:nvPr>
        </p:nvSpPr>
        <p:spPr/>
        <p:txBody>
          <a:bodyPr/>
          <a:lstStyle/>
          <a:p>
            <a:fld id="{5A2E279B-37FF-470A-9610-DE06C84CAFE3}" type="slidenum">
              <a:rPr lang="en-US" smtClean="0"/>
              <a:pPr/>
              <a:t>10</a:t>
            </a:fld>
            <a:endParaRPr lang="en-US"/>
          </a:p>
        </p:txBody>
      </p:sp>
    </p:spTree>
    <p:extLst>
      <p:ext uri="{BB962C8B-B14F-4D97-AF65-F5344CB8AC3E}">
        <p14:creationId xmlns:p14="http://schemas.microsoft.com/office/powerpoint/2010/main" val="1533174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4184A-F049-7DFB-B114-ADFAD4D661B9}"/>
              </a:ext>
            </a:extLst>
          </p:cNvPr>
          <p:cNvSpPr>
            <a:spLocks noGrp="1"/>
          </p:cNvSpPr>
          <p:nvPr>
            <p:ph type="title"/>
          </p:nvPr>
        </p:nvSpPr>
        <p:spPr>
          <a:xfrm>
            <a:off x="609600" y="704088"/>
            <a:ext cx="10972800" cy="931672"/>
          </a:xfrm>
        </p:spPr>
        <p:txBody>
          <a:bodyPr>
            <a:normAutofit fontScale="90000"/>
          </a:bodyPr>
          <a:lstStyle/>
          <a:p>
            <a:r>
              <a:rPr lang="el-GR" dirty="0">
                <a:solidFill>
                  <a:schemeClr val="accent1"/>
                </a:solidFill>
                <a:latin typeface="Arial" panose="020B0604020202020204" pitchFamily="34" charset="0"/>
                <a:cs typeface="Arial" panose="020B0604020202020204" pitchFamily="34" charset="0"/>
              </a:rPr>
              <a:t>Κλάδος Εγγραφών - Στοιχεία Επικοινωνίας</a:t>
            </a:r>
            <a:endParaRPr lang="en-CY" dirty="0">
              <a:solidFill>
                <a:schemeClr val="accent1"/>
              </a:solidFill>
              <a:latin typeface="Arial" panose="020B0604020202020204" pitchFamily="34" charset="0"/>
              <a:cs typeface="Arial" panose="020B0604020202020204" pitchFamily="34" charset="0"/>
            </a:endParaRPr>
          </a:p>
        </p:txBody>
      </p:sp>
      <p:graphicFrame>
        <p:nvGraphicFramePr>
          <p:cNvPr id="6" name="Content Placeholder 5">
            <a:extLst>
              <a:ext uri="{FF2B5EF4-FFF2-40B4-BE49-F238E27FC236}">
                <a16:creationId xmlns:a16="http://schemas.microsoft.com/office/drawing/2014/main" id="{324B18DD-B68B-E79B-E094-8566246ED395}"/>
              </a:ext>
            </a:extLst>
          </p:cNvPr>
          <p:cNvGraphicFramePr>
            <a:graphicFrameLocks noGrp="1"/>
          </p:cNvGraphicFramePr>
          <p:nvPr>
            <p:ph idx="1"/>
            <p:extLst>
              <p:ext uri="{D42A27DB-BD31-4B8C-83A1-F6EECF244321}">
                <p14:modId xmlns:p14="http://schemas.microsoft.com/office/powerpoint/2010/main" val="628077591"/>
              </p:ext>
            </p:extLst>
          </p:nvPr>
        </p:nvGraphicFramePr>
        <p:xfrm>
          <a:off x="609600" y="2018665"/>
          <a:ext cx="10972800" cy="1005840"/>
        </p:xfrm>
        <a:graphic>
          <a:graphicData uri="http://schemas.openxmlformats.org/drawingml/2006/table">
            <a:tbl>
              <a:tblPr>
                <a:tableStyleId>{5C22544A-7EE6-4342-B048-85BDC9FD1C3A}</a:tableStyleId>
              </a:tblPr>
              <a:tblGrid>
                <a:gridCol w="4053840">
                  <a:extLst>
                    <a:ext uri="{9D8B030D-6E8A-4147-A177-3AD203B41FA5}">
                      <a16:colId xmlns:a16="http://schemas.microsoft.com/office/drawing/2014/main" val="4000991388"/>
                    </a:ext>
                  </a:extLst>
                </a:gridCol>
                <a:gridCol w="3261360">
                  <a:extLst>
                    <a:ext uri="{9D8B030D-6E8A-4147-A177-3AD203B41FA5}">
                      <a16:colId xmlns:a16="http://schemas.microsoft.com/office/drawing/2014/main" val="152165306"/>
                    </a:ext>
                  </a:extLst>
                </a:gridCol>
                <a:gridCol w="3657600">
                  <a:extLst>
                    <a:ext uri="{9D8B030D-6E8A-4147-A177-3AD203B41FA5}">
                      <a16:colId xmlns:a16="http://schemas.microsoft.com/office/drawing/2014/main" val="1999883392"/>
                    </a:ext>
                  </a:extLst>
                </a:gridCol>
              </a:tblGrid>
              <a:tr h="0">
                <a:tc>
                  <a:txBody>
                    <a:bodyPr/>
                    <a:lstStyle/>
                    <a:p>
                      <a:pPr>
                        <a:buNone/>
                      </a:pPr>
                      <a:r>
                        <a:rPr lang="en-CY" dirty="0">
                          <a:solidFill>
                            <a:schemeClr val="accent1"/>
                          </a:solidFill>
                        </a:rPr>
                        <a:t>👤</a:t>
                      </a:r>
                      <a:r>
                        <a:rPr lang="en-CY" dirty="0"/>
                        <a:t> </a:t>
                      </a:r>
                      <a:r>
                        <a:rPr lang="en-CY" b="1" dirty="0"/>
                        <a:t>Υπ</a:t>
                      </a:r>
                      <a:r>
                        <a:rPr lang="en-CY" b="1" dirty="0" err="1"/>
                        <a:t>εύθυνη</a:t>
                      </a:r>
                      <a:r>
                        <a:rPr lang="en-CY" b="1" dirty="0"/>
                        <a:t> </a:t>
                      </a:r>
                      <a:r>
                        <a:rPr lang="en-CY" b="1" dirty="0" err="1"/>
                        <a:t>Κλάδου</a:t>
                      </a:r>
                      <a:endParaRPr lang="en-CY" b="1" dirty="0"/>
                    </a:p>
                  </a:txBody>
                  <a:tcPr anchor="ctr">
                    <a:gradFill>
                      <a:gsLst>
                        <a:gs pos="0">
                          <a:schemeClr val="accent1">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buNone/>
                      </a:pPr>
                      <a:r>
                        <a:rPr lang="en-CY" dirty="0"/>
                        <a:t>📞 </a:t>
                      </a:r>
                      <a:r>
                        <a:rPr lang="en-CY" b="1" dirty="0" err="1"/>
                        <a:t>Τηλέφωνο</a:t>
                      </a:r>
                      <a:endParaRPr lang="en-CY" b="1" dirty="0"/>
                    </a:p>
                  </a:txBody>
                  <a:tcPr anchor="ctr">
                    <a:solidFill>
                      <a:schemeClr val="accent1">
                        <a:lumMod val="40000"/>
                        <a:lumOff val="60000"/>
                      </a:schemeClr>
                    </a:solidFill>
                  </a:tcPr>
                </a:tc>
                <a:tc>
                  <a:txBody>
                    <a:bodyPr/>
                    <a:lstStyle/>
                    <a:p>
                      <a:pPr>
                        <a:buNone/>
                      </a:pPr>
                      <a:r>
                        <a:rPr lang="en-CY" dirty="0"/>
                        <a:t>✉️ </a:t>
                      </a:r>
                      <a:r>
                        <a:rPr lang="en-CY" b="1" dirty="0"/>
                        <a:t>Email</a:t>
                      </a:r>
                    </a:p>
                  </a:txBody>
                  <a:tcPr anchor="ctr">
                    <a:solidFill>
                      <a:schemeClr val="accent1">
                        <a:lumMod val="40000"/>
                        <a:lumOff val="60000"/>
                      </a:schemeClr>
                    </a:solidFill>
                  </a:tcPr>
                </a:tc>
                <a:extLst>
                  <a:ext uri="{0D108BD9-81ED-4DB2-BD59-A6C34878D82A}">
                    <a16:rowId xmlns:a16="http://schemas.microsoft.com/office/drawing/2014/main" val="1718359023"/>
                  </a:ext>
                </a:extLst>
              </a:tr>
              <a:tr h="0">
                <a:tc>
                  <a:txBody>
                    <a:bodyPr/>
                    <a:lstStyle/>
                    <a:p>
                      <a:pPr>
                        <a:buNone/>
                      </a:pPr>
                      <a:r>
                        <a:rPr lang="en-CY" dirty="0"/>
                        <a:t>Κα Μα</a:t>
                      </a:r>
                      <a:r>
                        <a:rPr lang="en-CY" dirty="0" err="1"/>
                        <a:t>ίρη</a:t>
                      </a:r>
                      <a:r>
                        <a:rPr lang="en-CY" dirty="0"/>
                        <a:t> Ια</a:t>
                      </a:r>
                      <a:r>
                        <a:rPr lang="en-CY" dirty="0" err="1"/>
                        <a:t>κώ</a:t>
                      </a:r>
                      <a:r>
                        <a:rPr lang="en-CY" dirty="0"/>
                        <a:t>βου – Χανδριώτ</a:t>
                      </a:r>
                      <a:r>
                        <a:rPr lang="el-GR" dirty="0"/>
                        <a:t>η </a:t>
                      </a:r>
                      <a:r>
                        <a:rPr lang="en-CY" dirty="0" err="1"/>
                        <a:t>Ανώτερη</a:t>
                      </a:r>
                      <a:r>
                        <a:rPr lang="en-CY" dirty="0"/>
                        <a:t> </a:t>
                      </a:r>
                      <a:r>
                        <a:rPr lang="en-CY" dirty="0" err="1"/>
                        <a:t>Λειτουργός</a:t>
                      </a:r>
                      <a:endParaRPr lang="en-CY" dirty="0"/>
                    </a:p>
                  </a:txBody>
                  <a:tcPr anchor="ctr"/>
                </a:tc>
                <a:tc>
                  <a:txBody>
                    <a:bodyPr/>
                    <a:lstStyle/>
                    <a:p>
                      <a:pPr>
                        <a:buNone/>
                      </a:pPr>
                      <a:r>
                        <a:rPr lang="en-CY"/>
                        <a:t>22401524</a:t>
                      </a:r>
                    </a:p>
                  </a:txBody>
                  <a:tcPr anchor="ctr"/>
                </a:tc>
                <a:tc>
                  <a:txBody>
                    <a:bodyPr/>
                    <a:lstStyle/>
                    <a:p>
                      <a:pPr>
                        <a:buNone/>
                      </a:pPr>
                      <a:r>
                        <a:rPr lang="en-CY" dirty="0">
                          <a:solidFill>
                            <a:schemeClr val="accent1"/>
                          </a:solidFill>
                          <a:hlinkClick r:id="rId2">
                            <a:extLst>
                              <a:ext uri="{A12FA001-AC4F-418D-AE19-62706E023703}">
                                <ahyp:hlinkClr xmlns:ahyp="http://schemas.microsoft.com/office/drawing/2018/hyperlinkcolor" val="tx"/>
                              </a:ext>
                            </a:extLst>
                          </a:hlinkClick>
                        </a:rPr>
                        <a:t>mchandrioti@cssda.gov.cy</a:t>
                      </a:r>
                      <a:endParaRPr lang="en-CY" dirty="0">
                        <a:solidFill>
                          <a:schemeClr val="accent1"/>
                        </a:solidFill>
                      </a:endParaRPr>
                    </a:p>
                  </a:txBody>
                  <a:tcPr anchor="ctr"/>
                </a:tc>
                <a:extLst>
                  <a:ext uri="{0D108BD9-81ED-4DB2-BD59-A6C34878D82A}">
                    <a16:rowId xmlns:a16="http://schemas.microsoft.com/office/drawing/2014/main" val="1185871475"/>
                  </a:ext>
                </a:extLst>
              </a:tr>
            </a:tbl>
          </a:graphicData>
        </a:graphic>
      </p:graphicFrame>
      <p:sp>
        <p:nvSpPr>
          <p:cNvPr id="4" name="Slide Number Placeholder 3">
            <a:extLst>
              <a:ext uri="{FF2B5EF4-FFF2-40B4-BE49-F238E27FC236}">
                <a16:creationId xmlns:a16="http://schemas.microsoft.com/office/drawing/2014/main" id="{E4B8D075-79D3-3E95-68BC-04FE9F3714C2}"/>
              </a:ext>
            </a:extLst>
          </p:cNvPr>
          <p:cNvSpPr>
            <a:spLocks noGrp="1"/>
          </p:cNvSpPr>
          <p:nvPr>
            <p:ph type="sldNum" sz="quarter" idx="12"/>
          </p:nvPr>
        </p:nvSpPr>
        <p:spPr/>
        <p:txBody>
          <a:bodyPr/>
          <a:lstStyle/>
          <a:p>
            <a:fld id="{5A2E279B-37FF-470A-9610-DE06C84CAFE3}" type="slidenum">
              <a:rPr lang="en-US" smtClean="0"/>
              <a:pPr/>
              <a:t>11</a:t>
            </a:fld>
            <a:endParaRPr lang="en-US"/>
          </a:p>
        </p:txBody>
      </p:sp>
      <p:graphicFrame>
        <p:nvGraphicFramePr>
          <p:cNvPr id="7" name="Table 6">
            <a:extLst>
              <a:ext uri="{FF2B5EF4-FFF2-40B4-BE49-F238E27FC236}">
                <a16:creationId xmlns:a16="http://schemas.microsoft.com/office/drawing/2014/main" id="{461F4C6F-EBF2-D618-C131-A7DA630B13DD}"/>
              </a:ext>
            </a:extLst>
          </p:cNvPr>
          <p:cNvGraphicFramePr>
            <a:graphicFrameLocks noGrp="1"/>
          </p:cNvGraphicFramePr>
          <p:nvPr>
            <p:extLst>
              <p:ext uri="{D42A27DB-BD31-4B8C-83A1-F6EECF244321}">
                <p14:modId xmlns:p14="http://schemas.microsoft.com/office/powerpoint/2010/main" val="3426483976"/>
              </p:ext>
            </p:extLst>
          </p:nvPr>
        </p:nvGraphicFramePr>
        <p:xfrm>
          <a:off x="609600" y="3833496"/>
          <a:ext cx="10972800" cy="1886586"/>
        </p:xfrm>
        <a:graphic>
          <a:graphicData uri="http://schemas.openxmlformats.org/drawingml/2006/table">
            <a:tbl>
              <a:tblPr>
                <a:tableStyleId>{5C22544A-7EE6-4342-B048-85BDC9FD1C3A}</a:tableStyleId>
              </a:tblPr>
              <a:tblGrid>
                <a:gridCol w="4003040">
                  <a:extLst>
                    <a:ext uri="{9D8B030D-6E8A-4147-A177-3AD203B41FA5}">
                      <a16:colId xmlns:a16="http://schemas.microsoft.com/office/drawing/2014/main" val="3743158332"/>
                    </a:ext>
                  </a:extLst>
                </a:gridCol>
                <a:gridCol w="3312160">
                  <a:extLst>
                    <a:ext uri="{9D8B030D-6E8A-4147-A177-3AD203B41FA5}">
                      <a16:colId xmlns:a16="http://schemas.microsoft.com/office/drawing/2014/main" val="1741035998"/>
                    </a:ext>
                  </a:extLst>
                </a:gridCol>
                <a:gridCol w="3657600">
                  <a:extLst>
                    <a:ext uri="{9D8B030D-6E8A-4147-A177-3AD203B41FA5}">
                      <a16:colId xmlns:a16="http://schemas.microsoft.com/office/drawing/2014/main" val="1527350498"/>
                    </a:ext>
                  </a:extLst>
                </a:gridCol>
              </a:tblGrid>
              <a:tr h="628862">
                <a:tc>
                  <a:txBody>
                    <a:bodyPr/>
                    <a:lstStyle/>
                    <a:p>
                      <a:pPr>
                        <a:buNone/>
                      </a:pPr>
                      <a:r>
                        <a:rPr lang="en-CY" b="1" dirty="0"/>
                        <a:t>👤 </a:t>
                      </a:r>
                      <a:r>
                        <a:rPr lang="en-CY" b="1" dirty="0" err="1"/>
                        <a:t>Ονομ</a:t>
                      </a:r>
                      <a:r>
                        <a:rPr lang="en-CY" b="1" dirty="0"/>
                        <a:t>ατεπώνυμο</a:t>
                      </a:r>
                    </a:p>
                  </a:txBody>
                  <a:tcPr anchor="ctr">
                    <a:solidFill>
                      <a:schemeClr val="accent1">
                        <a:lumMod val="40000"/>
                        <a:lumOff val="60000"/>
                      </a:schemeClr>
                    </a:solidFill>
                  </a:tcPr>
                </a:tc>
                <a:tc>
                  <a:txBody>
                    <a:bodyPr/>
                    <a:lstStyle/>
                    <a:p>
                      <a:pPr>
                        <a:buNone/>
                      </a:pPr>
                      <a:r>
                        <a:rPr lang="en-CY" b="1" dirty="0"/>
                        <a:t>📞 </a:t>
                      </a:r>
                      <a:r>
                        <a:rPr lang="en-CY" b="1" dirty="0" err="1"/>
                        <a:t>Τηλέφωνο</a:t>
                      </a:r>
                      <a:endParaRPr lang="en-CY" b="1" dirty="0"/>
                    </a:p>
                  </a:txBody>
                  <a:tcPr anchor="ctr">
                    <a:solidFill>
                      <a:schemeClr val="accent1">
                        <a:lumMod val="40000"/>
                        <a:lumOff val="60000"/>
                      </a:schemeClr>
                    </a:solidFill>
                  </a:tcPr>
                </a:tc>
                <a:tc>
                  <a:txBody>
                    <a:bodyPr/>
                    <a:lstStyle/>
                    <a:p>
                      <a:pPr>
                        <a:buNone/>
                      </a:pPr>
                      <a:r>
                        <a:rPr lang="en-CY" b="1" dirty="0"/>
                        <a:t>✉️ Email</a:t>
                      </a:r>
                    </a:p>
                  </a:txBody>
                  <a:tcPr anchor="ctr">
                    <a:solidFill>
                      <a:schemeClr val="accent1">
                        <a:lumMod val="40000"/>
                        <a:lumOff val="60000"/>
                      </a:schemeClr>
                    </a:solidFill>
                  </a:tcPr>
                </a:tc>
                <a:extLst>
                  <a:ext uri="{0D108BD9-81ED-4DB2-BD59-A6C34878D82A}">
                    <a16:rowId xmlns:a16="http://schemas.microsoft.com/office/drawing/2014/main" val="649200482"/>
                  </a:ext>
                </a:extLst>
              </a:tr>
              <a:tr h="628862">
                <a:tc>
                  <a:txBody>
                    <a:bodyPr/>
                    <a:lstStyle/>
                    <a:p>
                      <a:pPr>
                        <a:buNone/>
                      </a:pPr>
                      <a:r>
                        <a:rPr lang="en-CY"/>
                        <a:t>Κα Έλενα Γιαννουλάτου – Μίσιη</a:t>
                      </a:r>
                    </a:p>
                  </a:txBody>
                  <a:tcPr anchor="ctr"/>
                </a:tc>
                <a:tc>
                  <a:txBody>
                    <a:bodyPr/>
                    <a:lstStyle/>
                    <a:p>
                      <a:pPr>
                        <a:buNone/>
                      </a:pPr>
                      <a:r>
                        <a:rPr lang="en-CY"/>
                        <a:t>22401530</a:t>
                      </a:r>
                    </a:p>
                  </a:txBody>
                  <a:tcPr anchor="ctr"/>
                </a:tc>
                <a:tc>
                  <a:txBody>
                    <a:bodyPr/>
                    <a:lstStyle/>
                    <a:p>
                      <a:pPr>
                        <a:buNone/>
                      </a:pPr>
                      <a:r>
                        <a:rPr lang="en-CY" dirty="0">
                          <a:solidFill>
                            <a:schemeClr val="accent1"/>
                          </a:solidFill>
                          <a:hlinkClick r:id="rId3">
                            <a:extLst>
                              <a:ext uri="{A12FA001-AC4F-418D-AE19-62706E023703}">
                                <ahyp:hlinkClr xmlns:ahyp="http://schemas.microsoft.com/office/drawing/2018/hyperlinkcolor" val="tx"/>
                              </a:ext>
                            </a:extLst>
                          </a:hlinkClick>
                        </a:rPr>
                        <a:t>eyianoulatou@cssda.gov.cy</a:t>
                      </a:r>
                      <a:endParaRPr lang="en-CY" dirty="0">
                        <a:solidFill>
                          <a:schemeClr val="accent1"/>
                        </a:solidFill>
                      </a:endParaRPr>
                    </a:p>
                  </a:txBody>
                  <a:tcPr anchor="ctr"/>
                </a:tc>
                <a:extLst>
                  <a:ext uri="{0D108BD9-81ED-4DB2-BD59-A6C34878D82A}">
                    <a16:rowId xmlns:a16="http://schemas.microsoft.com/office/drawing/2014/main" val="110973098"/>
                  </a:ext>
                </a:extLst>
              </a:tr>
              <a:tr h="628862">
                <a:tc>
                  <a:txBody>
                    <a:bodyPr/>
                    <a:lstStyle/>
                    <a:p>
                      <a:pPr>
                        <a:buNone/>
                      </a:pPr>
                      <a:r>
                        <a:rPr lang="en-CY"/>
                        <a:t>Κα Μήλια Χαμάτσου – Γρηγορίου</a:t>
                      </a:r>
                    </a:p>
                  </a:txBody>
                  <a:tcPr anchor="ctr"/>
                </a:tc>
                <a:tc>
                  <a:txBody>
                    <a:bodyPr/>
                    <a:lstStyle/>
                    <a:p>
                      <a:pPr>
                        <a:buNone/>
                      </a:pPr>
                      <a:r>
                        <a:rPr lang="en-CY"/>
                        <a:t>22401519</a:t>
                      </a:r>
                    </a:p>
                  </a:txBody>
                  <a:tcPr anchor="ctr"/>
                </a:tc>
                <a:tc>
                  <a:txBody>
                    <a:bodyPr/>
                    <a:lstStyle/>
                    <a:p>
                      <a:pPr>
                        <a:buNone/>
                      </a:pPr>
                      <a:r>
                        <a:rPr lang="en-CY" dirty="0">
                          <a:solidFill>
                            <a:schemeClr val="accent1"/>
                          </a:solidFill>
                          <a:hlinkClick r:id="rId4">
                            <a:extLst>
                              <a:ext uri="{A12FA001-AC4F-418D-AE19-62706E023703}">
                                <ahyp:hlinkClr xmlns:ahyp="http://schemas.microsoft.com/office/drawing/2018/hyperlinkcolor" val="tx"/>
                              </a:ext>
                            </a:extLst>
                          </a:hlinkClick>
                        </a:rPr>
                        <a:t>mhamatsou@cssda.gov.cy</a:t>
                      </a:r>
                      <a:endParaRPr lang="en-CY" dirty="0">
                        <a:solidFill>
                          <a:schemeClr val="accent1"/>
                        </a:solidFill>
                      </a:endParaRPr>
                    </a:p>
                  </a:txBody>
                  <a:tcPr anchor="ctr"/>
                </a:tc>
                <a:extLst>
                  <a:ext uri="{0D108BD9-81ED-4DB2-BD59-A6C34878D82A}">
                    <a16:rowId xmlns:a16="http://schemas.microsoft.com/office/drawing/2014/main" val="1296195852"/>
                  </a:ext>
                </a:extLst>
              </a:tr>
            </a:tbl>
          </a:graphicData>
        </a:graphic>
      </p:graphicFrame>
      <p:sp>
        <p:nvSpPr>
          <p:cNvPr id="9" name="TextBox 8">
            <a:extLst>
              <a:ext uri="{FF2B5EF4-FFF2-40B4-BE49-F238E27FC236}">
                <a16:creationId xmlns:a16="http://schemas.microsoft.com/office/drawing/2014/main" id="{EC2100C3-6A5F-415B-521B-F2A93F61FC9C}"/>
              </a:ext>
            </a:extLst>
          </p:cNvPr>
          <p:cNvSpPr txBox="1"/>
          <p:nvPr/>
        </p:nvSpPr>
        <p:spPr>
          <a:xfrm>
            <a:off x="3042920" y="3193534"/>
            <a:ext cx="6106160" cy="369332"/>
          </a:xfrm>
          <a:prstGeom prst="rect">
            <a:avLst/>
          </a:prstGeom>
          <a:solidFill>
            <a:schemeClr val="accent1">
              <a:lumMod val="40000"/>
              <a:lumOff val="60000"/>
            </a:schemeClr>
          </a:solidFill>
        </p:spPr>
        <p:txBody>
          <a:bodyPr wrap="square">
            <a:spAutoFit/>
          </a:bodyPr>
          <a:lstStyle/>
          <a:p>
            <a:pPr algn="ctr">
              <a:buNone/>
            </a:pPr>
            <a:r>
              <a:rPr lang="el-GR" b="1" dirty="0"/>
              <a:t>Υ</a:t>
            </a:r>
            <a:r>
              <a:rPr lang="en-CY" b="1" dirty="0"/>
              <a:t>π</a:t>
            </a:r>
            <a:r>
              <a:rPr lang="en-CY" b="1" dirty="0" err="1"/>
              <a:t>εύθυνοι</a:t>
            </a:r>
            <a:r>
              <a:rPr lang="en-CY" b="1" dirty="0"/>
              <a:t> </a:t>
            </a:r>
            <a:r>
              <a:rPr lang="en-CY" b="1" dirty="0" err="1"/>
              <a:t>Λειτουργοί</a:t>
            </a:r>
            <a:endParaRPr lang="en-CY" b="1" dirty="0"/>
          </a:p>
        </p:txBody>
      </p:sp>
    </p:spTree>
    <p:extLst>
      <p:ext uri="{BB962C8B-B14F-4D97-AF65-F5344CB8AC3E}">
        <p14:creationId xmlns:p14="http://schemas.microsoft.com/office/powerpoint/2010/main" val="3177635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990600"/>
            <a:ext cx="8305800" cy="4566920"/>
          </a:xfrm>
        </p:spPr>
        <p:txBody>
          <a:bodyPr>
            <a:normAutofit/>
          </a:bodyPr>
          <a:lstStyle/>
          <a:p>
            <a:pPr algn="ctr"/>
            <a:br>
              <a:rPr lang="en-US" sz="6000" b="1" dirty="0">
                <a:solidFill>
                  <a:schemeClr val="accent1"/>
                </a:solidFill>
              </a:rPr>
            </a:br>
            <a:r>
              <a:rPr lang="el-GR" sz="5400" b="1" dirty="0">
                <a:solidFill>
                  <a:schemeClr val="accent1"/>
                </a:solidFill>
                <a:latin typeface="Arial" panose="020B0604020202020204" pitchFamily="34" charset="0"/>
                <a:cs typeface="Arial" panose="020B0604020202020204" pitchFamily="34" charset="0"/>
              </a:rPr>
              <a:t>ΕΥΧΑΡΙΣΤΟΥΜΕ</a:t>
            </a:r>
            <a:r>
              <a:rPr lang="en-US" sz="5400" b="1" dirty="0">
                <a:solidFill>
                  <a:schemeClr val="accent1"/>
                </a:solidFill>
                <a:latin typeface="Arial" panose="020B0604020202020204" pitchFamily="34" charset="0"/>
                <a:cs typeface="Arial" panose="020B0604020202020204" pitchFamily="34" charset="0"/>
              </a:rPr>
              <a:t> </a:t>
            </a:r>
            <a:br>
              <a:rPr lang="en-US" sz="5400" b="1" dirty="0">
                <a:solidFill>
                  <a:schemeClr val="accent1"/>
                </a:solidFill>
                <a:latin typeface="Arial" panose="020B0604020202020204" pitchFamily="34" charset="0"/>
                <a:cs typeface="Arial" panose="020B0604020202020204" pitchFamily="34" charset="0"/>
              </a:rPr>
            </a:br>
            <a:r>
              <a:rPr lang="el-GR" sz="5400" b="1" dirty="0">
                <a:solidFill>
                  <a:schemeClr val="accent1"/>
                </a:solidFill>
                <a:latin typeface="Arial" panose="020B0604020202020204" pitchFamily="34" charset="0"/>
                <a:cs typeface="Arial" panose="020B0604020202020204" pitchFamily="34" charset="0"/>
              </a:rPr>
              <a:t>ΓΙΑ ΤΗΝ ΠΡΟΣΟΧΗ ΣΑΣ</a:t>
            </a:r>
            <a:endParaRPr lang="en-US" sz="5400" b="1" dirty="0">
              <a:solidFill>
                <a:schemeClr val="accent1"/>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pPr defTabSz="914400"/>
            <a:fld id="{5A2E279B-37FF-470A-9610-DE06C84CAFE3}" type="slidenum">
              <a:rPr lang="en-US">
                <a:solidFill>
                  <a:srgbClr val="04617B">
                    <a:shade val="90000"/>
                  </a:srgbClr>
                </a:solidFill>
                <a:latin typeface="Constantia"/>
              </a:rPr>
              <a:pPr defTabSz="914400"/>
              <a:t>12</a:t>
            </a:fld>
            <a:endParaRPr lang="en-US">
              <a:solidFill>
                <a:srgbClr val="04617B">
                  <a:shade val="90000"/>
                </a:srgbClr>
              </a:solidFill>
              <a:latin typeface="Constantia"/>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3200" y="1143001"/>
            <a:ext cx="3009900" cy="1392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0106" y="1143000"/>
            <a:ext cx="3276600" cy="1392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23625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18401</TotalTime>
  <Words>1139</Words>
  <Application>Microsoft Office PowerPoint</Application>
  <PresentationFormat>Widescreen</PresentationFormat>
  <Paragraphs>134</Paragraphs>
  <Slides>12</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Constantia</vt:lpstr>
      <vt:lpstr>Wingdings</vt:lpstr>
      <vt:lpstr>Wingdings 2</vt:lpstr>
      <vt:lpstr>Flow</vt:lpstr>
      <vt:lpstr>                                     ΔΙΑΔΙΚΑΣΙΑ ΥΠΟΒΟΛΗΣ &amp; ΕΞΕΤΑΣΗΣ ΑΙΤΗΣΗΣ  ΓΙΑ ΕΓΓΡΑΦΗ ΕΠΙΧΕΙΡΗΣΕΩΝ ΣΤΟ ΜΗΤΡΩΟ ΚΟΙΝΩΝΙΚΩΝ ΕΠΙΧΕΙΡΗΣΕΩΝ    </vt:lpstr>
      <vt:lpstr>PowerPoint Presentation</vt:lpstr>
      <vt:lpstr>PowerPoint Presentation</vt:lpstr>
      <vt:lpstr>3. Βήματα για τη Διαδικασίας Υποβολής και  Εξέτασης Αίτησης</vt:lpstr>
      <vt:lpstr>PowerPoint Presentation</vt:lpstr>
      <vt:lpstr>PowerPoint Presentation</vt:lpstr>
      <vt:lpstr>6. Ετοιμασία Συνοδευτικών Εγγράφων</vt:lpstr>
      <vt:lpstr>7. Ενδεικτικός Πίνακας Προβλέψεων  στο τριετές Επιχειρηματικό Πλάνο</vt:lpstr>
      <vt:lpstr>8. Ενδεικτικό Οργανόγραμμα  Κοινωνικής Επιχείρησης Ένταξης</vt:lpstr>
      <vt:lpstr>Συμπεράσματα </vt:lpstr>
      <vt:lpstr>Κλάδος Εγγραφών - Στοιχεία Επικοινωνίας</vt:lpstr>
      <vt:lpstr> ΕΥΧΑΡΙΣΤΟΥΜΕ  ΓΙΑ ΤΗΝ ΠΡΟΣΟΧΗ ΣΑΣ</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Eleni Yianoulatou</dc:creator>
  <cp:keywords/>
  <dc:description>generated using python-pptx</dc:description>
  <cp:lastModifiedBy>Elena Yianoulatou</cp:lastModifiedBy>
  <cp:revision>60</cp:revision>
  <cp:lastPrinted>2026-10-16T09:47:38Z</cp:lastPrinted>
  <dcterms:created xsi:type="dcterms:W3CDTF">2013-01-27T09:14:16Z</dcterms:created>
  <dcterms:modified xsi:type="dcterms:W3CDTF">2026-10-19T07:30:02Z</dcterms:modified>
  <cp:category/>
</cp:coreProperties>
</file>