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15"/>
  </p:notesMasterIdLst>
  <p:handoutMasterIdLst>
    <p:handoutMasterId r:id="rId16"/>
  </p:handoutMasterIdLst>
  <p:sldIdLst>
    <p:sldId id="256" r:id="rId2"/>
    <p:sldId id="270" r:id="rId3"/>
    <p:sldId id="271" r:id="rId4"/>
    <p:sldId id="259" r:id="rId5"/>
    <p:sldId id="260" r:id="rId6"/>
    <p:sldId id="272" r:id="rId7"/>
    <p:sldId id="273" r:id="rId8"/>
    <p:sldId id="261" r:id="rId9"/>
    <p:sldId id="262" r:id="rId10"/>
    <p:sldId id="264" r:id="rId11"/>
    <p:sldId id="275" r:id="rId12"/>
    <p:sldId id="276" r:id="rId13"/>
    <p:sldId id="274"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95289"/>
    <a:srgbClr val="0C6CB4"/>
    <a:srgbClr val="0065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69" autoAdjust="0"/>
  </p:normalViewPr>
  <p:slideViewPr>
    <p:cSldViewPr>
      <p:cViewPr>
        <p:scale>
          <a:sx n="100" d="100"/>
          <a:sy n="100" d="100"/>
        </p:scale>
        <p:origin x="-1860" y="-234"/>
      </p:cViewPr>
      <p:guideLst>
        <p:guide orient="horz" pos="2160"/>
        <p:guide pos="2880"/>
      </p:guideLst>
    </p:cSldViewPr>
  </p:slideViewPr>
  <p:outlineViewPr>
    <p:cViewPr>
      <p:scale>
        <a:sx n="33" d="100"/>
        <a:sy n="33" d="100"/>
      </p:scale>
      <p:origin x="48" y="99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DD5952A-1DD5-46EE-AC14-E948C48158BB}" type="datetimeFigureOut">
              <a:rPr lang="en-US" smtClean="0"/>
              <a:t>10/19/2026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6C02187-BF7B-4011-9B47-0C9E5EC29F7F}" type="slidenum">
              <a:rPr lang="en-US" smtClean="0"/>
              <a:t>‹#›</a:t>
            </a:fld>
            <a:endParaRPr lang="en-US"/>
          </a:p>
        </p:txBody>
      </p:sp>
    </p:spTree>
    <p:extLst>
      <p:ext uri="{BB962C8B-B14F-4D97-AF65-F5344CB8AC3E}">
        <p14:creationId xmlns:p14="http://schemas.microsoft.com/office/powerpoint/2010/main" val="421848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BD767F-61C9-43BF-BC66-9B2402462C64}" type="datetimeFigureOut">
              <a:rPr lang="en-US" smtClean="0"/>
              <a:t>10/19/2026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CA256E7-C0AC-486C-84CB-F2DFBDC8D0A6}" type="slidenum">
              <a:rPr lang="en-US" smtClean="0"/>
              <a:t>‹#›</a:t>
            </a:fld>
            <a:endParaRPr lang="en-US"/>
          </a:p>
        </p:txBody>
      </p:sp>
    </p:spTree>
    <p:extLst>
      <p:ext uri="{BB962C8B-B14F-4D97-AF65-F5344CB8AC3E}">
        <p14:creationId xmlns:p14="http://schemas.microsoft.com/office/powerpoint/2010/main" val="61889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256E7-C0AC-486C-84CB-F2DFBDC8D0A6}" type="slidenum">
              <a:rPr lang="en-US" smtClean="0"/>
              <a:t>2</a:t>
            </a:fld>
            <a:endParaRPr lang="en-US"/>
          </a:p>
        </p:txBody>
      </p:sp>
    </p:spTree>
    <p:extLst>
      <p:ext uri="{BB962C8B-B14F-4D97-AF65-F5344CB8AC3E}">
        <p14:creationId xmlns:p14="http://schemas.microsoft.com/office/powerpoint/2010/main" val="20303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3E96CA-3037-44EF-A554-AF5D22695E08}"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A9F2C-7187-4C1C-B23F-0D46194BF7F3}"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916CE33-9915-4CC4-AF3D-B0FD40CBC353}"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A9F2C-7187-4C1C-B23F-0D46194BF7F3}"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04F55B-4951-4DF7-A786-7A20B3F9A513}"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A9F2C-7187-4C1C-B23F-0D46194BF7F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C6FCF3E-D74D-4FBF-8A3D-47C2160FE0CE}"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A9F2C-7187-4C1C-B23F-0D46194BF7F3}"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03B4D7-FD23-42E4-8BC8-320003E57A32}" type="datetime1">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7A9F2C-7187-4C1C-B23F-0D46194BF7F3}"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8FD799-7B6B-4EB9-8703-9DC32E58DA17}" type="datetime1">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7A9F2C-7187-4C1C-B23F-0D46194BF7F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115CEA-4B8E-457A-853E-14C5FA9163EC}" type="datetime1">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7A9F2C-7187-4C1C-B23F-0D46194BF7F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83CAD1-7939-4EA5-899E-5473E2E444B4}"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A9F2C-7187-4C1C-B23F-0D46194BF7F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AFEB0-2334-4042-B7D9-74DF2DEC56E6}"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A9F2C-7187-4C1C-B23F-0D46194BF7F3}"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FD2CB0-72DE-4473-A5FF-299D2E8FA651}"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A9F2C-7187-4C1C-B23F-0D46194BF7F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E18EEE-B54A-4EFC-987C-C5931F5DFB8D}"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A9F2C-7187-4C1C-B23F-0D46194BF7F3}"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667">
              <a:schemeClr val="accent1">
                <a:lumMod val="20000"/>
                <a:lumOff val="80000"/>
              </a:schemeClr>
            </a:gs>
            <a:gs pos="46000">
              <a:schemeClr val="bg2">
                <a:tint val="94000"/>
                <a:satMod val="160000"/>
                <a:lumMod val="160000"/>
              </a:schemeClr>
            </a:gs>
            <a:gs pos="79000">
              <a:schemeClr val="bg2">
                <a:tint val="94000"/>
                <a:shade val="94000"/>
                <a:satMod val="160000"/>
                <a:lumMod val="130000"/>
              </a:schemeClr>
            </a:gs>
            <a:gs pos="100000">
              <a:schemeClr val="accent1">
                <a:lumMod val="40000"/>
                <a:lumOff val="6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879A508-3D77-4872-B6BA-F57D96D222C7}" type="datetime1">
              <a:rPr lang="en-US" smtClean="0"/>
              <a:t>10/19/2026</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A7A9F2C-7187-4C1C-B23F-0D46194BF7F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67744" y="3284984"/>
            <a:ext cx="6264696" cy="3024336"/>
          </a:xfrm>
        </p:spPr>
        <p:txBody>
          <a:bodyPr>
            <a:noAutofit/>
          </a:bodyPr>
          <a:lstStyle/>
          <a:p>
            <a:pPr algn="r"/>
            <a:r>
              <a:rPr lang="el-GR" sz="2400" dirty="0" smtClean="0">
                <a:ln w="10541" cmpd="sng">
                  <a:solidFill>
                    <a:schemeClr val="accent1">
                      <a:shade val="88000"/>
                      <a:satMod val="110000"/>
                    </a:schemeClr>
                  </a:solidFill>
                  <a:prstDash val="solid"/>
                </a:ln>
                <a:solidFill>
                  <a:srgbClr val="0070C0"/>
                </a:solidFill>
              </a:rPr>
              <a:t>Ανδρέας Χριστοδούλου</a:t>
            </a:r>
          </a:p>
          <a:p>
            <a:pPr algn="r">
              <a:spcAft>
                <a:spcPts val="0"/>
              </a:spcAft>
            </a:pPr>
            <a:endParaRPr lang="el-GR" dirty="0" smtClean="0">
              <a:ln w="10541" cmpd="sng">
                <a:solidFill>
                  <a:schemeClr val="accent1">
                    <a:shade val="88000"/>
                    <a:satMod val="110000"/>
                  </a:schemeClr>
                </a:solidFill>
                <a:prstDash val="solid"/>
              </a:ln>
              <a:solidFill>
                <a:srgbClr val="0070C0"/>
              </a:solidFill>
            </a:endParaRPr>
          </a:p>
          <a:p>
            <a:pPr algn="r">
              <a:spcAft>
                <a:spcPts val="0"/>
              </a:spcAft>
            </a:pPr>
            <a:r>
              <a:rPr lang="el-GR" dirty="0" smtClean="0">
                <a:ln w="10541" cmpd="sng">
                  <a:solidFill>
                    <a:schemeClr val="accent1">
                      <a:shade val="88000"/>
                      <a:satMod val="110000"/>
                    </a:schemeClr>
                  </a:solidFill>
                  <a:prstDash val="solid"/>
                </a:ln>
                <a:solidFill>
                  <a:srgbClr val="0070C0"/>
                </a:solidFill>
              </a:rPr>
              <a:t>Υπηρεσία Συνεργατικών Εταιρειών (ΥΣΕ) </a:t>
            </a:r>
          </a:p>
          <a:p>
            <a:pPr marL="2695575">
              <a:spcAft>
                <a:spcPts val="0"/>
              </a:spcAft>
            </a:pPr>
            <a:r>
              <a:rPr lang="el-GR" sz="1800" dirty="0" smtClean="0">
                <a:solidFill>
                  <a:srgbClr val="0065B0"/>
                </a:solidFill>
                <a:ea typeface="Times New Roman"/>
                <a:cs typeface="Segoe UI Semibold"/>
              </a:rPr>
              <a:t>Αρμόδια Αρχή για: </a:t>
            </a:r>
            <a:endParaRPr lang="en-US" sz="1800" dirty="0" smtClean="0">
              <a:solidFill>
                <a:srgbClr val="0065B0"/>
              </a:solidFill>
              <a:ea typeface="Times New Roman"/>
            </a:endParaRPr>
          </a:p>
          <a:p>
            <a:pPr marL="2695575" lvl="0">
              <a:spcAft>
                <a:spcPts val="0"/>
              </a:spcAft>
              <a:buClr>
                <a:schemeClr val="tx2">
                  <a:lumMod val="60000"/>
                  <a:lumOff val="40000"/>
                </a:schemeClr>
              </a:buClr>
              <a:buFont typeface="Wingdings"/>
              <a:buChar char=""/>
              <a:tabLst>
                <a:tab pos="2781300" algn="l"/>
              </a:tabLst>
            </a:pPr>
            <a:r>
              <a:rPr lang="en-US" sz="1800" dirty="0" smtClean="0">
                <a:solidFill>
                  <a:srgbClr val="0065B0"/>
                </a:solidFill>
                <a:ea typeface="Times New Roman"/>
                <a:cs typeface="Segoe UI Semibold"/>
              </a:rPr>
              <a:t>Συνεργατικές Εταιρείες </a:t>
            </a:r>
            <a:endParaRPr lang="en-US" sz="1800" dirty="0" smtClean="0">
              <a:solidFill>
                <a:srgbClr val="0065B0"/>
              </a:solidFill>
              <a:ea typeface="Times New Roman"/>
            </a:endParaRPr>
          </a:p>
          <a:p>
            <a:pPr marL="2695575" lvl="0">
              <a:spcAft>
                <a:spcPts val="0"/>
              </a:spcAft>
              <a:buClr>
                <a:schemeClr val="tx2">
                  <a:lumMod val="60000"/>
                  <a:lumOff val="40000"/>
                </a:schemeClr>
              </a:buClr>
              <a:buFont typeface="Wingdings"/>
              <a:buChar char=""/>
              <a:tabLst>
                <a:tab pos="90170" algn="l"/>
                <a:tab pos="457200" algn="l"/>
              </a:tabLst>
            </a:pPr>
            <a:r>
              <a:rPr lang="en-US" sz="1800" dirty="0" smtClean="0">
                <a:solidFill>
                  <a:srgbClr val="0065B0"/>
                </a:solidFill>
                <a:ea typeface="Times New Roman"/>
                <a:cs typeface="Segoe UI Semibold"/>
              </a:rPr>
              <a:t>Κοινωνικές Επιχε</a:t>
            </a:r>
            <a:r>
              <a:rPr lang="el-GR" sz="1800" dirty="0" smtClean="0">
                <a:solidFill>
                  <a:srgbClr val="0065B0"/>
                </a:solidFill>
                <a:ea typeface="Times New Roman"/>
                <a:cs typeface="Segoe UI Semibold"/>
              </a:rPr>
              <a:t>ι</a:t>
            </a:r>
            <a:r>
              <a:rPr lang="en-US" sz="1800" dirty="0" smtClean="0">
                <a:solidFill>
                  <a:srgbClr val="0065B0"/>
                </a:solidFill>
                <a:ea typeface="Times New Roman"/>
                <a:cs typeface="Segoe UI Semibold"/>
              </a:rPr>
              <a:t>ρήσεις </a:t>
            </a:r>
            <a:endParaRPr lang="en-US" sz="1800" dirty="0" smtClean="0">
              <a:solidFill>
                <a:srgbClr val="0065B0"/>
              </a:solidFill>
              <a:ea typeface="Times New Roman"/>
            </a:endParaRPr>
          </a:p>
          <a:p>
            <a:pPr marL="2695575" lvl="0">
              <a:spcAft>
                <a:spcPts val="0"/>
              </a:spcAft>
              <a:buClr>
                <a:schemeClr val="tx2">
                  <a:lumMod val="60000"/>
                  <a:lumOff val="40000"/>
                </a:schemeClr>
              </a:buClr>
              <a:buFont typeface="Wingdings"/>
              <a:buChar char=""/>
              <a:tabLst>
                <a:tab pos="90170" algn="l"/>
                <a:tab pos="457200" algn="l"/>
              </a:tabLst>
            </a:pPr>
            <a:r>
              <a:rPr lang="en-US" sz="1800" dirty="0" smtClean="0">
                <a:solidFill>
                  <a:srgbClr val="0065B0"/>
                </a:solidFill>
                <a:ea typeface="Times New Roman"/>
                <a:cs typeface="Segoe UI Semibold"/>
              </a:rPr>
              <a:t>Εταιρική Κοινωνική Ευθύνη</a:t>
            </a:r>
            <a:endParaRPr lang="en-US" sz="1800" dirty="0">
              <a:solidFill>
                <a:srgbClr val="0065B0"/>
              </a:solidFill>
              <a:effectLst/>
              <a:ea typeface="Times New Roman"/>
            </a:endParaRPr>
          </a:p>
        </p:txBody>
      </p:sp>
      <p:sp>
        <p:nvSpPr>
          <p:cNvPr id="2" name="Title 1"/>
          <p:cNvSpPr>
            <a:spLocks noGrp="1"/>
          </p:cNvSpPr>
          <p:nvPr>
            <p:ph type="ctrTitle"/>
          </p:nvPr>
        </p:nvSpPr>
        <p:spPr>
          <a:xfrm>
            <a:off x="323528" y="1340768"/>
            <a:ext cx="8136904" cy="1440160"/>
          </a:xfrm>
        </p:spPr>
        <p:txBody>
          <a:bodyPr/>
          <a:lstStyle/>
          <a:p>
            <a:pPr marL="182880" indent="0" algn="ctr">
              <a:buNone/>
            </a:pPr>
            <a:r>
              <a:rPr lang="el-GR" sz="2800"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ffectLst/>
              </a:rPr>
              <a:t>Βασικές πρόνοιες της Νομοθεσίας</a:t>
            </a:r>
            <a:br>
              <a:rPr lang="el-GR" sz="2800"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ffectLst/>
              </a:rPr>
            </a:br>
            <a:r>
              <a:rPr lang="el-GR" sz="2800"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ffectLst/>
              </a:rPr>
              <a:t>για τις Κοινωνικές Επιχειρήσεις (ΚΕ) στην Κύπρο</a:t>
            </a:r>
            <a:endParaRPr lang="en-US" sz="2800"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ffectLst/>
            </a:endParaRPr>
          </a:p>
        </p:txBody>
      </p:sp>
      <p:pic>
        <p:nvPicPr>
          <p:cNvPr id="2051" name="Picture 3"/>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5806" l="1068" r="100000">
                        <a14:foregroundMark x1="5694" y1="19355" x2="5694" y2="19355"/>
                        <a14:foregroundMark x1="6406" y1="30323" x2="6406" y2="30323"/>
                        <a14:foregroundMark x1="11744" y1="30645" x2="11744" y2="30645"/>
                        <a14:foregroundMark x1="13167" y1="38710" x2="13167" y2="38710"/>
                        <a14:foregroundMark x1="8541" y1="39677" x2="8541" y2="39677"/>
                        <a14:foregroundMark x1="13523" y1="46129" x2="13523" y2="46129"/>
                        <a14:foregroundMark x1="16370" y1="45806" x2="16370" y2="45806"/>
                        <a14:foregroundMark x1="11744" y1="50968" x2="11744" y2="50968"/>
                        <a14:foregroundMark x1="17082" y1="51935" x2="17082" y2="51935"/>
                        <a14:foregroundMark x1="20996" y1="53548" x2="20996" y2="53548"/>
                        <a14:foregroundMark x1="16726" y1="59355" x2="16726" y2="59355"/>
                        <a14:foregroundMark x1="23843" y1="61613" x2="23843" y2="61613"/>
                        <a14:foregroundMark x1="27758" y1="63226" x2="27758" y2="63226"/>
                        <a14:foregroundMark x1="20641" y1="66452" x2="20641" y2="66452"/>
                        <a14:foregroundMark x1="26690" y1="71935" x2="26690" y2="71935"/>
                        <a14:foregroundMark x1="34164" y1="73871" x2="34164" y2="73871"/>
                        <a14:foregroundMark x1="38790" y1="74194" x2="38790" y2="74194"/>
                        <a14:foregroundMark x1="33452" y1="77419" x2="33452" y2="77419"/>
                        <a14:foregroundMark x1="43772" y1="83548" x2="53025" y2="90323"/>
                        <a14:foregroundMark x1="53025" y1="83548" x2="43772" y2="90323"/>
                        <a14:foregroundMark x1="58007" y1="75161" x2="58007" y2="75161"/>
                        <a14:foregroundMark x1="62989" y1="79355" x2="62989" y2="79355"/>
                        <a14:foregroundMark x1="63345" y1="73548" x2="63345" y2="73548"/>
                        <a14:foregroundMark x1="68327" y1="66452" x2="68327" y2="66452"/>
                        <a14:foregroundMark x1="74021" y1="61613" x2="74021" y2="61613"/>
                        <a14:foregroundMark x1="70463" y1="72258" x2="70463" y2="72258"/>
                        <a14:foregroundMark x1="75801" y1="66452" x2="75801" y2="66452"/>
                        <a14:foregroundMark x1="80071" y1="58387" x2="80071" y2="58387"/>
                        <a14:foregroundMark x1="76512" y1="53226" x2="76512" y2="53226"/>
                        <a14:foregroundMark x1="80071" y1="50645" x2="80071" y2="50645"/>
                        <a14:foregroundMark x1="85053" y1="50000" x2="85053" y2="50000"/>
                        <a14:foregroundMark x1="80783" y1="42903" x2="80783" y2="42903"/>
                        <a14:foregroundMark x1="85765" y1="44839" x2="85765" y2="44839"/>
                        <a14:foregroundMark x1="89324" y1="38710" x2="89324" y2="38710"/>
                        <a14:foregroundMark x1="83986" y1="37742" x2="83986" y2="37742"/>
                        <a14:foregroundMark x1="86121" y1="32903" x2="86121" y2="32903"/>
                        <a14:foregroundMark x1="91103" y1="30323" x2="91103" y2="30323"/>
                        <a14:foregroundMark x1="91103" y1="19355" x2="91103" y2="19355"/>
                      </a14:backgroundRemoval>
                    </a14:imgEffect>
                  </a14:imgLayer>
                </a14:imgProps>
              </a:ext>
              <a:ext uri="{28A0092B-C50C-407E-A947-70E740481C1C}">
                <a14:useLocalDpi xmlns:a14="http://schemas.microsoft.com/office/drawing/2010/main" val="0"/>
              </a:ext>
            </a:extLst>
          </a:blip>
          <a:srcRect/>
          <a:stretch>
            <a:fillRect/>
          </a:stretch>
        </p:blipFill>
        <p:spPr bwMode="auto">
          <a:xfrm>
            <a:off x="107504" y="10285"/>
            <a:ext cx="960120" cy="1059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3710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7315200" y="6309320"/>
            <a:ext cx="1828800" cy="365125"/>
          </a:xfrm>
        </p:spPr>
        <p:txBody>
          <a:bodyPr/>
          <a:lstStyle/>
          <a:p>
            <a:fld id="{DA7A9F2C-7187-4C1C-B23F-0D46194BF7F3}" type="slidenum">
              <a:rPr lang="en-US" smtClean="0">
                <a:solidFill>
                  <a:schemeClr val="accent1">
                    <a:lumMod val="60000"/>
                    <a:lumOff val="40000"/>
                  </a:schemeClr>
                </a:solidFill>
              </a:rPr>
              <a:t>2</a:t>
            </a:fld>
            <a:endParaRPr lang="en-US" dirty="0">
              <a:solidFill>
                <a:schemeClr val="accent1">
                  <a:lumMod val="60000"/>
                  <a:lumOff val="40000"/>
                </a:schemeClr>
              </a:solidFill>
            </a:endParaRPr>
          </a:p>
        </p:txBody>
      </p:sp>
      <p:sp>
        <p:nvSpPr>
          <p:cNvPr id="4" name="Title 3"/>
          <p:cNvSpPr>
            <a:spLocks noGrp="1"/>
          </p:cNvSpPr>
          <p:nvPr>
            <p:ph type="title"/>
          </p:nvPr>
        </p:nvSpPr>
        <p:spPr>
          <a:xfrm>
            <a:off x="539552" y="1196752"/>
            <a:ext cx="8136904" cy="4536504"/>
          </a:xfrm>
        </p:spPr>
        <p:txBody>
          <a:bodyPr/>
          <a:lstStyle/>
          <a:p>
            <a:pPr algn="l">
              <a:spcBef>
                <a:spcPts val="1200"/>
              </a:spcBef>
              <a:buClr>
                <a:schemeClr val="accent1">
                  <a:lumMod val="75000"/>
                </a:schemeClr>
              </a:buClr>
              <a:buFont typeface="Wingdings" pitchFamily="2" charset="2"/>
              <a:buChar char="Ø"/>
            </a:pPr>
            <a:r>
              <a:rPr lang="el-GR" sz="2000" b="0" dirty="0" smtClean="0">
                <a:solidFill>
                  <a:srgbClr val="095289"/>
                </a:solidFill>
                <a:effectLst/>
              </a:rPr>
              <a:t>Το </a:t>
            </a:r>
            <a:r>
              <a:rPr lang="el-GR" sz="2000" b="0" dirty="0">
                <a:solidFill>
                  <a:srgbClr val="095289"/>
                </a:solidFill>
                <a:effectLst/>
              </a:rPr>
              <a:t>νομικό πλαίσιο που διέπει την </a:t>
            </a:r>
            <a:r>
              <a:rPr lang="el-GR" sz="2000" b="0" dirty="0" smtClean="0">
                <a:solidFill>
                  <a:srgbClr val="095289"/>
                </a:solidFill>
                <a:effectLst/>
              </a:rPr>
              <a:t>εγγραφή </a:t>
            </a:r>
            <a:r>
              <a:rPr lang="el-GR" sz="2000" b="0" dirty="0">
                <a:solidFill>
                  <a:srgbClr val="095289"/>
                </a:solidFill>
                <a:effectLst/>
              </a:rPr>
              <a:t>επιχειρήσεων στο Μητρώο των Κοινωνικών Επιχειρήσεων είναι</a:t>
            </a:r>
            <a:r>
              <a:rPr lang="el-GR" sz="2000" b="0" dirty="0" smtClean="0">
                <a:solidFill>
                  <a:srgbClr val="095289"/>
                </a:solidFill>
                <a:effectLst/>
              </a:rPr>
              <a:t>:</a:t>
            </a:r>
            <a:br>
              <a:rPr lang="el-GR" sz="2000" b="0" dirty="0" smtClean="0">
                <a:solidFill>
                  <a:srgbClr val="095289"/>
                </a:solidFill>
                <a:effectLst/>
              </a:rPr>
            </a:br>
            <a:r>
              <a:rPr lang="el-GR" sz="2000" b="0" dirty="0" smtClean="0">
                <a:solidFill>
                  <a:srgbClr val="095289"/>
                </a:solidFill>
                <a:effectLst/>
              </a:rPr>
              <a:t/>
            </a:r>
            <a:br>
              <a:rPr lang="el-GR" sz="2000" b="0" dirty="0" smtClean="0">
                <a:solidFill>
                  <a:srgbClr val="095289"/>
                </a:solidFill>
                <a:effectLst/>
              </a:rPr>
            </a:br>
            <a:r>
              <a:rPr lang="el-GR" sz="2000" b="0" dirty="0" smtClean="0">
                <a:solidFill>
                  <a:srgbClr val="095289"/>
                </a:solidFill>
                <a:effectLst/>
              </a:rPr>
              <a:t>(</a:t>
            </a:r>
            <a:r>
              <a:rPr lang="el-GR" sz="2000" b="0" dirty="0">
                <a:solidFill>
                  <a:srgbClr val="095289"/>
                </a:solidFill>
                <a:effectLst/>
              </a:rPr>
              <a:t>α) O περί Κοινωνικών Επιχειρήσεων </a:t>
            </a:r>
            <a:r>
              <a:rPr lang="el-GR" sz="2000" b="0" dirty="0" smtClean="0">
                <a:solidFill>
                  <a:srgbClr val="095289"/>
                </a:solidFill>
                <a:effectLst/>
              </a:rPr>
              <a:t>Νόμος </a:t>
            </a:r>
            <a:r>
              <a:rPr lang="el-GR" sz="2000" b="0" dirty="0" smtClean="0">
                <a:solidFill>
                  <a:srgbClr val="095289"/>
                </a:solidFill>
                <a:effectLst/>
              </a:rPr>
              <a:t>(Ν)</a:t>
            </a:r>
            <a:r>
              <a:rPr lang="el-GR" sz="2000" b="0" dirty="0">
                <a:solidFill>
                  <a:srgbClr val="095289"/>
                </a:solidFill>
                <a:effectLst/>
              </a:rPr>
              <a:t/>
            </a:r>
            <a:br>
              <a:rPr lang="el-GR" sz="2000" b="0" dirty="0">
                <a:solidFill>
                  <a:srgbClr val="095289"/>
                </a:solidFill>
                <a:effectLst/>
              </a:rPr>
            </a:br>
            <a:r>
              <a:rPr lang="el-GR" sz="2000" b="0" dirty="0">
                <a:solidFill>
                  <a:srgbClr val="095289"/>
                </a:solidFill>
                <a:effectLst/>
              </a:rPr>
              <a:t>(β) Οι περί Κοινωνικών Επιχειρήσεων Κανονισμοί </a:t>
            </a:r>
            <a:r>
              <a:rPr lang="el-GR" sz="2000" b="0" dirty="0" smtClean="0">
                <a:solidFill>
                  <a:srgbClr val="095289"/>
                </a:solidFill>
                <a:effectLst/>
              </a:rPr>
              <a:t>(Κ) </a:t>
            </a:r>
            <a:r>
              <a:rPr lang="el-GR" sz="2000" b="0" dirty="0" smtClean="0">
                <a:solidFill>
                  <a:srgbClr val="095289"/>
                </a:solidFill>
                <a:effectLst/>
              </a:rPr>
              <a:t> </a:t>
            </a:r>
            <a:r>
              <a:rPr lang="el-GR" sz="2000" b="0" dirty="0">
                <a:solidFill>
                  <a:srgbClr val="095289"/>
                </a:solidFill>
                <a:effectLst/>
              </a:rPr>
              <a:t/>
            </a:r>
            <a:br>
              <a:rPr lang="el-GR" sz="2000" b="0" dirty="0">
                <a:solidFill>
                  <a:srgbClr val="095289"/>
                </a:solidFill>
                <a:effectLst/>
              </a:rPr>
            </a:br>
            <a:r>
              <a:rPr lang="el-GR" sz="2000" b="0" dirty="0">
                <a:solidFill>
                  <a:srgbClr val="095289"/>
                </a:solidFill>
                <a:effectLst/>
              </a:rPr>
              <a:t>(γ) Οι Κ</a:t>
            </a:r>
            <a:r>
              <a:rPr lang="el-GR" sz="2000" b="0" dirty="0" smtClean="0">
                <a:solidFill>
                  <a:srgbClr val="095289"/>
                </a:solidFill>
                <a:effectLst/>
              </a:rPr>
              <a:t>ατευθυντήριες  </a:t>
            </a:r>
            <a:r>
              <a:rPr lang="el-GR" sz="2000" b="0" dirty="0">
                <a:solidFill>
                  <a:srgbClr val="095289"/>
                </a:solidFill>
                <a:effectLst/>
              </a:rPr>
              <a:t>Γ</a:t>
            </a:r>
            <a:r>
              <a:rPr lang="el-GR" sz="2000" b="0" dirty="0" smtClean="0">
                <a:solidFill>
                  <a:srgbClr val="095289"/>
                </a:solidFill>
                <a:effectLst/>
              </a:rPr>
              <a:t>ραμμές </a:t>
            </a:r>
            <a:r>
              <a:rPr lang="el-GR" sz="2000" b="0" dirty="0">
                <a:solidFill>
                  <a:srgbClr val="095289"/>
                </a:solidFill>
                <a:effectLst/>
              </a:rPr>
              <a:t>που εκδόθηκαν από την Υπηρεσία Συνεργατικών </a:t>
            </a:r>
            <a:r>
              <a:rPr lang="el-GR" sz="2000" b="0" dirty="0" smtClean="0">
                <a:solidFill>
                  <a:srgbClr val="095289"/>
                </a:solidFill>
                <a:effectLst/>
              </a:rPr>
              <a:t>Εταιρειών (ΚΓ).</a:t>
            </a:r>
            <a:r>
              <a:rPr lang="el-GR" sz="2000" b="0" dirty="0">
                <a:solidFill>
                  <a:srgbClr val="095289"/>
                </a:solidFill>
                <a:effectLst/>
              </a:rPr>
              <a:t/>
            </a:r>
            <a:br>
              <a:rPr lang="el-GR" sz="2000" b="0" dirty="0">
                <a:solidFill>
                  <a:srgbClr val="095289"/>
                </a:solidFill>
                <a:effectLst/>
              </a:rPr>
            </a:br>
            <a:r>
              <a:rPr lang="el-GR" sz="2000" b="0" dirty="0" smtClean="0">
                <a:solidFill>
                  <a:srgbClr val="095289"/>
                </a:solidFill>
                <a:effectLst/>
              </a:rPr>
              <a:t/>
            </a:r>
            <a:br>
              <a:rPr lang="el-GR" sz="2000" b="0" dirty="0" smtClean="0">
                <a:solidFill>
                  <a:srgbClr val="095289"/>
                </a:solidFill>
                <a:effectLst/>
              </a:rPr>
            </a:br>
            <a:r>
              <a:rPr lang="el-GR" sz="2000" b="0" dirty="0" smtClean="0">
                <a:solidFill>
                  <a:srgbClr val="095289"/>
                </a:solidFill>
                <a:effectLst/>
              </a:rPr>
              <a:t>Στο </a:t>
            </a:r>
            <a:r>
              <a:rPr lang="el-GR" sz="2000" b="0" dirty="0">
                <a:solidFill>
                  <a:srgbClr val="095289"/>
                </a:solidFill>
                <a:effectLst/>
              </a:rPr>
              <a:t>πλαίσιο αυτό, καθορίζονται τα κριτήρια που πρέπει να πληροί μια νομική οντότητα για να εγγραφεί στο </a:t>
            </a:r>
            <a:r>
              <a:rPr lang="el-GR" sz="2000" b="0" dirty="0" smtClean="0">
                <a:solidFill>
                  <a:srgbClr val="095289"/>
                </a:solidFill>
                <a:effectLst/>
              </a:rPr>
              <a:t>Μητρώο Κοινωνικών </a:t>
            </a:r>
            <a:r>
              <a:rPr lang="el-GR" sz="2000" b="0" dirty="0">
                <a:solidFill>
                  <a:srgbClr val="095289"/>
                </a:solidFill>
                <a:effectLst/>
              </a:rPr>
              <a:t>Ε</a:t>
            </a:r>
            <a:r>
              <a:rPr lang="el-GR" sz="2000" b="0" dirty="0" smtClean="0">
                <a:solidFill>
                  <a:srgbClr val="095289"/>
                </a:solidFill>
                <a:effectLst/>
              </a:rPr>
              <a:t>πιχειρήσεων καθώς </a:t>
            </a:r>
            <a:r>
              <a:rPr lang="el-GR" sz="2000" b="0" dirty="0">
                <a:solidFill>
                  <a:srgbClr val="095289"/>
                </a:solidFill>
                <a:effectLst/>
              </a:rPr>
              <a:t>και οι υποχρεώσεις της </a:t>
            </a:r>
            <a:r>
              <a:rPr lang="el-GR" sz="2000" b="0" dirty="0" smtClean="0">
                <a:solidFill>
                  <a:srgbClr val="095289"/>
                </a:solidFill>
                <a:effectLst/>
              </a:rPr>
              <a:t>ΚΕ για να </a:t>
            </a:r>
            <a:r>
              <a:rPr lang="el-GR" sz="2000" b="0" dirty="0">
                <a:solidFill>
                  <a:srgbClr val="095289"/>
                </a:solidFill>
                <a:effectLst/>
              </a:rPr>
              <a:t>παραμείνει </a:t>
            </a:r>
            <a:r>
              <a:rPr lang="el-GR" sz="2000" b="0" dirty="0" smtClean="0">
                <a:solidFill>
                  <a:srgbClr val="095289"/>
                </a:solidFill>
                <a:effectLst/>
              </a:rPr>
              <a:t>εγγεγραμμένη στο Μητρώο.</a:t>
            </a:r>
            <a:endParaRPr lang="el-GR" sz="2000" b="0" dirty="0">
              <a:solidFill>
                <a:srgbClr val="095289"/>
              </a:solidFill>
              <a:effectLst/>
            </a:endParaRPr>
          </a:p>
        </p:txBody>
      </p:sp>
      <p:sp>
        <p:nvSpPr>
          <p:cNvPr id="11" name="Rectangle 10"/>
          <p:cNvSpPr/>
          <p:nvPr/>
        </p:nvSpPr>
        <p:spPr>
          <a:xfrm>
            <a:off x="539552" y="548680"/>
            <a:ext cx="3672408" cy="523220"/>
          </a:xfrm>
          <a:prstGeom prst="rect">
            <a:avLst/>
          </a:prstGeom>
        </p:spPr>
        <p:txBody>
          <a:bodyPr wrap="square">
            <a:spAutoFit/>
          </a:bodyPr>
          <a:lstStyle/>
          <a:p>
            <a:pPr>
              <a:spcBef>
                <a:spcPct val="0"/>
              </a:spcBef>
              <a:buClr>
                <a:schemeClr val="accent1">
                  <a:lumMod val="75000"/>
                </a:schemeClr>
              </a:buClr>
              <a:buSzPct val="100000"/>
            </a:pPr>
            <a:r>
              <a:rPr lang="el-GR" sz="28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Νομικό</a:t>
            </a:r>
            <a:r>
              <a:rPr lang="el-GR"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l-GR" sz="28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Πλαίσιο</a:t>
            </a:r>
            <a:r>
              <a:rPr lang="el-GR"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707957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812360" y="6453336"/>
            <a:ext cx="1331640" cy="365125"/>
          </a:xfrm>
        </p:spPr>
        <p:txBody>
          <a:bodyPr/>
          <a:lstStyle/>
          <a:p>
            <a:fld id="{DA7A9F2C-7187-4C1C-B23F-0D46194BF7F3}" type="slidenum">
              <a:rPr lang="en-US" smtClean="0"/>
              <a:t>3</a:t>
            </a:fld>
            <a:endParaRPr lang="en-US" dirty="0"/>
          </a:p>
        </p:txBody>
      </p:sp>
      <p:sp>
        <p:nvSpPr>
          <p:cNvPr id="3" name="Rectangle 2"/>
          <p:cNvSpPr/>
          <p:nvPr/>
        </p:nvSpPr>
        <p:spPr>
          <a:xfrm>
            <a:off x="603754" y="764704"/>
            <a:ext cx="8212595" cy="1157807"/>
          </a:xfrm>
          <a:prstGeom prst="rect">
            <a:avLst/>
          </a:prstGeom>
          <a:effectLst/>
        </p:spPr>
        <p:txBody>
          <a:bodyPr vert="horz" lIns="91440" tIns="45720" rIns="91440" bIns="45720" rtlCol="0" anchor="t" anchorCtr="0">
            <a:noAutofit/>
          </a:bodyPr>
          <a:lstStyle/>
          <a:p>
            <a:pPr marL="320040" indent="-320040">
              <a:spcBef>
                <a:spcPct val="0"/>
              </a:spcBef>
              <a:buClr>
                <a:schemeClr val="accent1">
                  <a:lumMod val="75000"/>
                </a:schemeClr>
              </a:buClr>
              <a:buSzPct val="100000"/>
              <a:buFont typeface="Wingdings" pitchFamily="2" charset="2"/>
              <a:buChar char="Ø"/>
            </a:pPr>
            <a:r>
              <a:rPr lang="el-GR" dirty="0" smtClean="0">
                <a:solidFill>
                  <a:srgbClr val="095289"/>
                </a:solidFill>
                <a:ea typeface="+mj-ea"/>
                <a:cs typeface="+mj-cs"/>
              </a:rPr>
              <a:t>Αρμόδια αρχή </a:t>
            </a:r>
            <a:r>
              <a:rPr lang="el-GR" dirty="0">
                <a:solidFill>
                  <a:srgbClr val="095289"/>
                </a:solidFill>
              </a:rPr>
              <a:t>(ΑΑ) </a:t>
            </a:r>
            <a:r>
              <a:rPr lang="el-GR" dirty="0" smtClean="0">
                <a:solidFill>
                  <a:srgbClr val="095289"/>
                </a:solidFill>
                <a:ea typeface="+mj-ea"/>
                <a:cs typeface="+mj-cs"/>
              </a:rPr>
              <a:t>είναι </a:t>
            </a:r>
            <a:r>
              <a:rPr lang="el-GR" dirty="0">
                <a:solidFill>
                  <a:srgbClr val="095289"/>
                </a:solidFill>
                <a:ea typeface="+mj-ea"/>
                <a:cs typeface="+mj-cs"/>
              </a:rPr>
              <a:t>ο Έφορος της Υπηρεσίας Συνεργατικών Εταιρειών </a:t>
            </a:r>
            <a:r>
              <a:rPr lang="el-GR" dirty="0" smtClean="0">
                <a:solidFill>
                  <a:srgbClr val="095289"/>
                </a:solidFill>
                <a:ea typeface="+mj-ea"/>
                <a:cs typeface="+mj-cs"/>
              </a:rPr>
              <a:t>ο </a:t>
            </a:r>
            <a:r>
              <a:rPr lang="el-GR" dirty="0">
                <a:solidFill>
                  <a:srgbClr val="095289"/>
                </a:solidFill>
                <a:ea typeface="+mj-ea"/>
                <a:cs typeface="+mj-cs"/>
              </a:rPr>
              <a:t>οποίος ασκεί και καθήκοντα Εφόρου Κοινωνικών Επιχειρήσεων. </a:t>
            </a:r>
            <a:endParaRPr lang="en-US" dirty="0">
              <a:solidFill>
                <a:srgbClr val="095289"/>
              </a:solidFill>
              <a:ea typeface="+mj-ea"/>
              <a:cs typeface="+mj-cs"/>
            </a:endParaRPr>
          </a:p>
        </p:txBody>
      </p:sp>
      <p:sp>
        <p:nvSpPr>
          <p:cNvPr id="4" name="Rectangle 3"/>
          <p:cNvSpPr/>
          <p:nvPr/>
        </p:nvSpPr>
        <p:spPr>
          <a:xfrm>
            <a:off x="610278" y="3429000"/>
            <a:ext cx="7807163" cy="646331"/>
          </a:xfrm>
          <a:prstGeom prst="rect">
            <a:avLst/>
          </a:prstGeom>
        </p:spPr>
        <p:txBody>
          <a:bodyPr wrap="square">
            <a:spAutoFit/>
          </a:bodyPr>
          <a:lstStyle/>
          <a:p>
            <a:pPr marL="320040" indent="-320040">
              <a:spcBef>
                <a:spcPct val="0"/>
              </a:spcBef>
              <a:buClr>
                <a:schemeClr val="accent1">
                  <a:lumMod val="75000"/>
                </a:schemeClr>
              </a:buClr>
              <a:buSzPct val="100000"/>
              <a:buFont typeface="Wingdings" pitchFamily="2" charset="2"/>
              <a:buChar char="Ø"/>
            </a:pPr>
            <a:r>
              <a:rPr lang="el-GR" dirty="0">
                <a:solidFill>
                  <a:srgbClr val="095289"/>
                </a:solidFill>
              </a:rPr>
              <a:t>Η διαδικασία αίτησης /εγγραφής στο Μητρώο ΚΕ </a:t>
            </a:r>
            <a:r>
              <a:rPr lang="el-GR" dirty="0" smtClean="0">
                <a:solidFill>
                  <a:srgbClr val="095289"/>
                </a:solidFill>
              </a:rPr>
              <a:t>γίνεται </a:t>
            </a:r>
            <a:r>
              <a:rPr lang="el-GR" dirty="0">
                <a:solidFill>
                  <a:srgbClr val="095289"/>
                </a:solidFill>
              </a:rPr>
              <a:t>ηλεκτρονικά. </a:t>
            </a:r>
            <a:endParaRPr lang="en-US" dirty="0">
              <a:solidFill>
                <a:srgbClr val="095289"/>
              </a:solidFill>
            </a:endParaRPr>
          </a:p>
        </p:txBody>
      </p:sp>
      <p:sp>
        <p:nvSpPr>
          <p:cNvPr id="5" name="Rectangle 4"/>
          <p:cNvSpPr/>
          <p:nvPr/>
        </p:nvSpPr>
        <p:spPr>
          <a:xfrm>
            <a:off x="610278" y="1700808"/>
            <a:ext cx="8212595" cy="923330"/>
          </a:xfrm>
          <a:prstGeom prst="rect">
            <a:avLst/>
          </a:prstGeom>
        </p:spPr>
        <p:txBody>
          <a:bodyPr wrap="square">
            <a:spAutoFit/>
          </a:bodyPr>
          <a:lstStyle/>
          <a:p>
            <a:pPr marL="320040" indent="-320040">
              <a:spcBef>
                <a:spcPct val="0"/>
              </a:spcBef>
              <a:buClr>
                <a:schemeClr val="accent1">
                  <a:lumMod val="75000"/>
                </a:schemeClr>
              </a:buClr>
              <a:buSzPct val="100000"/>
              <a:buFont typeface="Wingdings" pitchFamily="2" charset="2"/>
              <a:buChar char="Ø"/>
            </a:pPr>
            <a:r>
              <a:rPr lang="el-GR" dirty="0" smtClean="0">
                <a:solidFill>
                  <a:srgbClr val="095289"/>
                </a:solidFill>
                <a:ea typeface="+mj-ea"/>
                <a:cs typeface="+mj-cs"/>
              </a:rPr>
              <a:t>Η ΑΑ καταρτίζει </a:t>
            </a:r>
            <a:r>
              <a:rPr lang="el-GR" dirty="0">
                <a:solidFill>
                  <a:srgbClr val="095289"/>
                </a:solidFill>
                <a:ea typeface="+mj-ea"/>
                <a:cs typeface="+mj-cs"/>
              </a:rPr>
              <a:t>και τηρεί </a:t>
            </a:r>
            <a:r>
              <a:rPr lang="el-GR" dirty="0" smtClean="0">
                <a:solidFill>
                  <a:srgbClr val="095289"/>
                </a:solidFill>
                <a:ea typeface="+mj-ea"/>
                <a:cs typeface="+mj-cs"/>
              </a:rPr>
              <a:t>το «</a:t>
            </a:r>
            <a:r>
              <a:rPr lang="el-GR" dirty="0">
                <a:solidFill>
                  <a:srgbClr val="095289"/>
                </a:solidFill>
                <a:ea typeface="+mj-ea"/>
                <a:cs typeface="+mj-cs"/>
              </a:rPr>
              <a:t>Μητρώο Κοινωνικών Επιχειρήσεων», στο οποίο εγγράφονται ως </a:t>
            </a:r>
            <a:r>
              <a:rPr lang="el-GR" dirty="0" smtClean="0">
                <a:solidFill>
                  <a:srgbClr val="095289"/>
                </a:solidFill>
                <a:ea typeface="+mj-ea"/>
                <a:cs typeface="+mj-cs"/>
              </a:rPr>
              <a:t>ΚΕ </a:t>
            </a:r>
            <a:r>
              <a:rPr lang="el-GR" dirty="0">
                <a:solidFill>
                  <a:srgbClr val="095289"/>
                </a:solidFill>
                <a:ea typeface="+mj-ea"/>
                <a:cs typeface="+mj-cs"/>
              </a:rPr>
              <a:t>οι επιχειρήσεις που πληρούν τις προβλεπόμενες </a:t>
            </a:r>
            <a:r>
              <a:rPr lang="el-GR" dirty="0" smtClean="0">
                <a:solidFill>
                  <a:srgbClr val="095289"/>
                </a:solidFill>
                <a:ea typeface="+mj-ea"/>
                <a:cs typeface="+mj-cs"/>
              </a:rPr>
              <a:t>στο Νόμο προϋποθέσεις εγγραφής.</a:t>
            </a:r>
            <a:endParaRPr lang="en-US" dirty="0">
              <a:solidFill>
                <a:srgbClr val="095289"/>
              </a:solidFill>
              <a:ea typeface="+mj-ea"/>
              <a:cs typeface="+mj-cs"/>
            </a:endParaRPr>
          </a:p>
        </p:txBody>
      </p:sp>
      <p:sp>
        <p:nvSpPr>
          <p:cNvPr id="6" name="Rectangle 5"/>
          <p:cNvSpPr/>
          <p:nvPr/>
        </p:nvSpPr>
        <p:spPr>
          <a:xfrm>
            <a:off x="575556" y="2624138"/>
            <a:ext cx="7992888" cy="646331"/>
          </a:xfrm>
          <a:prstGeom prst="rect">
            <a:avLst/>
          </a:prstGeom>
        </p:spPr>
        <p:txBody>
          <a:bodyPr wrap="square">
            <a:spAutoFit/>
          </a:bodyPr>
          <a:lstStyle/>
          <a:p>
            <a:pPr marL="320040" indent="-320040">
              <a:spcBef>
                <a:spcPct val="0"/>
              </a:spcBef>
              <a:buClr>
                <a:schemeClr val="accent1">
                  <a:lumMod val="75000"/>
                </a:schemeClr>
              </a:buClr>
              <a:buSzPct val="100000"/>
              <a:buFont typeface="Wingdings" pitchFamily="2" charset="2"/>
              <a:buChar char="Ø"/>
            </a:pPr>
            <a:r>
              <a:rPr lang="el-GR" dirty="0">
                <a:solidFill>
                  <a:srgbClr val="095289"/>
                </a:solidFill>
                <a:ea typeface="+mj-ea"/>
                <a:cs typeface="+mj-cs"/>
              </a:rPr>
              <a:t>Το Μητρώο τηρείται </a:t>
            </a:r>
            <a:r>
              <a:rPr lang="el-GR" dirty="0" smtClean="0">
                <a:solidFill>
                  <a:srgbClr val="095289"/>
                </a:solidFill>
                <a:ea typeface="+mj-ea"/>
                <a:cs typeface="+mj-cs"/>
              </a:rPr>
              <a:t>σε </a:t>
            </a:r>
            <a:r>
              <a:rPr lang="el-GR" dirty="0">
                <a:solidFill>
                  <a:srgbClr val="095289"/>
                </a:solidFill>
                <a:ea typeface="+mj-ea"/>
                <a:cs typeface="+mj-cs"/>
              </a:rPr>
              <a:t>ηλεκτρονική μορφή και αναρτάται στην ιστοσελίδα της αρμόδιας αρχής.</a:t>
            </a:r>
            <a:endParaRPr lang="en-US" dirty="0">
              <a:solidFill>
                <a:srgbClr val="095289"/>
              </a:solidFill>
              <a:ea typeface="+mj-ea"/>
              <a:cs typeface="+mj-cs"/>
            </a:endParaRPr>
          </a:p>
        </p:txBody>
      </p:sp>
      <p:sp>
        <p:nvSpPr>
          <p:cNvPr id="7" name="Rectangle 6"/>
          <p:cNvSpPr/>
          <p:nvPr/>
        </p:nvSpPr>
        <p:spPr>
          <a:xfrm>
            <a:off x="539552" y="241484"/>
            <a:ext cx="8064896"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Αρμόδια αρχή και Μητρώο ΚΕ </a:t>
            </a:r>
            <a:r>
              <a:rPr lang="el-GR" sz="2000" dirty="0">
                <a:solidFill>
                  <a:schemeClr val="accent6">
                    <a:lumMod val="60000"/>
                    <a:lumOff val="40000"/>
                  </a:schemeClr>
                </a:solidFill>
                <a:ea typeface="+mj-ea"/>
                <a:cs typeface="+mj-cs"/>
              </a:rPr>
              <a:t>(Ν)</a:t>
            </a:r>
            <a:endParaRPr lang="en-US" sz="2000" dirty="0">
              <a:solidFill>
                <a:schemeClr val="accent6">
                  <a:lumMod val="60000"/>
                  <a:lumOff val="40000"/>
                </a:schemeClr>
              </a:solidFill>
              <a:ea typeface="+mj-ea"/>
              <a:cs typeface="+mj-cs"/>
            </a:endParaRPr>
          </a:p>
        </p:txBody>
      </p:sp>
      <p:sp>
        <p:nvSpPr>
          <p:cNvPr id="9" name="Rectangle 8"/>
          <p:cNvSpPr/>
          <p:nvPr/>
        </p:nvSpPr>
        <p:spPr>
          <a:xfrm>
            <a:off x="594067" y="5013176"/>
            <a:ext cx="8136904" cy="646331"/>
          </a:xfrm>
          <a:prstGeom prst="rect">
            <a:avLst/>
          </a:prstGeom>
        </p:spPr>
        <p:txBody>
          <a:bodyPr wrap="square">
            <a:spAutoFit/>
          </a:bodyPr>
          <a:lstStyle/>
          <a:p>
            <a:pPr marL="285750" indent="-285750">
              <a:buFont typeface="Wingdings" pitchFamily="2" charset="2"/>
              <a:buChar char="Ø"/>
            </a:pPr>
            <a:r>
              <a:rPr lang="el-GR" dirty="0" smtClean="0">
                <a:solidFill>
                  <a:srgbClr val="095289"/>
                </a:solidFill>
              </a:rPr>
              <a:t>Μόνο </a:t>
            </a:r>
            <a:r>
              <a:rPr lang="el-GR" dirty="0">
                <a:solidFill>
                  <a:srgbClr val="095289"/>
                </a:solidFill>
              </a:rPr>
              <a:t>επιχειρήσεις που εγγράφονται στο Μητρώο δύναται να χρησιμοποιούν τον όρο «κοινωνική επιχείρηση</a:t>
            </a:r>
            <a:r>
              <a:rPr lang="el-GR" dirty="0" smtClean="0">
                <a:solidFill>
                  <a:srgbClr val="095289"/>
                </a:solidFill>
              </a:rPr>
              <a:t>»</a:t>
            </a:r>
            <a:endParaRPr lang="el-GR" dirty="0">
              <a:solidFill>
                <a:srgbClr val="095289"/>
              </a:solidFill>
            </a:endParaRPr>
          </a:p>
        </p:txBody>
      </p:sp>
      <p:sp>
        <p:nvSpPr>
          <p:cNvPr id="10" name="Rectangle 9"/>
          <p:cNvSpPr/>
          <p:nvPr/>
        </p:nvSpPr>
        <p:spPr>
          <a:xfrm>
            <a:off x="461014" y="4405014"/>
            <a:ext cx="8999685"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Χρήση του όρου «κοινωνική επιχείρηση» </a:t>
            </a:r>
            <a:r>
              <a:rPr lang="el-GR" sz="2000" dirty="0" smtClean="0">
                <a:solidFill>
                  <a:schemeClr val="accent6">
                    <a:lumMod val="60000"/>
                    <a:lumOff val="40000"/>
                  </a:schemeClr>
                </a:solidFill>
                <a:ea typeface="+mj-ea"/>
                <a:cs typeface="+mj-cs"/>
              </a:rPr>
              <a:t>(Ν</a:t>
            </a:r>
            <a:r>
              <a:rPr lang="el-GR" sz="2000" dirty="0">
                <a:solidFill>
                  <a:schemeClr val="accent6">
                    <a:lumMod val="60000"/>
                    <a:lumOff val="40000"/>
                  </a:schemeClr>
                </a:solidFill>
                <a:ea typeface="+mj-ea"/>
                <a:cs typeface="+mj-cs"/>
              </a:rPr>
              <a:t>)</a:t>
            </a:r>
            <a:endParaRPr lang="en-US" sz="2000" dirty="0">
              <a:solidFill>
                <a:schemeClr val="accent6">
                  <a:lumMod val="60000"/>
                  <a:lumOff val="40000"/>
                </a:schemeClr>
              </a:solidFill>
              <a:ea typeface="+mj-ea"/>
              <a:cs typeface="+mj-cs"/>
            </a:endParaRPr>
          </a:p>
        </p:txBody>
      </p:sp>
    </p:spTree>
    <p:extLst>
      <p:ext uri="{BB962C8B-B14F-4D97-AF65-F5344CB8AC3E}">
        <p14:creationId xmlns:p14="http://schemas.microsoft.com/office/powerpoint/2010/main" val="2895037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740352" y="6492453"/>
            <a:ext cx="1407418" cy="365125"/>
          </a:xfrm>
        </p:spPr>
        <p:txBody>
          <a:bodyPr/>
          <a:lstStyle/>
          <a:p>
            <a:fld id="{DA7A9F2C-7187-4C1C-B23F-0D46194BF7F3}" type="slidenum">
              <a:rPr lang="en-US" smtClean="0"/>
              <a:t>4</a:t>
            </a:fld>
            <a:endParaRPr lang="en-US" dirty="0"/>
          </a:p>
        </p:txBody>
      </p:sp>
      <p:sp>
        <p:nvSpPr>
          <p:cNvPr id="4" name="Content Placeholder 2"/>
          <p:cNvSpPr>
            <a:spLocks noGrp="1"/>
          </p:cNvSpPr>
          <p:nvPr>
            <p:ph sz="quarter" idx="13"/>
          </p:nvPr>
        </p:nvSpPr>
        <p:spPr>
          <a:xfrm>
            <a:off x="553952" y="1124744"/>
            <a:ext cx="7723112" cy="4104456"/>
          </a:xfrm>
        </p:spPr>
        <p:txBody>
          <a:bodyPr>
            <a:noAutofit/>
          </a:bodyPr>
          <a:lstStyle/>
          <a:p>
            <a:pPr marL="354013" indent="-354013">
              <a:buClr>
                <a:schemeClr val="accent1">
                  <a:lumMod val="75000"/>
                </a:schemeClr>
              </a:buClr>
              <a:buFont typeface="Wingdings" pitchFamily="2" charset="2"/>
              <a:buChar char="Ø"/>
            </a:pPr>
            <a:r>
              <a:rPr lang="el-GR" sz="2000" dirty="0">
                <a:solidFill>
                  <a:srgbClr val="095289"/>
                </a:solidFill>
              </a:rPr>
              <a:t>Ω</a:t>
            </a:r>
            <a:r>
              <a:rPr lang="el-GR" sz="2000" dirty="0" smtClean="0">
                <a:solidFill>
                  <a:srgbClr val="095289"/>
                </a:solidFill>
              </a:rPr>
              <a:t>ς </a:t>
            </a:r>
            <a:r>
              <a:rPr lang="el-GR" sz="2000" dirty="0">
                <a:solidFill>
                  <a:srgbClr val="095289"/>
                </a:solidFill>
              </a:rPr>
              <a:t>ΚΕ δύναται να εγγραφεί νομική οντότητα που ασκεί </a:t>
            </a:r>
            <a:r>
              <a:rPr lang="el-GR" sz="2000" u="sng" dirty="0">
                <a:solidFill>
                  <a:srgbClr val="095289"/>
                </a:solidFill>
              </a:rPr>
              <a:t>οικονομική δραστηριότητα </a:t>
            </a:r>
            <a:r>
              <a:rPr lang="el-GR" sz="2000" dirty="0">
                <a:solidFill>
                  <a:srgbClr val="095289"/>
                </a:solidFill>
              </a:rPr>
              <a:t>ως: </a:t>
            </a:r>
          </a:p>
          <a:p>
            <a:pPr marL="628650" indent="-274638">
              <a:buClr>
                <a:schemeClr val="accent1">
                  <a:lumMod val="75000"/>
                </a:schemeClr>
              </a:buClr>
              <a:buNone/>
              <a:tabLst>
                <a:tab pos="628650" algn="l"/>
              </a:tabLst>
            </a:pPr>
            <a:r>
              <a:rPr lang="el-GR" sz="2000" dirty="0" smtClean="0">
                <a:solidFill>
                  <a:srgbClr val="095289"/>
                </a:solidFill>
              </a:rPr>
              <a:t>i)	ιδιωτική </a:t>
            </a:r>
            <a:r>
              <a:rPr lang="el-GR" sz="2000" dirty="0">
                <a:solidFill>
                  <a:srgbClr val="095289"/>
                </a:solidFill>
              </a:rPr>
              <a:t>εταιρεία περιορισμένης </a:t>
            </a:r>
            <a:r>
              <a:rPr lang="el-GR" sz="2000" dirty="0" smtClean="0">
                <a:solidFill>
                  <a:srgbClr val="095289"/>
                </a:solidFill>
              </a:rPr>
              <a:t>ευθύνης, </a:t>
            </a:r>
            <a:r>
              <a:rPr lang="el-GR" sz="2000" dirty="0">
                <a:solidFill>
                  <a:srgbClr val="095289"/>
                </a:solidFill>
              </a:rPr>
              <a:t>εγγεγραμμένη σύμφωνα με τις διατάξεις του περί Εταιρειών Νόμου ή </a:t>
            </a:r>
          </a:p>
          <a:p>
            <a:pPr marL="628650" indent="-274638">
              <a:buClr>
                <a:schemeClr val="accent1">
                  <a:lumMod val="75000"/>
                </a:schemeClr>
              </a:buClr>
              <a:buNone/>
              <a:tabLst>
                <a:tab pos="628650" algn="l"/>
              </a:tabLst>
            </a:pPr>
            <a:r>
              <a:rPr lang="el-GR" sz="2000" dirty="0">
                <a:solidFill>
                  <a:srgbClr val="095289"/>
                </a:solidFill>
              </a:rPr>
              <a:t>ii)	συνεργατική εταιρεία εγγεγραμμένη σύμφωνα με τις διατάξεις του περί Συνεργατικών Εταιρειών Νόμου ή </a:t>
            </a:r>
          </a:p>
          <a:p>
            <a:pPr marL="628650" indent="-365125">
              <a:buClr>
                <a:schemeClr val="accent1">
                  <a:lumMod val="75000"/>
                </a:schemeClr>
              </a:buClr>
              <a:buNone/>
              <a:tabLst>
                <a:tab pos="628650" algn="l"/>
              </a:tabLst>
            </a:pPr>
            <a:r>
              <a:rPr lang="el-GR" sz="2000" dirty="0" smtClean="0">
                <a:solidFill>
                  <a:srgbClr val="095289"/>
                </a:solidFill>
              </a:rPr>
              <a:t>iii) ομόρρυθμος </a:t>
            </a:r>
            <a:r>
              <a:rPr lang="el-GR" sz="2000" dirty="0">
                <a:solidFill>
                  <a:srgbClr val="095289"/>
                </a:solidFill>
              </a:rPr>
              <a:t>ή ετερόρρυθμος συνεταιρισμός εγγεγραμμένος σύμφωνα με τις διατάξεις του περί Ομορρύθμων και Ετερορρύθμων Συνεταιρισμών και Εμπορικών Επωνυμιών Νόμου</a:t>
            </a:r>
            <a:r>
              <a:rPr lang="el-GR" sz="2000" dirty="0" smtClean="0">
                <a:solidFill>
                  <a:srgbClr val="095289"/>
                </a:solidFill>
              </a:rPr>
              <a:t>.</a:t>
            </a:r>
            <a:endParaRPr lang="el-GR" sz="2000" dirty="0">
              <a:solidFill>
                <a:srgbClr val="095289"/>
              </a:solidFill>
            </a:endParaRPr>
          </a:p>
        </p:txBody>
      </p:sp>
      <p:sp>
        <p:nvSpPr>
          <p:cNvPr id="6" name="Rectangle 5"/>
          <p:cNvSpPr/>
          <p:nvPr/>
        </p:nvSpPr>
        <p:spPr>
          <a:xfrm>
            <a:off x="251520" y="548680"/>
            <a:ext cx="8640960" cy="830997"/>
          </a:xfrm>
          <a:prstGeom prst="rect">
            <a:avLst/>
          </a:prstGeom>
        </p:spPr>
        <p:txBody>
          <a:bodyPr wrap="square">
            <a:spAutoFit/>
          </a:bodyPr>
          <a:lstStyle/>
          <a:p>
            <a:pPr>
              <a:spcBef>
                <a:spcPct val="0"/>
              </a:spcBef>
              <a:buClr>
                <a:schemeClr val="accent1">
                  <a:lumMod val="75000"/>
                </a:schemeClr>
              </a:buClr>
              <a:buSzPct val="100000"/>
            </a:pPr>
            <a:r>
              <a:rPr lang="el-GR" sz="2400" b="1" dirty="0" smtClean="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Νομικές οντότητες που δύναται να εγγραφούν</a:t>
            </a:r>
            <a:r>
              <a:rPr lang="el-GR"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l-GR" sz="2400" dirty="0">
                <a:solidFill>
                  <a:schemeClr val="accent6">
                    <a:lumMod val="60000"/>
                    <a:lumOff val="40000"/>
                  </a:schemeClr>
                </a:solidFill>
              </a:rPr>
              <a:t>(Ν)</a:t>
            </a:r>
            <a:endParaRPr lang="en-US" sz="2400" dirty="0">
              <a:solidFill>
                <a:schemeClr val="accent6">
                  <a:lumMod val="60000"/>
                  <a:lumOff val="40000"/>
                </a:schemeClr>
              </a:solidFill>
            </a:endParaRPr>
          </a:p>
          <a:p>
            <a:pPr>
              <a:spcBef>
                <a:spcPct val="0"/>
              </a:spcBef>
              <a:buClr>
                <a:schemeClr val="accent1">
                  <a:lumMod val="75000"/>
                </a:schemeClr>
              </a:buClr>
              <a:buSzPct val="100000"/>
            </a:pP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626474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742196"/>
            <a:ext cx="8712968" cy="3847207"/>
          </a:xfrm>
          <a:prstGeom prst="rect">
            <a:avLst/>
          </a:prstGeom>
        </p:spPr>
        <p:txBody>
          <a:bodyPr wrap="square">
            <a:spAutoFit/>
          </a:bodyPr>
          <a:lstStyle/>
          <a:p>
            <a:pPr marL="361950" lvl="0" indent="-276225">
              <a:spcBef>
                <a:spcPts val="300"/>
              </a:spcBef>
              <a:spcAft>
                <a:spcPts val="300"/>
              </a:spcAft>
              <a:buClr>
                <a:srgbClr val="4E67C8">
                  <a:lumMod val="75000"/>
                </a:srgbClr>
              </a:buClr>
              <a:buSzPct val="130000"/>
              <a:tabLst>
                <a:tab pos="628650" algn="l"/>
              </a:tabLst>
            </a:pPr>
            <a:r>
              <a:rPr lang="el-GR" dirty="0" smtClean="0">
                <a:solidFill>
                  <a:srgbClr val="095289"/>
                </a:solidFill>
              </a:rPr>
              <a:t>i</a:t>
            </a:r>
            <a:r>
              <a:rPr lang="el-GR" dirty="0">
                <a:solidFill>
                  <a:srgbClr val="095289"/>
                </a:solidFill>
              </a:rPr>
              <a:t>)	</a:t>
            </a:r>
            <a:r>
              <a:rPr lang="el-GR" b="1" dirty="0" smtClean="0">
                <a:solidFill>
                  <a:srgbClr val="095289"/>
                </a:solidFill>
              </a:rPr>
              <a:t>ΚΕ </a:t>
            </a:r>
            <a:r>
              <a:rPr lang="el-GR" b="1" dirty="0">
                <a:solidFill>
                  <a:srgbClr val="095289"/>
                </a:solidFill>
              </a:rPr>
              <a:t>γενικού σκοπού</a:t>
            </a:r>
            <a:r>
              <a:rPr lang="el-GR" dirty="0">
                <a:solidFill>
                  <a:srgbClr val="095289"/>
                </a:solidFill>
              </a:rPr>
              <a:t>, </a:t>
            </a:r>
            <a:r>
              <a:rPr lang="el-GR" dirty="0" smtClean="0">
                <a:solidFill>
                  <a:srgbClr val="095289"/>
                </a:solidFill>
              </a:rPr>
              <a:t>με κύριο </a:t>
            </a:r>
            <a:r>
              <a:rPr lang="el-GR" dirty="0">
                <a:solidFill>
                  <a:srgbClr val="095289"/>
                </a:solidFill>
              </a:rPr>
              <a:t>σκοπό λειτουργίας την κοινωνική αποστολή μέσω της προώθησης κοινωνικών, πολιτιστικών ή/και περιβαλλοντικών δράσεων με γνώμονα το συμφέρον της κοινωνίας, και</a:t>
            </a:r>
          </a:p>
          <a:p>
            <a:pPr marL="361950" lvl="0" indent="-361950">
              <a:spcBef>
                <a:spcPts val="300"/>
              </a:spcBef>
              <a:spcAft>
                <a:spcPts val="300"/>
              </a:spcAft>
              <a:buClr>
                <a:srgbClr val="4E67C8">
                  <a:lumMod val="75000"/>
                </a:srgbClr>
              </a:buClr>
              <a:buSzPct val="130000"/>
              <a:buAutoNum type="romanLcParenR" startAt="2"/>
              <a:tabLst>
                <a:tab pos="628650" algn="l"/>
              </a:tabLst>
            </a:pPr>
            <a:r>
              <a:rPr lang="el-GR" dirty="0" smtClean="0">
                <a:solidFill>
                  <a:srgbClr val="095289"/>
                </a:solidFill>
              </a:rPr>
              <a:t> </a:t>
            </a:r>
            <a:r>
              <a:rPr lang="el-GR" b="1" dirty="0" smtClean="0">
                <a:solidFill>
                  <a:srgbClr val="095289"/>
                </a:solidFill>
              </a:rPr>
              <a:t>ΚΕ </a:t>
            </a:r>
            <a:r>
              <a:rPr lang="el-GR" b="1" dirty="0">
                <a:solidFill>
                  <a:srgbClr val="095289"/>
                </a:solidFill>
              </a:rPr>
              <a:t>ένταξης</a:t>
            </a:r>
            <a:r>
              <a:rPr lang="el-GR" dirty="0">
                <a:solidFill>
                  <a:srgbClr val="095289"/>
                </a:solidFill>
              </a:rPr>
              <a:t>, </a:t>
            </a:r>
            <a:r>
              <a:rPr lang="el-GR" dirty="0" smtClean="0">
                <a:solidFill>
                  <a:srgbClr val="095289"/>
                </a:solidFill>
              </a:rPr>
              <a:t>με κύριο </a:t>
            </a:r>
            <a:r>
              <a:rPr lang="el-GR" dirty="0">
                <a:solidFill>
                  <a:srgbClr val="095289"/>
                </a:solidFill>
              </a:rPr>
              <a:t>σκοπό λειτουργίας την κοινωνική αποστολή μέσω της εργοδότησης κατά </a:t>
            </a:r>
            <a:r>
              <a:rPr lang="el-GR" dirty="0" smtClean="0">
                <a:solidFill>
                  <a:srgbClr val="095289"/>
                </a:solidFill>
              </a:rPr>
              <a:t>10% </a:t>
            </a:r>
            <a:r>
              <a:rPr lang="el-GR" dirty="0">
                <a:solidFill>
                  <a:srgbClr val="095289"/>
                </a:solidFill>
              </a:rPr>
              <a:t>κατ’ ελάχιστον, ως εργατικό δυναμικό, ατόμων με αναπηρίες και κατά </a:t>
            </a:r>
            <a:r>
              <a:rPr lang="el-GR" dirty="0" smtClean="0">
                <a:solidFill>
                  <a:srgbClr val="095289"/>
                </a:solidFill>
              </a:rPr>
              <a:t>30% </a:t>
            </a:r>
            <a:r>
              <a:rPr lang="el-GR" dirty="0">
                <a:solidFill>
                  <a:srgbClr val="095289"/>
                </a:solidFill>
              </a:rPr>
              <a:t>κατ’ ελάχιστον, ως εργατικό δυναμικό, ατόμων που ανήκουν σε </a:t>
            </a:r>
            <a:r>
              <a:rPr lang="el-GR" dirty="0" smtClean="0">
                <a:solidFill>
                  <a:srgbClr val="095289"/>
                </a:solidFill>
              </a:rPr>
              <a:t>άλλες ευπαθείς </a:t>
            </a:r>
            <a:r>
              <a:rPr lang="el-GR" dirty="0">
                <a:solidFill>
                  <a:srgbClr val="095289"/>
                </a:solidFill>
              </a:rPr>
              <a:t>ομάδες (Παράρτημα του Νόμου). </a:t>
            </a:r>
            <a:endParaRPr lang="el-GR" dirty="0" smtClean="0">
              <a:solidFill>
                <a:srgbClr val="095289"/>
              </a:solidFill>
            </a:endParaRPr>
          </a:p>
          <a:p>
            <a:pPr marL="361950" lvl="0">
              <a:spcBef>
                <a:spcPts val="300"/>
              </a:spcBef>
              <a:spcAft>
                <a:spcPts val="300"/>
              </a:spcAft>
              <a:buClr>
                <a:srgbClr val="4E67C8">
                  <a:lumMod val="75000"/>
                </a:srgbClr>
              </a:buClr>
              <a:buSzPct val="130000"/>
              <a:tabLst>
                <a:tab pos="628650" algn="l"/>
                <a:tab pos="714375" algn="l"/>
              </a:tabLst>
            </a:pPr>
            <a:r>
              <a:rPr lang="el-GR" dirty="0" smtClean="0">
                <a:solidFill>
                  <a:srgbClr val="095289"/>
                </a:solidFill>
              </a:rPr>
              <a:t>Αν η επιχείρηση </a:t>
            </a:r>
            <a:r>
              <a:rPr lang="el-GR" dirty="0" err="1" smtClean="0">
                <a:solidFill>
                  <a:srgbClr val="095289"/>
                </a:solidFill>
              </a:rPr>
              <a:t>εργοδοτεί</a:t>
            </a:r>
            <a:r>
              <a:rPr lang="el-GR" dirty="0" smtClean="0">
                <a:solidFill>
                  <a:srgbClr val="095289"/>
                </a:solidFill>
              </a:rPr>
              <a:t> μέχρι  10 άτομα, ή δεν υπάρχει ενδιαφέρον ή τα απαραίτητα προσόντα από άτομα με αναπηρίες, δύναται να </a:t>
            </a:r>
            <a:r>
              <a:rPr lang="el-GR" dirty="0" err="1" smtClean="0">
                <a:solidFill>
                  <a:srgbClr val="095289"/>
                </a:solidFill>
              </a:rPr>
              <a:t>εργοδοτεί</a:t>
            </a:r>
            <a:r>
              <a:rPr lang="el-GR" dirty="0" smtClean="0">
                <a:solidFill>
                  <a:srgbClr val="095289"/>
                </a:solidFill>
              </a:rPr>
              <a:t> </a:t>
            </a:r>
            <a:r>
              <a:rPr lang="el-GR" dirty="0">
                <a:solidFill>
                  <a:srgbClr val="095289"/>
                </a:solidFill>
              </a:rPr>
              <a:t>κατά </a:t>
            </a:r>
            <a:r>
              <a:rPr lang="el-GR" dirty="0" smtClean="0">
                <a:solidFill>
                  <a:srgbClr val="095289"/>
                </a:solidFill>
              </a:rPr>
              <a:t>40% </a:t>
            </a:r>
            <a:r>
              <a:rPr lang="el-GR" dirty="0">
                <a:solidFill>
                  <a:srgbClr val="095289"/>
                </a:solidFill>
              </a:rPr>
              <a:t>κατ’ ελάχιστον ως εργατικό δυναμικό άτομα που ανήκουν στις αναφερόμενες στο Παράρτημα </a:t>
            </a:r>
            <a:r>
              <a:rPr lang="el-GR" dirty="0" smtClean="0">
                <a:solidFill>
                  <a:srgbClr val="095289"/>
                </a:solidFill>
              </a:rPr>
              <a:t>άλλες ευπαθείς </a:t>
            </a:r>
            <a:r>
              <a:rPr lang="el-GR" dirty="0" smtClean="0">
                <a:solidFill>
                  <a:srgbClr val="095289"/>
                </a:solidFill>
              </a:rPr>
              <a:t>ομάδες</a:t>
            </a:r>
            <a:endParaRPr lang="el-GR" dirty="0">
              <a:solidFill>
                <a:srgbClr val="095289"/>
              </a:solidFill>
            </a:endParaRPr>
          </a:p>
        </p:txBody>
      </p:sp>
      <p:sp>
        <p:nvSpPr>
          <p:cNvPr id="2" name="Slide Number Placeholder 1"/>
          <p:cNvSpPr>
            <a:spLocks noGrp="1"/>
          </p:cNvSpPr>
          <p:nvPr>
            <p:ph type="sldNum" sz="quarter" idx="12"/>
          </p:nvPr>
        </p:nvSpPr>
        <p:spPr>
          <a:xfrm>
            <a:off x="7315160" y="6381328"/>
            <a:ext cx="1828800" cy="365125"/>
          </a:xfrm>
        </p:spPr>
        <p:txBody>
          <a:bodyPr/>
          <a:lstStyle/>
          <a:p>
            <a:fld id="{DA7A9F2C-7187-4C1C-B23F-0D46194BF7F3}" type="slidenum">
              <a:rPr lang="en-US" smtClean="0"/>
              <a:t>5</a:t>
            </a:fld>
            <a:endParaRPr lang="en-US" dirty="0"/>
          </a:p>
        </p:txBody>
      </p:sp>
      <p:sp>
        <p:nvSpPr>
          <p:cNvPr id="6" name="Rectangle 5"/>
          <p:cNvSpPr/>
          <p:nvPr/>
        </p:nvSpPr>
        <p:spPr>
          <a:xfrm>
            <a:off x="395536" y="243701"/>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Κατηγορίες ΚΕ  </a:t>
            </a:r>
            <a:r>
              <a:rPr lang="el-GR" sz="2000" dirty="0">
                <a:solidFill>
                  <a:schemeClr val="accent6">
                    <a:lumMod val="60000"/>
                    <a:lumOff val="40000"/>
                  </a:schemeClr>
                </a:solidFill>
              </a:rPr>
              <a:t>(Ν</a:t>
            </a:r>
            <a:r>
              <a:rPr lang="el-GR" sz="2000" dirty="0" smtClean="0">
                <a:solidFill>
                  <a:schemeClr val="accent6">
                    <a:lumMod val="60000"/>
                    <a:lumOff val="40000"/>
                  </a:schemeClr>
                </a:solidFill>
              </a:rPr>
              <a:t>)</a:t>
            </a:r>
            <a:endParaRPr lang="en-US" sz="2000" dirty="0">
              <a:solidFill>
                <a:schemeClr val="accent6">
                  <a:lumMod val="60000"/>
                  <a:lumOff val="40000"/>
                </a:schemeClr>
              </a:solidFill>
            </a:endParaRPr>
          </a:p>
        </p:txBody>
      </p:sp>
      <p:sp>
        <p:nvSpPr>
          <p:cNvPr id="3" name="Rectangle 2"/>
          <p:cNvSpPr/>
          <p:nvPr/>
        </p:nvSpPr>
        <p:spPr>
          <a:xfrm>
            <a:off x="577772" y="5084018"/>
            <a:ext cx="8280920" cy="1477328"/>
          </a:xfrm>
          <a:prstGeom prst="rect">
            <a:avLst/>
          </a:prstGeom>
        </p:spPr>
        <p:txBody>
          <a:bodyPr wrap="square">
            <a:spAutoFit/>
          </a:bodyPr>
          <a:lstStyle/>
          <a:p>
            <a:pPr marL="285750" indent="-285750">
              <a:buFont typeface="Wingdings" pitchFamily="2" charset="2"/>
              <a:buChar char="Ø"/>
            </a:pPr>
            <a:r>
              <a:rPr lang="el-GR" dirty="0" smtClean="0">
                <a:solidFill>
                  <a:srgbClr val="095289"/>
                </a:solidFill>
              </a:rPr>
              <a:t>ΚΕ δύναται να έχει και άλλους </a:t>
            </a:r>
            <a:r>
              <a:rPr lang="el-GR" dirty="0">
                <a:solidFill>
                  <a:srgbClr val="095289"/>
                </a:solidFill>
              </a:rPr>
              <a:t>σκοπούς επιχειρηματικής και οικονομικής ή άλλης δραστηριότητας, </a:t>
            </a:r>
            <a:r>
              <a:rPr lang="el-GR" dirty="0" smtClean="0">
                <a:solidFill>
                  <a:srgbClr val="095289"/>
                </a:solidFill>
              </a:rPr>
              <a:t>με έγκριση της ΑΑ</a:t>
            </a:r>
            <a:endParaRPr lang="el-GR" dirty="0">
              <a:solidFill>
                <a:srgbClr val="095289"/>
              </a:solidFill>
            </a:endParaRPr>
          </a:p>
          <a:p>
            <a:pPr marL="285750" indent="-285750">
              <a:buFont typeface="Wingdings" pitchFamily="2" charset="2"/>
              <a:buChar char="Ø"/>
            </a:pPr>
            <a:r>
              <a:rPr lang="el-GR" dirty="0" smtClean="0">
                <a:solidFill>
                  <a:srgbClr val="095289"/>
                </a:solidFill>
              </a:rPr>
              <a:t>Τα εισοδήματα </a:t>
            </a:r>
            <a:r>
              <a:rPr lang="el-GR" dirty="0">
                <a:solidFill>
                  <a:srgbClr val="095289"/>
                </a:solidFill>
              </a:rPr>
              <a:t>των άλλων σκοπών επιχειρηματικής και οικονομικής ή άλλης δραστηριότητας δεν δύναται να υπερβαίνουν το </a:t>
            </a:r>
            <a:r>
              <a:rPr lang="el-GR" dirty="0" smtClean="0">
                <a:solidFill>
                  <a:srgbClr val="095289"/>
                </a:solidFill>
              </a:rPr>
              <a:t>1/3 </a:t>
            </a:r>
            <a:r>
              <a:rPr lang="el-GR" dirty="0">
                <a:solidFill>
                  <a:srgbClr val="095289"/>
                </a:solidFill>
              </a:rPr>
              <a:t>των συνολικών εισοδημάτων της </a:t>
            </a:r>
            <a:r>
              <a:rPr lang="el-GR" dirty="0" smtClean="0">
                <a:solidFill>
                  <a:srgbClr val="095289"/>
                </a:solidFill>
              </a:rPr>
              <a:t>επιχείρησης</a:t>
            </a:r>
            <a:endParaRPr lang="en-US" dirty="0">
              <a:solidFill>
                <a:srgbClr val="095289"/>
              </a:solidFill>
            </a:endParaRPr>
          </a:p>
        </p:txBody>
      </p:sp>
      <p:sp>
        <p:nvSpPr>
          <p:cNvPr id="7" name="Rectangle 6"/>
          <p:cNvSpPr/>
          <p:nvPr/>
        </p:nvSpPr>
        <p:spPr>
          <a:xfrm>
            <a:off x="636762" y="4592741"/>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Άλλοι σκοποί ΚΕ  </a:t>
            </a:r>
            <a:r>
              <a:rPr lang="el-GR" sz="2000" dirty="0">
                <a:solidFill>
                  <a:schemeClr val="accent6">
                    <a:lumMod val="60000"/>
                    <a:lumOff val="40000"/>
                  </a:schemeClr>
                </a:solidFill>
              </a:rPr>
              <a:t>(Ν</a:t>
            </a:r>
            <a:r>
              <a:rPr lang="el-GR" sz="2000" dirty="0" smtClean="0">
                <a:solidFill>
                  <a:schemeClr val="accent6">
                    <a:lumMod val="60000"/>
                    <a:lumOff val="40000"/>
                  </a:schemeClr>
                </a:solidFill>
              </a:rPr>
              <a:t>)</a:t>
            </a:r>
            <a:endParaRPr lang="en-US" sz="2000" dirty="0">
              <a:solidFill>
                <a:schemeClr val="accent6">
                  <a:lumMod val="60000"/>
                  <a:lumOff val="40000"/>
                </a:schemeClr>
              </a:solidFill>
            </a:endParaRPr>
          </a:p>
        </p:txBody>
      </p:sp>
    </p:spTree>
    <p:extLst>
      <p:ext uri="{BB962C8B-B14F-4D97-AF65-F5344CB8AC3E}">
        <p14:creationId xmlns:p14="http://schemas.microsoft.com/office/powerpoint/2010/main" val="3763572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819925" y="6381328"/>
            <a:ext cx="1324025" cy="365125"/>
          </a:xfrm>
        </p:spPr>
        <p:txBody>
          <a:bodyPr/>
          <a:lstStyle/>
          <a:p>
            <a:fld id="{DA7A9F2C-7187-4C1C-B23F-0D46194BF7F3}" type="slidenum">
              <a:rPr lang="en-US" smtClean="0"/>
              <a:t>6</a:t>
            </a:fld>
            <a:endParaRPr lang="en-US" dirty="0"/>
          </a:p>
        </p:txBody>
      </p:sp>
      <p:sp>
        <p:nvSpPr>
          <p:cNvPr id="5" name="Rectangle 4"/>
          <p:cNvSpPr/>
          <p:nvPr/>
        </p:nvSpPr>
        <p:spPr>
          <a:xfrm>
            <a:off x="634826" y="893922"/>
            <a:ext cx="8185645" cy="923330"/>
          </a:xfrm>
          <a:prstGeom prst="rect">
            <a:avLst/>
          </a:prstGeom>
        </p:spPr>
        <p:txBody>
          <a:bodyPr wrap="square">
            <a:spAutoFit/>
          </a:bodyPr>
          <a:lstStyle/>
          <a:p>
            <a:pPr marL="354013" lvl="0" indent="-354013">
              <a:spcBef>
                <a:spcPct val="20000"/>
              </a:spcBef>
              <a:spcAft>
                <a:spcPts val="300"/>
              </a:spcAft>
              <a:buClr>
                <a:srgbClr val="4E67C8">
                  <a:lumMod val="75000"/>
                </a:srgbClr>
              </a:buClr>
              <a:buSzPct val="130000"/>
              <a:buFont typeface="Wingdings" pitchFamily="2" charset="2"/>
              <a:buChar char="Ø"/>
              <a:tabLst>
                <a:tab pos="354013" algn="l"/>
              </a:tabLst>
            </a:pPr>
            <a:r>
              <a:rPr lang="el-GR" dirty="0">
                <a:solidFill>
                  <a:srgbClr val="095289"/>
                </a:solidFill>
              </a:rPr>
              <a:t>Η</a:t>
            </a:r>
            <a:r>
              <a:rPr lang="el-GR" dirty="0" smtClean="0">
                <a:solidFill>
                  <a:srgbClr val="095289"/>
                </a:solidFill>
              </a:rPr>
              <a:t> </a:t>
            </a:r>
            <a:r>
              <a:rPr lang="el-GR" dirty="0">
                <a:solidFill>
                  <a:srgbClr val="095289"/>
                </a:solidFill>
              </a:rPr>
              <a:t>ΚΕ παρέχει αγαθά ή υπηρεσίες στη βάση ενός επιχειρηματικού μοντέλου σύμφωνα με το οποίο </a:t>
            </a:r>
            <a:r>
              <a:rPr lang="el-GR" b="1" dirty="0">
                <a:solidFill>
                  <a:srgbClr val="00B050"/>
                </a:solidFill>
              </a:rPr>
              <a:t>πέραν του </a:t>
            </a:r>
            <a:r>
              <a:rPr lang="el-GR" b="1" dirty="0" smtClean="0">
                <a:solidFill>
                  <a:srgbClr val="00B050"/>
                </a:solidFill>
              </a:rPr>
              <a:t>70% </a:t>
            </a:r>
            <a:r>
              <a:rPr lang="el-GR" dirty="0">
                <a:solidFill>
                  <a:srgbClr val="095289"/>
                </a:solidFill>
              </a:rPr>
              <a:t>των εσόδων της προέρχεται από επιχειρηματική </a:t>
            </a:r>
            <a:r>
              <a:rPr lang="el-GR" dirty="0" smtClean="0">
                <a:solidFill>
                  <a:srgbClr val="095289"/>
                </a:solidFill>
              </a:rPr>
              <a:t>δραστηριότητα </a:t>
            </a:r>
            <a:r>
              <a:rPr lang="el-GR" dirty="0" smtClean="0">
                <a:solidFill>
                  <a:schemeClr val="accent6">
                    <a:lumMod val="60000"/>
                    <a:lumOff val="40000"/>
                  </a:schemeClr>
                </a:solidFill>
              </a:rPr>
              <a:t>(Ν)</a:t>
            </a:r>
            <a:endParaRPr lang="el-GR" dirty="0">
              <a:solidFill>
                <a:schemeClr val="accent1">
                  <a:lumMod val="50000"/>
                </a:schemeClr>
              </a:solidFill>
            </a:endParaRPr>
          </a:p>
        </p:txBody>
      </p:sp>
      <p:sp>
        <p:nvSpPr>
          <p:cNvPr id="6" name="Rectangle 5"/>
          <p:cNvSpPr/>
          <p:nvPr/>
        </p:nvSpPr>
        <p:spPr>
          <a:xfrm>
            <a:off x="611560" y="404664"/>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Έσοδα ΚΕ</a:t>
            </a:r>
            <a:endParaRPr lang="en-US"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endParaRPr>
          </a:p>
        </p:txBody>
      </p:sp>
      <p:sp>
        <p:nvSpPr>
          <p:cNvPr id="10" name="Rectangle 9"/>
          <p:cNvSpPr/>
          <p:nvPr/>
        </p:nvSpPr>
        <p:spPr>
          <a:xfrm>
            <a:off x="634826" y="1817252"/>
            <a:ext cx="8284343" cy="1515800"/>
          </a:xfrm>
          <a:prstGeom prst="rect">
            <a:avLst/>
          </a:prstGeom>
        </p:spPr>
        <p:txBody>
          <a:bodyPr wrap="square">
            <a:spAutoFit/>
          </a:bodyPr>
          <a:lstStyle/>
          <a:p>
            <a:pPr marL="354013" lvl="0" indent="-354013">
              <a:spcBef>
                <a:spcPct val="20000"/>
              </a:spcBef>
              <a:spcAft>
                <a:spcPts val="300"/>
              </a:spcAft>
              <a:buClr>
                <a:srgbClr val="4E67C8">
                  <a:lumMod val="75000"/>
                </a:srgbClr>
              </a:buClr>
              <a:buSzPct val="130000"/>
              <a:buFont typeface="Wingdings" pitchFamily="2" charset="2"/>
              <a:buChar char="Ø"/>
              <a:tabLst>
                <a:tab pos="354013" algn="l"/>
              </a:tabLst>
            </a:pPr>
            <a:r>
              <a:rPr lang="el-GR" dirty="0" smtClean="0">
                <a:solidFill>
                  <a:srgbClr val="095289"/>
                </a:solidFill>
              </a:rPr>
              <a:t>Τα έσοδα ΚΕ που δεν προέρχονται </a:t>
            </a:r>
            <a:r>
              <a:rPr lang="el-GR" dirty="0">
                <a:solidFill>
                  <a:srgbClr val="095289"/>
                </a:solidFill>
              </a:rPr>
              <a:t>από επιχειρηματική </a:t>
            </a:r>
            <a:r>
              <a:rPr lang="el-GR" dirty="0" smtClean="0">
                <a:solidFill>
                  <a:srgbClr val="095289"/>
                </a:solidFill>
              </a:rPr>
              <a:t>δραστηριότητα μπορεί να είναι:</a:t>
            </a:r>
          </a:p>
          <a:p>
            <a:pPr marL="714375" lvl="0" indent="-352425">
              <a:buClr>
                <a:srgbClr val="4E67C8">
                  <a:lumMod val="75000"/>
                </a:srgbClr>
              </a:buClr>
              <a:buSzPct val="100000"/>
              <a:buFont typeface="+mj-lt"/>
              <a:buAutoNum type="romanLcPeriod"/>
              <a:tabLst>
                <a:tab pos="354013" algn="l"/>
              </a:tabLst>
            </a:pPr>
            <a:r>
              <a:rPr lang="el-GR" dirty="0" smtClean="0">
                <a:solidFill>
                  <a:srgbClr val="095289"/>
                </a:solidFill>
              </a:rPr>
              <a:t>Χορηγίες:</a:t>
            </a:r>
            <a:r>
              <a:rPr lang="el-GR" dirty="0" smtClean="0">
                <a:solidFill>
                  <a:srgbClr val="095289"/>
                </a:solidFill>
                <a:sym typeface="Wingdings"/>
              </a:rPr>
              <a:t> </a:t>
            </a:r>
            <a:r>
              <a:rPr lang="el-GR" dirty="0" smtClean="0">
                <a:solidFill>
                  <a:srgbClr val="095289"/>
                </a:solidFill>
                <a:sym typeface="Wingdings"/>
              </a:rPr>
              <a:t>Κρατικές, Ευρωπαϊκή Ένωση, άλλους οργανισμούς</a:t>
            </a:r>
          </a:p>
          <a:p>
            <a:pPr marL="714375" lvl="0" indent="-352425">
              <a:buClr>
                <a:srgbClr val="4E67C8">
                  <a:lumMod val="75000"/>
                </a:srgbClr>
              </a:buClr>
              <a:buSzPct val="130000"/>
              <a:buFont typeface="+mj-lt"/>
              <a:buAutoNum type="romanLcPeriod"/>
              <a:tabLst>
                <a:tab pos="354013" algn="l"/>
              </a:tabLst>
            </a:pPr>
            <a:r>
              <a:rPr lang="el-GR" dirty="0" smtClean="0">
                <a:solidFill>
                  <a:srgbClr val="095289"/>
                </a:solidFill>
                <a:sym typeface="Wingdings"/>
              </a:rPr>
              <a:t>Δωρεές σε χρήμα (</a:t>
            </a:r>
            <a:r>
              <a:rPr lang="el-GR" dirty="0">
                <a:solidFill>
                  <a:srgbClr val="095289"/>
                </a:solidFill>
              </a:rPr>
              <a:t>μέσω πιστωτικού </a:t>
            </a:r>
            <a:r>
              <a:rPr lang="el-GR" dirty="0" smtClean="0">
                <a:solidFill>
                  <a:srgbClr val="095289"/>
                </a:solidFill>
              </a:rPr>
              <a:t>ιδρύματος) </a:t>
            </a:r>
            <a:r>
              <a:rPr lang="el-GR" dirty="0">
                <a:solidFill>
                  <a:srgbClr val="095289"/>
                </a:solidFill>
              </a:rPr>
              <a:t>ή</a:t>
            </a:r>
            <a:r>
              <a:rPr lang="el-GR" dirty="0" smtClean="0">
                <a:solidFill>
                  <a:srgbClr val="095289"/>
                </a:solidFill>
              </a:rPr>
              <a:t> είδος</a:t>
            </a:r>
          </a:p>
          <a:p>
            <a:pPr marL="714375" lvl="0" indent="-352425">
              <a:buClr>
                <a:srgbClr val="4E67C8">
                  <a:lumMod val="75000"/>
                </a:srgbClr>
              </a:buClr>
              <a:buSzPct val="130000"/>
              <a:buFont typeface="+mj-lt"/>
              <a:buAutoNum type="romanLcPeriod"/>
              <a:tabLst>
                <a:tab pos="354013" algn="l"/>
              </a:tabLst>
            </a:pPr>
            <a:r>
              <a:rPr lang="el-GR" dirty="0" smtClean="0">
                <a:solidFill>
                  <a:srgbClr val="095289"/>
                </a:solidFill>
              </a:rPr>
              <a:t>Τόκοι από καταθέσεις</a:t>
            </a:r>
            <a:r>
              <a:rPr lang="el-GR" dirty="0">
                <a:solidFill>
                  <a:srgbClr val="095289"/>
                </a:solidFill>
              </a:rPr>
              <a:t> </a:t>
            </a:r>
            <a:r>
              <a:rPr lang="el-GR" dirty="0" smtClean="0">
                <a:solidFill>
                  <a:schemeClr val="accent6">
                    <a:lumMod val="60000"/>
                    <a:lumOff val="40000"/>
                  </a:schemeClr>
                </a:solidFill>
              </a:rPr>
              <a:t>(Κ)</a:t>
            </a:r>
            <a:endParaRPr lang="el-GR" dirty="0">
              <a:solidFill>
                <a:schemeClr val="accent6">
                  <a:lumMod val="60000"/>
                  <a:lumOff val="40000"/>
                </a:schemeClr>
              </a:solidFill>
            </a:endParaRPr>
          </a:p>
        </p:txBody>
      </p:sp>
      <p:sp>
        <p:nvSpPr>
          <p:cNvPr id="7" name="Rectangle 6"/>
          <p:cNvSpPr/>
          <p:nvPr/>
        </p:nvSpPr>
        <p:spPr>
          <a:xfrm>
            <a:off x="634826" y="4402900"/>
            <a:ext cx="8351762" cy="1294200"/>
          </a:xfrm>
          <a:prstGeom prst="rect">
            <a:avLst/>
          </a:prstGeom>
        </p:spPr>
        <p:txBody>
          <a:bodyPr wrap="square">
            <a:spAutoFit/>
          </a:bodyPr>
          <a:lstStyle/>
          <a:p>
            <a:pPr marL="354013" lvl="0" indent="-354013">
              <a:spcBef>
                <a:spcPct val="20000"/>
              </a:spcBef>
              <a:spcAft>
                <a:spcPts val="300"/>
              </a:spcAft>
              <a:buClr>
                <a:srgbClr val="4E67C8">
                  <a:lumMod val="75000"/>
                </a:srgbClr>
              </a:buClr>
              <a:buSzPct val="130000"/>
              <a:buFont typeface="Wingdings" pitchFamily="2" charset="2"/>
              <a:buChar char="Ø"/>
              <a:tabLst>
                <a:tab pos="354013" algn="l"/>
              </a:tabLst>
            </a:pPr>
            <a:r>
              <a:rPr lang="el-GR" dirty="0" smtClean="0">
                <a:solidFill>
                  <a:srgbClr val="095289"/>
                </a:solidFill>
              </a:rPr>
              <a:t>η </a:t>
            </a:r>
            <a:r>
              <a:rPr lang="el-GR" b="1" dirty="0" smtClean="0">
                <a:solidFill>
                  <a:srgbClr val="095289"/>
                </a:solidFill>
              </a:rPr>
              <a:t>ΚΕ</a:t>
            </a:r>
            <a:r>
              <a:rPr lang="el-GR" dirty="0" smtClean="0">
                <a:solidFill>
                  <a:srgbClr val="095289"/>
                </a:solidFill>
              </a:rPr>
              <a:t> </a:t>
            </a:r>
            <a:r>
              <a:rPr lang="el-GR" b="1" dirty="0" smtClean="0">
                <a:solidFill>
                  <a:srgbClr val="095289"/>
                </a:solidFill>
              </a:rPr>
              <a:t>γενικού σκοπού </a:t>
            </a:r>
            <a:r>
              <a:rPr lang="el-GR" dirty="0" smtClean="0">
                <a:solidFill>
                  <a:srgbClr val="095289"/>
                </a:solidFill>
              </a:rPr>
              <a:t>μεταφέρει στα </a:t>
            </a:r>
            <a:r>
              <a:rPr lang="el-GR" dirty="0" smtClean="0">
                <a:solidFill>
                  <a:srgbClr val="095289"/>
                </a:solidFill>
              </a:rPr>
              <a:t>μη διανεμητέα αποθεματικά της </a:t>
            </a:r>
            <a:r>
              <a:rPr lang="el-GR" dirty="0" smtClean="0">
                <a:solidFill>
                  <a:srgbClr val="095289"/>
                </a:solidFill>
              </a:rPr>
              <a:t>τουλάχιστον </a:t>
            </a:r>
            <a:r>
              <a:rPr lang="el-GR" dirty="0" smtClean="0">
                <a:solidFill>
                  <a:srgbClr val="095289"/>
                </a:solidFill>
              </a:rPr>
              <a:t>το </a:t>
            </a:r>
            <a:r>
              <a:rPr lang="el-GR" b="1" dirty="0" smtClean="0">
                <a:solidFill>
                  <a:srgbClr val="00B050"/>
                </a:solidFill>
              </a:rPr>
              <a:t>80%</a:t>
            </a:r>
            <a:r>
              <a:rPr lang="el-GR" dirty="0" smtClean="0">
                <a:solidFill>
                  <a:srgbClr val="00B050"/>
                </a:solidFill>
              </a:rPr>
              <a:t> </a:t>
            </a:r>
            <a:r>
              <a:rPr lang="el-GR" dirty="0" smtClean="0">
                <a:solidFill>
                  <a:srgbClr val="095289"/>
                </a:solidFill>
              </a:rPr>
              <a:t>των κερδών της </a:t>
            </a:r>
            <a:r>
              <a:rPr lang="el-GR" dirty="0" smtClean="0">
                <a:solidFill>
                  <a:srgbClr val="095289"/>
                </a:solidFill>
              </a:rPr>
              <a:t>και </a:t>
            </a:r>
            <a:r>
              <a:rPr lang="el-GR" dirty="0" smtClean="0">
                <a:solidFill>
                  <a:srgbClr val="095289"/>
                </a:solidFill>
              </a:rPr>
              <a:t>η </a:t>
            </a:r>
            <a:r>
              <a:rPr lang="el-GR" b="1" dirty="0" smtClean="0">
                <a:solidFill>
                  <a:srgbClr val="095289"/>
                </a:solidFill>
              </a:rPr>
              <a:t>ΚΕ ένταξης </a:t>
            </a:r>
            <a:r>
              <a:rPr lang="el-GR" dirty="0" smtClean="0">
                <a:solidFill>
                  <a:srgbClr val="095289"/>
                </a:solidFill>
              </a:rPr>
              <a:t>το </a:t>
            </a:r>
            <a:r>
              <a:rPr lang="el-GR" b="1" dirty="0" smtClean="0">
                <a:solidFill>
                  <a:srgbClr val="095289"/>
                </a:solidFill>
              </a:rPr>
              <a:t>40%</a:t>
            </a:r>
            <a:r>
              <a:rPr lang="el-GR" dirty="0" smtClean="0">
                <a:solidFill>
                  <a:srgbClr val="095289"/>
                </a:solidFill>
              </a:rPr>
              <a:t> </a:t>
            </a:r>
            <a:r>
              <a:rPr lang="el-GR" dirty="0">
                <a:solidFill>
                  <a:schemeClr val="accent6">
                    <a:lumMod val="60000"/>
                    <a:lumOff val="40000"/>
                  </a:schemeClr>
                </a:solidFill>
              </a:rPr>
              <a:t>(Ν)</a:t>
            </a:r>
            <a:endParaRPr lang="el-GR" dirty="0" smtClean="0">
              <a:solidFill>
                <a:schemeClr val="accent1">
                  <a:lumMod val="50000"/>
                </a:schemeClr>
              </a:solidFill>
            </a:endParaRPr>
          </a:p>
          <a:p>
            <a:pPr marL="354013" lvl="0" indent="-354013">
              <a:spcBef>
                <a:spcPct val="20000"/>
              </a:spcBef>
              <a:spcAft>
                <a:spcPts val="300"/>
              </a:spcAft>
              <a:buClr>
                <a:srgbClr val="4E67C8">
                  <a:lumMod val="75000"/>
                </a:srgbClr>
              </a:buClr>
              <a:buSzPct val="130000"/>
              <a:tabLst>
                <a:tab pos="354013" algn="l"/>
              </a:tabLst>
            </a:pPr>
            <a:r>
              <a:rPr lang="el-GR" dirty="0">
                <a:solidFill>
                  <a:schemeClr val="accent1">
                    <a:lumMod val="50000"/>
                  </a:schemeClr>
                </a:solidFill>
              </a:rPr>
              <a:t>	</a:t>
            </a:r>
            <a:endParaRPr lang="el-GR" dirty="0" smtClean="0">
              <a:solidFill>
                <a:schemeClr val="accent1">
                  <a:lumMod val="50000"/>
                </a:schemeClr>
              </a:solidFill>
            </a:endParaRPr>
          </a:p>
        </p:txBody>
      </p:sp>
      <p:sp>
        <p:nvSpPr>
          <p:cNvPr id="8" name="Rectangle 7"/>
          <p:cNvSpPr/>
          <p:nvPr/>
        </p:nvSpPr>
        <p:spPr>
          <a:xfrm>
            <a:off x="683568" y="3910457"/>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Διανομή κερδών ΚΕ</a:t>
            </a:r>
            <a:endParaRPr lang="en-US"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endParaRPr>
          </a:p>
        </p:txBody>
      </p:sp>
    </p:spTree>
    <p:extLst>
      <p:ext uri="{BB962C8B-B14F-4D97-AF65-F5344CB8AC3E}">
        <p14:creationId xmlns:p14="http://schemas.microsoft.com/office/powerpoint/2010/main" val="983293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812360" y="6492875"/>
            <a:ext cx="1331640" cy="365125"/>
          </a:xfrm>
        </p:spPr>
        <p:txBody>
          <a:bodyPr/>
          <a:lstStyle/>
          <a:p>
            <a:fld id="{DA7A9F2C-7187-4C1C-B23F-0D46194BF7F3}" type="slidenum">
              <a:rPr lang="en-US" smtClean="0"/>
              <a:t>7</a:t>
            </a:fld>
            <a:endParaRPr lang="en-US" dirty="0"/>
          </a:p>
        </p:txBody>
      </p:sp>
      <p:sp>
        <p:nvSpPr>
          <p:cNvPr id="8" name="Rectangle 7"/>
          <p:cNvSpPr/>
          <p:nvPr/>
        </p:nvSpPr>
        <p:spPr>
          <a:xfrm>
            <a:off x="539553" y="1006397"/>
            <a:ext cx="8136904" cy="1477328"/>
          </a:xfrm>
          <a:prstGeom prst="rect">
            <a:avLst/>
          </a:prstGeom>
        </p:spPr>
        <p:txBody>
          <a:bodyPr wrap="square">
            <a:spAutoFit/>
          </a:bodyPr>
          <a:lstStyle/>
          <a:p>
            <a:pPr marL="354013" indent="-354013">
              <a:spcBef>
                <a:spcPct val="20000"/>
              </a:spcBef>
              <a:spcAft>
                <a:spcPts val="300"/>
              </a:spcAft>
              <a:buClr>
                <a:srgbClr val="4E67C8">
                  <a:lumMod val="75000"/>
                </a:srgbClr>
              </a:buClr>
              <a:buSzPct val="130000"/>
              <a:buFont typeface="Wingdings" pitchFamily="2" charset="2"/>
              <a:buChar char="Ø"/>
              <a:tabLst>
                <a:tab pos="354013" algn="l"/>
              </a:tabLst>
            </a:pPr>
            <a:r>
              <a:rPr lang="el-GR" dirty="0" smtClean="0">
                <a:solidFill>
                  <a:srgbClr val="095289"/>
                </a:solidFill>
              </a:rPr>
              <a:t>Κάθε ΚΕ διοικείται με τρόπο επιχειρηματικό, υπεύθυνο και διαφανή, ιδίως με τη συμμετοχή των μελών, των εργαζομένων ή/και των πελατών αυτής, ανάλογα με την περίπτωση, καθώς και άλλων ενδιαφερόμενων μερών που επηρεάζονται από την επιχειρηματική της δραστηριότητα </a:t>
            </a:r>
            <a:r>
              <a:rPr lang="el-GR" dirty="0">
                <a:solidFill>
                  <a:schemeClr val="accent6">
                    <a:lumMod val="60000"/>
                    <a:lumOff val="40000"/>
                  </a:schemeClr>
                </a:solidFill>
              </a:rPr>
              <a:t>(Ν</a:t>
            </a:r>
            <a:r>
              <a:rPr lang="el-GR" dirty="0" smtClean="0">
                <a:solidFill>
                  <a:schemeClr val="accent6">
                    <a:lumMod val="60000"/>
                    <a:lumOff val="40000"/>
                  </a:schemeClr>
                </a:solidFill>
              </a:rPr>
              <a:t>)</a:t>
            </a:r>
            <a:endParaRPr lang="en-US" dirty="0">
              <a:solidFill>
                <a:schemeClr val="accent6">
                  <a:lumMod val="60000"/>
                  <a:lumOff val="40000"/>
                </a:schemeClr>
              </a:solidFill>
            </a:endParaRPr>
          </a:p>
        </p:txBody>
      </p:sp>
      <p:sp>
        <p:nvSpPr>
          <p:cNvPr id="9" name="Rectangle 8"/>
          <p:cNvSpPr/>
          <p:nvPr/>
        </p:nvSpPr>
        <p:spPr>
          <a:xfrm>
            <a:off x="539553" y="513954"/>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Διοίκηση ΚΕ</a:t>
            </a:r>
            <a:endParaRPr lang="en-US"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endParaRPr>
          </a:p>
        </p:txBody>
      </p:sp>
      <p:sp>
        <p:nvSpPr>
          <p:cNvPr id="10" name="Rectangle 9"/>
          <p:cNvSpPr/>
          <p:nvPr/>
        </p:nvSpPr>
        <p:spPr>
          <a:xfrm>
            <a:off x="452992" y="2492896"/>
            <a:ext cx="7956884" cy="646331"/>
          </a:xfrm>
          <a:prstGeom prst="rect">
            <a:avLst/>
          </a:prstGeom>
        </p:spPr>
        <p:txBody>
          <a:bodyPr wrap="square">
            <a:spAutoFit/>
          </a:bodyPr>
          <a:lstStyle/>
          <a:p>
            <a:pPr marL="354013" indent="-354013">
              <a:spcBef>
                <a:spcPct val="20000"/>
              </a:spcBef>
              <a:spcAft>
                <a:spcPts val="300"/>
              </a:spcAft>
              <a:buClr>
                <a:srgbClr val="4E67C8">
                  <a:lumMod val="75000"/>
                </a:srgbClr>
              </a:buClr>
              <a:buSzPct val="130000"/>
              <a:buFont typeface="Wingdings" pitchFamily="2" charset="2"/>
              <a:buChar char="Ø"/>
              <a:tabLst>
                <a:tab pos="354013" algn="l"/>
              </a:tabLst>
            </a:pPr>
            <a:r>
              <a:rPr lang="el-GR" dirty="0" smtClean="0">
                <a:solidFill>
                  <a:srgbClr val="095289"/>
                </a:solidFill>
              </a:rPr>
              <a:t>Ο τρόπος διοίκησης με τη συμμετοχή των ενδιαφερόμενων μερών </a:t>
            </a:r>
            <a:r>
              <a:rPr lang="el-GR" u="sng" dirty="0" smtClean="0">
                <a:solidFill>
                  <a:srgbClr val="095289"/>
                </a:solidFill>
              </a:rPr>
              <a:t>καθορίζεται αναλυτικά στο Καταστατικό </a:t>
            </a:r>
            <a:r>
              <a:rPr lang="el-GR" dirty="0" smtClean="0">
                <a:solidFill>
                  <a:schemeClr val="accent6">
                    <a:lumMod val="60000"/>
                    <a:lumOff val="40000"/>
                  </a:schemeClr>
                </a:solidFill>
              </a:rPr>
              <a:t>(Κ)</a:t>
            </a:r>
            <a:endParaRPr lang="en-US" dirty="0">
              <a:solidFill>
                <a:schemeClr val="accent6">
                  <a:lumMod val="60000"/>
                  <a:lumOff val="40000"/>
                </a:schemeClr>
              </a:solidFill>
            </a:endParaRPr>
          </a:p>
        </p:txBody>
      </p:sp>
      <p:sp>
        <p:nvSpPr>
          <p:cNvPr id="11" name="Rectangle 10"/>
          <p:cNvSpPr/>
          <p:nvPr/>
        </p:nvSpPr>
        <p:spPr>
          <a:xfrm>
            <a:off x="498064" y="4149080"/>
            <a:ext cx="7944926" cy="1477328"/>
          </a:xfrm>
          <a:prstGeom prst="rect">
            <a:avLst/>
          </a:prstGeom>
        </p:spPr>
        <p:txBody>
          <a:bodyPr wrap="square">
            <a:spAutoFit/>
          </a:bodyPr>
          <a:lstStyle/>
          <a:p>
            <a:pPr marL="361950" indent="-361950">
              <a:spcBef>
                <a:spcPct val="20000"/>
              </a:spcBef>
              <a:spcAft>
                <a:spcPts val="300"/>
              </a:spcAft>
              <a:buClr>
                <a:srgbClr val="4E67C8">
                  <a:lumMod val="75000"/>
                </a:srgbClr>
              </a:buClr>
              <a:buSzPct val="130000"/>
              <a:buFont typeface="Wingdings" pitchFamily="2" charset="2"/>
              <a:buChar char="Ø"/>
              <a:tabLst>
                <a:tab pos="361950" algn="l"/>
              </a:tabLst>
            </a:pPr>
            <a:r>
              <a:rPr lang="el-GR" dirty="0" smtClean="0">
                <a:solidFill>
                  <a:srgbClr val="095289"/>
                </a:solidFill>
              </a:rPr>
              <a:t>Η ΚΕ εφαρμόζει πολιτικές περί αποδοχών και πρακτικές, ώστε η αμοιβή εκάστου ανώτερου διοικητικού στελέχους της ή υπαλλήλου της, να μην υπερβαίνει το τετραπλάσιο της αμοιβής που λαμβάνει υπάλληλος στο πλαίσιο του χαμηλότερου μισθολογικού κλιμακίου </a:t>
            </a:r>
            <a:r>
              <a:rPr lang="el-GR" dirty="0">
                <a:solidFill>
                  <a:schemeClr val="accent6">
                    <a:lumMod val="60000"/>
                    <a:lumOff val="40000"/>
                  </a:schemeClr>
                </a:solidFill>
              </a:rPr>
              <a:t>(Ν</a:t>
            </a:r>
            <a:r>
              <a:rPr lang="el-GR" dirty="0" smtClean="0">
                <a:solidFill>
                  <a:schemeClr val="accent6">
                    <a:lumMod val="60000"/>
                    <a:lumOff val="40000"/>
                  </a:schemeClr>
                </a:solidFill>
              </a:rPr>
              <a:t>)</a:t>
            </a:r>
            <a:endParaRPr lang="en-US" dirty="0">
              <a:solidFill>
                <a:schemeClr val="accent6">
                  <a:lumMod val="60000"/>
                  <a:lumOff val="40000"/>
                </a:schemeClr>
              </a:solidFill>
            </a:endParaRPr>
          </a:p>
        </p:txBody>
      </p:sp>
      <p:sp>
        <p:nvSpPr>
          <p:cNvPr id="12" name="Rectangle 11"/>
          <p:cNvSpPr/>
          <p:nvPr/>
        </p:nvSpPr>
        <p:spPr>
          <a:xfrm>
            <a:off x="452992" y="3656637"/>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Πολιτικές αποδοχών ΚΕ</a:t>
            </a:r>
            <a:endParaRPr lang="en-US"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endParaRPr>
          </a:p>
        </p:txBody>
      </p:sp>
    </p:spTree>
    <p:extLst>
      <p:ext uri="{BB962C8B-B14F-4D97-AF65-F5344CB8AC3E}">
        <p14:creationId xmlns:p14="http://schemas.microsoft.com/office/powerpoint/2010/main" val="2532776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740352" y="6501978"/>
            <a:ext cx="1403648" cy="365125"/>
          </a:xfrm>
        </p:spPr>
        <p:txBody>
          <a:bodyPr/>
          <a:lstStyle/>
          <a:p>
            <a:fld id="{DA7A9F2C-7187-4C1C-B23F-0D46194BF7F3}" type="slidenum">
              <a:rPr lang="en-US" smtClean="0"/>
              <a:t>8</a:t>
            </a:fld>
            <a:endParaRPr lang="en-US" dirty="0"/>
          </a:p>
        </p:txBody>
      </p:sp>
      <p:sp>
        <p:nvSpPr>
          <p:cNvPr id="7" name="Rectangle 6"/>
          <p:cNvSpPr/>
          <p:nvPr/>
        </p:nvSpPr>
        <p:spPr>
          <a:xfrm>
            <a:off x="539552" y="369807"/>
            <a:ext cx="6048672"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Βασικές υποχρεώσεις ΚΕ</a:t>
            </a:r>
            <a:endParaRPr lang="en-US"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endParaRPr>
          </a:p>
        </p:txBody>
      </p:sp>
      <p:sp>
        <p:nvSpPr>
          <p:cNvPr id="3" name="Rectangle 2"/>
          <p:cNvSpPr/>
          <p:nvPr/>
        </p:nvSpPr>
        <p:spPr>
          <a:xfrm>
            <a:off x="554038" y="869331"/>
            <a:ext cx="8136904" cy="2862322"/>
          </a:xfrm>
          <a:prstGeom prst="rect">
            <a:avLst/>
          </a:prstGeom>
        </p:spPr>
        <p:txBody>
          <a:bodyPr wrap="square">
            <a:spAutoFit/>
          </a:bodyPr>
          <a:lstStyle/>
          <a:p>
            <a:pPr marL="285750" indent="-285750">
              <a:buFont typeface="Wingdings" pitchFamily="2" charset="2"/>
              <a:buChar char="Ø"/>
            </a:pPr>
            <a:r>
              <a:rPr lang="el-GR" dirty="0">
                <a:solidFill>
                  <a:srgbClr val="095289"/>
                </a:solidFill>
              </a:rPr>
              <a:t>Κάθε </a:t>
            </a:r>
            <a:r>
              <a:rPr lang="el-GR" dirty="0" smtClean="0">
                <a:solidFill>
                  <a:srgbClr val="095289"/>
                </a:solidFill>
              </a:rPr>
              <a:t>ΚΕ είναι </a:t>
            </a:r>
            <a:r>
              <a:rPr lang="el-GR" dirty="0">
                <a:solidFill>
                  <a:srgbClr val="095289"/>
                </a:solidFill>
              </a:rPr>
              <a:t>υπεύθυνη για-</a:t>
            </a:r>
          </a:p>
          <a:p>
            <a:pPr marL="714375" indent="-447675"/>
            <a:r>
              <a:rPr lang="el-GR" dirty="0">
                <a:solidFill>
                  <a:srgbClr val="095289"/>
                </a:solidFill>
              </a:rPr>
              <a:t>(</a:t>
            </a:r>
            <a:r>
              <a:rPr lang="el-GR" dirty="0" smtClean="0">
                <a:solidFill>
                  <a:srgbClr val="095289"/>
                </a:solidFill>
              </a:rPr>
              <a:t>α)	την </a:t>
            </a:r>
            <a:r>
              <a:rPr lang="el-GR" dirty="0">
                <a:solidFill>
                  <a:srgbClr val="095289"/>
                </a:solidFill>
              </a:rPr>
              <a:t>ακρίβεια και την αλήθεια του περιεχομένου των εγγράφων που υποβάλλει στην </a:t>
            </a:r>
            <a:r>
              <a:rPr lang="el-GR" dirty="0" smtClean="0">
                <a:solidFill>
                  <a:srgbClr val="095289"/>
                </a:solidFill>
              </a:rPr>
              <a:t>ΑΑ,</a:t>
            </a:r>
            <a:endParaRPr lang="el-GR" dirty="0">
              <a:solidFill>
                <a:srgbClr val="095289"/>
              </a:solidFill>
            </a:endParaRPr>
          </a:p>
          <a:p>
            <a:pPr marL="714375" indent="-447675"/>
            <a:r>
              <a:rPr lang="el-GR" dirty="0">
                <a:solidFill>
                  <a:srgbClr val="095289"/>
                </a:solidFill>
              </a:rPr>
              <a:t>(β) την ενημέρωση της </a:t>
            </a:r>
            <a:r>
              <a:rPr lang="el-GR" dirty="0" smtClean="0">
                <a:solidFill>
                  <a:srgbClr val="095289"/>
                </a:solidFill>
              </a:rPr>
              <a:t>ΑΑ για </a:t>
            </a:r>
            <a:r>
              <a:rPr lang="el-GR" dirty="0">
                <a:solidFill>
                  <a:srgbClr val="095289"/>
                </a:solidFill>
              </a:rPr>
              <a:t>τυχόν αλλαγές ή </a:t>
            </a:r>
            <a:r>
              <a:rPr lang="el-GR" dirty="0" smtClean="0">
                <a:solidFill>
                  <a:srgbClr val="095289"/>
                </a:solidFill>
              </a:rPr>
              <a:t>τροποποιήσεις, εντός 2 </a:t>
            </a:r>
            <a:r>
              <a:rPr lang="el-GR" dirty="0">
                <a:solidFill>
                  <a:srgbClr val="095289"/>
                </a:solidFill>
              </a:rPr>
              <a:t>εβδομάδων </a:t>
            </a:r>
            <a:endParaRPr lang="el-GR" dirty="0" smtClean="0">
              <a:solidFill>
                <a:srgbClr val="095289"/>
              </a:solidFill>
            </a:endParaRPr>
          </a:p>
          <a:p>
            <a:pPr marL="714375" indent="-447675"/>
            <a:r>
              <a:rPr lang="el-GR" dirty="0" smtClean="0">
                <a:solidFill>
                  <a:srgbClr val="095289"/>
                </a:solidFill>
              </a:rPr>
              <a:t>(γ)</a:t>
            </a:r>
            <a:r>
              <a:rPr lang="el-GR" b="1" dirty="0" smtClean="0">
                <a:solidFill>
                  <a:srgbClr val="095289"/>
                </a:solidFill>
              </a:rPr>
              <a:t>	</a:t>
            </a:r>
            <a:r>
              <a:rPr lang="el-GR" dirty="0" smtClean="0">
                <a:solidFill>
                  <a:srgbClr val="095289"/>
                </a:solidFill>
              </a:rPr>
              <a:t>την </a:t>
            </a:r>
            <a:r>
              <a:rPr lang="el-GR" dirty="0">
                <a:solidFill>
                  <a:srgbClr val="095289"/>
                </a:solidFill>
              </a:rPr>
              <a:t>ενημέρωση της </a:t>
            </a:r>
            <a:r>
              <a:rPr lang="el-GR" dirty="0" smtClean="0">
                <a:solidFill>
                  <a:srgbClr val="095289"/>
                </a:solidFill>
              </a:rPr>
              <a:t>ΑΑ όταν </a:t>
            </a:r>
            <a:r>
              <a:rPr lang="el-GR" dirty="0">
                <a:solidFill>
                  <a:srgbClr val="095289"/>
                </a:solidFill>
              </a:rPr>
              <a:t>η επιχείρηση πλέον δεν πληροί τις </a:t>
            </a:r>
            <a:r>
              <a:rPr lang="el-GR" dirty="0" smtClean="0">
                <a:solidFill>
                  <a:srgbClr val="095289"/>
                </a:solidFill>
              </a:rPr>
              <a:t>προϋποθέσεις </a:t>
            </a:r>
            <a:r>
              <a:rPr lang="el-GR" dirty="0">
                <a:solidFill>
                  <a:srgbClr val="095289"/>
                </a:solidFill>
              </a:rPr>
              <a:t>εγγραφής, και</a:t>
            </a:r>
          </a:p>
          <a:p>
            <a:pPr marL="714375" indent="-447675"/>
            <a:r>
              <a:rPr lang="el-GR" dirty="0">
                <a:solidFill>
                  <a:srgbClr val="095289"/>
                </a:solidFill>
              </a:rPr>
              <a:t>(</a:t>
            </a:r>
            <a:r>
              <a:rPr lang="el-GR" dirty="0" smtClean="0">
                <a:solidFill>
                  <a:srgbClr val="095289"/>
                </a:solidFill>
              </a:rPr>
              <a:t>δ) την </a:t>
            </a:r>
            <a:r>
              <a:rPr lang="el-GR" dirty="0">
                <a:solidFill>
                  <a:srgbClr val="095289"/>
                </a:solidFill>
              </a:rPr>
              <a:t>υποβολή ετησίως στην </a:t>
            </a:r>
            <a:r>
              <a:rPr lang="el-GR" dirty="0" smtClean="0">
                <a:solidFill>
                  <a:srgbClr val="095289"/>
                </a:solidFill>
              </a:rPr>
              <a:t>ΑΑ </a:t>
            </a:r>
            <a:r>
              <a:rPr lang="el-GR" u="sng" dirty="0" smtClean="0">
                <a:solidFill>
                  <a:srgbClr val="095289"/>
                </a:solidFill>
              </a:rPr>
              <a:t>ελεγμένων </a:t>
            </a:r>
            <a:r>
              <a:rPr lang="el-GR" u="sng" dirty="0">
                <a:solidFill>
                  <a:srgbClr val="095289"/>
                </a:solidFill>
              </a:rPr>
              <a:t>από εγκεκριμένο ελεγκτή οικονομικών καταστάσεων για το προηγούμενο οικονομικό έτος και ετήσιας έκθεσης</a:t>
            </a:r>
            <a:r>
              <a:rPr lang="el-GR" dirty="0">
                <a:solidFill>
                  <a:schemeClr val="accent1">
                    <a:lumMod val="50000"/>
                  </a:schemeClr>
                </a:solidFill>
              </a:rPr>
              <a:t> </a:t>
            </a:r>
            <a:r>
              <a:rPr lang="el-GR" dirty="0" smtClean="0">
                <a:solidFill>
                  <a:schemeClr val="accent6">
                    <a:lumMod val="60000"/>
                    <a:lumOff val="40000"/>
                  </a:schemeClr>
                </a:solidFill>
              </a:rPr>
              <a:t>(Ν)</a:t>
            </a:r>
            <a:endParaRPr lang="el-GR" dirty="0">
              <a:solidFill>
                <a:schemeClr val="accent6">
                  <a:lumMod val="60000"/>
                  <a:lumOff val="40000"/>
                </a:schemeClr>
              </a:solidFill>
            </a:endParaRPr>
          </a:p>
        </p:txBody>
      </p:sp>
      <p:sp>
        <p:nvSpPr>
          <p:cNvPr id="4" name="Rectangle 3"/>
          <p:cNvSpPr/>
          <p:nvPr/>
        </p:nvSpPr>
        <p:spPr>
          <a:xfrm>
            <a:off x="448519" y="3861048"/>
            <a:ext cx="8347942" cy="2462213"/>
          </a:xfrm>
          <a:prstGeom prst="rect">
            <a:avLst/>
          </a:prstGeom>
        </p:spPr>
        <p:txBody>
          <a:bodyPr wrap="square">
            <a:spAutoFit/>
          </a:bodyPr>
          <a:lstStyle/>
          <a:p>
            <a:pPr marL="468313" lvl="0" indent="-285750">
              <a:spcAft>
                <a:spcPts val="300"/>
              </a:spcAft>
              <a:buClr>
                <a:srgbClr val="4E67C8">
                  <a:lumMod val="50000"/>
                </a:srgbClr>
              </a:buClr>
              <a:buSzPct val="100000"/>
              <a:buFont typeface="Wingdings" pitchFamily="2" charset="2"/>
              <a:buChar char="Ø"/>
            </a:pPr>
            <a:r>
              <a:rPr lang="el-GR" dirty="0">
                <a:solidFill>
                  <a:srgbClr val="095289"/>
                </a:solidFill>
              </a:rPr>
              <a:t>Εφαρμογή από τις ΚΕ των νόμων ίδρυσής </a:t>
            </a:r>
            <a:r>
              <a:rPr lang="el-GR" dirty="0" smtClean="0">
                <a:solidFill>
                  <a:srgbClr val="095289"/>
                </a:solidFill>
              </a:rPr>
              <a:t>τους </a:t>
            </a:r>
            <a:r>
              <a:rPr lang="el-GR" dirty="0">
                <a:solidFill>
                  <a:schemeClr val="accent6">
                    <a:lumMod val="60000"/>
                    <a:lumOff val="40000"/>
                  </a:schemeClr>
                </a:solidFill>
              </a:rPr>
              <a:t>(Κ)</a:t>
            </a:r>
            <a:endParaRPr lang="el-GR" dirty="0">
              <a:solidFill>
                <a:schemeClr val="accent1">
                  <a:lumMod val="50000"/>
                </a:schemeClr>
              </a:solidFill>
            </a:endParaRPr>
          </a:p>
          <a:p>
            <a:pPr marL="468313" lvl="0" indent="-285750">
              <a:spcAft>
                <a:spcPts val="300"/>
              </a:spcAft>
              <a:buClr>
                <a:srgbClr val="4E67C8">
                  <a:lumMod val="50000"/>
                </a:srgbClr>
              </a:buClr>
              <a:buSzPct val="100000"/>
              <a:buFont typeface="Wingdings" pitchFamily="2" charset="2"/>
              <a:buChar char="Ø"/>
            </a:pPr>
            <a:r>
              <a:rPr lang="el-GR" dirty="0">
                <a:solidFill>
                  <a:srgbClr val="095289"/>
                </a:solidFill>
              </a:rPr>
              <a:t>Συνεχής τήρηση των κριτηρίων εγγραφής στο Μητρώο </a:t>
            </a:r>
            <a:r>
              <a:rPr lang="el-GR" dirty="0">
                <a:solidFill>
                  <a:schemeClr val="accent6">
                    <a:lumMod val="60000"/>
                    <a:lumOff val="40000"/>
                  </a:schemeClr>
                </a:solidFill>
              </a:rPr>
              <a:t>(Κ)</a:t>
            </a:r>
            <a:endParaRPr lang="el-GR" dirty="0">
              <a:solidFill>
                <a:schemeClr val="accent1">
                  <a:lumMod val="50000"/>
                </a:schemeClr>
              </a:solidFill>
            </a:endParaRPr>
          </a:p>
          <a:p>
            <a:pPr marL="468313" lvl="0" indent="-285750">
              <a:spcAft>
                <a:spcPts val="300"/>
              </a:spcAft>
              <a:buClr>
                <a:srgbClr val="4E67C8">
                  <a:lumMod val="50000"/>
                </a:srgbClr>
              </a:buClr>
              <a:buSzPct val="100000"/>
              <a:buFont typeface="Wingdings" pitchFamily="2" charset="2"/>
              <a:buChar char="Ø"/>
            </a:pPr>
            <a:r>
              <a:rPr lang="el-GR" dirty="0">
                <a:solidFill>
                  <a:srgbClr val="095289"/>
                </a:solidFill>
              </a:rPr>
              <a:t>Ενσωμάτωση </a:t>
            </a:r>
            <a:r>
              <a:rPr lang="el-GR" dirty="0" smtClean="0">
                <a:solidFill>
                  <a:srgbClr val="095289"/>
                </a:solidFill>
              </a:rPr>
              <a:t>βασικών διατάξεων </a:t>
            </a:r>
            <a:r>
              <a:rPr lang="el-GR" dirty="0" smtClean="0">
                <a:solidFill>
                  <a:srgbClr val="095289"/>
                </a:solidFill>
              </a:rPr>
              <a:t>της νομοθεσίας </a:t>
            </a:r>
            <a:r>
              <a:rPr lang="el-GR" dirty="0" smtClean="0">
                <a:solidFill>
                  <a:srgbClr val="095289"/>
                </a:solidFill>
              </a:rPr>
              <a:t>στο Ιδρυτικό έγγραφο και Καταστατικό </a:t>
            </a:r>
            <a:r>
              <a:rPr lang="el-GR" dirty="0">
                <a:solidFill>
                  <a:schemeClr val="accent6">
                    <a:lumMod val="60000"/>
                    <a:lumOff val="40000"/>
                  </a:schemeClr>
                </a:solidFill>
              </a:rPr>
              <a:t>(Κ)</a:t>
            </a:r>
            <a:endParaRPr lang="el-GR" dirty="0">
              <a:solidFill>
                <a:schemeClr val="accent1">
                  <a:lumMod val="50000"/>
                </a:schemeClr>
              </a:solidFill>
            </a:endParaRPr>
          </a:p>
          <a:p>
            <a:pPr marL="468313" lvl="0" indent="-285750">
              <a:spcAft>
                <a:spcPts val="300"/>
              </a:spcAft>
              <a:buClr>
                <a:srgbClr val="4E67C8">
                  <a:lumMod val="50000"/>
                </a:srgbClr>
              </a:buClr>
              <a:buSzPct val="100000"/>
              <a:buFont typeface="Wingdings" pitchFamily="2" charset="2"/>
              <a:buChar char="Ø"/>
            </a:pPr>
            <a:r>
              <a:rPr lang="el-GR" dirty="0">
                <a:solidFill>
                  <a:srgbClr val="095289"/>
                </a:solidFill>
              </a:rPr>
              <a:t>Λήψη έγκρισης από την αρμόδια αρχή για τροποποίηση του </a:t>
            </a:r>
            <a:r>
              <a:rPr lang="el-GR" dirty="0" smtClean="0">
                <a:solidFill>
                  <a:srgbClr val="095289"/>
                </a:solidFill>
              </a:rPr>
              <a:t>Ιδρυτικού Εγγράφου και Καταστατικού</a:t>
            </a:r>
            <a:r>
              <a:rPr lang="el-GR" dirty="0" smtClean="0">
                <a:solidFill>
                  <a:schemeClr val="accent1">
                    <a:lumMod val="50000"/>
                  </a:schemeClr>
                </a:solidFill>
              </a:rPr>
              <a:t> </a:t>
            </a:r>
            <a:r>
              <a:rPr lang="el-GR" dirty="0">
                <a:solidFill>
                  <a:schemeClr val="accent6">
                    <a:lumMod val="60000"/>
                    <a:lumOff val="40000"/>
                  </a:schemeClr>
                </a:solidFill>
              </a:rPr>
              <a:t>(Κ)</a:t>
            </a:r>
            <a:endParaRPr lang="el-GR" dirty="0">
              <a:solidFill>
                <a:schemeClr val="accent1">
                  <a:lumMod val="50000"/>
                </a:schemeClr>
              </a:solidFill>
            </a:endParaRPr>
          </a:p>
          <a:p>
            <a:pPr marL="468313" lvl="0" indent="-285750">
              <a:spcAft>
                <a:spcPts val="300"/>
              </a:spcAft>
              <a:buClr>
                <a:srgbClr val="4E67C8">
                  <a:lumMod val="50000"/>
                </a:srgbClr>
              </a:buClr>
              <a:buSzPct val="100000"/>
              <a:buFont typeface="Wingdings" pitchFamily="2" charset="2"/>
              <a:buChar char="Ø"/>
            </a:pPr>
            <a:r>
              <a:rPr lang="el-GR" dirty="0">
                <a:solidFill>
                  <a:srgbClr val="095289"/>
                </a:solidFill>
              </a:rPr>
              <a:t>Ενημέρωση της αρμόδιας αρχής για τους πραγματικούς δικαιούχους (</a:t>
            </a:r>
            <a:r>
              <a:rPr lang="el-GR" dirty="0" err="1">
                <a:solidFill>
                  <a:srgbClr val="095289"/>
                </a:solidFill>
              </a:rPr>
              <a:t>ultimate</a:t>
            </a:r>
            <a:r>
              <a:rPr lang="el-GR" dirty="0">
                <a:solidFill>
                  <a:srgbClr val="095289"/>
                </a:solidFill>
              </a:rPr>
              <a:t> </a:t>
            </a:r>
            <a:r>
              <a:rPr lang="el-GR" dirty="0" err="1">
                <a:solidFill>
                  <a:srgbClr val="095289"/>
                </a:solidFill>
              </a:rPr>
              <a:t>beneficial</a:t>
            </a:r>
            <a:r>
              <a:rPr lang="el-GR" dirty="0">
                <a:solidFill>
                  <a:srgbClr val="095289"/>
                </a:solidFill>
              </a:rPr>
              <a:t> </a:t>
            </a:r>
            <a:r>
              <a:rPr lang="el-GR" dirty="0" err="1">
                <a:solidFill>
                  <a:srgbClr val="095289"/>
                </a:solidFill>
              </a:rPr>
              <a:t>members</a:t>
            </a:r>
            <a:r>
              <a:rPr lang="el-GR" dirty="0" smtClean="0">
                <a:solidFill>
                  <a:srgbClr val="095289"/>
                </a:solidFill>
              </a:rPr>
              <a:t>)</a:t>
            </a:r>
            <a:r>
              <a:rPr lang="el-GR" dirty="0" smtClean="0">
                <a:solidFill>
                  <a:schemeClr val="accent1">
                    <a:lumMod val="50000"/>
                  </a:schemeClr>
                </a:solidFill>
              </a:rPr>
              <a:t> </a:t>
            </a:r>
            <a:r>
              <a:rPr lang="el-GR" dirty="0">
                <a:solidFill>
                  <a:schemeClr val="accent6">
                    <a:lumMod val="60000"/>
                    <a:lumOff val="40000"/>
                  </a:schemeClr>
                </a:solidFill>
              </a:rPr>
              <a:t>(Κ)</a:t>
            </a:r>
            <a:endParaRPr lang="el-GR" dirty="0">
              <a:solidFill>
                <a:schemeClr val="accent1">
                  <a:lumMod val="50000"/>
                </a:schemeClr>
              </a:solidFill>
            </a:endParaRPr>
          </a:p>
        </p:txBody>
      </p:sp>
    </p:spTree>
    <p:extLst>
      <p:ext uri="{BB962C8B-B14F-4D97-AF65-F5344CB8AC3E}">
        <p14:creationId xmlns:p14="http://schemas.microsoft.com/office/powerpoint/2010/main" val="482547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884368" y="6492875"/>
            <a:ext cx="1324744" cy="365125"/>
          </a:xfrm>
        </p:spPr>
        <p:txBody>
          <a:bodyPr/>
          <a:lstStyle/>
          <a:p>
            <a:fld id="{DA7A9F2C-7187-4C1C-B23F-0D46194BF7F3}" type="slidenum">
              <a:rPr lang="en-US" smtClean="0"/>
              <a:t>9</a:t>
            </a:fld>
            <a:endParaRPr lang="en-US" dirty="0"/>
          </a:p>
        </p:txBody>
      </p:sp>
      <p:sp>
        <p:nvSpPr>
          <p:cNvPr id="5" name="Rectangle 4"/>
          <p:cNvSpPr/>
          <p:nvPr/>
        </p:nvSpPr>
        <p:spPr>
          <a:xfrm>
            <a:off x="683568" y="836712"/>
            <a:ext cx="8262664" cy="5355312"/>
          </a:xfrm>
          <a:prstGeom prst="rect">
            <a:avLst/>
          </a:prstGeom>
        </p:spPr>
        <p:txBody>
          <a:bodyPr wrap="square">
            <a:spAutoFit/>
          </a:bodyPr>
          <a:lstStyle/>
          <a:p>
            <a:r>
              <a:rPr lang="el-GR" dirty="0" smtClean="0">
                <a:solidFill>
                  <a:srgbClr val="095289"/>
                </a:solidFill>
              </a:rPr>
              <a:t>Υποβάλλεται στην ΑΑ ετήσια </a:t>
            </a:r>
            <a:r>
              <a:rPr lang="el-GR" dirty="0">
                <a:solidFill>
                  <a:srgbClr val="095289"/>
                </a:solidFill>
              </a:rPr>
              <a:t>έκθεση για το προηγούμενο οικονομικό έτος, </a:t>
            </a:r>
            <a:r>
              <a:rPr lang="el-GR" dirty="0" smtClean="0">
                <a:solidFill>
                  <a:srgbClr val="095289"/>
                </a:solidFill>
              </a:rPr>
              <a:t>εντός 4 </a:t>
            </a:r>
            <a:r>
              <a:rPr lang="el-GR" dirty="0">
                <a:solidFill>
                  <a:srgbClr val="095289"/>
                </a:solidFill>
              </a:rPr>
              <a:t>μηνών μετά τη λήξη </a:t>
            </a:r>
            <a:r>
              <a:rPr lang="el-GR" dirty="0" smtClean="0">
                <a:solidFill>
                  <a:srgbClr val="095289"/>
                </a:solidFill>
              </a:rPr>
              <a:t>έτους</a:t>
            </a:r>
            <a:r>
              <a:rPr lang="el-GR" dirty="0">
                <a:solidFill>
                  <a:srgbClr val="095289"/>
                </a:solidFill>
              </a:rPr>
              <a:t>, η οποία </a:t>
            </a:r>
            <a:r>
              <a:rPr lang="el-GR" dirty="0" smtClean="0">
                <a:solidFill>
                  <a:srgbClr val="095289"/>
                </a:solidFill>
              </a:rPr>
              <a:t>περιλαμβάνει:</a:t>
            </a:r>
            <a:endParaRPr lang="el-GR" dirty="0">
              <a:solidFill>
                <a:srgbClr val="095289"/>
              </a:solidFill>
            </a:endParaRPr>
          </a:p>
          <a:p>
            <a:pPr marL="542925" indent="-542925">
              <a:tabLst>
                <a:tab pos="542925" algn="l"/>
              </a:tabLst>
            </a:pPr>
            <a:r>
              <a:rPr lang="el-GR" dirty="0">
                <a:solidFill>
                  <a:srgbClr val="095289"/>
                </a:solidFill>
              </a:rPr>
              <a:t>(</a:t>
            </a:r>
            <a:r>
              <a:rPr lang="el-GR" dirty="0" smtClean="0">
                <a:solidFill>
                  <a:srgbClr val="095289"/>
                </a:solidFill>
              </a:rPr>
              <a:t>α)	Συνολική </a:t>
            </a:r>
            <a:r>
              <a:rPr lang="el-GR" dirty="0">
                <a:solidFill>
                  <a:srgbClr val="095289"/>
                </a:solidFill>
              </a:rPr>
              <a:t>κατάσταση της μισθοδοσίας, περιλαμβανομένων των αποδοχών των μελών της διοίκησης, </a:t>
            </a:r>
            <a:r>
              <a:rPr lang="el-GR" dirty="0" smtClean="0">
                <a:solidFill>
                  <a:srgbClr val="095289"/>
                </a:solidFill>
              </a:rPr>
              <a:t>των ιδρυτών </a:t>
            </a:r>
            <a:r>
              <a:rPr lang="el-GR" dirty="0">
                <a:solidFill>
                  <a:srgbClr val="095289"/>
                </a:solidFill>
              </a:rPr>
              <a:t>ή </a:t>
            </a:r>
            <a:r>
              <a:rPr lang="el-GR" dirty="0" smtClean="0">
                <a:solidFill>
                  <a:srgbClr val="095289"/>
                </a:solidFill>
              </a:rPr>
              <a:t>ιδιοκτητών </a:t>
            </a:r>
            <a:r>
              <a:rPr lang="el-GR" dirty="0">
                <a:solidFill>
                  <a:srgbClr val="095289"/>
                </a:solidFill>
              </a:rPr>
              <a:t>της επιχείρησης,</a:t>
            </a:r>
          </a:p>
          <a:p>
            <a:pPr marL="542925" indent="-542925">
              <a:tabLst>
                <a:tab pos="542925" algn="l"/>
              </a:tabLst>
            </a:pPr>
            <a:r>
              <a:rPr lang="el-GR" dirty="0">
                <a:solidFill>
                  <a:srgbClr val="095289"/>
                </a:solidFill>
              </a:rPr>
              <a:t>(</a:t>
            </a:r>
            <a:r>
              <a:rPr lang="el-GR" dirty="0" smtClean="0">
                <a:solidFill>
                  <a:srgbClr val="095289"/>
                </a:solidFill>
              </a:rPr>
              <a:t>β)	περιγραφή </a:t>
            </a:r>
            <a:r>
              <a:rPr lang="el-GR" dirty="0">
                <a:solidFill>
                  <a:srgbClr val="095289"/>
                </a:solidFill>
              </a:rPr>
              <a:t>του περιεχομένου οποιωνδήποτε συμφωνιών ή συμβάσεων έχει </a:t>
            </a:r>
            <a:r>
              <a:rPr lang="el-GR" dirty="0" smtClean="0">
                <a:solidFill>
                  <a:srgbClr val="095289"/>
                </a:solidFill>
              </a:rPr>
              <a:t>συνομολογήσει</a:t>
            </a:r>
            <a:r>
              <a:rPr lang="el-GR" dirty="0">
                <a:solidFill>
                  <a:srgbClr val="095289"/>
                </a:solidFill>
              </a:rPr>
              <a:t>,</a:t>
            </a:r>
          </a:p>
          <a:p>
            <a:pPr marL="542925" indent="-542925">
              <a:tabLst>
                <a:tab pos="542925" algn="l"/>
              </a:tabLst>
            </a:pPr>
            <a:r>
              <a:rPr lang="el-GR" dirty="0">
                <a:solidFill>
                  <a:srgbClr val="095289"/>
                </a:solidFill>
              </a:rPr>
              <a:t>(γ) </a:t>
            </a:r>
            <a:r>
              <a:rPr lang="el-GR" dirty="0" smtClean="0">
                <a:solidFill>
                  <a:srgbClr val="095289"/>
                </a:solidFill>
              </a:rPr>
              <a:t>	τα </a:t>
            </a:r>
            <a:r>
              <a:rPr lang="el-GR" dirty="0">
                <a:solidFill>
                  <a:srgbClr val="095289"/>
                </a:solidFill>
              </a:rPr>
              <a:t>ακίνητα και τα κινητά περιουσιακά στοιχεία της,</a:t>
            </a:r>
          </a:p>
          <a:p>
            <a:pPr marL="542925" indent="-542925">
              <a:tabLst>
                <a:tab pos="542925" algn="l"/>
              </a:tabLst>
            </a:pPr>
            <a:r>
              <a:rPr lang="el-GR" dirty="0">
                <a:solidFill>
                  <a:srgbClr val="095289"/>
                </a:solidFill>
              </a:rPr>
              <a:t>(δ) </a:t>
            </a:r>
            <a:r>
              <a:rPr lang="el-GR" dirty="0" smtClean="0">
                <a:solidFill>
                  <a:srgbClr val="095289"/>
                </a:solidFill>
              </a:rPr>
              <a:t>	περιγραφή </a:t>
            </a:r>
            <a:r>
              <a:rPr lang="el-GR" dirty="0">
                <a:solidFill>
                  <a:srgbClr val="095289"/>
                </a:solidFill>
              </a:rPr>
              <a:t>του τρόπου με τον οποίο έχει εκπληρώσει τον κύριο σκοπό λειτουργίας της,</a:t>
            </a:r>
          </a:p>
          <a:p>
            <a:pPr marL="542925" indent="-542925">
              <a:tabLst>
                <a:tab pos="542925" algn="l"/>
              </a:tabLst>
            </a:pPr>
            <a:r>
              <a:rPr lang="el-GR" dirty="0">
                <a:solidFill>
                  <a:srgbClr val="095289"/>
                </a:solidFill>
              </a:rPr>
              <a:t>(ε</a:t>
            </a:r>
            <a:r>
              <a:rPr lang="el-GR" dirty="0" smtClean="0">
                <a:solidFill>
                  <a:srgbClr val="095289"/>
                </a:solidFill>
              </a:rPr>
              <a:t>)	τεκμηρίωση </a:t>
            </a:r>
            <a:r>
              <a:rPr lang="el-GR" dirty="0">
                <a:solidFill>
                  <a:srgbClr val="095289"/>
                </a:solidFill>
              </a:rPr>
              <a:t>ότι πέραν του </a:t>
            </a:r>
            <a:r>
              <a:rPr lang="el-GR" dirty="0" smtClean="0">
                <a:solidFill>
                  <a:srgbClr val="095289"/>
                </a:solidFill>
              </a:rPr>
              <a:t>70% </a:t>
            </a:r>
            <a:r>
              <a:rPr lang="el-GR" dirty="0">
                <a:solidFill>
                  <a:srgbClr val="095289"/>
                </a:solidFill>
              </a:rPr>
              <a:t>των εσόδων της </a:t>
            </a:r>
            <a:r>
              <a:rPr lang="el-GR" dirty="0" smtClean="0">
                <a:solidFill>
                  <a:srgbClr val="095289"/>
                </a:solidFill>
              </a:rPr>
              <a:t>προήλθε </a:t>
            </a:r>
            <a:r>
              <a:rPr lang="el-GR" dirty="0">
                <a:solidFill>
                  <a:srgbClr val="095289"/>
                </a:solidFill>
              </a:rPr>
              <a:t>από επιχειρηματική δραστηριότητα,</a:t>
            </a:r>
          </a:p>
          <a:p>
            <a:pPr marL="542925" indent="-542925">
              <a:tabLst>
                <a:tab pos="542925" algn="l"/>
              </a:tabLst>
            </a:pPr>
            <a:r>
              <a:rPr lang="el-GR" dirty="0">
                <a:solidFill>
                  <a:srgbClr val="095289"/>
                </a:solidFill>
              </a:rPr>
              <a:t>(</a:t>
            </a:r>
            <a:r>
              <a:rPr lang="el-GR" dirty="0" smtClean="0">
                <a:solidFill>
                  <a:srgbClr val="095289"/>
                </a:solidFill>
              </a:rPr>
              <a:t>στ)	υπεύθυνη </a:t>
            </a:r>
            <a:r>
              <a:rPr lang="el-GR" dirty="0">
                <a:solidFill>
                  <a:srgbClr val="095289"/>
                </a:solidFill>
              </a:rPr>
              <a:t>δήλωση του κατά νόμο εκπροσώπου της επιχείρησης ότι εξακολουθεί να μην αποτελεί κρατική επιχείρηση,</a:t>
            </a:r>
          </a:p>
          <a:p>
            <a:pPr marL="542925" indent="-542925">
              <a:tabLst>
                <a:tab pos="542925" algn="l"/>
              </a:tabLst>
            </a:pPr>
            <a:r>
              <a:rPr lang="el-GR" dirty="0">
                <a:solidFill>
                  <a:srgbClr val="095289"/>
                </a:solidFill>
              </a:rPr>
              <a:t>(</a:t>
            </a:r>
            <a:r>
              <a:rPr lang="el-GR" dirty="0" smtClean="0">
                <a:solidFill>
                  <a:srgbClr val="095289"/>
                </a:solidFill>
              </a:rPr>
              <a:t>ζ)	στην </a:t>
            </a:r>
            <a:r>
              <a:rPr lang="el-GR" dirty="0">
                <a:solidFill>
                  <a:srgbClr val="095289"/>
                </a:solidFill>
              </a:rPr>
              <a:t>περίπτωση που διανεμήθηκαν κέρδη κατά το προηγούμενο οικονομικό έτος, υπολογισμό για την απόδοση του κεφαλαίου που επενδύθηκε, και</a:t>
            </a:r>
          </a:p>
          <a:p>
            <a:pPr marL="542925" indent="-542925">
              <a:tabLst>
                <a:tab pos="542925" algn="l"/>
              </a:tabLst>
            </a:pPr>
            <a:r>
              <a:rPr lang="el-GR" dirty="0">
                <a:solidFill>
                  <a:srgbClr val="095289"/>
                </a:solidFill>
              </a:rPr>
              <a:t>(</a:t>
            </a:r>
            <a:r>
              <a:rPr lang="el-GR" dirty="0" smtClean="0">
                <a:solidFill>
                  <a:srgbClr val="095289"/>
                </a:solidFill>
              </a:rPr>
              <a:t>η)	τεκμηρίωση </a:t>
            </a:r>
            <a:r>
              <a:rPr lang="el-GR" dirty="0">
                <a:solidFill>
                  <a:srgbClr val="095289"/>
                </a:solidFill>
              </a:rPr>
              <a:t>ότι διοικείται με τρόπο επιχειρηματικό, υπεύθυνο και </a:t>
            </a:r>
            <a:r>
              <a:rPr lang="el-GR" dirty="0" smtClean="0">
                <a:solidFill>
                  <a:srgbClr val="095289"/>
                </a:solidFill>
              </a:rPr>
              <a:t>διαφανή</a:t>
            </a:r>
            <a:r>
              <a:rPr lang="el-GR" dirty="0">
                <a:solidFill>
                  <a:srgbClr val="095289"/>
                </a:solidFill>
              </a:rPr>
              <a:t> </a:t>
            </a:r>
            <a:r>
              <a:rPr lang="el-GR" dirty="0" smtClean="0">
                <a:solidFill>
                  <a:srgbClr val="095289"/>
                </a:solidFill>
              </a:rPr>
              <a:t>και </a:t>
            </a:r>
            <a:r>
              <a:rPr lang="el-GR" dirty="0">
                <a:solidFill>
                  <a:srgbClr val="095289"/>
                </a:solidFill>
              </a:rPr>
              <a:t>με τη συμμετοχή των </a:t>
            </a:r>
            <a:r>
              <a:rPr lang="el-GR" dirty="0" smtClean="0">
                <a:solidFill>
                  <a:srgbClr val="095289"/>
                </a:solidFill>
              </a:rPr>
              <a:t>ενδιαφερόμενων μερών</a:t>
            </a:r>
            <a:endParaRPr lang="el-GR" dirty="0">
              <a:solidFill>
                <a:srgbClr val="095289"/>
              </a:solidFill>
            </a:endParaRPr>
          </a:p>
        </p:txBody>
      </p:sp>
      <p:sp>
        <p:nvSpPr>
          <p:cNvPr id="6" name="Rectangle 5"/>
          <p:cNvSpPr/>
          <p:nvPr/>
        </p:nvSpPr>
        <p:spPr>
          <a:xfrm>
            <a:off x="611560" y="344269"/>
            <a:ext cx="3816424" cy="492443"/>
          </a:xfrm>
          <a:prstGeom prst="rect">
            <a:avLst/>
          </a:prstGeom>
        </p:spPr>
        <p:txBody>
          <a:bodyPr wrap="square">
            <a:spAutoFit/>
          </a:bodyPr>
          <a:lstStyle/>
          <a:p>
            <a:pPr>
              <a:spcBef>
                <a:spcPct val="0"/>
              </a:spcBef>
              <a:buClr>
                <a:schemeClr val="accent1">
                  <a:lumMod val="75000"/>
                </a:schemeClr>
              </a:buClr>
              <a:buSzPct val="100000"/>
            </a:pP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Ετήσια έκθεση</a:t>
            </a:r>
            <a:r>
              <a:rPr lang="el-GR"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l-GR" sz="2000" dirty="0">
                <a:solidFill>
                  <a:schemeClr val="accent6">
                    <a:lumMod val="60000"/>
                    <a:lumOff val="40000"/>
                  </a:schemeClr>
                </a:solidFill>
              </a:rPr>
              <a:t>(Ν)</a:t>
            </a:r>
            <a:endParaRPr lang="el-GR"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817143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747203" y="6492453"/>
            <a:ext cx="1368172" cy="365125"/>
          </a:xfrm>
        </p:spPr>
        <p:txBody>
          <a:bodyPr/>
          <a:lstStyle/>
          <a:p>
            <a:fld id="{DA7A9F2C-7187-4C1C-B23F-0D46194BF7F3}" type="slidenum">
              <a:rPr lang="en-US" smtClean="0"/>
              <a:t>10</a:t>
            </a:fld>
            <a:endParaRPr lang="en-US" dirty="0"/>
          </a:p>
        </p:txBody>
      </p:sp>
      <p:sp>
        <p:nvSpPr>
          <p:cNvPr id="5" name="Rectangle 4"/>
          <p:cNvSpPr/>
          <p:nvPr/>
        </p:nvSpPr>
        <p:spPr>
          <a:xfrm>
            <a:off x="546548" y="980728"/>
            <a:ext cx="8190656" cy="2585323"/>
          </a:xfrm>
          <a:prstGeom prst="rect">
            <a:avLst/>
          </a:prstGeom>
        </p:spPr>
        <p:txBody>
          <a:bodyPr wrap="square">
            <a:spAutoFit/>
          </a:bodyPr>
          <a:lstStyle/>
          <a:p>
            <a:pPr marL="285750" indent="-285750" algn="just">
              <a:buFont typeface="Wingdings" pitchFamily="2" charset="2"/>
              <a:buChar char="Ø"/>
            </a:pPr>
            <a:r>
              <a:rPr lang="el-GR" dirty="0" smtClean="0">
                <a:solidFill>
                  <a:srgbClr val="095289"/>
                </a:solidFill>
              </a:rPr>
              <a:t>Σε </a:t>
            </a:r>
            <a:r>
              <a:rPr lang="el-GR" dirty="0">
                <a:solidFill>
                  <a:srgbClr val="095289"/>
                </a:solidFill>
              </a:rPr>
              <a:t>περίπτωση </a:t>
            </a:r>
            <a:r>
              <a:rPr lang="el-GR" dirty="0" smtClean="0">
                <a:solidFill>
                  <a:srgbClr val="095289"/>
                </a:solidFill>
              </a:rPr>
              <a:t>εκκαθάρισης/διάλυσης </a:t>
            </a:r>
            <a:r>
              <a:rPr lang="el-GR" dirty="0" smtClean="0">
                <a:solidFill>
                  <a:srgbClr val="095289"/>
                </a:solidFill>
              </a:rPr>
              <a:t>ΚΕ ή διαγραφής ΚΕ από </a:t>
            </a:r>
            <a:r>
              <a:rPr lang="el-GR" dirty="0">
                <a:solidFill>
                  <a:srgbClr val="095289"/>
                </a:solidFill>
              </a:rPr>
              <a:t>το </a:t>
            </a:r>
            <a:r>
              <a:rPr lang="el-GR" dirty="0" smtClean="0">
                <a:solidFill>
                  <a:srgbClr val="095289"/>
                </a:solidFill>
              </a:rPr>
              <a:t>Μητρώο, η </a:t>
            </a:r>
            <a:r>
              <a:rPr lang="el-GR" dirty="0">
                <a:solidFill>
                  <a:srgbClr val="095289"/>
                </a:solidFill>
              </a:rPr>
              <a:t>διοίκησή της μεριμνά όπως-</a:t>
            </a:r>
          </a:p>
          <a:p>
            <a:pPr marL="628650" indent="-361950" algn="just"/>
            <a:r>
              <a:rPr lang="el-GR" dirty="0">
                <a:solidFill>
                  <a:srgbClr val="095289"/>
                </a:solidFill>
              </a:rPr>
              <a:t>(α) το πλεόνασμα της εκκαθάρισης</a:t>
            </a:r>
            <a:r>
              <a:rPr lang="el-GR" dirty="0" smtClean="0">
                <a:solidFill>
                  <a:srgbClr val="095289"/>
                </a:solidFill>
              </a:rPr>
              <a:t>, σε περίπτωση εκκαθάρισης/ διάλυσης </a:t>
            </a:r>
            <a:endParaRPr lang="el-GR" dirty="0">
              <a:solidFill>
                <a:srgbClr val="095289"/>
              </a:solidFill>
            </a:endParaRPr>
          </a:p>
          <a:p>
            <a:pPr marL="628650" indent="-361950" algn="just"/>
            <a:r>
              <a:rPr lang="el-GR" dirty="0">
                <a:solidFill>
                  <a:srgbClr val="095289"/>
                </a:solidFill>
              </a:rPr>
              <a:t>(β) τα </a:t>
            </a:r>
            <a:r>
              <a:rPr lang="el-GR" dirty="0" smtClean="0">
                <a:solidFill>
                  <a:srgbClr val="095289"/>
                </a:solidFill>
              </a:rPr>
              <a:t>μη </a:t>
            </a:r>
            <a:r>
              <a:rPr lang="el-GR" dirty="0">
                <a:solidFill>
                  <a:srgbClr val="095289"/>
                </a:solidFill>
              </a:rPr>
              <a:t>διανεμητέα αποθεματικά</a:t>
            </a:r>
            <a:r>
              <a:rPr lang="el-GR" dirty="0" smtClean="0">
                <a:solidFill>
                  <a:srgbClr val="095289"/>
                </a:solidFill>
              </a:rPr>
              <a:t>, σε περίπτωση διαγραφής από το Μητρώο </a:t>
            </a:r>
            <a:endParaRPr lang="el-GR" dirty="0">
              <a:solidFill>
                <a:srgbClr val="095289"/>
              </a:solidFill>
            </a:endParaRPr>
          </a:p>
          <a:p>
            <a:pPr marL="266700" algn="just"/>
            <a:r>
              <a:rPr lang="el-GR" dirty="0">
                <a:solidFill>
                  <a:srgbClr val="095289"/>
                </a:solidFill>
              </a:rPr>
              <a:t>μεταφερθούν, ως μη διανεμητέα αποθεματικά, κατά προτεραιότητα σε άλλη </a:t>
            </a:r>
            <a:r>
              <a:rPr lang="el-GR" dirty="0" smtClean="0">
                <a:solidFill>
                  <a:srgbClr val="095289"/>
                </a:solidFill>
              </a:rPr>
              <a:t>ΚΕ, </a:t>
            </a:r>
            <a:r>
              <a:rPr lang="el-GR" dirty="0">
                <a:solidFill>
                  <a:srgbClr val="095289"/>
                </a:solidFill>
              </a:rPr>
              <a:t>με κύριο σκοπό λειτουργίας παρόμοιο ή/και </a:t>
            </a:r>
            <a:r>
              <a:rPr lang="el-GR" dirty="0" smtClean="0">
                <a:solidFill>
                  <a:srgbClr val="095289"/>
                </a:solidFill>
              </a:rPr>
              <a:t>ανάλογο, </a:t>
            </a:r>
            <a:r>
              <a:rPr lang="el-GR" dirty="0" smtClean="0">
                <a:solidFill>
                  <a:srgbClr val="095289"/>
                </a:solidFill>
              </a:rPr>
              <a:t>ή </a:t>
            </a:r>
            <a:r>
              <a:rPr lang="el-GR" dirty="0">
                <a:solidFill>
                  <a:srgbClr val="095289"/>
                </a:solidFill>
              </a:rPr>
              <a:t>σε οποιαδήποτε άλλη </a:t>
            </a:r>
            <a:r>
              <a:rPr lang="el-GR" dirty="0" smtClean="0">
                <a:solidFill>
                  <a:srgbClr val="095289"/>
                </a:solidFill>
              </a:rPr>
              <a:t>ΚΕ</a:t>
            </a:r>
            <a:endParaRPr lang="el-GR" dirty="0">
              <a:solidFill>
                <a:srgbClr val="095289"/>
              </a:solidFill>
            </a:endParaRPr>
          </a:p>
        </p:txBody>
      </p:sp>
      <p:sp>
        <p:nvSpPr>
          <p:cNvPr id="3" name="Rectangle 2"/>
          <p:cNvSpPr/>
          <p:nvPr/>
        </p:nvSpPr>
        <p:spPr>
          <a:xfrm>
            <a:off x="578521" y="230825"/>
            <a:ext cx="8569746" cy="492443"/>
          </a:xfrm>
          <a:prstGeom prst="rect">
            <a:avLst/>
          </a:prstGeom>
        </p:spPr>
        <p:txBody>
          <a:bodyPr wrap="square">
            <a:spAutoFit/>
          </a:bodyPr>
          <a:lstStyle/>
          <a:p>
            <a:pPr algn="just"/>
            <a:r>
              <a:rPr lang="el-GR" sz="2600" b="1" dirty="0" smtClean="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Διάλυση ή Διαγραφή </a:t>
            </a:r>
            <a:r>
              <a:rPr lang="el-GR" sz="26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latin typeface="+mj-lt"/>
                <a:ea typeface="+mj-ea"/>
                <a:cs typeface="+mj-cs"/>
              </a:rPr>
              <a:t>ΚΕ από το Μητρώο </a:t>
            </a:r>
            <a:r>
              <a:rPr lang="el-GR" sz="2000" dirty="0">
                <a:solidFill>
                  <a:schemeClr val="accent6">
                    <a:lumMod val="60000"/>
                    <a:lumOff val="40000"/>
                  </a:schemeClr>
                </a:solidFill>
              </a:rPr>
              <a:t>(Ν</a:t>
            </a:r>
            <a:r>
              <a:rPr lang="el-GR" sz="2000" dirty="0" smtClean="0">
                <a:solidFill>
                  <a:schemeClr val="accent6">
                    <a:lumMod val="60000"/>
                    <a:lumOff val="40000"/>
                  </a:schemeClr>
                </a:solidFill>
              </a:rPr>
              <a:t>)</a:t>
            </a:r>
            <a:endParaRPr lang="el-GR" sz="2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 name="Rectangle 6"/>
          <p:cNvSpPr/>
          <p:nvPr/>
        </p:nvSpPr>
        <p:spPr>
          <a:xfrm>
            <a:off x="568227" y="3717032"/>
            <a:ext cx="7776864" cy="923330"/>
          </a:xfrm>
          <a:prstGeom prst="rect">
            <a:avLst/>
          </a:prstGeom>
        </p:spPr>
        <p:txBody>
          <a:bodyPr wrap="square">
            <a:spAutoFit/>
          </a:bodyPr>
          <a:lstStyle/>
          <a:p>
            <a:pPr marL="285750" indent="-285750">
              <a:buFont typeface="Wingdings" pitchFamily="2" charset="2"/>
              <a:buChar char="Ø"/>
            </a:pPr>
            <a:r>
              <a:rPr lang="el-GR" dirty="0">
                <a:solidFill>
                  <a:srgbClr val="095289"/>
                </a:solidFill>
              </a:rPr>
              <a:t>Σε περίπτωση που η </a:t>
            </a:r>
            <a:r>
              <a:rPr lang="el-GR" dirty="0" smtClean="0">
                <a:solidFill>
                  <a:srgbClr val="095289"/>
                </a:solidFill>
              </a:rPr>
              <a:t>ΚΕ δεν </a:t>
            </a:r>
            <a:r>
              <a:rPr lang="el-GR" dirty="0">
                <a:solidFill>
                  <a:srgbClr val="095289"/>
                </a:solidFill>
              </a:rPr>
              <a:t>συμμορφώνεται </a:t>
            </a:r>
            <a:r>
              <a:rPr lang="el-GR" dirty="0" smtClean="0">
                <a:solidFill>
                  <a:srgbClr val="095289"/>
                </a:solidFill>
              </a:rPr>
              <a:t>με τις πρόνοιες της νομοθεσίας η ΑΑ δύναται να ανακαλέσει </a:t>
            </a:r>
            <a:r>
              <a:rPr lang="el-GR" dirty="0">
                <a:solidFill>
                  <a:srgbClr val="095289"/>
                </a:solidFill>
              </a:rPr>
              <a:t>την εγγραφή της </a:t>
            </a:r>
            <a:r>
              <a:rPr lang="el-GR" dirty="0" smtClean="0">
                <a:solidFill>
                  <a:srgbClr val="095289"/>
                </a:solidFill>
              </a:rPr>
              <a:t>από </a:t>
            </a:r>
            <a:r>
              <a:rPr lang="el-GR" dirty="0">
                <a:solidFill>
                  <a:srgbClr val="095289"/>
                </a:solidFill>
              </a:rPr>
              <a:t>το </a:t>
            </a:r>
            <a:r>
              <a:rPr lang="el-GR" dirty="0" smtClean="0">
                <a:solidFill>
                  <a:srgbClr val="095289"/>
                </a:solidFill>
              </a:rPr>
              <a:t>Μητρώο</a:t>
            </a:r>
            <a:endParaRPr lang="en-US" dirty="0">
              <a:solidFill>
                <a:srgbClr val="095289"/>
              </a:solidFill>
            </a:endParaRPr>
          </a:p>
        </p:txBody>
      </p:sp>
    </p:spTree>
    <p:extLst>
      <p:ext uri="{BB962C8B-B14F-4D97-AF65-F5344CB8AC3E}">
        <p14:creationId xmlns:p14="http://schemas.microsoft.com/office/powerpoint/2010/main" val="1245225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7A9F2C-7187-4C1C-B23F-0D46194BF7F3}" type="slidenum">
              <a:rPr lang="en-US" smtClean="0"/>
              <a:t>11</a:t>
            </a:fld>
            <a:endParaRPr lang="en-US"/>
          </a:p>
        </p:txBody>
      </p:sp>
      <p:sp>
        <p:nvSpPr>
          <p:cNvPr id="4" name="Content Placeholder 3"/>
          <p:cNvSpPr>
            <a:spLocks noGrp="1"/>
          </p:cNvSpPr>
          <p:nvPr>
            <p:ph sz="quarter" idx="13"/>
          </p:nvPr>
        </p:nvSpPr>
        <p:spPr>
          <a:xfrm>
            <a:off x="1143000" y="731520"/>
            <a:ext cx="7605464" cy="5923160"/>
          </a:xfrm>
        </p:spPr>
        <p:txBody>
          <a:bodyPr wrap="square">
            <a:spAutoFit/>
          </a:bodyPr>
          <a:lstStyle/>
          <a:p>
            <a:pPr marL="0" indent="0" algn="just">
              <a:buNone/>
            </a:pPr>
            <a:r>
              <a:rPr lang="el-GR" sz="1800" b="1" dirty="0" smtClean="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rPr>
              <a:t>ΕΤΑΙΡΙΚΗ ΚΟΙΝΩΝΙΚΗ ΕΥΘΥΝΗ – </a:t>
            </a:r>
            <a:r>
              <a:rPr lang="el-GR" sz="1800" b="1" dirty="0" smtClean="0">
                <a:ln w="10541" cmpd="sng">
                  <a:solidFill>
                    <a:schemeClr val="accent1">
                      <a:shade val="88000"/>
                      <a:satMod val="110000"/>
                    </a:schemeClr>
                  </a:solidFill>
                  <a:prstDash val="solid"/>
                </a:ln>
                <a:solidFill>
                  <a:srgbClr val="00B050"/>
                </a:solidFill>
              </a:rPr>
              <a:t>Κρατικό Μητρώο</a:t>
            </a:r>
            <a:endParaRPr lang="en-US" sz="1800" dirty="0" smtClean="0">
              <a:solidFill>
                <a:srgbClr val="00B050"/>
              </a:solidFill>
            </a:endParaRPr>
          </a:p>
          <a:p>
            <a:pPr marL="285750" indent="-285750" algn="just">
              <a:buFont typeface="Wingdings" pitchFamily="2" charset="2"/>
              <a:buChar char="Ø"/>
            </a:pPr>
            <a:r>
              <a:rPr lang="el-GR" sz="1800" dirty="0" smtClean="0">
                <a:solidFill>
                  <a:srgbClr val="095289"/>
                </a:solidFill>
              </a:rPr>
              <a:t>Η </a:t>
            </a:r>
            <a:r>
              <a:rPr lang="el-GR" sz="1800" dirty="0">
                <a:solidFill>
                  <a:srgbClr val="095289"/>
                </a:solidFill>
              </a:rPr>
              <a:t>έναρξη αποδοχής αιτήσεων για εγγραφή επιχειρήσεων στο Κρατικό Μητρώο ΕΚΕ έχει ανακοινωθεί και έχουν ήδη εγγραφεί τέσσερις </a:t>
            </a:r>
            <a:r>
              <a:rPr lang="el-GR" sz="1800" dirty="0" smtClean="0">
                <a:solidFill>
                  <a:srgbClr val="095289"/>
                </a:solidFill>
              </a:rPr>
              <a:t>επιχειρήσεις</a:t>
            </a:r>
          </a:p>
          <a:p>
            <a:pPr marL="0" indent="0" algn="just">
              <a:buNone/>
            </a:pPr>
            <a:endParaRPr lang="el-GR" sz="1800" dirty="0">
              <a:solidFill>
                <a:srgbClr val="095289"/>
              </a:solidFill>
            </a:endParaRPr>
          </a:p>
          <a:p>
            <a:pPr marL="285750" indent="-285750" algn="just">
              <a:buFont typeface="Wingdings" pitchFamily="2" charset="2"/>
              <a:buChar char="Ø"/>
            </a:pPr>
            <a:r>
              <a:rPr lang="el-GR" sz="1800" dirty="0" smtClean="0">
                <a:solidFill>
                  <a:srgbClr val="095289"/>
                </a:solidFill>
              </a:rPr>
              <a:t>Η </a:t>
            </a:r>
            <a:r>
              <a:rPr lang="el-GR" sz="1800" dirty="0">
                <a:solidFill>
                  <a:srgbClr val="095289"/>
                </a:solidFill>
              </a:rPr>
              <a:t>διαδικασία για εγγραφή στο Κρατικό Μητρώο ΕΚΕ είναι η εξής:</a:t>
            </a:r>
          </a:p>
          <a:p>
            <a:pPr marL="266700" indent="0" algn="just">
              <a:buNone/>
            </a:pPr>
            <a:r>
              <a:rPr lang="el-GR" sz="1800" dirty="0" smtClean="0">
                <a:solidFill>
                  <a:srgbClr val="095289"/>
                </a:solidFill>
              </a:rPr>
              <a:t>1.κατάρτιση </a:t>
            </a:r>
            <a:r>
              <a:rPr lang="el-GR" sz="1800" dirty="0">
                <a:solidFill>
                  <a:srgbClr val="095289"/>
                </a:solidFill>
              </a:rPr>
              <a:t>και υιοθέτηση από την επιχείρηση </a:t>
            </a:r>
            <a:r>
              <a:rPr lang="el-GR" sz="1800" b="1" u="sng" dirty="0" err="1" smtClean="0">
                <a:solidFill>
                  <a:srgbClr val="095289"/>
                </a:solidFill>
              </a:rPr>
              <a:t>ολοκληρω</a:t>
            </a:r>
            <a:r>
              <a:rPr lang="el-GR" sz="1800" b="1" u="sng" dirty="0" smtClean="0">
                <a:solidFill>
                  <a:srgbClr val="095289"/>
                </a:solidFill>
              </a:rPr>
              <a:t>-</a:t>
            </a:r>
            <a:r>
              <a:rPr lang="el-GR" sz="1800" b="1" u="sng" dirty="0" err="1" smtClean="0">
                <a:solidFill>
                  <a:srgbClr val="095289"/>
                </a:solidFill>
              </a:rPr>
              <a:t>μένου</a:t>
            </a:r>
            <a:r>
              <a:rPr lang="el-GR" sz="1800" b="1" dirty="0" smtClean="0">
                <a:solidFill>
                  <a:srgbClr val="095289"/>
                </a:solidFill>
              </a:rPr>
              <a:t> </a:t>
            </a:r>
            <a:r>
              <a:rPr lang="el-GR" sz="1800" dirty="0">
                <a:solidFill>
                  <a:srgbClr val="095289"/>
                </a:solidFill>
              </a:rPr>
              <a:t>συστήματος διαχείρισης ΕΚΕ με το οποίο να υιοθετείται η </a:t>
            </a:r>
            <a:r>
              <a:rPr lang="el-GR" sz="1800" b="1" dirty="0">
                <a:solidFill>
                  <a:srgbClr val="095289"/>
                </a:solidFill>
              </a:rPr>
              <a:t>Εθνική Προδιαγραφή </a:t>
            </a:r>
            <a:r>
              <a:rPr lang="el-GR" sz="1800" dirty="0">
                <a:solidFill>
                  <a:srgbClr val="095289"/>
                </a:solidFill>
              </a:rPr>
              <a:t>για την </a:t>
            </a:r>
            <a:r>
              <a:rPr lang="el-GR" sz="1800" dirty="0" smtClean="0">
                <a:solidFill>
                  <a:srgbClr val="095289"/>
                </a:solidFill>
              </a:rPr>
              <a:t>ΕΚΕ, η οποία καταρτίστηκε σε συνεργασία της Υπηρεσίας μας με τον Κυπριακό Οργανισμό Τυποποίησης</a:t>
            </a:r>
          </a:p>
          <a:p>
            <a:pPr marL="266700" indent="0" algn="just">
              <a:buNone/>
            </a:pPr>
            <a:r>
              <a:rPr lang="el-GR" sz="1800" dirty="0" smtClean="0">
                <a:solidFill>
                  <a:srgbClr val="095289"/>
                </a:solidFill>
              </a:rPr>
              <a:t>2.πιστοποίηση </a:t>
            </a:r>
            <a:r>
              <a:rPr lang="el-GR" sz="1800" dirty="0">
                <a:solidFill>
                  <a:srgbClr val="095289"/>
                </a:solidFill>
              </a:rPr>
              <a:t>από διαπιστευμένο φορέα </a:t>
            </a:r>
            <a:r>
              <a:rPr lang="el-GR" sz="1800" dirty="0" smtClean="0">
                <a:solidFill>
                  <a:srgbClr val="095289"/>
                </a:solidFill>
              </a:rPr>
              <a:t>πιστοποίησης,</a:t>
            </a:r>
            <a:endParaRPr lang="en-US" sz="1800" dirty="0" smtClean="0">
              <a:solidFill>
                <a:srgbClr val="095289"/>
              </a:solidFill>
            </a:endParaRPr>
          </a:p>
          <a:p>
            <a:pPr marL="266700" indent="0" algn="just">
              <a:buNone/>
            </a:pPr>
            <a:r>
              <a:rPr lang="el-GR" sz="1800" dirty="0" smtClean="0">
                <a:solidFill>
                  <a:srgbClr val="095289"/>
                </a:solidFill>
              </a:rPr>
              <a:t>3.υποβολή </a:t>
            </a:r>
            <a:r>
              <a:rPr lang="el-GR" sz="1800" dirty="0">
                <a:solidFill>
                  <a:srgbClr val="095289"/>
                </a:solidFill>
              </a:rPr>
              <a:t>ηλεκτρονικής </a:t>
            </a:r>
            <a:r>
              <a:rPr lang="el-GR" sz="1800" dirty="0" smtClean="0">
                <a:solidFill>
                  <a:srgbClr val="095289"/>
                </a:solidFill>
              </a:rPr>
              <a:t>αίτησης στην ΥΣΕ. </a:t>
            </a:r>
            <a:endParaRPr lang="el-GR" sz="1800" dirty="0">
              <a:solidFill>
                <a:srgbClr val="095289"/>
              </a:solidFill>
            </a:endParaRPr>
          </a:p>
          <a:p>
            <a:pPr marL="285750" indent="-285750" algn="just">
              <a:buFont typeface="Wingdings" pitchFamily="2" charset="2"/>
              <a:buChar char="Ø"/>
            </a:pPr>
            <a:endParaRPr lang="el-GR" sz="1800" dirty="0">
              <a:solidFill>
                <a:srgbClr val="095289"/>
              </a:solidFill>
            </a:endParaRPr>
          </a:p>
          <a:p>
            <a:pPr marL="285750" indent="-285750" algn="just">
              <a:buFont typeface="Wingdings" pitchFamily="2" charset="2"/>
              <a:buChar char="Ø"/>
            </a:pPr>
            <a:r>
              <a:rPr lang="el-GR" sz="1800" dirty="0">
                <a:solidFill>
                  <a:srgbClr val="095289"/>
                </a:solidFill>
              </a:rPr>
              <a:t>Περισσότερες πληροφορίες είναι αναρτημένες στην ιστοσελίδα μας.</a:t>
            </a:r>
          </a:p>
          <a:p>
            <a:pPr marL="285750" indent="-285750" algn="just">
              <a:buFont typeface="Wingdings" pitchFamily="2" charset="2"/>
              <a:buChar char="Ø"/>
            </a:pPr>
            <a:endParaRPr lang="en-US" sz="1800" dirty="0">
              <a:solidFill>
                <a:srgbClr val="095289"/>
              </a:solidFill>
            </a:endParaRPr>
          </a:p>
        </p:txBody>
      </p:sp>
    </p:spTree>
    <p:extLst>
      <p:ext uri="{BB962C8B-B14F-4D97-AF65-F5344CB8AC3E}">
        <p14:creationId xmlns:p14="http://schemas.microsoft.com/office/powerpoint/2010/main" val="2246945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7A9F2C-7187-4C1C-B23F-0D46194BF7F3}" type="slidenum">
              <a:rPr lang="en-US" smtClean="0"/>
              <a:t>12</a:t>
            </a:fld>
            <a:endParaRPr lang="en-US"/>
          </a:p>
        </p:txBody>
      </p:sp>
      <p:sp>
        <p:nvSpPr>
          <p:cNvPr id="4" name="Content Placeholder 3"/>
          <p:cNvSpPr>
            <a:spLocks noGrp="1"/>
          </p:cNvSpPr>
          <p:nvPr>
            <p:ph sz="quarter" idx="13"/>
          </p:nvPr>
        </p:nvSpPr>
        <p:spPr>
          <a:xfrm>
            <a:off x="323528" y="404664"/>
            <a:ext cx="8543825" cy="6120680"/>
          </a:xfrm>
        </p:spPr>
        <p:txBody>
          <a:bodyPr>
            <a:normAutofit fontScale="25000" lnSpcReduction="20000"/>
          </a:bodyPr>
          <a:lstStyle/>
          <a:p>
            <a:pPr marL="45720" indent="0" algn="ctr">
              <a:buNone/>
            </a:pPr>
            <a:r>
              <a:rPr lang="el-GR" sz="72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rPr>
              <a:t>ΕΝΟΤΗΤΕΣ ΠΡΟΣ </a:t>
            </a:r>
            <a:r>
              <a:rPr lang="el-GR" sz="7200" b="1" dirty="0" smtClean="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rPr>
              <a:t>ΕΦΑΡΜΟΓΗ </a:t>
            </a:r>
            <a:r>
              <a:rPr lang="el-GR" sz="72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rPr>
              <a:t>ΣΤΟ </a:t>
            </a:r>
            <a:r>
              <a:rPr lang="el-GR" sz="7200" b="1" dirty="0" smtClean="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rPr>
              <a:t>ΣΥΣΤΗΜΑ ΔΙΑΧΕΙΡΙΣΗΣ </a:t>
            </a:r>
            <a:r>
              <a:rPr lang="el-GR" sz="72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rPr>
              <a:t>ΕΚΕ ΤΩΝ ΕΠΙΧΕΙΡΗΣΕΩΝ</a:t>
            </a:r>
            <a:endParaRPr lang="el-GR" sz="7200" b="1"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ndParaRPr>
          </a:p>
          <a:p>
            <a:pPr marL="45720" indent="0">
              <a:buNone/>
            </a:pPr>
            <a:r>
              <a:rPr lang="el-GR" sz="6800" dirty="0">
                <a:solidFill>
                  <a:srgbClr val="095289"/>
                </a:solidFill>
              </a:rPr>
              <a:t>1. Σύστημα διαχείρισης ΕΚΕ</a:t>
            </a:r>
          </a:p>
          <a:p>
            <a:pPr marL="45720" indent="0">
              <a:buNone/>
            </a:pPr>
            <a:r>
              <a:rPr lang="el-GR" sz="6800" dirty="0">
                <a:solidFill>
                  <a:srgbClr val="095289"/>
                </a:solidFill>
              </a:rPr>
              <a:t>2. Εγχειρίδιο </a:t>
            </a:r>
            <a:r>
              <a:rPr lang="en-US" sz="6800" dirty="0">
                <a:solidFill>
                  <a:srgbClr val="095289"/>
                </a:solidFill>
              </a:rPr>
              <a:t>EKE</a:t>
            </a:r>
          </a:p>
          <a:p>
            <a:pPr marL="45720" indent="0">
              <a:buNone/>
            </a:pPr>
            <a:r>
              <a:rPr lang="el-GR" sz="6800" dirty="0">
                <a:solidFill>
                  <a:srgbClr val="095289"/>
                </a:solidFill>
              </a:rPr>
              <a:t>3. Δέσμευση της διοίκησης</a:t>
            </a:r>
          </a:p>
          <a:p>
            <a:pPr marL="45720" indent="0">
              <a:buNone/>
            </a:pPr>
            <a:r>
              <a:rPr lang="el-GR" sz="6800" dirty="0">
                <a:solidFill>
                  <a:srgbClr val="095289"/>
                </a:solidFill>
              </a:rPr>
              <a:t>4. Πολιτική ΕΚΕ</a:t>
            </a:r>
          </a:p>
          <a:p>
            <a:pPr marL="45720" indent="0">
              <a:buNone/>
            </a:pPr>
            <a:r>
              <a:rPr lang="el-GR" sz="6800" dirty="0">
                <a:solidFill>
                  <a:srgbClr val="095289"/>
                </a:solidFill>
              </a:rPr>
              <a:t>5. Σκοποί, στόχοι και </a:t>
            </a:r>
            <a:r>
              <a:rPr lang="el-GR" sz="6800" dirty="0">
                <a:solidFill>
                  <a:srgbClr val="095289"/>
                </a:solidFill>
              </a:rPr>
              <a:t>προγράμματα υλοποίησής </a:t>
            </a:r>
            <a:r>
              <a:rPr lang="el-GR" sz="6800" dirty="0">
                <a:solidFill>
                  <a:srgbClr val="095289"/>
                </a:solidFill>
              </a:rPr>
              <a:t>τους</a:t>
            </a:r>
          </a:p>
          <a:p>
            <a:pPr marL="45720" indent="0">
              <a:buNone/>
            </a:pPr>
            <a:r>
              <a:rPr lang="el-GR" sz="6800" dirty="0">
                <a:solidFill>
                  <a:srgbClr val="095289"/>
                </a:solidFill>
              </a:rPr>
              <a:t>6. Συμμόρφωση με τη </a:t>
            </a:r>
            <a:r>
              <a:rPr lang="el-GR" sz="6800" dirty="0">
                <a:solidFill>
                  <a:srgbClr val="095289"/>
                </a:solidFill>
              </a:rPr>
              <a:t>νομοθεσία</a:t>
            </a:r>
            <a:endParaRPr lang="el-GR" sz="6800" dirty="0">
              <a:solidFill>
                <a:srgbClr val="095289"/>
              </a:solidFill>
            </a:endParaRPr>
          </a:p>
          <a:p>
            <a:pPr marL="45720" indent="0">
              <a:buNone/>
            </a:pPr>
            <a:r>
              <a:rPr lang="el-GR" sz="6800" dirty="0">
                <a:solidFill>
                  <a:srgbClr val="095289"/>
                </a:solidFill>
              </a:rPr>
              <a:t>7. Ανασκόπηση </a:t>
            </a:r>
            <a:r>
              <a:rPr lang="el-GR" sz="6800" dirty="0">
                <a:solidFill>
                  <a:srgbClr val="095289"/>
                </a:solidFill>
              </a:rPr>
              <a:t>από </a:t>
            </a:r>
            <a:r>
              <a:rPr lang="el-GR" sz="6800" dirty="0">
                <a:solidFill>
                  <a:srgbClr val="095289"/>
                </a:solidFill>
              </a:rPr>
              <a:t>τη διοίκηση</a:t>
            </a:r>
          </a:p>
          <a:p>
            <a:pPr marL="45720" indent="0">
              <a:buNone/>
            </a:pPr>
            <a:r>
              <a:rPr lang="el-GR" sz="6800" dirty="0">
                <a:solidFill>
                  <a:srgbClr val="095289"/>
                </a:solidFill>
              </a:rPr>
              <a:t>8. Εκπαίδευση και επιμόρφωση</a:t>
            </a:r>
          </a:p>
          <a:p>
            <a:pPr marL="45720" indent="0">
              <a:buNone/>
            </a:pPr>
            <a:r>
              <a:rPr lang="el-GR" sz="6800" dirty="0">
                <a:solidFill>
                  <a:srgbClr val="095289"/>
                </a:solidFill>
              </a:rPr>
              <a:t>9. Απαιτήσεις εφαρμογής σε σχέση με:</a:t>
            </a:r>
          </a:p>
          <a:p>
            <a:pPr marL="266700" indent="0">
              <a:buNone/>
            </a:pPr>
            <a:r>
              <a:rPr lang="el-GR" sz="6800" dirty="0">
                <a:solidFill>
                  <a:srgbClr val="095289"/>
                </a:solidFill>
              </a:rPr>
              <a:t>• Τα ενδιαφερόμενα μέρη</a:t>
            </a:r>
          </a:p>
          <a:p>
            <a:pPr marL="266700" indent="0">
              <a:buNone/>
            </a:pPr>
            <a:r>
              <a:rPr lang="el-GR" sz="6800" dirty="0">
                <a:solidFill>
                  <a:srgbClr val="095289"/>
                </a:solidFill>
              </a:rPr>
              <a:t>• Τους εργαζόμενους</a:t>
            </a:r>
          </a:p>
          <a:p>
            <a:pPr marL="266700" indent="0">
              <a:buNone/>
            </a:pPr>
            <a:r>
              <a:rPr lang="el-GR" sz="6800" dirty="0">
                <a:solidFill>
                  <a:srgbClr val="095289"/>
                </a:solidFill>
              </a:rPr>
              <a:t>• Τους πελάτες, χρήστες </a:t>
            </a:r>
            <a:r>
              <a:rPr lang="el-GR" sz="6800" dirty="0" smtClean="0">
                <a:solidFill>
                  <a:srgbClr val="095289"/>
                </a:solidFill>
              </a:rPr>
              <a:t>και </a:t>
            </a:r>
            <a:r>
              <a:rPr lang="el-GR" sz="6800" dirty="0">
                <a:solidFill>
                  <a:srgbClr val="095289"/>
                </a:solidFill>
              </a:rPr>
              <a:t>καταναλωτές</a:t>
            </a:r>
          </a:p>
          <a:p>
            <a:pPr marL="266700" indent="0">
              <a:buNone/>
            </a:pPr>
            <a:r>
              <a:rPr lang="el-GR" sz="6800" dirty="0">
                <a:solidFill>
                  <a:srgbClr val="095289"/>
                </a:solidFill>
              </a:rPr>
              <a:t>• Τους προμηθευτές και υπεργολάβους</a:t>
            </a:r>
          </a:p>
          <a:p>
            <a:pPr marL="266700" indent="0">
              <a:buNone/>
            </a:pPr>
            <a:r>
              <a:rPr lang="el-GR" sz="6800" dirty="0">
                <a:solidFill>
                  <a:srgbClr val="095289"/>
                </a:solidFill>
              </a:rPr>
              <a:t>• Τον ανταγωνισμό</a:t>
            </a:r>
          </a:p>
          <a:p>
            <a:pPr marL="266700" indent="0">
              <a:buNone/>
            </a:pPr>
            <a:r>
              <a:rPr lang="el-GR" sz="6800" dirty="0">
                <a:solidFill>
                  <a:srgbClr val="095289"/>
                </a:solidFill>
              </a:rPr>
              <a:t>• Το κράτος</a:t>
            </a:r>
          </a:p>
          <a:p>
            <a:pPr marL="266700" indent="0">
              <a:buNone/>
            </a:pPr>
            <a:r>
              <a:rPr lang="el-GR" sz="6800" dirty="0">
                <a:solidFill>
                  <a:srgbClr val="095289"/>
                </a:solidFill>
              </a:rPr>
              <a:t>• Την κοινότητα και την κοινωνία</a:t>
            </a:r>
          </a:p>
          <a:p>
            <a:pPr marL="266700" indent="0">
              <a:buNone/>
            </a:pPr>
            <a:r>
              <a:rPr lang="el-GR" sz="6800" dirty="0">
                <a:solidFill>
                  <a:srgbClr val="095289"/>
                </a:solidFill>
              </a:rPr>
              <a:t>• Το περιβάλλον</a:t>
            </a:r>
          </a:p>
          <a:p>
            <a:pPr marL="45720" indent="0">
              <a:buNone/>
            </a:pPr>
            <a:r>
              <a:rPr lang="el-GR" sz="6800" dirty="0">
                <a:solidFill>
                  <a:srgbClr val="095289"/>
                </a:solidFill>
              </a:rPr>
              <a:t>10. Μέτρηση, ανάλυση και βελτίωση</a:t>
            </a:r>
          </a:p>
          <a:p>
            <a:pPr marL="45720" indent="0">
              <a:buNone/>
            </a:pPr>
            <a:r>
              <a:rPr lang="el-GR" sz="6800" dirty="0">
                <a:solidFill>
                  <a:srgbClr val="095289"/>
                </a:solidFill>
              </a:rPr>
              <a:t>11. Τεκμηρίωση</a:t>
            </a:r>
            <a:endParaRPr lang="en-US" sz="6800" dirty="0">
              <a:solidFill>
                <a:srgbClr val="095289"/>
              </a:solidFill>
            </a:endParaRPr>
          </a:p>
        </p:txBody>
      </p:sp>
      <p:sp>
        <p:nvSpPr>
          <p:cNvPr id="5" name="TextBox 4"/>
          <p:cNvSpPr txBox="1"/>
          <p:nvPr/>
        </p:nvSpPr>
        <p:spPr>
          <a:xfrm>
            <a:off x="5868144" y="2708920"/>
            <a:ext cx="2736304" cy="2862322"/>
          </a:xfrm>
          <a:prstGeom prst="rect">
            <a:avLst/>
          </a:prstGeom>
          <a:solidFill>
            <a:schemeClr val="bg2">
              <a:lumMod val="90000"/>
            </a:schemeClr>
          </a:solidFill>
          <a:ln>
            <a:solidFill>
              <a:schemeClr val="accent1">
                <a:alpha val="97000"/>
              </a:schemeClr>
            </a:solidFill>
          </a:ln>
        </p:spPr>
        <p:txBody>
          <a:bodyPr wrap="square" rtlCol="0">
            <a:spAutoFit/>
          </a:bodyPr>
          <a:lstStyle/>
          <a:p>
            <a:pPr algn="ctr"/>
            <a:r>
              <a:rPr lang="el-GR" b="1" dirty="0"/>
              <a:t>Η</a:t>
            </a:r>
            <a:r>
              <a:rPr lang="el-GR" b="1" dirty="0" smtClean="0"/>
              <a:t> </a:t>
            </a:r>
            <a:r>
              <a:rPr lang="el-GR" b="1" dirty="0"/>
              <a:t>εγγραφή μιας επιχείρησης στο Κρατικό Μητρώο ΕΚΕ αποτελεί </a:t>
            </a:r>
            <a:r>
              <a:rPr lang="el-GR" b="1" dirty="0">
                <a:solidFill>
                  <a:srgbClr val="FF0000"/>
                </a:solidFill>
              </a:rPr>
              <a:t>έμπρακτη απόδειξη </a:t>
            </a:r>
            <a:r>
              <a:rPr lang="el-GR" b="1" dirty="0"/>
              <a:t>της </a:t>
            </a:r>
            <a:r>
              <a:rPr lang="el-GR" b="1" dirty="0">
                <a:solidFill>
                  <a:schemeClr val="bg2">
                    <a:lumMod val="50000"/>
                  </a:schemeClr>
                </a:solidFill>
              </a:rPr>
              <a:t>στρατηγικής δέσμευσής </a:t>
            </a:r>
            <a:r>
              <a:rPr lang="el-GR" b="1" dirty="0"/>
              <a:t>της για </a:t>
            </a:r>
            <a:r>
              <a:rPr lang="el-GR" b="1" u="sng" dirty="0">
                <a:solidFill>
                  <a:srgbClr val="7030A0"/>
                </a:solidFill>
              </a:rPr>
              <a:t>ολοκληρωμένη</a:t>
            </a:r>
            <a:r>
              <a:rPr lang="el-GR" b="1" dirty="0">
                <a:solidFill>
                  <a:srgbClr val="7030A0"/>
                </a:solidFill>
              </a:rPr>
              <a:t> </a:t>
            </a:r>
            <a:r>
              <a:rPr lang="el-GR" b="1" dirty="0"/>
              <a:t>επιχειρηματική υπευθυνότητα</a:t>
            </a:r>
            <a:endParaRPr lang="en-US" b="1" dirty="0"/>
          </a:p>
        </p:txBody>
      </p:sp>
    </p:spTree>
    <p:extLst>
      <p:ext uri="{BB962C8B-B14F-4D97-AF65-F5344CB8AC3E}">
        <p14:creationId xmlns:p14="http://schemas.microsoft.com/office/powerpoint/2010/main" val="2909875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172399" y="6492875"/>
            <a:ext cx="944935" cy="365125"/>
          </a:xfrm>
        </p:spPr>
        <p:txBody>
          <a:bodyPr/>
          <a:lstStyle/>
          <a:p>
            <a:fld id="{DA7A9F2C-7187-4C1C-B23F-0D46194BF7F3}" type="slidenum">
              <a:rPr lang="en-US" smtClean="0"/>
              <a:t>13</a:t>
            </a:fld>
            <a:endParaRPr lang="en-US" dirty="0"/>
          </a:p>
        </p:txBody>
      </p:sp>
      <p:sp>
        <p:nvSpPr>
          <p:cNvPr id="5" name="Title 1"/>
          <p:cNvSpPr txBox="1">
            <a:spLocks/>
          </p:cNvSpPr>
          <p:nvPr/>
        </p:nvSpPr>
        <p:spPr>
          <a:xfrm>
            <a:off x="467544" y="1262683"/>
            <a:ext cx="8136904" cy="7920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indent="0" algn="ctr">
              <a:buFont typeface="Georgia" pitchFamily="18" charset="0"/>
              <a:buNone/>
            </a:pPr>
            <a:r>
              <a:rPr lang="el-GR" sz="2800" dirty="0" smtClean="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ffectLst/>
              </a:rPr>
              <a:t>Ευχαριστώ για την προσοχή σας!</a:t>
            </a:r>
            <a:endParaRPr lang="en-US" sz="2800" dirty="0">
              <a:ln w="10541" cmpd="sng">
                <a:solidFill>
                  <a:schemeClr val="accent1">
                    <a:shade val="88000"/>
                    <a:satMod val="110000"/>
                  </a:schemeClr>
                </a:solidFill>
                <a:prstDash val="solid"/>
              </a:ln>
              <a:gradFill>
                <a:gsLst>
                  <a:gs pos="0">
                    <a:schemeClr val="bg2">
                      <a:lumMod val="90000"/>
                    </a:schemeClr>
                  </a:gs>
                  <a:gs pos="9000">
                    <a:schemeClr val="bg2">
                      <a:lumMod val="75000"/>
                    </a:schemeClr>
                  </a:gs>
                  <a:gs pos="50000">
                    <a:srgbClr val="0C6CB4"/>
                  </a:gs>
                  <a:gs pos="79000">
                    <a:schemeClr val="bg2">
                      <a:lumMod val="50000"/>
                    </a:schemeClr>
                  </a:gs>
                  <a:gs pos="100000">
                    <a:schemeClr val="bg2">
                      <a:lumMod val="75000"/>
                    </a:schemeClr>
                  </a:gs>
                </a:gsLst>
                <a:lin ang="5400000"/>
              </a:gradFill>
              <a:effectLst/>
            </a:endParaRPr>
          </a:p>
        </p:txBody>
      </p:sp>
      <p:sp>
        <p:nvSpPr>
          <p:cNvPr id="6" name="AutoShape 4" descr="Εικόνα δημιουργημένη από A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7" descr="Εικόνα δημιουργημένη από A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1" descr="Εικόνα δημιουργημένη από A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4" descr="Εικόνα δημιουργημένη από AI"/>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7" descr="Εικόνα δημιουργημένη από AI"/>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4" name="Picture 20"/>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763688" y="2153022"/>
            <a:ext cx="5663469" cy="30843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1304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802</TotalTime>
  <Words>838</Words>
  <Application>Microsoft Office PowerPoint</Application>
  <PresentationFormat>On-screen Show (4:3)</PresentationFormat>
  <Paragraphs>114</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Theme1</vt:lpstr>
      <vt:lpstr>Βασικές πρόνοιες της Νομοθεσίας για τις Κοινωνικές Επιχειρήσεις (ΚΕ) στην Κύπρο</vt:lpstr>
      <vt:lpstr>Το νομικό πλαίσιο που διέπει την εγγραφή επιχειρήσεων στο Μητρώο των Κοινωνικών Επιχειρήσεων είναι:  (α) O περί Κοινωνικών Επιχειρήσεων Νόμος (Ν) (β) Οι περί Κοινωνικών Επιχειρήσεων Κανονισμοί (Κ)   (γ) Οι Κατευθυντήριες  Γραμμές που εκδόθηκαν από την Υπηρεσία Συνεργατικών Εταιρειών (ΚΓ).  Στο πλαίσιο αυτό, καθορίζονται τα κριτήρια που πρέπει να πληροί μια νομική οντότητα για να εγγραφεί στο Μητρώο Κοινωνικών Επιχειρήσεων καθώς και οι υποχρεώσεις της ΚΕ για να παραμείνει εγγεγραμμένη στο Μητρώο.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Νομοθεσία και Κίνητρα για τις Κοινωνικές Επιχειρήσεις στην Κύπρο», Ανδρέας Χριστοδούλου, Ανώτερος Λειτουργός Συνεργατικών Εταιρ</dc:title>
  <dc:creator>Georgia Efstathiou</dc:creator>
  <cp:lastModifiedBy>Andreas</cp:lastModifiedBy>
  <cp:revision>85</cp:revision>
  <dcterms:created xsi:type="dcterms:W3CDTF">2023-03-29T09:17:39Z</dcterms:created>
  <dcterms:modified xsi:type="dcterms:W3CDTF">2026-10-19T08:27:51Z</dcterms:modified>
</cp:coreProperties>
</file>