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0" r:id="rId5"/>
  </p:sldMasterIdLst>
  <p:notesMasterIdLst>
    <p:notesMasterId r:id="rId16"/>
  </p:notesMasterIdLst>
  <p:sldIdLst>
    <p:sldId id="2586" r:id="rId6"/>
    <p:sldId id="257" r:id="rId7"/>
    <p:sldId id="258" r:id="rId8"/>
    <p:sldId id="2595" r:id="rId9"/>
    <p:sldId id="2611" r:id="rId10"/>
    <p:sldId id="2612" r:id="rId11"/>
    <p:sldId id="2614" r:id="rId12"/>
    <p:sldId id="2615" r:id="rId13"/>
    <p:sldId id="2616" r:id="rId14"/>
    <p:sldId id="275" r:id="rId15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B8C"/>
    <a:srgbClr val="E38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4E9C94-A680-42D2-A8DB-ECE996B34964}" v="49" dt="2026-07-21T08:06:27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os Hoplaros" userId="c111c072-1d0d-42f1-a99d-40c1472afb7c" providerId="ADAL" clId="{A8D14CB7-21AF-4CF0-91F2-1E2D1C86B63B}"/>
    <pc:docChg chg="undo custSel addSld delSld modSld sldOrd modNotesMaster">
      <pc:chgData name="Pavlos Hoplaros" userId="c111c072-1d0d-42f1-a99d-40c1472afb7c" providerId="ADAL" clId="{A8D14CB7-21AF-4CF0-91F2-1E2D1C86B63B}" dt="2026-07-21T08:21:48.663" v="2485" actId="113"/>
      <pc:docMkLst>
        <pc:docMk/>
      </pc:docMkLst>
      <pc:sldChg chg="modSp mod modNotes">
        <pc:chgData name="Pavlos Hoplaros" userId="c111c072-1d0d-42f1-a99d-40c1472afb7c" providerId="ADAL" clId="{A8D14CB7-21AF-4CF0-91F2-1E2D1C86B63B}" dt="2026-07-17T10:20:49.616" v="1406" actId="20577"/>
        <pc:sldMkLst>
          <pc:docMk/>
          <pc:sldMk cId="2704985811" sldId="257"/>
        </pc:sldMkLst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2704985811" sldId="257"/>
            <ac:spMk id="2" creationId="{BC329F7C-CB11-9414-626A-E4827B92D814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2704985811" sldId="257"/>
            <ac:spMk id="8" creationId="{813A6A8C-7F9B-4353-A658-26832F6C8FA7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2704985811" sldId="257"/>
            <ac:spMk id="10" creationId="{F3C28BE1-1476-42C5-912F-74F95E90D080}"/>
          </ac:spMkLst>
        </pc:spChg>
        <pc:spChg chg="mod">
          <ac:chgData name="Pavlos Hoplaros" userId="c111c072-1d0d-42f1-a99d-40c1472afb7c" providerId="ADAL" clId="{A8D14CB7-21AF-4CF0-91F2-1E2D1C86B63B}" dt="2026-07-17T10:20:49.616" v="1406" actId="20577"/>
          <ac:spMkLst>
            <pc:docMk/>
            <pc:sldMk cId="2704985811" sldId="257"/>
            <ac:spMk id="16" creationId="{051B27EF-3683-40C1-8337-BB152EB21A10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2704985811" sldId="257"/>
            <ac:spMk id="18" creationId="{B46C2C0F-D0E2-47B3-A9F5-5E0BC1899244}"/>
          </ac:spMkLst>
        </pc:spChg>
      </pc:sldChg>
      <pc:sldChg chg="modSp mod modNotes">
        <pc:chgData name="Pavlos Hoplaros" userId="c111c072-1d0d-42f1-a99d-40c1472afb7c" providerId="ADAL" clId="{A8D14CB7-21AF-4CF0-91F2-1E2D1C86B63B}" dt="2026-07-21T08:16:40.346" v="2457" actId="20577"/>
        <pc:sldMkLst>
          <pc:docMk/>
          <pc:sldMk cId="1711853023" sldId="258"/>
        </pc:sldMkLst>
        <pc:spChg chg="mod">
          <ac:chgData name="Pavlos Hoplaros" userId="c111c072-1d0d-42f1-a99d-40c1472afb7c" providerId="ADAL" clId="{A8D14CB7-21AF-4CF0-91F2-1E2D1C86B63B}" dt="2026-07-17T08:11:29.902" v="337" actId="20577"/>
          <ac:spMkLst>
            <pc:docMk/>
            <pc:sldMk cId="1711853023" sldId="258"/>
            <ac:spMk id="2" creationId="{00000000-0000-0000-0000-000000000000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1711853023" sldId="258"/>
            <ac:spMk id="3" creationId="{11ABF4E4-2C11-116D-A39D-72F00D544D00}"/>
          </ac:spMkLst>
        </pc:spChg>
        <pc:spChg chg="mod">
          <ac:chgData name="Pavlos Hoplaros" userId="c111c072-1d0d-42f1-a99d-40c1472afb7c" providerId="ADAL" clId="{A8D14CB7-21AF-4CF0-91F2-1E2D1C86B63B}" dt="2026-07-21T08:16:40.346" v="2457" actId="20577"/>
          <ac:spMkLst>
            <pc:docMk/>
            <pc:sldMk cId="1711853023" sldId="258"/>
            <ac:spMk id="5" creationId="{E9294977-62F2-047E-DDF4-BC52F82400BF}"/>
          </ac:spMkLst>
        </pc:spChg>
      </pc:sldChg>
      <pc:sldChg chg="modSp mod">
        <pc:chgData name="Pavlos Hoplaros" userId="c111c072-1d0d-42f1-a99d-40c1472afb7c" providerId="ADAL" clId="{A8D14CB7-21AF-4CF0-91F2-1E2D1C86B63B}" dt="2026-07-17T07:57:28.302" v="203" actId="26606"/>
        <pc:sldMkLst>
          <pc:docMk/>
          <pc:sldMk cId="0" sldId="275"/>
        </pc:sldMkLst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75"/>
            <ac:spMk id="2" creationId="{34E021AB-3766-4784-967B-5E420BA1F401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75"/>
            <ac:spMk id="3" creationId="{5AD710BA-9691-6875-83AC-A2341F0E8B57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75"/>
            <ac:spMk id="342" creationId="{00000000-0000-0000-0000-000000000000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75"/>
            <ac:spMk id="343" creationId="{00000000-0000-0000-0000-000000000000}"/>
          </ac:spMkLst>
        </pc:spChg>
      </pc:sldChg>
      <pc:sldChg chg="modSp mod">
        <pc:chgData name="Pavlos Hoplaros" userId="c111c072-1d0d-42f1-a99d-40c1472afb7c" providerId="ADAL" clId="{A8D14CB7-21AF-4CF0-91F2-1E2D1C86B63B}" dt="2026-07-17T07:57:28.302" v="203" actId="26606"/>
        <pc:sldMkLst>
          <pc:docMk/>
          <pc:sldMk cId="0" sldId="2586"/>
        </pc:sldMkLst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586"/>
            <ac:spMk id="8" creationId="{EB48BB1B-3932-42DF-B312-62ACB79276B3}"/>
          </ac:spMkLst>
        </pc:spChg>
        <pc:spChg chg="mod">
          <ac:chgData name="Pavlos Hoplaros" userId="c111c072-1d0d-42f1-a99d-40c1472afb7c" providerId="ADAL" clId="{A8D14CB7-21AF-4CF0-91F2-1E2D1C86B63B}" dt="2026-07-17T07:39:04.247" v="27" actId="6549"/>
          <ac:spMkLst>
            <pc:docMk/>
            <pc:sldMk cId="0" sldId="2586"/>
            <ac:spMk id="120" creationId="{00000000-0000-0000-0000-000000000000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0" sldId="2586"/>
            <ac:spMk id="122" creationId="{00000000-0000-0000-0000-000000000000}"/>
          </ac:spMkLst>
        </pc:spChg>
      </pc:sldChg>
      <pc:sldChg chg="modSp mod modNotes">
        <pc:chgData name="Pavlos Hoplaros" userId="c111c072-1d0d-42f1-a99d-40c1472afb7c" providerId="ADAL" clId="{A8D14CB7-21AF-4CF0-91F2-1E2D1C86B63B}" dt="2026-07-21T08:13:40.052" v="2421" actId="6549"/>
        <pc:sldMkLst>
          <pc:docMk/>
          <pc:sldMk cId="425609858" sldId="2595"/>
        </pc:sldMkLst>
        <pc:spChg chg="mod">
          <ac:chgData name="Pavlos Hoplaros" userId="c111c072-1d0d-42f1-a99d-40c1472afb7c" providerId="ADAL" clId="{A8D14CB7-21AF-4CF0-91F2-1E2D1C86B63B}" dt="2026-07-17T09:54:29.281" v="1256"/>
          <ac:spMkLst>
            <pc:docMk/>
            <pc:sldMk cId="425609858" sldId="2595"/>
            <ac:spMk id="2" creationId="{00000000-0000-0000-0000-000000000000}"/>
          </ac:spMkLst>
        </pc:spChg>
        <pc:spChg chg="add mod">
          <ac:chgData name="Pavlos Hoplaros" userId="c111c072-1d0d-42f1-a99d-40c1472afb7c" providerId="ADAL" clId="{A8D14CB7-21AF-4CF0-91F2-1E2D1C86B63B}" dt="2026-07-17T07:57:28.302" v="203" actId="26606"/>
          <ac:spMkLst>
            <pc:docMk/>
            <pc:sldMk cId="425609858" sldId="2595"/>
            <ac:spMk id="3" creationId="{11ABF4E4-2C11-116D-A39D-72F00D544D00}"/>
          </ac:spMkLst>
        </pc:spChg>
        <pc:spChg chg="mod">
          <ac:chgData name="Pavlos Hoplaros" userId="c111c072-1d0d-42f1-a99d-40c1472afb7c" providerId="ADAL" clId="{A8D14CB7-21AF-4CF0-91F2-1E2D1C86B63B}" dt="2026-07-21T08:13:40.052" v="2421" actId="6549"/>
          <ac:spMkLst>
            <pc:docMk/>
            <pc:sldMk cId="425609858" sldId="2595"/>
            <ac:spMk id="5" creationId="{7D9893D1-AF3B-0CA8-E221-E719ECCD4FE4}"/>
          </ac:spMkLst>
        </pc:spChg>
      </pc:sldChg>
      <pc:sldChg chg="modSp add del mod modNotes">
        <pc:chgData name="Pavlos Hoplaros" userId="c111c072-1d0d-42f1-a99d-40c1472afb7c" providerId="ADAL" clId="{A8D14CB7-21AF-4CF0-91F2-1E2D1C86B63B}" dt="2026-07-21T07:10:01.150" v="1470" actId="2696"/>
        <pc:sldMkLst>
          <pc:docMk/>
          <pc:sldMk cId="4225047640" sldId="2610"/>
        </pc:sldMkLst>
      </pc:sldChg>
      <pc:sldChg chg="modSp add mod ord">
        <pc:chgData name="Pavlos Hoplaros" userId="c111c072-1d0d-42f1-a99d-40c1472afb7c" providerId="ADAL" clId="{A8D14CB7-21AF-4CF0-91F2-1E2D1C86B63B}" dt="2026-07-21T08:20:49.668" v="2482" actId="20577"/>
        <pc:sldMkLst>
          <pc:docMk/>
          <pc:sldMk cId="1210228450" sldId="2611"/>
        </pc:sldMkLst>
        <pc:spChg chg="mod">
          <ac:chgData name="Pavlos Hoplaros" userId="c111c072-1d0d-42f1-a99d-40c1472afb7c" providerId="ADAL" clId="{A8D14CB7-21AF-4CF0-91F2-1E2D1C86B63B}" dt="2026-07-17T08:25:12.544" v="432" actId="313"/>
          <ac:spMkLst>
            <pc:docMk/>
            <pc:sldMk cId="1210228450" sldId="2611"/>
            <ac:spMk id="2" creationId="{0D35F501-0DFF-C756-9768-4EFE223B64D6}"/>
          </ac:spMkLst>
        </pc:spChg>
        <pc:spChg chg="mod">
          <ac:chgData name="Pavlos Hoplaros" userId="c111c072-1d0d-42f1-a99d-40c1472afb7c" providerId="ADAL" clId="{A8D14CB7-21AF-4CF0-91F2-1E2D1C86B63B}" dt="2026-07-21T08:20:49.668" v="2482" actId="20577"/>
          <ac:spMkLst>
            <pc:docMk/>
            <pc:sldMk cId="1210228450" sldId="2611"/>
            <ac:spMk id="5" creationId="{C745C224-F7DF-A5B3-0FAE-61A8805858D6}"/>
          </ac:spMkLst>
        </pc:spChg>
      </pc:sldChg>
      <pc:sldChg chg="modSp add mod">
        <pc:chgData name="Pavlos Hoplaros" userId="c111c072-1d0d-42f1-a99d-40c1472afb7c" providerId="ADAL" clId="{A8D14CB7-21AF-4CF0-91F2-1E2D1C86B63B}" dt="2026-07-21T08:21:48.663" v="2485" actId="113"/>
        <pc:sldMkLst>
          <pc:docMk/>
          <pc:sldMk cId="1022415233" sldId="2612"/>
        </pc:sldMkLst>
        <pc:spChg chg="mod">
          <ac:chgData name="Pavlos Hoplaros" userId="c111c072-1d0d-42f1-a99d-40c1472afb7c" providerId="ADAL" clId="{A8D14CB7-21AF-4CF0-91F2-1E2D1C86B63B}" dt="2026-07-17T09:28:17.425" v="946"/>
          <ac:spMkLst>
            <pc:docMk/>
            <pc:sldMk cId="1022415233" sldId="2612"/>
            <ac:spMk id="2" creationId="{905B8A67-866B-6233-1069-1ABE6594011C}"/>
          </ac:spMkLst>
        </pc:spChg>
        <pc:spChg chg="mod">
          <ac:chgData name="Pavlos Hoplaros" userId="c111c072-1d0d-42f1-a99d-40c1472afb7c" providerId="ADAL" clId="{A8D14CB7-21AF-4CF0-91F2-1E2D1C86B63B}" dt="2026-07-21T08:21:48.663" v="2485" actId="113"/>
          <ac:spMkLst>
            <pc:docMk/>
            <pc:sldMk cId="1022415233" sldId="2612"/>
            <ac:spMk id="5" creationId="{374955C0-8FF7-FD29-F029-79B179CE4295}"/>
          </ac:spMkLst>
        </pc:spChg>
      </pc:sldChg>
      <pc:sldChg chg="modSp add del mod">
        <pc:chgData name="Pavlos Hoplaros" userId="c111c072-1d0d-42f1-a99d-40c1472afb7c" providerId="ADAL" clId="{A8D14CB7-21AF-4CF0-91F2-1E2D1C86B63B}" dt="2026-07-21T07:17:40.618" v="1541" actId="2696"/>
        <pc:sldMkLst>
          <pc:docMk/>
          <pc:sldMk cId="2251788072" sldId="2613"/>
        </pc:sldMkLst>
      </pc:sldChg>
      <pc:sldChg chg="modSp add mod">
        <pc:chgData name="Pavlos Hoplaros" userId="c111c072-1d0d-42f1-a99d-40c1472afb7c" providerId="ADAL" clId="{A8D14CB7-21AF-4CF0-91F2-1E2D1C86B63B}" dt="2026-07-21T08:08:23.236" v="2407" actId="108"/>
        <pc:sldMkLst>
          <pc:docMk/>
          <pc:sldMk cId="249157351" sldId="2614"/>
        </pc:sldMkLst>
        <pc:spChg chg="mod">
          <ac:chgData name="Pavlos Hoplaros" userId="c111c072-1d0d-42f1-a99d-40c1472afb7c" providerId="ADAL" clId="{A8D14CB7-21AF-4CF0-91F2-1E2D1C86B63B}" dt="2026-07-17T10:18:11.513" v="1318" actId="20577"/>
          <ac:spMkLst>
            <pc:docMk/>
            <pc:sldMk cId="249157351" sldId="2614"/>
            <ac:spMk id="2" creationId="{A3A12DCC-F859-2B27-F915-680A0EE063B6}"/>
          </ac:spMkLst>
        </pc:spChg>
        <pc:spChg chg="mod">
          <ac:chgData name="Pavlos Hoplaros" userId="c111c072-1d0d-42f1-a99d-40c1472afb7c" providerId="ADAL" clId="{A8D14CB7-21AF-4CF0-91F2-1E2D1C86B63B}" dt="2026-07-21T08:08:23.236" v="2407" actId="108"/>
          <ac:spMkLst>
            <pc:docMk/>
            <pc:sldMk cId="249157351" sldId="2614"/>
            <ac:spMk id="5" creationId="{365DC233-123B-A2F1-E40F-AFC2FD376BDB}"/>
          </ac:spMkLst>
        </pc:spChg>
      </pc:sldChg>
      <pc:sldChg chg="modSp add mod">
        <pc:chgData name="Pavlos Hoplaros" userId="c111c072-1d0d-42f1-a99d-40c1472afb7c" providerId="ADAL" clId="{A8D14CB7-21AF-4CF0-91F2-1E2D1C86B63B}" dt="2026-07-21T08:06:41.437" v="2404" actId="20577"/>
        <pc:sldMkLst>
          <pc:docMk/>
          <pc:sldMk cId="2520717423" sldId="2615"/>
        </pc:sldMkLst>
        <pc:spChg chg="mod">
          <ac:chgData name="Pavlos Hoplaros" userId="c111c072-1d0d-42f1-a99d-40c1472afb7c" providerId="ADAL" clId="{A8D14CB7-21AF-4CF0-91F2-1E2D1C86B63B}" dt="2026-07-17T10:27:23.967" v="1429" actId="20577"/>
          <ac:spMkLst>
            <pc:docMk/>
            <pc:sldMk cId="2520717423" sldId="2615"/>
            <ac:spMk id="2" creationId="{175421CF-467B-03C3-F03E-2E56CBF61B52}"/>
          </ac:spMkLst>
        </pc:spChg>
        <pc:spChg chg="mod">
          <ac:chgData name="Pavlos Hoplaros" userId="c111c072-1d0d-42f1-a99d-40c1472afb7c" providerId="ADAL" clId="{A8D14CB7-21AF-4CF0-91F2-1E2D1C86B63B}" dt="2026-07-21T08:06:41.437" v="2404" actId="20577"/>
          <ac:spMkLst>
            <pc:docMk/>
            <pc:sldMk cId="2520717423" sldId="2615"/>
            <ac:spMk id="5" creationId="{D1EA1B86-6087-06AA-333C-9C324E1BBA7F}"/>
          </ac:spMkLst>
        </pc:spChg>
      </pc:sldChg>
      <pc:sldChg chg="addSp delSp modSp add mod ord">
        <pc:chgData name="Pavlos Hoplaros" userId="c111c072-1d0d-42f1-a99d-40c1472afb7c" providerId="ADAL" clId="{A8D14CB7-21AF-4CF0-91F2-1E2D1C86B63B}" dt="2026-07-21T07:56:12.356" v="2132" actId="20577"/>
        <pc:sldMkLst>
          <pc:docMk/>
          <pc:sldMk cId="2587353496" sldId="2616"/>
        </pc:sldMkLst>
        <pc:spChg chg="mod">
          <ac:chgData name="Pavlos Hoplaros" userId="c111c072-1d0d-42f1-a99d-40c1472afb7c" providerId="ADAL" clId="{A8D14CB7-21AF-4CF0-91F2-1E2D1C86B63B}" dt="2026-07-17T10:27:56.407" v="1459" actId="20577"/>
          <ac:spMkLst>
            <pc:docMk/>
            <pc:sldMk cId="2587353496" sldId="2616"/>
            <ac:spMk id="2" creationId="{59EB7D8B-095D-9730-4344-9191FB849340}"/>
          </ac:spMkLst>
        </pc:spChg>
        <pc:spChg chg="mod">
          <ac:chgData name="Pavlos Hoplaros" userId="c111c072-1d0d-42f1-a99d-40c1472afb7c" providerId="ADAL" clId="{A8D14CB7-21AF-4CF0-91F2-1E2D1C86B63B}" dt="2026-07-21T07:56:12.356" v="2132" actId="20577"/>
          <ac:spMkLst>
            <pc:docMk/>
            <pc:sldMk cId="2587353496" sldId="2616"/>
            <ac:spMk id="5" creationId="{A0F37BB2-8564-84E1-2FD4-36E6BE83A3E3}"/>
          </ac:spMkLst>
        </pc:spChg>
        <pc:picChg chg="add del">
          <ac:chgData name="Pavlos Hoplaros" userId="c111c072-1d0d-42f1-a99d-40c1472afb7c" providerId="ADAL" clId="{A8D14CB7-21AF-4CF0-91F2-1E2D1C86B63B}" dt="2026-07-21T07:18:30.373" v="1542" actId="478"/>
          <ac:picMkLst>
            <pc:docMk/>
            <pc:sldMk cId="2587353496" sldId="2616"/>
            <ac:picMk id="6" creationId="{7B8E0E6E-78AA-6D56-5023-4B09C7275A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41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52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53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2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160A3-94DC-8267-3341-7B0437F69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2EB4B9-51A4-4A7A-318D-496818F57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291996-469D-FFA7-7C2F-C5BB8F369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3E868-2B92-BC8C-2C80-693EBA057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78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C5218-5B3D-38D4-F72C-1251F0185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1A3CB-3429-432D-A61B-3FB14BF6D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2A997-4B39-D716-346F-532A05ED0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1A3FD-B2F0-4114-130A-7F2C8EE82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4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BCC4E-A8F4-AD1B-4A86-E5A80A353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54FBFE-C4B1-C762-94A9-1F1869289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15AE9-8681-4D6C-0CB3-56954396E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FB5CAB-A0E8-0CA0-FC8E-F61EBEB35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59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488FF-4EC6-D40D-9989-C9197DFE3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1683B7-142E-8072-2395-54B4C599D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773DC-99C5-DBD2-FED5-B71F4D31F3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4AADA-F0C5-8E6D-DAB8-B96E6E794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69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90007-16AE-AEDC-266C-8F0DED561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323B5E-6BB4-A2E8-7C26-68C8168567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248101-1F3A-8646-203D-DF9E9B7ED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C38CC-E71B-DD18-5669-E81795B31B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BAEF-9F63-4A01-8CB6-3AE809EEC42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09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2F2E-2AA5-4193-B96D-B02296AAD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AE5B4-6A1B-4A5F-A7C2-E91EEDDD4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98DA3-0B6E-4735-B5CA-96EC6CE7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26237-1C91-49DA-B182-C50C8832E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408D3-0A71-4414-9ACF-6C2CA010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2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A4D8-CB11-4DD9-8683-D0695E67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2B0364-55B0-4380-8A04-8242471D7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2CD2B-BB6A-4F5C-9F58-A727F207D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14D0C-765C-4F55-A815-CAE7B2AF1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A79E8-5437-47C5-B904-881A3048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A71F6-2F3B-4936-A55A-464CBA4D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9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0C96C-42F5-46F0-B9A4-9303CA6DD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BDB2-ECD0-4B86-81BE-72E50199C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A1CE3-039F-43A5-A1E1-4994603A0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CAC14-DF05-4987-BA0A-46E3B7E68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30A10-9DB6-43A9-A004-CB9FC941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39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B2E0CD-3F62-4E61-8504-5D253E14C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B18451-554F-4776-92DA-92EBAECC5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E165C-D957-4ED5-8580-05DE5F8D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13F84-1288-4EC9-960C-1B67E8FBE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5384D-1D3C-4295-AA7D-937315A92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64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2DEA281-BAD5-437D-B289-A319E5B0CE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25154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7B24E-3AC8-444F-A53B-19A1D941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C4B45-0358-4881-B772-1631990F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2B9D4D-1D1E-4FD8-BB75-44920D96C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8CFBE-7D64-436B-8124-3817435F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60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C9F52-5051-41BF-B9E8-5F56EC83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83BC02-85AB-44DD-998D-6CBD9BDC2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6B4F95-6B86-4415-8B2D-99BA99D8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BA7D46-473D-46C6-811D-6B18FEA6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7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4F76F-F6E8-436D-B7B0-264B3FC2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18204-4EBE-46F4-9ADA-3D64F0B01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4" indent="0" algn="ctr">
              <a:buNone/>
              <a:defRPr sz="1801"/>
            </a:lvl3pPr>
            <a:lvl4pPr marL="1371531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54FC9-6EF5-4060-9E15-D171D1800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49CC2-31C8-4CCF-ABE8-2B6C5560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3E29C-F249-48B2-8E6F-66DB0574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97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3E10-242A-4276-A96C-5CD0AB8E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46502-D2E1-4C2C-B880-CBA24D0C8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AA4BA-2007-45E5-9D25-0012A5865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38B2A-1D45-47D8-BA35-9573CC65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89357-9CF0-488D-B5BF-E78D1B1C0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62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BF25B-A204-433A-A353-F9F8559F4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A3F71-4A5B-4E2C-BE9E-5E2062376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65F8D-2FA2-4942-9D7E-D85E6236B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B6CC6-0EEF-4058-ADD3-8B0E0EB87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200FA-6121-4C67-9DF0-DF3E3605B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28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00DE-E649-4F0E-9359-C80ADED1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7A61C-7A9B-47F9-BB51-A37DF2D8E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DD7AD8-09A1-43B3-A8EB-DC5850B38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99328-E875-4EB5-A2CF-4AED746C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7EA60-8A5C-4AB4-9A49-BEA7C7F74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8B2ED3-66CD-4363-9CF3-40585077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9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C315C-72A2-4839-88A4-170C6C66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24409-CF6E-41A1-9F84-C248ECAA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90853-2224-4E2D-8482-84650AAB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C8562-5B94-411C-A527-5F7CCD2B7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6B74B-6F86-4AB2-B2EE-CA60369E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96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84F51-5EA3-403D-B608-ED30DF7A4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3BA5-3922-439A-98AD-D2B00AF34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1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F087FE-B217-4191-8C64-22E85B3E7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438224-F004-4F4D-8B4E-8083E6EF3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1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B8AE81-994D-41AE-AA6E-3AC6073CF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EC1C7E-1F25-4D65-81EE-CB2A17A61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108CAD-F706-48FA-B89D-C6498FCC1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7C6487-E7CA-4766-8036-2345C6DE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13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3C419-74AC-4C07-80B4-F3CA258C0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6E422-69FF-444C-B6F0-5B6FAA5C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C09E39-1068-4D5E-A430-4612E757E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A58BF-BD74-46F5-8B04-87F4F9AA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43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055871-1F5E-410B-A2F9-32A10CEBB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4E263-AF0F-49F5-8DB3-2DB4BD6B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E0CE3-3CB8-4B59-A581-D84D93C66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628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24774-2C8E-4D98-802D-D0826902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98F53-3A6D-40BA-ACAF-5F51DE48E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033E2-0AFB-42A9-B7C3-415B43788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1"/>
            </a:lvl2pPr>
            <a:lvl3pPr marL="914354" indent="0">
              <a:buNone/>
              <a:defRPr sz="1200"/>
            </a:lvl3pPr>
            <a:lvl4pPr marL="1371531" indent="0">
              <a:buNone/>
              <a:defRPr sz="1001"/>
            </a:lvl4pPr>
            <a:lvl5pPr marL="1828709" indent="0">
              <a:buNone/>
              <a:defRPr sz="1001"/>
            </a:lvl5pPr>
            <a:lvl6pPr marL="2285886" indent="0">
              <a:buNone/>
              <a:defRPr sz="1001"/>
            </a:lvl6pPr>
            <a:lvl7pPr marL="2743063" indent="0">
              <a:buNone/>
              <a:defRPr sz="1001"/>
            </a:lvl7pPr>
            <a:lvl8pPr marL="3200240" indent="0">
              <a:buNone/>
              <a:defRPr sz="1001"/>
            </a:lvl8pPr>
            <a:lvl9pPr marL="3657417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C377D-B5CA-48D0-85BE-45B4DF40E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D79966-35A4-4473-81D6-592B15BA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E94260-99AF-48F1-91C5-91D851E95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06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A107A-E5DD-44E7-A3D3-288D8E4C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73BE2C-D2DE-42A2-A508-2C44B82F6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2D37F-E8D8-4E98-BB57-EC99E2EB5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1"/>
            </a:lvl2pPr>
            <a:lvl3pPr marL="914354" indent="0">
              <a:buNone/>
              <a:defRPr sz="1200"/>
            </a:lvl3pPr>
            <a:lvl4pPr marL="1371531" indent="0">
              <a:buNone/>
              <a:defRPr sz="1001"/>
            </a:lvl4pPr>
            <a:lvl5pPr marL="1828709" indent="0">
              <a:buNone/>
              <a:defRPr sz="1001"/>
            </a:lvl5pPr>
            <a:lvl6pPr marL="2285886" indent="0">
              <a:buNone/>
              <a:defRPr sz="1001"/>
            </a:lvl6pPr>
            <a:lvl7pPr marL="2743063" indent="0">
              <a:buNone/>
              <a:defRPr sz="1001"/>
            </a:lvl7pPr>
            <a:lvl8pPr marL="3200240" indent="0">
              <a:buNone/>
              <a:defRPr sz="1001"/>
            </a:lvl8pPr>
            <a:lvl9pPr marL="3657417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4D2CA-A950-4986-BD5B-626190B74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7D323B-D1E3-4906-BFC7-C59E2EF6F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4AE169-28FE-4FC0-93B1-E4C8A899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22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79CB3-DB91-49AD-84C7-451CC930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1E660-52DE-4BFD-AB08-1825FA646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83ADA-D6A7-453B-9492-546937644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5042A-4BD6-4330-B5C3-3DF0DD92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595F0-73FD-4138-8DE5-52BC1404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00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D56138-2FEC-4DFF-9992-F139FE360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1D1B7-F807-41EA-A1D9-C432B297E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23008-1491-4739-9872-AE0F3E2F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657B6-4BB9-4AC8-B61E-FB82A1411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CB84F-89CE-4777-AD5F-4F7F32EB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0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D3F2-3F41-4A0E-A46B-082534C8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602CA-B5A0-43F0-8262-1DDE9030B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3A39E-B0E6-421F-8505-1E201E7B1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045AF-E288-4732-9227-1FA01BD7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3D03D-174B-425B-A192-CB0335BC2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CB7BC-2320-46A5-BEBD-609FBFE1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59915-DC38-48D7-844F-E2F2553D5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B7115-C8ED-4D29-9519-2FFB94416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B014E-9C2B-4CD9-80A9-EC1BF5DB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C701B-BCCD-435A-8134-C2732D3D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1AB1F-6D78-4999-84FF-72E90C999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7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8F12-9315-406B-B25A-1E37DFDAA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526FC-E65B-4715-81D4-01EAF2F5C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47F63-2D35-45B8-88D8-0ADB7F588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887AA2-13F0-4435-A233-FC19FC86C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FFC640-3A12-4967-94A9-EB1AF3CBE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771331-321D-4564-92CB-EDA06D030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D7A1FF-E540-4B31-B589-C0FBD740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8A2FDC-99F3-4B3C-933E-82FC374F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1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5B94-0262-435B-AF4E-0563B0756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C4DF3C-FF9E-4A4C-A74E-B31286516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EAAF84-9298-4F6D-94FF-E89F1EA1F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D3C38-C5FD-4245-B007-D3B0DCB2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6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A0A7C-6F9E-424F-81BA-751DD2EE5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42DD5-B3F8-48C6-8AB1-75BAE98A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AE6EF-3FEA-4D28-9FA2-4BE650B6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19F51-0E7A-4A8A-8A1A-D1CC607D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33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71F389-ACA4-4C50-8164-0D439E47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9D4DEF-EDA7-4F1E-B37B-6B70DBF41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95310-5BB2-407E-95FF-A1ECC8794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2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AD67-12EB-46D8-9772-5F6E4398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C520C-8076-41F8-9CB0-990122A5B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EAD21-342B-47D4-A653-2B86CFDA9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5A4D5-9D0A-42A3-845C-AD508C915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6BD28-7B02-4C41-AAD7-EC1D6DC16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0ACE2-8684-47C2-A473-8C0B3B45E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363CF23-FABB-4BCB-BC78-38C281312F50}"/>
              </a:ext>
            </a:extLst>
          </p:cNvPr>
          <p:cNvGrpSpPr/>
          <p:nvPr userDrawn="1"/>
        </p:nvGrpSpPr>
        <p:grpSpPr>
          <a:xfrm>
            <a:off x="363795" y="3"/>
            <a:ext cx="11464412" cy="875700"/>
            <a:chOff x="363794" y="0"/>
            <a:chExt cx="11464412" cy="118567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A2379FB-B08A-47A3-86AA-332469215083}"/>
                </a:ext>
              </a:extLst>
            </p:cNvPr>
            <p:cNvCxnSpPr/>
            <p:nvPr userDrawn="1"/>
          </p:nvCxnSpPr>
          <p:spPr>
            <a:xfrm>
              <a:off x="363794" y="0"/>
              <a:ext cx="0" cy="118567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F07092-598B-4328-94AE-7A6BDE770F6F}"/>
                </a:ext>
              </a:extLst>
            </p:cNvPr>
            <p:cNvCxnSpPr/>
            <p:nvPr userDrawn="1"/>
          </p:nvCxnSpPr>
          <p:spPr>
            <a:xfrm>
              <a:off x="363794" y="1185674"/>
              <a:ext cx="114644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1B6B53-7B86-46CF-AFAE-A2602CC7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84" y="104975"/>
            <a:ext cx="10311581" cy="696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CA7A1-1169-4287-A6A3-21BFB16A7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 err="1"/>
              <a:t>Secondcvbcvnbvn</a:t>
            </a:r>
            <a:r>
              <a:rPr lang="en-US" dirty="0"/>
              <a:t>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levelmb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137A6-E665-455D-AC40-FC2E2F4D1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49088-A7F5-4783-855E-2F56B316C645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B8EB-0AC9-439D-827F-BB4E7B1D9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490DA-E973-41A5-B99E-749602E28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C3B32-BD27-46F1-B95C-E1ADAECAF7B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9FF5CF-A8A4-4063-B863-1BBF93A3F28F}"/>
              </a:ext>
            </a:extLst>
          </p:cNvPr>
          <p:cNvCxnSpPr>
            <a:cxnSpLocks/>
          </p:cNvCxnSpPr>
          <p:nvPr userDrawn="1"/>
        </p:nvCxnSpPr>
        <p:spPr>
          <a:xfrm>
            <a:off x="363795" y="179006"/>
            <a:ext cx="0" cy="601579"/>
          </a:xfrm>
          <a:prstGeom prst="line">
            <a:avLst/>
          </a:prstGeom>
          <a:ln w="88900">
            <a:solidFill>
              <a:srgbClr val="0A79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362A8E26-17C9-4A87-9885-3C1A2785D41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3573454" y="5226810"/>
            <a:ext cx="8767554" cy="172088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ΥΠΟΥΡΓΕΙΟ ΟΙΚΟΝΟΜΙΚΩΝ">
            <a:extLst>
              <a:ext uri="{FF2B5EF4-FFF2-40B4-BE49-F238E27FC236}">
                <a16:creationId xmlns:a16="http://schemas.microsoft.com/office/drawing/2014/main" id="{6933D2BA-96AB-4012-924E-E15447CF28FD}"/>
              </a:ext>
            </a:extLst>
          </p:cNvPr>
          <p:cNvSpPr txBox="1">
            <a:spLocks/>
          </p:cNvSpPr>
          <p:nvPr userDrawn="1"/>
        </p:nvSpPr>
        <p:spPr>
          <a:xfrm>
            <a:off x="4698895" y="6239850"/>
            <a:ext cx="7386041" cy="528761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 b="1" kern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Schoolbook" panose="02040604050505020304" pitchFamily="18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entury Schoolbook" panose="02040604050505020304" pitchFamily="18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entury Schoolbook" panose="02040604050505020304" pitchFamily="18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entury Schoolbook" panose="02040604050505020304" pitchFamily="18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dirty="0"/>
              <a:t>ΥΦΥΠΟΥΡΓΕΙΟ ΕΡΕΥΝΑΣ, ΚΑΙΝΟΤΟΜΙΑΣ ΚΑΙ ΨΗΦΙΑΚΗΣ ΠΟΛΙΤΙΚΗΣ</a:t>
            </a:r>
          </a:p>
        </p:txBody>
      </p:sp>
    </p:spTree>
    <p:extLst>
      <p:ext uri="{BB962C8B-B14F-4D97-AF65-F5344CB8AC3E}">
        <p14:creationId xmlns:p14="http://schemas.microsoft.com/office/powerpoint/2010/main" val="7526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4" r:id="rId14"/>
    <p:sldLayoutId id="2147483665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Schoolbook" panose="02040604050505020304" pitchFamily="18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Schoolbook" panose="02040604050505020304" pitchFamily="18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Schoolbook" panose="02040604050505020304" pitchFamily="18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Schoolbook" panose="02040604050505020304" pitchFamily="18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Schoolbook" panose="02040604050505020304" pitchFamily="18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C40EF6-9F6D-4524-A1CB-135DBFCD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EAAC4-8D89-4E69-8A44-3AE1D94D6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87E05-CF5F-4189-8768-FFD77ABE5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24860-8120-479B-B493-B6F59272B6FB}" type="datetimeFigureOut">
              <a:rPr lang="en-US" smtClean="0"/>
              <a:pPr/>
              <a:t>2026-07-21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F5767-0844-4696-9F0A-70985F4DC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36936-14C2-4A7C-AC7A-E5FA76AC9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0A678-6011-4426-B5FB-738FA13DD9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6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7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1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7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ylogin.cyprus.gov.cy/knowledgebase/help#general-question-3-heade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ylogin.cyprus.gov.cy/knowledgebase/help/identification#profileIdentification-question-4-head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ylogin.cyprus.gov.cy/knowledgebase/help/manageorganization#profile-question-1-heade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ylogin.cyprus.gov.cy/knowledgebase/help/manageorganization#profile-question-3-heade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ylogin.cyprus.gov.cy/knowledgebase/help/accountrecovery#accountrecover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yloginsupport@dits.dmrid.gov.c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c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ubo.meci.gov.cy/sign-in" TargetMode="External"/><Relationship Id="rId4" Type="http://schemas.openxmlformats.org/officeDocument/2006/relationships/hyperlink" Target="https://taxforall.mof.gov.cy/Log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8373"/>
            <a:ext cx="12368915" cy="8305105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Lorem ipsum dolor sit amet, consec etur adip iscin elit. Suspe disse place rat."/>
          <p:cNvSpPr txBox="1">
            <a:spLocks noGrp="1"/>
          </p:cNvSpPr>
          <p:nvPr>
            <p:ph type="ctrTitle"/>
          </p:nvPr>
        </p:nvSpPr>
        <p:spPr>
          <a:xfrm>
            <a:off x="267974" y="2235474"/>
            <a:ext cx="10906601" cy="9000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8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l-GR" sz="3600" dirty="0">
                <a:solidFill>
                  <a:schemeClr val="bg1"/>
                </a:solidFill>
              </a:rPr>
              <a:t>         Ψηφιακή Υπηρεσία </a:t>
            </a:r>
            <a:r>
              <a:rPr lang="en-US" sz="3600" dirty="0">
                <a:solidFill>
                  <a:schemeClr val="bg1"/>
                </a:solidFill>
              </a:rPr>
              <a:t>CY Login</a:t>
            </a:r>
            <a:br>
              <a:rPr lang="el-GR" sz="3600" dirty="0">
                <a:solidFill>
                  <a:schemeClr val="bg1"/>
                </a:solidFill>
              </a:rPr>
            </a:br>
            <a:br>
              <a:rPr lang="el-GR" sz="4400" dirty="0">
                <a:solidFill>
                  <a:schemeClr val="bg1"/>
                </a:solidFill>
              </a:rPr>
            </a:br>
            <a:endParaRPr lang="el-GR" sz="4400" dirty="0">
              <a:solidFill>
                <a:schemeClr val="bg1"/>
              </a:solidFill>
            </a:endParaRPr>
          </a:p>
        </p:txBody>
      </p:sp>
      <p:sp>
        <p:nvSpPr>
          <p:cNvPr id="122" name="ΚΥΠΡΙΑΚΗ ΔΗΜΟΚΡΑΤΙΑ / ΠΝΕΥΜΑΤΙΚΑ ΔΙΚΑΙΩΜΑΤΑ 2020"/>
          <p:cNvSpPr txBox="1"/>
          <p:nvPr/>
        </p:nvSpPr>
        <p:spPr>
          <a:xfrm>
            <a:off x="605309" y="6429414"/>
            <a:ext cx="2007531" cy="240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00" b="1"/>
              <a:t>ΚΥΠΡΙΑΚΗ ΔΗΜΟΚΡΑΤΙΑ</a:t>
            </a:r>
            <a:r>
              <a:rPr sz="500"/>
              <a:t> / ΠΝΕΥΜΑΤΙΚΑ ΔΙΚΑΙΩΜΑΤΑ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4BE85-44E9-4FE2-BD2C-7B001119D2A0}"/>
              </a:ext>
            </a:extLst>
          </p:cNvPr>
          <p:cNvSpPr txBox="1"/>
          <p:nvPr/>
        </p:nvSpPr>
        <p:spPr>
          <a:xfrm>
            <a:off x="5904853" y="4033833"/>
            <a:ext cx="6287147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ΥΠΟΥΡΓΕΙΟ ΟΙΚΟΝΟΜΙΚΩΝ">
            <a:extLst>
              <a:ext uri="{FF2B5EF4-FFF2-40B4-BE49-F238E27FC236}">
                <a16:creationId xmlns:a16="http://schemas.microsoft.com/office/drawing/2014/main" id="{EB48BB1B-3932-42DF-B312-62ACB79276B3}"/>
              </a:ext>
            </a:extLst>
          </p:cNvPr>
          <p:cNvSpPr txBox="1"/>
          <p:nvPr/>
        </p:nvSpPr>
        <p:spPr>
          <a:xfrm>
            <a:off x="5603359" y="5117158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  <a:p>
            <a:r>
              <a:rPr lang="el-GR" sz="1600" b="1">
                <a:latin typeface="Arial" panose="020B0604020202020204" pitchFamily="34" charset="0"/>
                <a:cs typeface="Arial" panose="020B0604020202020204" pitchFamily="34" charset="0"/>
              </a:rPr>
              <a:t>ΥΦΥΠΟΥΡΓΕΙΟ ΕΡΕΥΝΑΣ, ΚΑΙΝΟΤΟΜΙΑΣ &amp; ΨΗΦΙΑΚΗΣ ΠΟΛΙΤΙΚΗΣ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F3898-83D0-4E4E-BFDA-2EDDD0C00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2" y="4040491"/>
            <a:ext cx="2084880" cy="2115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053" y="-1089330"/>
            <a:ext cx="12448892" cy="8307704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ΚΥΠΡΙΑΚΗ ΔΗΜΟΚΡΑΤΙΑ / ΠΝΕΥΜΑΤΙΚΑ ΔΙΚΑΙΩΜΑΤΑ 2020"/>
          <p:cNvSpPr txBox="1"/>
          <p:nvPr/>
        </p:nvSpPr>
        <p:spPr>
          <a:xfrm>
            <a:off x="605309" y="6429413"/>
            <a:ext cx="2007531" cy="240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/>
          <a:p>
            <a:pPr algn="l">
              <a:defRPr sz="1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00" b="1"/>
              <a:t>ΚΥΠΡΙΑΚΗ ΔΗΜΟΚΡΑΤΙΑ</a:t>
            </a:r>
            <a:r>
              <a:rPr sz="500"/>
              <a:t> / ΠΝΕΥΜΑΤΙΚΑ ΔΙΚΑΙΩΜΑΤΑ 2020</a:t>
            </a:r>
          </a:p>
        </p:txBody>
      </p:sp>
      <p:sp>
        <p:nvSpPr>
          <p:cNvPr id="343" name="Thank you"/>
          <p:cNvSpPr txBox="1"/>
          <p:nvPr/>
        </p:nvSpPr>
        <p:spPr>
          <a:xfrm>
            <a:off x="570378" y="1380121"/>
            <a:ext cx="10771903" cy="763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 algn="l" defTabSz="457200">
              <a:lnSpc>
                <a:spcPct val="120000"/>
              </a:lnSpc>
              <a:defRPr sz="8500" b="0" i="1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l-GR" sz="4250">
                <a:solidFill>
                  <a:schemeClr val="tx1">
                    <a:lumMod val="85000"/>
                    <a:lumOff val="15000"/>
                  </a:schemeClr>
                </a:solidFill>
              </a:rPr>
              <a:t>Ευχαριστώ!</a:t>
            </a:r>
            <a:endParaRPr sz="425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ΥΠΟΥΡΓΕΙΟ ΟΙΚΟΝΟΜΙΚΩΝ">
            <a:extLst>
              <a:ext uri="{FF2B5EF4-FFF2-40B4-BE49-F238E27FC236}">
                <a16:creationId xmlns:a16="http://schemas.microsoft.com/office/drawing/2014/main" id="{34E021AB-3766-4784-967B-5E420BA1F401}"/>
              </a:ext>
            </a:extLst>
          </p:cNvPr>
          <p:cNvSpPr txBox="1"/>
          <p:nvPr/>
        </p:nvSpPr>
        <p:spPr>
          <a:xfrm>
            <a:off x="5602357" y="5373366"/>
            <a:ext cx="7060095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l-GR" sz="1600" b="1">
                <a:latin typeface="Arial" panose="020B0604020202020204" pitchFamily="34" charset="0"/>
                <a:cs typeface="Arial" panose="020B0604020202020204" pitchFamily="34" charset="0"/>
              </a:rPr>
              <a:t>ΥΦΥΠΟΥΡΓΕΙΟ ΕΡΕΥΝΑΣ, ΚΑΙΝΟΤΟΜΙΑΣ &amp; ΨΗΦΙΑΚΗΣ ΠΟΛΙΤΙΚΗΣ</a:t>
            </a:r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5AD710BA-9691-6875-83AC-A2341F0E8B57}"/>
              </a:ext>
            </a:extLst>
          </p:cNvPr>
          <p:cNvSpPr txBox="1"/>
          <p:nvPr/>
        </p:nvSpPr>
        <p:spPr>
          <a:xfrm>
            <a:off x="5450552" y="5111999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9301A8F3-C730-4745-A7AB-4D09E0D37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80160"/>
            <a:ext cx="12374750" cy="8307704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1B27EF-3683-40C1-8337-BB152EB21A10}"/>
              </a:ext>
            </a:extLst>
          </p:cNvPr>
          <p:cNvSpPr txBox="1"/>
          <p:nvPr/>
        </p:nvSpPr>
        <p:spPr>
          <a:xfrm>
            <a:off x="351536" y="879600"/>
            <a:ext cx="4176857" cy="4992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Το έργο είναι σε λειτουργία από το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2013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Οι Κοινοί Μηχανισμοί είναι:</a:t>
            </a:r>
          </a:p>
          <a:p>
            <a:pPr marL="342900" marR="0" indent="-3429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 Login</a:t>
            </a:r>
          </a:p>
          <a:p>
            <a:pPr marL="342900" marR="0" indent="-3429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 Connect</a:t>
            </a:r>
          </a:p>
          <a:p>
            <a:pPr marL="342900" marR="0" indent="-3429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 Pay</a:t>
            </a:r>
          </a:p>
          <a:p>
            <a:pPr marL="342900" marR="0" indent="-3429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 Notify</a:t>
            </a:r>
          </a:p>
          <a:p>
            <a:pPr marL="342900" marR="0" indent="-3429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 Sign</a:t>
            </a:r>
            <a:endParaRPr lang="el-GR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ΥΠΟΥΡΓΕΙΟ ΟΙΚΟΝΟΜΙΚΩΝ">
            <a:extLst>
              <a:ext uri="{FF2B5EF4-FFF2-40B4-BE49-F238E27FC236}">
                <a16:creationId xmlns:a16="http://schemas.microsoft.com/office/drawing/2014/main" id="{813A6A8C-7F9B-4353-A658-26832F6C8FA7}"/>
              </a:ext>
            </a:extLst>
          </p:cNvPr>
          <p:cNvSpPr txBox="1"/>
          <p:nvPr/>
        </p:nvSpPr>
        <p:spPr>
          <a:xfrm>
            <a:off x="5895191" y="5325410"/>
            <a:ext cx="6207162" cy="441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ΥΦΥΠΟΥΡΓΕΙΟ ΕΡΕΥΝΑΣ, ΚΑΙΝΟΤΟΜΙΑΣ &amp; ΨΗΦΙΑΚΗΣ ΠΟΛΙΤΙΚΗΣ</a:t>
            </a:r>
          </a:p>
        </p:txBody>
      </p:sp>
      <p:sp>
        <p:nvSpPr>
          <p:cNvPr id="10" name="”">
            <a:extLst>
              <a:ext uri="{FF2B5EF4-FFF2-40B4-BE49-F238E27FC236}">
                <a16:creationId xmlns:a16="http://schemas.microsoft.com/office/drawing/2014/main" id="{F3C28BE1-1476-42C5-912F-74F95E90D080}"/>
              </a:ext>
            </a:extLst>
          </p:cNvPr>
          <p:cNvSpPr txBox="1"/>
          <p:nvPr/>
        </p:nvSpPr>
        <p:spPr>
          <a:xfrm>
            <a:off x="11496231" y="3990556"/>
            <a:ext cx="2245313" cy="1712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ct val="120000"/>
              </a:lnSpc>
              <a:defRPr sz="25100" i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60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F1AA92-2860-44F4-8824-64A116410D74}"/>
              </a:ext>
            </a:extLst>
          </p:cNvPr>
          <p:cNvSpPr txBox="1"/>
          <p:nvPr/>
        </p:nvSpPr>
        <p:spPr>
          <a:xfrm>
            <a:off x="6086437" y="1059293"/>
            <a:ext cx="5942806" cy="377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Αποσκοπεί στην </a:t>
            </a:r>
            <a:r>
              <a:rPr lang="el-GR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εφαρμογή</a:t>
            </a:r>
            <a:r>
              <a:rPr lang="el-GR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της Πληροφορικής και της η-Διακυβέρνησης στο Δημόσιο Τομέα για:</a:t>
            </a:r>
          </a:p>
          <a:p>
            <a:pPr marL="346075" marR="0" indent="-346075">
              <a:buClr>
                <a:srgbClr val="0A798A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τη βελτίωση των παρεχόμενων προς το κοινό υπηρεσιών</a:t>
            </a:r>
          </a:p>
          <a:p>
            <a:pPr marL="346075" marR="0" indent="-346075">
              <a:buClr>
                <a:srgbClr val="0A798A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την αύξηση της παραγωγικότητας και της αποδοτικότητας</a:t>
            </a:r>
          </a:p>
          <a:p>
            <a:pPr marL="346075" marR="0" indent="-346075">
              <a:buClr>
                <a:srgbClr val="0A798A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</a:t>
            </a:r>
            <a:r>
              <a:rPr lang="el-GR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η μείωση </a:t>
            </a: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στα κόστη</a:t>
            </a:r>
            <a:r>
              <a:rPr lang="el-GR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λειτουργίας</a:t>
            </a:r>
          </a:p>
          <a:p>
            <a:pPr marL="346075" marR="0" indent="-346075">
              <a:buClr>
                <a:srgbClr val="0A798A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την εξοικονόμηση πόρων και χρόνου</a:t>
            </a:r>
            <a:r>
              <a:rPr lang="el-GR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”">
            <a:extLst>
              <a:ext uri="{FF2B5EF4-FFF2-40B4-BE49-F238E27FC236}">
                <a16:creationId xmlns:a16="http://schemas.microsoft.com/office/drawing/2014/main" id="{B46C2C0F-D0E2-47B3-A9F5-5E0BC1899244}"/>
              </a:ext>
            </a:extLst>
          </p:cNvPr>
          <p:cNvSpPr txBox="1"/>
          <p:nvPr/>
        </p:nvSpPr>
        <p:spPr>
          <a:xfrm>
            <a:off x="5615687" y="564797"/>
            <a:ext cx="2245313" cy="1712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ct val="120000"/>
              </a:lnSpc>
              <a:defRPr sz="25100" i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sz="9600">
                <a:solidFill>
                  <a:schemeClr val="bg1"/>
                </a:solidFill>
              </a:rPr>
              <a:t>“</a:t>
            </a:r>
            <a:endParaRPr sz="960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5F72D9-B68F-40BC-ADB3-0DF59D93C9C6}"/>
              </a:ext>
            </a:extLst>
          </p:cNvPr>
          <p:cNvGrpSpPr/>
          <p:nvPr/>
        </p:nvGrpSpPr>
        <p:grpSpPr>
          <a:xfrm>
            <a:off x="363795" y="3"/>
            <a:ext cx="11464412" cy="875700"/>
            <a:chOff x="363794" y="0"/>
            <a:chExt cx="11464412" cy="118567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5ED0569-D25B-47F5-8F48-9246498AE5C3}"/>
                </a:ext>
              </a:extLst>
            </p:cNvPr>
            <p:cNvCxnSpPr/>
            <p:nvPr userDrawn="1"/>
          </p:nvCxnSpPr>
          <p:spPr>
            <a:xfrm>
              <a:off x="363794" y="0"/>
              <a:ext cx="0" cy="118567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BDB5A0-A43F-452E-A491-F497C679B4F8}"/>
                </a:ext>
              </a:extLst>
            </p:cNvPr>
            <p:cNvCxnSpPr/>
            <p:nvPr userDrawn="1"/>
          </p:nvCxnSpPr>
          <p:spPr>
            <a:xfrm>
              <a:off x="363794" y="1185674"/>
              <a:ext cx="114644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D8485EA-6037-49E8-A58B-F17CFCE2B58E}"/>
              </a:ext>
            </a:extLst>
          </p:cNvPr>
          <p:cNvCxnSpPr>
            <a:cxnSpLocks/>
          </p:cNvCxnSpPr>
          <p:nvPr/>
        </p:nvCxnSpPr>
        <p:spPr>
          <a:xfrm>
            <a:off x="363795" y="179006"/>
            <a:ext cx="0" cy="601579"/>
          </a:xfrm>
          <a:prstGeom prst="line">
            <a:avLst/>
          </a:prstGeom>
          <a:ln w="88900">
            <a:solidFill>
              <a:srgbClr val="0A79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3">
            <a:extLst>
              <a:ext uri="{FF2B5EF4-FFF2-40B4-BE49-F238E27FC236}">
                <a16:creationId xmlns:a16="http://schemas.microsoft.com/office/drawing/2014/main" id="{E20737D7-CA5D-47AC-A903-F878F0A05B59}"/>
              </a:ext>
            </a:extLst>
          </p:cNvPr>
          <p:cNvSpPr txBox="1">
            <a:spLocks/>
          </p:cNvSpPr>
          <p:nvPr/>
        </p:nvSpPr>
        <p:spPr>
          <a:xfrm>
            <a:off x="575055" y="210423"/>
            <a:ext cx="3514060" cy="5740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Schoolbook" panose="02040604050505020304" pitchFamily="18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ΑΠΟΣΤΟΛΗ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ΥΠΟΥΡΓΕΙΟ ΟΙΚΟΝΟΜΙΚΩΝ">
            <a:extLst>
              <a:ext uri="{FF2B5EF4-FFF2-40B4-BE49-F238E27FC236}">
                <a16:creationId xmlns:a16="http://schemas.microsoft.com/office/drawing/2014/main" id="{BC329F7C-CB11-9414-626A-E4827B92D814}"/>
              </a:ext>
            </a:extLst>
          </p:cNvPr>
          <p:cNvSpPr txBox="1"/>
          <p:nvPr/>
        </p:nvSpPr>
        <p:spPr>
          <a:xfrm>
            <a:off x="5378656" y="5101465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</p:spTree>
    <p:extLst>
      <p:ext uri="{BB962C8B-B14F-4D97-AF65-F5344CB8AC3E}">
        <p14:creationId xmlns:p14="http://schemas.microsoft.com/office/powerpoint/2010/main" val="270498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l-GR" dirty="0"/>
              <a:t>Ποιος ο σκοπός της υπηρεσίας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11ABF4E4-2C11-116D-A39D-72F00D544D00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94977-62F2-047E-DDF4-BC52F82400BF}"/>
              </a:ext>
            </a:extLst>
          </p:cNvPr>
          <p:cNvSpPr txBox="1"/>
          <p:nvPr/>
        </p:nvSpPr>
        <p:spPr>
          <a:xfrm>
            <a:off x="611850" y="1050973"/>
            <a:ext cx="1049589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i="0" dirty="0">
                <a:solidFill>
                  <a:srgbClr val="212529"/>
                </a:solidFill>
                <a:effectLst/>
                <a:latin typeface="-apple-system"/>
              </a:rPr>
              <a:t>Ενιαία Πρόσβαση στις Ψηφιακές Υπηρεσίες του Κράτους</a:t>
            </a:r>
            <a:r>
              <a:rPr lang="en-US" sz="2400" b="1" i="0" dirty="0">
                <a:solidFill>
                  <a:srgbClr val="212529"/>
                </a:solidFill>
                <a:effectLst/>
                <a:latin typeface="-apple-system"/>
              </a:rPr>
              <a:t>.</a:t>
            </a:r>
          </a:p>
          <a:p>
            <a:endParaRPr lang="en-US" sz="2000" b="1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b="1" dirty="0">
                <a:latin typeface="Arial"/>
              </a:rPr>
              <a:t>Σκοπός:</a:t>
            </a:r>
            <a:r>
              <a:rPr lang="el-GR" dirty="0">
                <a:latin typeface="Arial"/>
              </a:rPr>
              <a:t> Είναι να απαντήσει το ερώτημα «</a:t>
            </a:r>
            <a:r>
              <a:rPr lang="el-GR" b="1" dirty="0">
                <a:latin typeface="Arial"/>
              </a:rPr>
              <a:t>Ποιος είσαι;</a:t>
            </a:r>
            <a:r>
              <a:rPr lang="el-GR" dirty="0">
                <a:latin typeface="Arial"/>
              </a:rPr>
              <a:t>» (</a:t>
            </a:r>
            <a:r>
              <a:rPr lang="en-US" dirty="0">
                <a:latin typeface="Arial"/>
              </a:rPr>
              <a:t>Authentication)</a:t>
            </a:r>
            <a:r>
              <a:rPr lang="el-GR" dirty="0">
                <a:latin typeface="Arial"/>
              </a:rPr>
              <a:t>. Δεν μπορεί να απαντήσει το ερώτημα «</a:t>
            </a:r>
            <a:r>
              <a:rPr lang="el-GR" b="1" dirty="0">
                <a:latin typeface="Arial"/>
              </a:rPr>
              <a:t>Τι ρόλο έχεις;</a:t>
            </a:r>
            <a:r>
              <a:rPr lang="el-GR" dirty="0">
                <a:latin typeface="Arial"/>
              </a:rPr>
              <a:t>» </a:t>
            </a:r>
            <a:endParaRPr lang="en-CY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b="1" dirty="0">
              <a:solidFill>
                <a:srgbClr val="212529"/>
              </a:solidFill>
              <a:latin typeface="-apple-system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Κοινός μηχανισμός:</a:t>
            </a:r>
            <a:r>
              <a:rPr lang="el-G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l-G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Εγγραφής</a:t>
            </a:r>
            <a:r>
              <a:rPr lang="el-G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l-G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ταυτοποίησης</a:t>
            </a:r>
            <a:r>
              <a:rPr lang="el-G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και </a:t>
            </a:r>
            <a:r>
              <a:rPr lang="el-GR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αυθεντικοποίηση</a:t>
            </a:r>
            <a:r>
              <a:rPr lang="el-G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χρηστών (Φυσικά και Νομικά Πρόσωπα). </a:t>
            </a:r>
          </a:p>
          <a:p>
            <a:pPr marL="342900" indent="-342900">
              <a:buFont typeface="+mj-lt"/>
              <a:buAutoNum type="arabicPeriod"/>
            </a:pPr>
            <a:endParaRPr lang="el-GR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Ενιαία Πρόσβαση: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Όλα τα κρατικά συστήματα θα συνδεθούν με το προφίλ σας, έτσι ώστε να έχετε ένα κοινό λογαριασμό για τις συναλλαγές σας με όλα.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Εξοικονόμηση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l-GR" b="1" dirty="0" err="1">
                <a:latin typeface="Arial" panose="020B0604020202020204" pitchFamily="34" charset="0"/>
                <a:cs typeface="Arial" panose="020B0604020202020204" pitchFamily="34" charset="0"/>
              </a:rPr>
              <a:t>ρόνου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Δημιουργία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Προσωποκεντρικών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Υπηρεσίων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χωρίς να απαιτείται η επί τόπου μετάβαση σε κρατικές υπηρεσίες</a:t>
            </a:r>
          </a:p>
          <a:p>
            <a:pPr marL="342900" indent="-342900">
              <a:buFont typeface="+mj-lt"/>
              <a:buAutoNum type="arabicPeriod"/>
            </a:pPr>
            <a:endParaRPr lang="el-GR" dirty="0">
              <a:latin typeface="Arial"/>
            </a:endParaRPr>
          </a:p>
          <a:p>
            <a:endParaRPr lang="el-GR" sz="2000" b="1" i="0" dirty="0">
              <a:solidFill>
                <a:srgbClr val="212529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71185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</a:t>
            </a:r>
            <a:r>
              <a:rPr lang="el-GR" dirty="0"/>
              <a:t> – Διαθέσιμοι </a:t>
            </a:r>
            <a:r>
              <a:rPr lang="el-GR" dirty="0" err="1"/>
              <a:t>Πάροχοι</a:t>
            </a:r>
            <a:r>
              <a:rPr lang="el-GR" dirty="0"/>
              <a:t> Ταυτοποίησης 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11ABF4E4-2C11-116D-A39D-72F00D544D00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893D1-AF3B-0CA8-E221-E719ECCD4FE4}"/>
              </a:ext>
            </a:extLst>
          </p:cNvPr>
          <p:cNvSpPr txBox="1"/>
          <p:nvPr/>
        </p:nvSpPr>
        <p:spPr>
          <a:xfrm>
            <a:off x="611850" y="1093526"/>
            <a:ext cx="65021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Το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CY Login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υποστηρίζει του ακόλουθους </a:t>
            </a:r>
            <a:r>
              <a:rPr lang="el-GR" dirty="0" err="1">
                <a:solidFill>
                  <a:srgbClr val="000000"/>
                </a:solidFill>
                <a:latin typeface="Arial" panose="020B0604020202020204" pitchFamily="34" charset="0"/>
              </a:rPr>
              <a:t>πάροχους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ταυτοποίησης, με βάση τον κανονισμό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eIDAS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Login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LoA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Low, Substantial):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Όνομα Χρήστη και Κωδικό Πρόσβασης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TFA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Κυπριακή η-Ταυτότητα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LoA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High)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eIDAS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LoA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Low, Substantial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High)</a:t>
            </a: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BF4BA3-2928-D6CF-54C2-18590A456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295" y="1093526"/>
            <a:ext cx="3008757" cy="434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1F7E6-69F9-9D6F-D360-CB24738F0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5F501-0DFF-C756-9768-4EFE223B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l-GR" dirty="0"/>
              <a:t>Δημιουργία &amp; Ταυτοποίηση Προφίλ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651120B1-066F-E388-547A-569DD45E3A9A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45C224-F7DF-A5B3-0FAE-61A8805858D6}"/>
              </a:ext>
            </a:extLst>
          </p:cNvPr>
          <p:cNvSpPr txBox="1"/>
          <p:nvPr/>
        </p:nvSpPr>
        <p:spPr>
          <a:xfrm>
            <a:off x="611850" y="1050973"/>
            <a:ext cx="104958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Η διαδικασία δημιουργίας προφίλ γίνετε </a:t>
            </a:r>
            <a:r>
              <a:rPr lang="en-US" sz="2000" dirty="0">
                <a:solidFill>
                  <a:srgbClr val="212529"/>
                </a:solidFill>
                <a:latin typeface="-apple-system"/>
              </a:rPr>
              <a:t>online </a:t>
            </a:r>
            <a:r>
              <a:rPr lang="el-GR" sz="2000" dirty="0">
                <a:solidFill>
                  <a:srgbClr val="212529"/>
                </a:solidFill>
                <a:latin typeface="-apple-system"/>
              </a:rPr>
              <a:t>και είναι διάρκειας 5 λεπτών: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Απαραίτητη προϋπόθεση είναι η χρήση ηλεκτρονικής διεύθυνσης (</a:t>
            </a:r>
            <a:r>
              <a:rPr lang="el-GR" sz="2000" b="1" dirty="0">
                <a:solidFill>
                  <a:srgbClr val="212529"/>
                </a:solidFill>
                <a:latin typeface="-apple-system"/>
              </a:rPr>
              <a:t>μοναδική</a:t>
            </a:r>
            <a:r>
              <a:rPr lang="el-GR" sz="2000" dirty="0">
                <a:solidFill>
                  <a:srgbClr val="212529"/>
                </a:solidFill>
                <a:latin typeface="-apple-system"/>
              </a:rPr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Έλεγχος για Υφιστάμενο Προφίλ Φυσικού ή Νομικού Προσώπου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Βοηθητικός Σύνδεσμός:</a:t>
            </a:r>
            <a:r>
              <a:rPr lang="el-GR" sz="2000" b="1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el-GR" sz="2000" dirty="0">
                <a:hlinkClick r:id="rId3"/>
              </a:rPr>
              <a:t>Δημιουργία λογαριασμού στο CY </a:t>
            </a:r>
            <a:r>
              <a:rPr lang="el-GR" sz="2000" dirty="0" err="1">
                <a:hlinkClick r:id="rId3"/>
              </a:rPr>
              <a:t>Login</a:t>
            </a:r>
            <a:endParaRPr lang="el-GR" sz="2000" b="1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Η διαδικασία ταυτοποίησης γίνετε γίνεται μόνο με επιτόπου επίσκεψη στα κέντρα ταυτοποίησης.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i="0" dirty="0">
                <a:solidFill>
                  <a:srgbClr val="212529"/>
                </a:solidFill>
                <a:effectLst/>
                <a:latin typeface="-apple-system"/>
              </a:rPr>
              <a:t>Υποβολή από αξιωματούχους των νομικών οντοτήτων.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i="0" dirty="0">
                <a:solidFill>
                  <a:srgbClr val="212529"/>
                </a:solidFill>
                <a:effectLst/>
                <a:latin typeface="-apple-system"/>
              </a:rPr>
              <a:t>Υποβολή από </a:t>
            </a:r>
            <a:r>
              <a:rPr lang="el-GR" sz="2000" i="0" dirty="0" err="1">
                <a:solidFill>
                  <a:srgbClr val="212529"/>
                </a:solidFill>
                <a:effectLst/>
                <a:latin typeface="-apple-system"/>
              </a:rPr>
              <a:t>πάροχους</a:t>
            </a:r>
            <a:r>
              <a:rPr lang="el-GR" sz="2000" i="0" dirty="0">
                <a:solidFill>
                  <a:srgbClr val="212529"/>
                </a:solidFill>
                <a:effectLst/>
                <a:latin typeface="-apple-system"/>
              </a:rPr>
              <a:t> υπηρεσιών.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Υποβολή από εκκαθαριστή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i="0" dirty="0">
                <a:solidFill>
                  <a:srgbClr val="212529"/>
                </a:solidFill>
                <a:effectLst/>
                <a:latin typeface="-apple-system"/>
              </a:rPr>
              <a:t>Υπο</a:t>
            </a:r>
            <a:r>
              <a:rPr lang="el-GR" sz="2000" dirty="0">
                <a:solidFill>
                  <a:srgbClr val="212529"/>
                </a:solidFill>
                <a:latin typeface="-apple-system"/>
              </a:rPr>
              <a:t>βολή από διαχειριστή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212529"/>
                </a:solidFill>
                <a:latin typeface="-apple-system"/>
              </a:rPr>
              <a:t>Βοηθητικός Σύνδεσμός: </a:t>
            </a:r>
            <a:r>
              <a:rPr lang="el-GR" sz="2000" dirty="0">
                <a:hlinkClick r:id="rId4"/>
              </a:rPr>
              <a:t>Ταυτοποίηση Προφίλ στο CY </a:t>
            </a:r>
            <a:r>
              <a:rPr lang="el-GR" sz="2000" dirty="0" err="1">
                <a:hlinkClick r:id="rId4"/>
              </a:rPr>
              <a:t>Login</a:t>
            </a:r>
            <a:endParaRPr lang="el-GR" sz="2000" i="0" dirty="0">
              <a:solidFill>
                <a:srgbClr val="212529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21022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BEC14-7590-40E6-204D-DD99B9A18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B8A67-866B-6233-1069-1ABE65940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n-CY" dirty="0" err="1"/>
              <a:t>Δι</a:t>
            </a:r>
            <a:r>
              <a:rPr lang="en-CY" dirty="0"/>
              <a:t>αχείριση Οργανισμού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1074399C-CF80-BCA3-A41D-2EFCB3362EEB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955C0-8FF7-FD29-F029-79B179CE4295}"/>
              </a:ext>
            </a:extLst>
          </p:cNvPr>
          <p:cNvSpPr txBox="1"/>
          <p:nvPr/>
        </p:nvSpPr>
        <p:spPr>
          <a:xfrm>
            <a:off x="611850" y="1050973"/>
            <a:ext cx="1049589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Y" b="1" dirty="0" err="1">
                <a:latin typeface="Arial"/>
              </a:rPr>
              <a:t>Δι</a:t>
            </a:r>
            <a:r>
              <a:rPr lang="en-CY" b="1" dirty="0">
                <a:latin typeface="Arial"/>
              </a:rPr>
              <a:t>αχείριση Βοηθών</a:t>
            </a:r>
            <a:endParaRPr lang="el-GR" b="1" dirty="0">
              <a:latin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Χρήση από άτομα του ίδιου του οργανισμού.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Χρήση από άτομα εκτός του οργανισμού.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Απαραίτητη προϋπόθεση είναι η χρήση ηλεκτρονικής διεύθυνσης (μοναδική)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Βοηθητικός Σύνδεσμός: </a:t>
            </a:r>
            <a:r>
              <a:rPr lang="el-GR" sz="2000" dirty="0">
                <a:hlinkClick r:id="rId3"/>
              </a:rPr>
              <a:t>Διαχείριση Βοηθών στο CY </a:t>
            </a:r>
            <a:r>
              <a:rPr lang="el-GR" sz="2000" dirty="0" err="1">
                <a:hlinkClick r:id="rId3"/>
              </a:rPr>
              <a:t>Login</a:t>
            </a:r>
            <a:endParaRPr lang="el-GR" sz="2000" b="1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000" b="1" dirty="0">
                <a:solidFill>
                  <a:srgbClr val="212529"/>
                </a:solidFill>
                <a:latin typeface="-apple-system"/>
              </a:rPr>
              <a:t>Διαχείριση Χρηστών</a:t>
            </a:r>
            <a:r>
              <a:rPr lang="el-GR" sz="2000" dirty="0">
                <a:solidFill>
                  <a:srgbClr val="212529"/>
                </a:solidFill>
                <a:latin typeface="-apple-system"/>
              </a:rPr>
              <a:t>: </a:t>
            </a:r>
            <a:r>
              <a:rPr lang="el-GR" sz="2000" b="1" dirty="0">
                <a:solidFill>
                  <a:srgbClr val="212529"/>
                </a:solidFill>
                <a:latin typeface="-apple-system"/>
              </a:rPr>
              <a:t>Θα απενεργοποιηθεί</a:t>
            </a:r>
            <a:endParaRPr lang="el-GR" sz="2000" dirty="0">
              <a:solidFill>
                <a:srgbClr val="212529"/>
              </a:solidFill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b="1" dirty="0">
                <a:latin typeface="Arial"/>
              </a:rPr>
              <a:t>Έλεγχος Πρόσβασης Εφαρμογών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Δ</a:t>
            </a:r>
            <a:r>
              <a:rPr lang="en-CY" dirty="0">
                <a:latin typeface="Arial"/>
              </a:rPr>
              <a:t>ια</a:t>
            </a:r>
            <a:r>
              <a:rPr lang="en-CY" dirty="0" err="1">
                <a:latin typeface="Arial"/>
              </a:rPr>
              <a:t>σφ</a:t>
            </a:r>
            <a:r>
              <a:rPr lang="en-CY" dirty="0">
                <a:latin typeface="Arial"/>
              </a:rPr>
              <a:t>αλίζει ότι μόνο εξουσιοδοτημένοι χρήστες του οργανισμού μπορούν να έχουν πρόσβαση στις κρατικές ηλεκτρονικές υπηρεσίες</a:t>
            </a:r>
            <a:endParaRPr lang="el-GR" dirty="0">
              <a:latin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Y" dirty="0">
                <a:latin typeface="Arial"/>
              </a:rPr>
              <a:t>Μπ</a:t>
            </a:r>
            <a:r>
              <a:rPr lang="en-CY" dirty="0" err="1">
                <a:latin typeface="Arial"/>
              </a:rPr>
              <a:t>ορείτε</a:t>
            </a:r>
            <a:r>
              <a:rPr lang="en-CY" dirty="0">
                <a:latin typeface="Arial"/>
              </a:rPr>
              <a:t> να </a:t>
            </a:r>
            <a:r>
              <a:rPr lang="en-CY" dirty="0" err="1">
                <a:latin typeface="Arial"/>
              </a:rPr>
              <a:t>ορίσετε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την</a:t>
            </a:r>
            <a:r>
              <a:rPr lang="en-CY" dirty="0">
                <a:latin typeface="Arial"/>
              </a:rPr>
              <a:t> π</a:t>
            </a:r>
            <a:r>
              <a:rPr lang="en-CY" dirty="0" err="1">
                <a:latin typeface="Arial"/>
              </a:rPr>
              <a:t>ροε</a:t>
            </a:r>
            <a:r>
              <a:rPr lang="en-CY" dirty="0">
                <a:latin typeface="Arial"/>
              </a:rPr>
              <a:t>πιλεγμένη πολιτική</a:t>
            </a:r>
            <a:r>
              <a:rPr lang="en-US" dirty="0">
                <a:latin typeface="Arial"/>
              </a:rPr>
              <a:t>, </a:t>
            </a:r>
            <a:r>
              <a:rPr lang="el-GR" dirty="0">
                <a:latin typeface="Arial"/>
              </a:rPr>
              <a:t>μόνο το κυρίως προφίλ </a:t>
            </a:r>
            <a:r>
              <a:rPr lang="en-US" dirty="0">
                <a:latin typeface="Arial"/>
              </a:rPr>
              <a:t>(main profile)</a:t>
            </a:r>
            <a:r>
              <a:rPr lang="el-GR" dirty="0">
                <a:latin typeface="Arial"/>
              </a:rPr>
              <a:t>,</a:t>
            </a:r>
            <a:r>
              <a:rPr lang="en-CY" dirty="0">
                <a:latin typeface="Arial"/>
              </a:rPr>
              <a:t> του οργανισμού σας ανάλογα με τις απαιτήσεις ασφαλείας σας</a:t>
            </a:r>
            <a:r>
              <a:rPr lang="el-GR" dirty="0">
                <a:latin typeface="Arial"/>
              </a:rPr>
              <a:t>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Εξορισμού η </a:t>
            </a:r>
            <a:r>
              <a:rPr lang="en-CY" dirty="0">
                <a:latin typeface="Arial"/>
              </a:rPr>
              <a:t>π</a:t>
            </a:r>
            <a:r>
              <a:rPr lang="en-CY" dirty="0" err="1">
                <a:latin typeface="Arial"/>
              </a:rPr>
              <a:t>ροε</a:t>
            </a:r>
            <a:r>
              <a:rPr lang="en-CY" dirty="0">
                <a:latin typeface="Arial"/>
              </a:rPr>
              <a:t>πιλεγμένη πολιτική</a:t>
            </a:r>
            <a:r>
              <a:rPr lang="el-GR" dirty="0">
                <a:latin typeface="Arial"/>
              </a:rPr>
              <a:t> είναι  </a:t>
            </a:r>
            <a:r>
              <a:rPr lang="el-GR" b="1" dirty="0">
                <a:latin typeface="Arial"/>
              </a:rPr>
              <a:t>«Να επιτρέπεται στους χρήστες / βοηθούς να έχουν πρόσβαση σε όλες τις εφαρμογές»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dirty="0">
                <a:latin typeface="Arial"/>
              </a:rPr>
              <a:t>Βοηθητικός Σύνδεσμός: </a:t>
            </a:r>
            <a:r>
              <a:rPr lang="el-GR" dirty="0">
                <a:hlinkClick r:id="rId4"/>
              </a:rPr>
              <a:t>Έλεγχος Πρόσβασης Εφαρμογών στο CY </a:t>
            </a:r>
            <a:r>
              <a:rPr lang="el-GR" dirty="0" err="1">
                <a:hlinkClick r:id="rId4"/>
              </a:rPr>
              <a:t>Login</a:t>
            </a:r>
            <a:endParaRPr lang="el-GR" b="1" dirty="0">
              <a:solidFill>
                <a:srgbClr val="212529"/>
              </a:solidFill>
              <a:latin typeface="-apple-system"/>
            </a:endParaRPr>
          </a:p>
          <a:p>
            <a:pPr lvl="1"/>
            <a:endParaRPr lang="el-GR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02241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C1809-A5AA-C5CB-7081-9A0C32A2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12DCC-F859-2B27-F915-680A0EE06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l-GR" dirty="0"/>
              <a:t>Ανάκτηση</a:t>
            </a:r>
            <a:r>
              <a:rPr lang="en-CY" dirty="0"/>
              <a:t> </a:t>
            </a:r>
            <a:r>
              <a:rPr lang="el-GR" dirty="0" err="1"/>
              <a:t>Λο</a:t>
            </a:r>
            <a:r>
              <a:rPr lang="en-CY" dirty="0"/>
              <a:t>γα</a:t>
            </a:r>
            <a:r>
              <a:rPr lang="en-CY" dirty="0" err="1"/>
              <a:t>ρι</a:t>
            </a:r>
            <a:r>
              <a:rPr lang="en-CY" dirty="0"/>
              <a:t>ασμού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C224ADBE-B183-E089-6809-C1AA6E156ECC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DC233-123B-A2F1-E40F-AFC2FD376BDB}"/>
              </a:ext>
            </a:extLst>
          </p:cNvPr>
          <p:cNvSpPr txBox="1"/>
          <p:nvPr/>
        </p:nvSpPr>
        <p:spPr>
          <a:xfrm>
            <a:off x="611850" y="1050973"/>
            <a:ext cx="1049589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Arial"/>
              </a:rPr>
              <a:t>Ξεχάσατε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το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Όνομ</a:t>
            </a:r>
            <a:r>
              <a:rPr lang="en-CY" dirty="0">
                <a:latin typeface="Arial"/>
              </a:rPr>
              <a:t>α Χρήστη (username) </a:t>
            </a: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Arial"/>
              </a:rPr>
              <a:t>Ξεχάσατε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τον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Κωδικό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Πρόσ</a:t>
            </a:r>
            <a:r>
              <a:rPr lang="en-CY" dirty="0">
                <a:latin typeface="Arial"/>
              </a:rPr>
              <a:t>βασής σας (password)</a:t>
            </a: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Arial"/>
              </a:rPr>
              <a:t>Αλλαγή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Ηλεκτρονικού</a:t>
            </a:r>
            <a:r>
              <a:rPr lang="en-CY" dirty="0">
                <a:latin typeface="Arial"/>
              </a:rPr>
              <a:t> Τα</a:t>
            </a:r>
            <a:r>
              <a:rPr lang="en-CY" dirty="0" err="1">
                <a:latin typeface="Arial"/>
              </a:rPr>
              <a:t>χυδρομείου</a:t>
            </a:r>
            <a:r>
              <a:rPr lang="en-CY" dirty="0">
                <a:latin typeface="Arial"/>
              </a:rPr>
              <a:t> (email) </a:t>
            </a:r>
            <a:endParaRPr lang="el-GR" dirty="0">
              <a:latin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Y" dirty="0">
                <a:latin typeface="Arial"/>
              </a:rPr>
              <a:t>«</a:t>
            </a:r>
            <a:r>
              <a:rPr lang="el-GR" dirty="0">
                <a:latin typeface="Arial"/>
              </a:rPr>
              <a:t>Διαχείριση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Προφίλ</a:t>
            </a:r>
            <a:r>
              <a:rPr lang="en-CY" dirty="0">
                <a:latin typeface="Arial"/>
              </a:rPr>
              <a:t>»</a:t>
            </a:r>
            <a:endParaRPr lang="el-GR" dirty="0">
              <a:latin typeface="Arial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Y" dirty="0">
                <a:latin typeface="Arial"/>
              </a:rPr>
              <a:t>«</a:t>
            </a:r>
            <a:r>
              <a:rPr lang="el-GR" dirty="0">
                <a:latin typeface="Arial"/>
              </a:rPr>
              <a:t>Έντυπο</a:t>
            </a:r>
            <a:r>
              <a:rPr lang="en-CY" dirty="0">
                <a:latin typeface="Arial"/>
              </a:rPr>
              <a:t> </a:t>
            </a:r>
            <a:r>
              <a:rPr lang="en-CY" dirty="0" err="1">
                <a:latin typeface="Arial"/>
              </a:rPr>
              <a:t>Αλλ</a:t>
            </a:r>
            <a:r>
              <a:rPr lang="en-CY" dirty="0">
                <a:latin typeface="Arial"/>
              </a:rPr>
              <a:t>αγής Ηλεκτρονικής Διεύθυνσης»</a:t>
            </a: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endParaRPr lang="el-GR" dirty="0"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Arial"/>
              </a:rPr>
              <a:t>Βοηθητικός Σύνδεσμός: </a:t>
            </a:r>
            <a:r>
              <a:rPr lang="el-GR" dirty="0">
                <a:hlinkClick r:id="rId3"/>
              </a:rPr>
              <a:t>Ανάκτηση Λογαριασμού</a:t>
            </a:r>
            <a:endParaRPr lang="el-GR" b="1" dirty="0">
              <a:solidFill>
                <a:srgbClr val="212529"/>
              </a:solidFill>
              <a:latin typeface="-apple-system"/>
            </a:endParaRPr>
          </a:p>
          <a:p>
            <a:pPr lvl="1"/>
            <a:endParaRPr lang="el-GR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4915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295D7-25A3-45BA-5774-ADDFF91D0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421CF-467B-03C3-F03E-2E56CBF6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l-GR" dirty="0"/>
              <a:t>Βοήθεια / Υποστήριξη 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016FB021-59EC-0CAE-8F89-695184E37C73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EA1B86-6087-06AA-333C-9C324E1BBA7F}"/>
              </a:ext>
            </a:extLst>
          </p:cNvPr>
          <p:cNvSpPr txBox="1"/>
          <p:nvPr/>
        </p:nvSpPr>
        <p:spPr>
          <a:xfrm>
            <a:off x="611850" y="1050973"/>
            <a:ext cx="10495892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Ηλεκτρονική Διεύθυνση: </a:t>
            </a:r>
            <a:r>
              <a:rPr lang="en-CY" sz="2400" u="sng" dirty="0">
                <a:hlinkClick r:id="rId3"/>
              </a:rPr>
              <a:t>cyloginsupport@dits.dmrid.gov.cy</a:t>
            </a:r>
            <a:endParaRPr lang="el-GR" sz="2400" u="sng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CY" sz="2400" dirty="0"/>
              <a:t>8:30</a:t>
            </a:r>
            <a:r>
              <a:rPr lang="el-GR" sz="2400" dirty="0"/>
              <a:t> </a:t>
            </a:r>
            <a:r>
              <a:rPr lang="en-CY" sz="2400" dirty="0"/>
              <a:t>-</a:t>
            </a:r>
            <a:r>
              <a:rPr lang="el-GR" sz="2400" dirty="0"/>
              <a:t> </a:t>
            </a:r>
            <a:r>
              <a:rPr lang="en-CY" sz="2400" dirty="0"/>
              <a:t>15:00, </a:t>
            </a:r>
            <a:r>
              <a:rPr lang="en-CY" sz="2400" dirty="0" err="1"/>
              <a:t>Δευτέρ</a:t>
            </a:r>
            <a:r>
              <a:rPr lang="en-CY" sz="2400" dirty="0"/>
              <a:t>α</a:t>
            </a:r>
            <a:r>
              <a:rPr lang="el-GR" sz="2400" dirty="0"/>
              <a:t> </a:t>
            </a:r>
            <a:r>
              <a:rPr lang="en-CY" sz="2400" dirty="0"/>
              <a:t>-</a:t>
            </a:r>
            <a:r>
              <a:rPr lang="el-GR" sz="2400" dirty="0"/>
              <a:t> </a:t>
            </a:r>
            <a:r>
              <a:rPr lang="en-CY" sz="2400" dirty="0"/>
              <a:t>Παρα</a:t>
            </a:r>
            <a:r>
              <a:rPr lang="en-CY" sz="2400" dirty="0" err="1"/>
              <a:t>σκευή</a:t>
            </a:r>
            <a:endParaRPr lang="el-GR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400" dirty="0"/>
              <a:t>09:00- 13:00 / 14:00-18:00 Σάββατο &amp; Κυριακή 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>
              <a:solidFill>
                <a:srgbClr val="212529"/>
              </a:solidFill>
              <a:latin typeface="-apple-system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Τηλέφωνο: 1450 / Ψηφιακές Υπηρεσίες (επιλογή 3) / Υπηρεσία </a:t>
            </a:r>
            <a:r>
              <a:rPr lang="en-US" sz="2400" dirty="0"/>
              <a:t>CY Login (</a:t>
            </a:r>
            <a:r>
              <a:rPr lang="el-GR" sz="2400" dirty="0"/>
              <a:t>επιλογή </a:t>
            </a:r>
            <a:r>
              <a:rPr lang="en-US" sz="2400" dirty="0"/>
              <a:t>1)</a:t>
            </a:r>
            <a:endParaRPr lang="el-GR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09</a:t>
            </a:r>
            <a:r>
              <a:rPr lang="en-CY" sz="2000" dirty="0"/>
              <a:t>:</a:t>
            </a:r>
            <a:r>
              <a:rPr lang="en-US" sz="2000" dirty="0"/>
              <a:t>0</a:t>
            </a:r>
            <a:r>
              <a:rPr lang="en-CY" sz="2000" dirty="0"/>
              <a:t>0</a:t>
            </a:r>
            <a:r>
              <a:rPr lang="el-GR" sz="2000" dirty="0"/>
              <a:t> </a:t>
            </a:r>
            <a:r>
              <a:rPr lang="en-CY" sz="2000" dirty="0"/>
              <a:t>-</a:t>
            </a:r>
            <a:r>
              <a:rPr lang="el-GR" sz="2000" dirty="0"/>
              <a:t> </a:t>
            </a:r>
            <a:r>
              <a:rPr lang="en-CY" sz="2000" dirty="0"/>
              <a:t>1</a:t>
            </a:r>
            <a:r>
              <a:rPr lang="en-US" sz="2000" dirty="0"/>
              <a:t>7</a:t>
            </a:r>
            <a:r>
              <a:rPr lang="en-CY" sz="2000" dirty="0"/>
              <a:t>:00, </a:t>
            </a:r>
            <a:r>
              <a:rPr lang="en-CY" sz="2000" dirty="0" err="1"/>
              <a:t>Δευτέρ</a:t>
            </a:r>
            <a:r>
              <a:rPr lang="en-CY" sz="2000" dirty="0"/>
              <a:t>α</a:t>
            </a:r>
            <a:r>
              <a:rPr lang="el-GR" sz="2000" dirty="0"/>
              <a:t> </a:t>
            </a:r>
            <a:r>
              <a:rPr lang="en-CY" sz="2000" dirty="0"/>
              <a:t>-</a:t>
            </a:r>
            <a:r>
              <a:rPr lang="el-GR" sz="2000" dirty="0"/>
              <a:t> </a:t>
            </a:r>
            <a:r>
              <a:rPr lang="en-CY" sz="2000" dirty="0"/>
              <a:t>Παρα</a:t>
            </a:r>
            <a:r>
              <a:rPr lang="en-CY" sz="2000" dirty="0" err="1"/>
              <a:t>σκευή</a:t>
            </a:r>
            <a:endParaRPr lang="el-GR" sz="2000" dirty="0"/>
          </a:p>
          <a:p>
            <a:pPr marL="914400" lvl="1" indent="-457200">
              <a:buFont typeface="+mj-lt"/>
              <a:buAutoNum type="arabicPeriod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  <a:p>
            <a:pPr lvl="1"/>
            <a:endParaRPr lang="el-GR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l-GR" sz="2000" dirty="0">
              <a:solidFill>
                <a:srgbClr val="21252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52071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8383E-C0D1-A102-813A-CEB1EC1B0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B7D8B-095D-9730-4344-9191FB84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50" y="123881"/>
            <a:ext cx="11062699" cy="696696"/>
          </a:xfrm>
        </p:spPr>
        <p:txBody>
          <a:bodyPr>
            <a:normAutofit/>
          </a:bodyPr>
          <a:lstStyle/>
          <a:p>
            <a:r>
              <a:rPr lang="en-US" dirty="0"/>
              <a:t>CY Login – </a:t>
            </a:r>
            <a:r>
              <a:rPr lang="el-GR" dirty="0"/>
              <a:t>Τι δεν είναι το </a:t>
            </a:r>
            <a:r>
              <a:rPr lang="en-US" dirty="0"/>
              <a:t>CY Login.</a:t>
            </a:r>
            <a:r>
              <a:rPr lang="el-GR" dirty="0"/>
              <a:t> </a:t>
            </a:r>
            <a:endParaRPr lang="en-US" dirty="0"/>
          </a:p>
        </p:txBody>
      </p:sp>
      <p:sp>
        <p:nvSpPr>
          <p:cNvPr id="3" name="ΥΠΟΥΡΓΕΙΟ ΟΙΚΟΝΟΜΙΚΩΝ">
            <a:extLst>
              <a:ext uri="{FF2B5EF4-FFF2-40B4-BE49-F238E27FC236}">
                <a16:creationId xmlns:a16="http://schemas.microsoft.com/office/drawing/2014/main" id="{9E6778A5-7A63-F9E8-A172-172A3AA6A601}"/>
              </a:ext>
            </a:extLst>
          </p:cNvPr>
          <p:cNvSpPr txBox="1"/>
          <p:nvPr/>
        </p:nvSpPr>
        <p:spPr>
          <a:xfrm>
            <a:off x="4804459" y="6044470"/>
            <a:ext cx="7082593" cy="522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Autofit/>
          </a:bodyPr>
          <a:lstStyle>
            <a:lvl1pPr algn="l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l-GR" sz="1400" b="1">
                <a:latin typeface="Arial" panose="020B0604020202020204" pitchFamily="34" charset="0"/>
                <a:cs typeface="Arial" panose="020B0604020202020204" pitchFamily="34" charset="0"/>
              </a:rPr>
              <a:t>ΤΜΗΜΑ ΥΠΗΡΕΣΙΩΝ ΠΛΗΡΟΦΟΡΙΚΗΣ (ΤΥΠ)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37BB2-8564-84E1-2FD4-36E6BE83A3E3}"/>
              </a:ext>
            </a:extLst>
          </p:cNvPr>
          <p:cNvSpPr txBox="1"/>
          <p:nvPr/>
        </p:nvSpPr>
        <p:spPr>
          <a:xfrm>
            <a:off x="611850" y="1050973"/>
            <a:ext cx="10495892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l-GR" sz="2400" dirty="0"/>
              <a:t>Το </a:t>
            </a:r>
            <a:r>
              <a:rPr lang="en-US" sz="2400" dirty="0"/>
              <a:t>CY Login </a:t>
            </a:r>
            <a:r>
              <a:rPr lang="el-GR" sz="2400" dirty="0"/>
              <a:t>δεν είναι η</a:t>
            </a:r>
            <a:r>
              <a:rPr lang="en-US" sz="2400" dirty="0"/>
              <a:t> </a:t>
            </a:r>
            <a:r>
              <a:rPr lang="en-CY" sz="2400" dirty="0" err="1">
                <a:hlinkClick r:id="rId3"/>
              </a:rPr>
              <a:t>Κυ</a:t>
            </a:r>
            <a:r>
              <a:rPr lang="en-CY" sz="2400" dirty="0">
                <a:hlinkClick r:id="rId3"/>
              </a:rPr>
              <a:t>βερνητική Πύλη - Gov.cy</a:t>
            </a:r>
            <a:r>
              <a:rPr lang="en-US" sz="2400" dirty="0"/>
              <a:t> </a:t>
            </a:r>
            <a:endParaRPr lang="el-GR" sz="2400" dirty="0"/>
          </a:p>
          <a:p>
            <a:pPr marL="800100" lvl="1" indent="-342900">
              <a:buFont typeface="+mj-lt"/>
              <a:buAutoNum type="arabicPeriod"/>
            </a:pPr>
            <a:endParaRPr lang="en-US" sz="2800" dirty="0"/>
          </a:p>
          <a:p>
            <a:pPr marL="800100" lvl="1" indent="-342900">
              <a:buFont typeface="+mj-lt"/>
              <a:buAutoNum type="arabicPeriod"/>
            </a:pPr>
            <a:r>
              <a:rPr lang="el-GR" sz="2400" dirty="0"/>
              <a:t>Το </a:t>
            </a:r>
            <a:r>
              <a:rPr lang="en-US" sz="2400" dirty="0"/>
              <a:t>CY Login </a:t>
            </a:r>
            <a:r>
              <a:rPr lang="el-GR" sz="2400" dirty="0"/>
              <a:t>είναι διαφορετική υπηρεσία από τις υπόλοιπες ηλεκτρονικές κρατικές υπηρεσίες: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/>
              <a:t>Tax4All (</a:t>
            </a:r>
            <a:r>
              <a:rPr lang="en-CY" sz="2400" dirty="0" err="1">
                <a:hlinkClick r:id="rId4"/>
              </a:rPr>
              <a:t>Σύνδεση</a:t>
            </a:r>
            <a:r>
              <a:rPr lang="en-CY" sz="2400" dirty="0">
                <a:hlinkClick r:id="rId4"/>
              </a:rPr>
              <a:t> </a:t>
            </a:r>
            <a:r>
              <a:rPr lang="en-CY" sz="2400" dirty="0" err="1">
                <a:hlinkClick r:id="rId4"/>
              </a:rPr>
              <a:t>Τμήμ</a:t>
            </a:r>
            <a:r>
              <a:rPr lang="en-CY" sz="2400" dirty="0">
                <a:hlinkClick r:id="rId4"/>
              </a:rPr>
              <a:t>α Φορολογίας</a:t>
            </a:r>
            <a:r>
              <a:rPr lang="en-US" sz="24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/>
              <a:t>SIS Net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/>
              <a:t>UBO</a:t>
            </a:r>
            <a:r>
              <a:rPr lang="el-GR" sz="2400" dirty="0"/>
              <a:t> </a:t>
            </a:r>
            <a:r>
              <a:rPr lang="en-US" sz="2400" dirty="0"/>
              <a:t>(</a:t>
            </a:r>
            <a:r>
              <a:rPr lang="en-CY" sz="2400" dirty="0">
                <a:hlinkClick r:id="rId5"/>
              </a:rPr>
              <a:t>Beneficial Owner - GOV.CY</a:t>
            </a:r>
            <a:r>
              <a:rPr lang="en-US" sz="24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l-GR" sz="2400" dirty="0"/>
              <a:t>κ.τ.λ.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CY" sz="2400" dirty="0" err="1"/>
              <a:t>Γι</a:t>
            </a:r>
            <a:r>
              <a:rPr lang="en-CY" sz="2400" dirty="0"/>
              <a:t>α θέματα που αφορούν </a:t>
            </a:r>
            <a:r>
              <a:rPr lang="el-GR" sz="2400" dirty="0"/>
              <a:t>ρόλους, </a:t>
            </a:r>
            <a:r>
              <a:rPr lang="en-CY" sz="2400" dirty="0"/>
              <a:t>π</a:t>
            </a:r>
            <a:r>
              <a:rPr lang="en-CY" sz="2400" dirty="0" err="1"/>
              <a:t>ρο</a:t>
            </a:r>
            <a:r>
              <a:rPr lang="en-CY" sz="2400" dirty="0"/>
              <a:t>βλήματα</a:t>
            </a:r>
            <a:r>
              <a:rPr lang="el-GR" sz="2400" dirty="0"/>
              <a:t>, </a:t>
            </a:r>
            <a:r>
              <a:rPr lang="en-CY" sz="2400" dirty="0" err="1"/>
              <a:t>λάθη</a:t>
            </a:r>
            <a:r>
              <a:rPr lang="en-CY" sz="2400" dirty="0"/>
              <a:t> ή</a:t>
            </a:r>
            <a:r>
              <a:rPr lang="el-GR" sz="2400" dirty="0"/>
              <a:t> </a:t>
            </a:r>
            <a:r>
              <a:rPr lang="en-CY" sz="2400" dirty="0" err="1"/>
              <a:t>οδηγίες</a:t>
            </a:r>
            <a:r>
              <a:rPr lang="en-CY" sz="2400" dirty="0"/>
              <a:t> σχετικά </a:t>
            </a:r>
            <a:r>
              <a:rPr lang="en-CY" sz="2400" dirty="0" err="1"/>
              <a:t>με</a:t>
            </a:r>
            <a:r>
              <a:rPr lang="en-CY" sz="2400" dirty="0"/>
              <a:t> υπ</a:t>
            </a:r>
            <a:r>
              <a:rPr lang="en-CY" sz="2400" dirty="0" err="1"/>
              <a:t>ηρεσίες</a:t>
            </a:r>
            <a:r>
              <a:rPr lang="en-CY" sz="2400" dirty="0"/>
              <a:t> που είναι συνδεδεμένες με το CY Login </a:t>
            </a:r>
            <a:r>
              <a:rPr lang="el-GR" sz="2400" dirty="0"/>
              <a:t>πρέπει να επικοινωνήσετε</a:t>
            </a:r>
            <a:r>
              <a:rPr lang="en-CY" sz="2400" dirty="0"/>
              <a:t> με την αρμόδια αρχή.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587353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0AD044D30BB94A815BB4F956F03B67" ma:contentTypeVersion="13" ma:contentTypeDescription="Create a new document." ma:contentTypeScope="" ma:versionID="603f442c8ed4041ef62059ae328642f1">
  <xsd:schema xmlns:xsd="http://www.w3.org/2001/XMLSchema" xmlns:xs="http://www.w3.org/2001/XMLSchema" xmlns:p="http://schemas.microsoft.com/office/2006/metadata/properties" xmlns:ns2="bb2de924-7c12-4cdb-b523-0efdb3c71d9a" xmlns:ns3="3f10646a-2bed-4eaa-b5dc-d6ed91bd17ee" targetNamespace="http://schemas.microsoft.com/office/2006/metadata/properties" ma:root="true" ma:fieldsID="c865d55f98e2b8cf418ac5ad7ebca33e" ns2:_="" ns3:_="">
    <xsd:import namespace="bb2de924-7c12-4cdb-b523-0efdb3c71d9a"/>
    <xsd:import namespace="3f10646a-2bed-4eaa-b5dc-d6ed91bd17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de924-7c12-4cdb-b523-0efdb3c71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aa8fe3-bf4d-4f0e-a61a-f49469dc35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0646a-2bed-4eaa-b5dc-d6ed91bd17e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c523e53-d0c2-4b76-91e2-eb69127236a5}" ma:internalName="TaxCatchAll" ma:showField="CatchAllData" ma:web="3f10646a-2bed-4eaa-b5dc-d6ed91bd17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2de924-7c12-4cdb-b523-0efdb3c71d9a">
      <Terms xmlns="http://schemas.microsoft.com/office/infopath/2007/PartnerControls"/>
    </lcf76f155ced4ddcb4097134ff3c332f>
    <TaxCatchAll xmlns="3f10646a-2bed-4eaa-b5dc-d6ed91bd17ee" xsi:nil="true"/>
  </documentManagement>
</p:properties>
</file>

<file path=customXml/itemProps1.xml><?xml version="1.0" encoding="utf-8"?>
<ds:datastoreItem xmlns:ds="http://schemas.openxmlformats.org/officeDocument/2006/customXml" ds:itemID="{FD51481C-A1FC-47C5-978A-00A6FBB34D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2de924-7c12-4cdb-b523-0efdb3c71d9a"/>
    <ds:schemaRef ds:uri="3f10646a-2bed-4eaa-b5dc-d6ed91bd17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968EED-1DB8-4F54-9EAF-5619EEBB7E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F1154F-AE10-49F0-819C-BC067AE62801}">
  <ds:schemaRefs>
    <ds:schemaRef ds:uri="http://schemas.microsoft.com/office/2006/metadata/properties"/>
    <ds:schemaRef ds:uri="http://schemas.microsoft.com/office/infopath/2007/PartnerControls"/>
    <ds:schemaRef ds:uri="bb2de924-7c12-4cdb-b523-0efdb3c71d9a"/>
    <ds:schemaRef ds:uri="3f10646a-2bed-4eaa-b5dc-d6ed91bd17e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723</Words>
  <Application>Microsoft Office PowerPoint</Application>
  <PresentationFormat>Widescreen</PresentationFormat>
  <Paragraphs>115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-apple-system</vt:lpstr>
      <vt:lpstr>Arial</vt:lpstr>
      <vt:lpstr>Calibri</vt:lpstr>
      <vt:lpstr>Calibri Light</vt:lpstr>
      <vt:lpstr>Century Schoolbook</vt:lpstr>
      <vt:lpstr>Office Theme</vt:lpstr>
      <vt:lpstr>Custom Design</vt:lpstr>
      <vt:lpstr>         Ψηφιακή Υπηρεσία CY Login  </vt:lpstr>
      <vt:lpstr>PowerPoint Presentation</vt:lpstr>
      <vt:lpstr>CY Login – Ποιος ο σκοπός της υπηρεσίας</vt:lpstr>
      <vt:lpstr>CY Login – Διαθέσιμοι Πάροχοι Ταυτοποίησης </vt:lpstr>
      <vt:lpstr>CY Login – Δημιουργία &amp; Ταυτοποίηση Προφίλ</vt:lpstr>
      <vt:lpstr>CY Login – Διαχείριση Οργανισμού</vt:lpstr>
      <vt:lpstr>CY Login – Ανάκτηση Λογαριασμού</vt:lpstr>
      <vt:lpstr>CY Login – Βοήθεια / Υποστήριξη </vt:lpstr>
      <vt:lpstr>CY Login – Τι δεν είναι το CY Login.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πορεία προς ένα       βιώσιμο        ψηφιακό μέλλον</dc:title>
  <dc:creator>Nasia Zanti</dc:creator>
  <cp:lastModifiedBy>Pavlos Hoplaros</cp:lastModifiedBy>
  <cp:revision>96</cp:revision>
  <cp:lastPrinted>2023-03-03T10:07:20Z</cp:lastPrinted>
  <dcterms:modified xsi:type="dcterms:W3CDTF">2026-07-21T08:21:53Z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0x010100D30AD044D30BB94A815BB4F956F03B67</vt:lpwstr>
  </property>
  <property fmtid="{D5CDD505-2E9C-101B-9397-08002B2CF9AE}" pid="3" name="MediaServiceImageTags">
    <vt:lpwstr/>
  </property>
</Properties>
</file>