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57" r:id="rId4"/>
    <p:sldId id="274" r:id="rId5"/>
    <p:sldId id="269" r:id="rId6"/>
    <p:sldId id="260" r:id="rId7"/>
    <p:sldId id="275" r:id="rId8"/>
    <p:sldId id="276" r:id="rId9"/>
    <p:sldId id="277" r:id="rId10"/>
    <p:sldId id="280" r:id="rId11"/>
    <p:sldId id="279" r:id="rId12"/>
    <p:sldId id="281" r:id="rId13"/>
    <p:sldId id="282" r:id="rId14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D17758E-7E0C-407A-8778-F21F4CC35076}">
          <p14:sldIdLst>
            <p14:sldId id="273"/>
            <p14:sldId id="258"/>
            <p14:sldId id="257"/>
            <p14:sldId id="274"/>
            <p14:sldId id="269"/>
            <p14:sldId id="260"/>
            <p14:sldId id="275"/>
            <p14:sldId id="276"/>
            <p14:sldId id="277"/>
            <p14:sldId id="280"/>
            <p14:sldId id="279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26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1CC81-E680-420B-9822-E7B42BCADD48}" v="45" dt="2026-02-19T10:03:39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404" autoAdjust="0"/>
  </p:normalViewPr>
  <p:slideViewPr>
    <p:cSldViewPr snapToGrid="0" snapToObjects="1">
      <p:cViewPr varScale="1">
        <p:scale>
          <a:sx n="105" d="100"/>
          <a:sy n="105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88653AAB-2D6B-4C8F-BED7-1F20B6E7012A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8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74F1DF0A-DD2B-409E-9C9E-D097170C9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871B5-8E78-A175-3372-D0E3FE6A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DFC92-D7D9-4CCF-5588-17741F129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34FD4-39AC-1B09-A8D4-D92D77FBE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8B7A9-0674-F98E-AF5C-CA98FD443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2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413F-2551-2509-1821-62DE68705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55D85-FDCE-B20C-2114-FDC14B329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28E04-4C44-5C05-3B87-CF3548B7E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BE85D-D1DA-0396-C489-802BF6104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6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D76FD-DE0D-852D-FCA8-E51E1E67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A58BF-8337-BD4E-9B78-7FAF3190F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77252-EB5A-017C-13EC-B942F8DB7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E0F7B-5090-C370-BCDE-613A4D7C5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6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E9CB2-8CAF-10E4-36DB-98A8E9B7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7B497-C360-2B2E-F617-60FE7ED3E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15D72-97E4-DE2A-BC8F-234BA0446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43FF-904B-4AAE-01D7-0699D39B9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1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E6049-7CBA-D55D-AB1F-2E8A78E6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EC396-CC6B-6C38-4564-64C8C2043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CE8B9-729C-7FF4-65F6-59F7FE150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1742F-E300-35C5-F07C-AA86B86A5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3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6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6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8DCF-E681-CD6C-12A2-E2518322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38EBD-D4A8-9570-936D-FB4A62B67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8962F-22E5-46D5-F968-A90BBF748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24BFD-CEC0-282F-96AC-7B12D00EE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3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2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3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33E8-AE7F-691B-0CB9-68215901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1BF6-B46B-F17D-365B-90DBE813B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D72FF-CCA6-82A4-2BCD-5370D3404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977C-5012-3C6F-4C3F-9FE20E646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8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CC657-9F56-342F-C987-5AFB2109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3BBB0-51B1-F2E6-4D07-A73C1AF08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4C023-5BE4-1527-DD9A-E9D2A12DB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8B6CF-3F56-5C3C-053E-F7DF66544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0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60113-DC23-987F-F0A8-B0D23044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C238C-86A0-E1F4-039E-34AFA9514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0B5ED-D9C5-2795-1956-A9A574C92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A9CF9-B500-2B6D-6B99-21C9F9B6A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DF0A-DD2B-409E-9C9E-D097170C9F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cid:image002.png@01DC7A2F.85098F0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C7A2F.85098F0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C7A2F.85098F0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C7A2F.85098F0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cid:image002.png@01DC7A2F.85098F00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7BE2265-673B-5599-603C-4477514D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tor holding a stethoscope&#10;&#10;AI-generated content may be incorrect.">
            <a:extLst>
              <a:ext uri="{FF2B5EF4-FFF2-40B4-BE49-F238E27FC236}">
                <a16:creationId xmlns:a16="http://schemas.microsoft.com/office/drawing/2014/main" id="{EE78AB1C-D715-C4B9-8089-3D4E7746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2" r="9246"/>
          <a:stretch>
            <a:fillRect/>
          </a:stretch>
        </p:blipFill>
        <p:spPr>
          <a:xfrm>
            <a:off x="5438775" y="-1"/>
            <a:ext cx="37052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6C68C-2682-C1F0-A14F-82FCD946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9" y="2778071"/>
            <a:ext cx="8912751" cy="1301857"/>
          </a:xfrm>
          <a:solidFill>
            <a:schemeClr val="accent1">
              <a:lumMod val="50000"/>
              <a:alpha val="73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sz="3200" dirty="0">
                <a:solidFill>
                  <a:schemeClr val="bg1"/>
                </a:solidFill>
              </a:rPr>
              <a:t>Offering an Elevated Patient Experience</a:t>
            </a:r>
          </a:p>
          <a:p>
            <a:pPr algn="l"/>
            <a:r>
              <a:rPr sz="3200" dirty="0">
                <a:solidFill>
                  <a:schemeClr val="bg1"/>
                </a:solidFill>
              </a:rPr>
              <a:t>Lessons from Cyprus &amp; International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5882-59A8-FCCD-FB26-412E872E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9" y="4265002"/>
            <a:ext cx="5454032" cy="1088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Andros Antoniades, CEO Aretaeio Hospital</a:t>
            </a:r>
          </a:p>
          <a:p>
            <a:pPr marL="0" indent="0">
              <a:buNone/>
            </a:pPr>
            <a:r>
              <a:rPr lang="en-US" sz="2400" dirty="0"/>
              <a:t>Hellenic Healthcare Group</a:t>
            </a:r>
            <a:endParaRPr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6D3C39-34EA-2F29-282E-CC0810CD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316637" cy="13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48A64373-6D8E-2215-E66B-12B99CDA5651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563" y="235187"/>
            <a:ext cx="3001678" cy="63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70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96F3C-AD5C-C4A9-B021-17D6D5B9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D1486E-BF51-74F5-6992-02C796C154DD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9144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2DEB8F-1B05-3ED6-5834-D4AA0795E4D9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153FA4FE-B91B-7F79-E432-35A5ACA6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139E69D0-D0CF-8BF3-EF5C-898E8CF5B13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B2A717-1D8F-67D3-1BB9-DDE84CA0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Lesson 5: Digital &amp; Continuity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DDBDEC-CA45-EC45-0F91-EBB7CF21E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49" y="2151353"/>
            <a:ext cx="1907377" cy="31520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22C35E-A1A9-7CBA-9362-55B4B7AA622E}"/>
              </a:ext>
            </a:extLst>
          </p:cNvPr>
          <p:cNvSpPr/>
          <p:nvPr/>
        </p:nvSpPr>
        <p:spPr>
          <a:xfrm>
            <a:off x="555174" y="1901720"/>
            <a:ext cx="5998027" cy="1076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r>
              <a:rPr lang="en-US" sz="2400" dirty="0"/>
              <a:t>Digital creates value when it removes friction and reduces clinical risk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1979F-9040-EE12-94A2-885C20F93FBC}"/>
              </a:ext>
            </a:extLst>
          </p:cNvPr>
          <p:cNvSpPr/>
          <p:nvPr/>
        </p:nvSpPr>
        <p:spPr>
          <a:xfrm>
            <a:off x="555174" y="3189231"/>
            <a:ext cx="5998027" cy="1076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2400" dirty="0"/>
              <a:t>Reliability builds trust</a:t>
            </a:r>
            <a:r>
              <a:rPr lang="en-GB" sz="2400" dirty="0"/>
              <a:t> (a system that works every time builds trust to the patient)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07974-0ABF-30EE-2343-F4B118B9F89E}"/>
              </a:ext>
            </a:extLst>
          </p:cNvPr>
          <p:cNvSpPr/>
          <p:nvPr/>
        </p:nvSpPr>
        <p:spPr>
          <a:xfrm>
            <a:off x="555171" y="4476744"/>
            <a:ext cx="5998027" cy="1076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GB" sz="2400" dirty="0"/>
              <a:t>Elevate experience by designing continuity</a:t>
            </a:r>
            <a:r>
              <a:rPr lang="en-GB" sz="2400"/>
              <a:t>: the </a:t>
            </a:r>
            <a:r>
              <a:rPr lang="en-GB" sz="2400" dirty="0"/>
              <a:t>patient should never wonder “what happens next”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0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B585-7EC9-F9DF-B9D7-B2B4D018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D302E67-3CC6-64E7-5909-A5AE0ABD3DC7}"/>
              </a:ext>
            </a:extLst>
          </p:cNvPr>
          <p:cNvSpPr/>
          <p:nvPr/>
        </p:nvSpPr>
        <p:spPr>
          <a:xfrm>
            <a:off x="631373" y="2449854"/>
            <a:ext cx="7731577" cy="3570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93EE3F-CB77-AC3F-B122-2816846D9E00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9144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B9D124-7D0C-D5C2-B692-AF236DC232A5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57DEF196-5086-10BB-32C8-34BA0B5C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69442D12-2513-43CB-E6DA-713CFDB5DCD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38AC653-D37A-2AF7-2607-E8022A0E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Lesson 6: Patient Engagement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11B29E-E4AC-70C5-370F-FFBAF36E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4" y="1768153"/>
            <a:ext cx="7905750" cy="538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Patient engagement: </a:t>
            </a:r>
            <a:r>
              <a:rPr lang="en-GB" sz="2400" dirty="0"/>
              <a:t>from passive care to active partnership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27C346-BC5E-59CB-F0E9-F321EB1CE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90" y="3995986"/>
            <a:ext cx="6542953" cy="258681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31074A-4774-C91B-48FD-2B0E74B425C7}"/>
              </a:ext>
            </a:extLst>
          </p:cNvPr>
          <p:cNvSpPr txBox="1">
            <a:spLocks/>
          </p:cNvSpPr>
          <p:nvPr/>
        </p:nvSpPr>
        <p:spPr>
          <a:xfrm>
            <a:off x="666751" y="2685012"/>
            <a:ext cx="7696199" cy="136457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GB" sz="2200" dirty="0"/>
              <a:t>Shared decision-making</a:t>
            </a:r>
          </a:p>
          <a:p>
            <a:r>
              <a:rPr lang="en-GB" sz="2200" dirty="0"/>
              <a:t>Clear understanding &amp; </a:t>
            </a:r>
            <a:br>
              <a:rPr lang="en-GB" sz="2200" dirty="0"/>
            </a:br>
            <a:r>
              <a:rPr lang="en-GB" sz="2200" dirty="0"/>
              <a:t>health literacy</a:t>
            </a:r>
          </a:p>
          <a:p>
            <a:endParaRPr lang="en-GB" sz="2200" dirty="0"/>
          </a:p>
          <a:p>
            <a:r>
              <a:rPr lang="en-GB" sz="2200" dirty="0"/>
              <a:t>Digital tools that empower patients </a:t>
            </a:r>
          </a:p>
          <a:p>
            <a:r>
              <a:rPr lang="en-GB" sz="2200" dirty="0"/>
              <a:t>Support for self-management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FBA8F9-1E96-155A-24D6-F197BF1BEB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15" y="2777217"/>
            <a:ext cx="249129" cy="246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E15B0-5E67-2176-5521-2191933858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14" y="3182112"/>
            <a:ext cx="249129" cy="246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E39BF-D5BC-47F0-EF6C-4B3CF34FE0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667" y="2792102"/>
            <a:ext cx="249129" cy="2468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F7BB03-C661-2B9C-D349-BA9CC7F74F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961" y="3528440"/>
            <a:ext cx="24912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FE24-BA1E-EB6B-FDF2-D8662FCC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EBCDF9-24B6-4706-C745-A21F2C03D2BC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9144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02E849-4156-4203-13C2-9267FD6B68C6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779D23BD-6088-B679-A2CD-049713E5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14F34A12-04DD-6412-39F3-964908ACADD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273AFD-E18D-D8EC-68C1-A68D366C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Lesson 7: Leadership Role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77" name="Picture 76" descr="A doctor holding a stethoscope&#10;&#10;AI-generated content may be incorrect.">
            <a:extLst>
              <a:ext uri="{FF2B5EF4-FFF2-40B4-BE49-F238E27FC236}">
                <a16:creationId xmlns:a16="http://schemas.microsoft.com/office/drawing/2014/main" id="{4EBF1F44-4489-7232-5D8D-EFF7996A757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2" r="15779"/>
          <a:stretch>
            <a:fillRect/>
          </a:stretch>
        </p:blipFill>
        <p:spPr>
          <a:xfrm>
            <a:off x="555174" y="1779315"/>
            <a:ext cx="1766807" cy="4105241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5EF2FEF-7D4E-2B59-F965-559A6C685C1A}"/>
              </a:ext>
            </a:extLst>
          </p:cNvPr>
          <p:cNvSpPr/>
          <p:nvPr/>
        </p:nvSpPr>
        <p:spPr>
          <a:xfrm>
            <a:off x="2450649" y="2210489"/>
            <a:ext cx="5912301" cy="60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	Be visible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36A6F38-935C-8168-01DB-49100D30AEBD}"/>
              </a:ext>
            </a:extLst>
          </p:cNvPr>
          <p:cNvSpPr/>
          <p:nvPr/>
        </p:nvSpPr>
        <p:spPr>
          <a:xfrm>
            <a:off x="2450649" y="3429000"/>
            <a:ext cx="5912301" cy="60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GB" sz="2400" dirty="0">
                <a:solidFill>
                  <a:schemeClr val="tx1"/>
                </a:solidFill>
              </a:rPr>
              <a:t>Listen to patients and staff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C7BE522-EC7A-D3B8-5705-4AFDC0E69F49}"/>
              </a:ext>
            </a:extLst>
          </p:cNvPr>
          <p:cNvSpPr/>
          <p:nvPr/>
        </p:nvSpPr>
        <p:spPr>
          <a:xfrm>
            <a:off x="2450649" y="4783839"/>
            <a:ext cx="5912301" cy="60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	Remove barriers</a:t>
            </a:r>
          </a:p>
        </p:txBody>
      </p:sp>
    </p:spTree>
    <p:extLst>
      <p:ext uri="{BB962C8B-B14F-4D97-AF65-F5344CB8AC3E}">
        <p14:creationId xmlns:p14="http://schemas.microsoft.com/office/powerpoint/2010/main" val="345574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1B045-89DF-2C88-E0AD-E6CD6351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70FF4D-4A82-1C7C-09B7-AA5D3B8F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4F0DBF35-109C-CD24-02AC-11DE98EBDAB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1C7BE09-19D6-0DED-4A5F-80147E23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Closing Message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doctor holding a stethoscope&#10;&#10;AI-generated content may be incorrect.">
            <a:extLst>
              <a:ext uri="{FF2B5EF4-FFF2-40B4-BE49-F238E27FC236}">
                <a16:creationId xmlns:a16="http://schemas.microsoft.com/office/drawing/2014/main" id="{8E3C3802-7CDC-0BCD-E9C1-2369A08F5F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-608"/>
          <a:stretch>
            <a:fillRect/>
          </a:stretch>
        </p:blipFill>
        <p:spPr>
          <a:xfrm>
            <a:off x="514351" y="1283205"/>
            <a:ext cx="7848600" cy="46260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ED7FFD-3561-8C53-0CE6-9E3F3302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1650915"/>
            <a:ext cx="4533900" cy="223528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sz="2400" dirty="0"/>
              <a:t>Experience is designed</a:t>
            </a:r>
          </a:p>
          <a:p>
            <a:pPr>
              <a:spcAft>
                <a:spcPts val="600"/>
              </a:spcAft>
            </a:pPr>
            <a:r>
              <a:rPr sz="2400" dirty="0"/>
              <a:t>Small changes done consistently</a:t>
            </a:r>
            <a:r>
              <a:rPr lang="en-US" sz="2400" dirty="0"/>
              <a:t> / continuous improvement</a:t>
            </a:r>
            <a:endParaRPr sz="2400" dirty="0"/>
          </a:p>
          <a:p>
            <a:pPr>
              <a:spcAft>
                <a:spcPts val="600"/>
              </a:spcAft>
            </a:pPr>
            <a:r>
              <a:rPr sz="2400" dirty="0"/>
              <a:t>Leadership makes the difference</a:t>
            </a:r>
          </a:p>
          <a:p>
            <a:pPr marL="0" indent="0">
              <a:spcAft>
                <a:spcPts val="600"/>
              </a:spcAft>
              <a:buNone/>
            </a:pPr>
            <a:endParaRPr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90C03-D41C-645D-88FC-D3AB880FA89B}"/>
              </a:ext>
            </a:extLst>
          </p:cNvPr>
          <p:cNvSpPr/>
          <p:nvPr/>
        </p:nvSpPr>
        <p:spPr>
          <a:xfrm>
            <a:off x="850450" y="4176305"/>
            <a:ext cx="4016826" cy="1281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Reliability, clarity, and respect define excellent care.</a:t>
            </a:r>
          </a:p>
        </p:txBody>
      </p:sp>
    </p:spTree>
    <p:extLst>
      <p:ext uri="{BB962C8B-B14F-4D97-AF65-F5344CB8AC3E}">
        <p14:creationId xmlns:p14="http://schemas.microsoft.com/office/powerpoint/2010/main" val="33754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034"/>
            <a:ext cx="822960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sz="3200" dirty="0">
                <a:solidFill>
                  <a:schemeClr val="bg1"/>
                </a:solidFill>
              </a:rPr>
              <a:t>What Do We Mean by Patient Experience?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8F5BB1-CDEC-5844-4290-648ADD20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3A44D4E9-2B64-E5B9-29B8-6753FDBFD51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0FE707-39F6-57B4-BBD4-58D0A577FBA5}"/>
              </a:ext>
            </a:extLst>
          </p:cNvPr>
          <p:cNvSpPr/>
          <p:nvPr/>
        </p:nvSpPr>
        <p:spPr>
          <a:xfrm>
            <a:off x="542925" y="1114425"/>
            <a:ext cx="7686675" cy="13620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GB" sz="2400" dirty="0"/>
              <a:t>Patient experience is the sum of every interaction a patient has with our system; </a:t>
            </a:r>
            <a:r>
              <a:rPr lang="en-GB" sz="2400" i="1" dirty="0">
                <a:solidFill>
                  <a:srgbClr val="00B0F0"/>
                </a:solidFill>
              </a:rPr>
              <a:t>before, during, and after care</a:t>
            </a:r>
            <a:r>
              <a:rPr lang="en-GB" sz="2400" dirty="0"/>
              <a:t>. </a:t>
            </a:r>
          </a:p>
          <a:p>
            <a:pPr>
              <a:spcBef>
                <a:spcPct val="0"/>
              </a:spcBef>
            </a:pPr>
            <a:r>
              <a:rPr lang="en-GB" sz="2400" dirty="0"/>
              <a:t>Is the operating cycle of a modern hospital system.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6298C4-B7AE-CB13-B354-41988ED3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2672468"/>
            <a:ext cx="6486525" cy="307110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Patient experience is shaped by our culture, </a:t>
            </a:r>
            <a:br>
              <a:rPr lang="en-GB" sz="2400" dirty="0"/>
            </a:br>
            <a:r>
              <a:rPr lang="en-GB" sz="2400" dirty="0"/>
              <a:t>our processes and our people:</a:t>
            </a:r>
          </a:p>
          <a:p>
            <a:r>
              <a:rPr lang="en-GB" sz="2400" dirty="0"/>
              <a:t>how our systems work </a:t>
            </a:r>
          </a:p>
          <a:p>
            <a:r>
              <a:rPr lang="en-GB" sz="2400" dirty="0"/>
              <a:t>how we communicate </a:t>
            </a:r>
          </a:p>
          <a:p>
            <a:r>
              <a:rPr lang="en-GB" sz="2400" dirty="0"/>
              <a:t>how predictable, reliable and </a:t>
            </a:r>
            <a:br>
              <a:rPr lang="en-GB" sz="2400" dirty="0"/>
            </a:br>
            <a:r>
              <a:rPr lang="en-GB" sz="2400" dirty="0"/>
              <a:t>trustworthy we are</a:t>
            </a:r>
          </a:p>
          <a:p>
            <a:r>
              <a:rPr lang="en-GB" sz="2400" dirty="0"/>
              <a:t>how safe and respected patients feel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8E263-DF01-3B18-421D-472BE86BD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"/>
          <a:stretch>
            <a:fillRect/>
          </a:stretch>
        </p:blipFill>
        <p:spPr>
          <a:xfrm flipH="1">
            <a:off x="5991225" y="3262185"/>
            <a:ext cx="2238375" cy="22386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380244-DC87-1A2F-1CD3-54A063A42AF0}"/>
              </a:ext>
            </a:extLst>
          </p:cNvPr>
          <p:cNvCxnSpPr/>
          <p:nvPr/>
        </p:nvCxnSpPr>
        <p:spPr>
          <a:xfrm>
            <a:off x="619125" y="2476500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96CDACE-912C-BA01-8078-66F0A79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4B68C7-4638-3114-7F48-AA5340B4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22960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Why patient care matters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8EBCD5-3227-FCD5-785B-BE4A7A4E102D}"/>
              </a:ext>
            </a:extLst>
          </p:cNvPr>
          <p:cNvSpPr/>
          <p:nvPr/>
        </p:nvSpPr>
        <p:spPr bwMode="gray">
          <a:xfrm>
            <a:off x="707667" y="5396697"/>
            <a:ext cx="7521933" cy="7220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en-GB" sz="2400" b="1" i="1" dirty="0"/>
              <a:t>Quality and experience are inseparable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7799D7-BBCD-256A-9648-E5C0AD3F50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232" y="4720589"/>
            <a:ext cx="831259" cy="1352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718ACC-B22A-C843-57BD-66889F565F5C}"/>
              </a:ext>
            </a:extLst>
          </p:cNvPr>
          <p:cNvSpPr/>
          <p:nvPr/>
        </p:nvSpPr>
        <p:spPr>
          <a:xfrm>
            <a:off x="542925" y="1114426"/>
            <a:ext cx="7981950" cy="10025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Patient experience is the central pillar of a successful, reputable and thriving hospital</a:t>
            </a:r>
            <a:r>
              <a:rPr lang="el-GR" sz="2400" dirty="0"/>
              <a:t>.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76CF2F-8277-7EB6-C711-7EE7EEE7B844}"/>
              </a:ext>
            </a:extLst>
          </p:cNvPr>
          <p:cNvCxnSpPr/>
          <p:nvPr/>
        </p:nvCxnSpPr>
        <p:spPr>
          <a:xfrm>
            <a:off x="619125" y="2117002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3106F8F-7827-5F0D-5461-7A1DDEA5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4" y="2259411"/>
            <a:ext cx="7610475" cy="26392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Positive experience influences patient outcomes, loyalty and your organization’s bottom line</a:t>
            </a:r>
          </a:p>
          <a:p>
            <a:pPr>
              <a:spcAft>
                <a:spcPts val="600"/>
              </a:spcAft>
            </a:pPr>
            <a:r>
              <a:rPr sz="2400" dirty="0"/>
              <a:t>Patients</a:t>
            </a:r>
            <a:r>
              <a:rPr lang="en-US" sz="2400" dirty="0"/>
              <a:t> today</a:t>
            </a:r>
            <a:r>
              <a:rPr sz="2400" dirty="0"/>
              <a:t> are </a:t>
            </a:r>
            <a:r>
              <a:rPr lang="en-US" sz="2400" dirty="0"/>
              <a:t>well</a:t>
            </a:r>
            <a:r>
              <a:rPr sz="2400" dirty="0"/>
              <a:t> informed and </a:t>
            </a:r>
            <a:r>
              <a:rPr lang="en-US" sz="2400" dirty="0"/>
              <a:t>co-producers of care, not passive anymore</a:t>
            </a:r>
            <a:endParaRPr sz="2400" dirty="0"/>
          </a:p>
          <a:p>
            <a:pPr>
              <a:spcAft>
                <a:spcPts val="600"/>
              </a:spcAft>
            </a:pPr>
            <a:r>
              <a:rPr sz="2400" dirty="0"/>
              <a:t>Experience affects trust, </a:t>
            </a:r>
            <a:r>
              <a:rPr lang="en-US" sz="2400" dirty="0"/>
              <a:t>increase patient retention and </a:t>
            </a:r>
            <a:r>
              <a:rPr sz="2400" dirty="0"/>
              <a:t>reputation</a:t>
            </a:r>
          </a:p>
        </p:txBody>
      </p:sp>
      <p:pic>
        <p:nvPicPr>
          <p:cNvPr id="17" name="Picture 16" descr="A red and black logo&#10;&#10;AI-generated content may be incorrect.">
            <a:extLst>
              <a:ext uri="{FF2B5EF4-FFF2-40B4-BE49-F238E27FC236}">
                <a16:creationId xmlns:a16="http://schemas.microsoft.com/office/drawing/2014/main" id="{C6F37DF0-24A4-C0D9-AB51-14C28E1AB5D7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180EA-746E-289C-3D1D-E2383DBA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F4AE91-99A1-24B2-E02D-74B3CC41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Patient experience happens across the journey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EE188F-5202-7DFA-E764-AB3C4D18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red and black logo&#10;&#10;AI-generated content may be incorrect.">
            <a:extLst>
              <a:ext uri="{FF2B5EF4-FFF2-40B4-BE49-F238E27FC236}">
                <a16:creationId xmlns:a16="http://schemas.microsoft.com/office/drawing/2014/main" id="{472CA209-2F91-BB05-4D0B-4B0D3317DFB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pic>
        <p:nvPicPr>
          <p:cNvPr id="17" name="Picture 16" descr="A doctor holding a stethoscope&#10;&#10;AI-generated content may be incorrect.">
            <a:extLst>
              <a:ext uri="{FF2B5EF4-FFF2-40B4-BE49-F238E27FC236}">
                <a16:creationId xmlns:a16="http://schemas.microsoft.com/office/drawing/2014/main" id="{108FCE82-5C7C-D510-6311-4436019AF0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2" r="15779"/>
          <a:stretch>
            <a:fillRect/>
          </a:stretch>
        </p:blipFill>
        <p:spPr>
          <a:xfrm>
            <a:off x="528638" y="1352549"/>
            <a:ext cx="2000249" cy="464765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05DBB94-21AA-7356-F21F-3F6FB1E36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352549"/>
            <a:ext cx="5872162" cy="29941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Before admission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At admission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During hospitalisation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At discharge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After discharge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F699AF-B7C8-EEAF-089E-32EBDA61FAE3}"/>
              </a:ext>
            </a:extLst>
          </p:cNvPr>
          <p:cNvSpPr txBox="1">
            <a:spLocks/>
          </p:cNvSpPr>
          <p:nvPr/>
        </p:nvSpPr>
        <p:spPr>
          <a:xfrm>
            <a:off x="2528887" y="4701473"/>
            <a:ext cx="6615113" cy="104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800" b="1" dirty="0">
                <a:solidFill>
                  <a:srgbClr val="C00000"/>
                </a:solidFill>
              </a:rPr>
              <a:t>“This experience is not created by one person — it is created by the system.”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BA9236-1B19-DB25-FE73-ED62B1F6EF5D}"/>
              </a:ext>
            </a:extLst>
          </p:cNvPr>
          <p:cNvCxnSpPr/>
          <p:nvPr/>
        </p:nvCxnSpPr>
        <p:spPr>
          <a:xfrm>
            <a:off x="3022149" y="5744544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D216A1-26AF-A82E-1C84-1BBFAB1E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How to elevate patient experience?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393803-8541-3F21-5EC1-32BFF2C290AD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8763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327F9E-1C65-A143-A3E1-FFFC4D4FFAAA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77EA6B-B767-5B8A-09B0-32FAF478EBAB}"/>
              </a:ext>
            </a:extLst>
          </p:cNvPr>
          <p:cNvGrpSpPr/>
          <p:nvPr/>
        </p:nvGrpSpPr>
        <p:grpSpPr>
          <a:xfrm>
            <a:off x="567423" y="1934008"/>
            <a:ext cx="7683951" cy="4062651"/>
            <a:chOff x="567423" y="1934008"/>
            <a:chExt cx="7683951" cy="40626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6CCA08-1624-FB97-25E6-C4A2DF6BF373}"/>
                </a:ext>
              </a:extLst>
            </p:cNvPr>
            <p:cNvGrpSpPr/>
            <p:nvPr/>
          </p:nvGrpSpPr>
          <p:grpSpPr>
            <a:xfrm>
              <a:off x="669474" y="1934008"/>
              <a:ext cx="7581900" cy="4062651"/>
              <a:chOff x="447676" y="1934008"/>
              <a:chExt cx="7581900" cy="406265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2BFC6F-6950-79C5-F8E9-734E9A423DFD}"/>
                  </a:ext>
                </a:extLst>
              </p:cNvPr>
              <p:cNvSpPr txBox="1"/>
              <p:nvPr/>
            </p:nvSpPr>
            <p:spPr>
              <a:xfrm>
                <a:off x="447676" y="1934008"/>
                <a:ext cx="7581900" cy="40626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Measurement enables improvement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Redesign patient journey 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Communication failures matter most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Employee engagement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Digital works only if reliable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Patient engagement</a:t>
                </a:r>
              </a:p>
              <a:p>
                <a:pPr marL="1343025" indent="-352425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Leadership Role 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D8FDF0B-D972-FC67-410C-21FB00202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-953649" y="3562154"/>
                <a:ext cx="3763683" cy="74603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61817A-A020-050A-0952-0677772061FC}"/>
                </a:ext>
              </a:extLst>
            </p:cNvPr>
            <p:cNvSpPr/>
            <p:nvPr/>
          </p:nvSpPr>
          <p:spPr>
            <a:xfrm>
              <a:off x="567423" y="1934008"/>
              <a:ext cx="102051" cy="4062651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2B0B3DE7-F9FC-6339-1880-82584E87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red and black logo&#10;&#10;AI-generated content may be incorrect.">
            <a:extLst>
              <a:ext uri="{FF2B5EF4-FFF2-40B4-BE49-F238E27FC236}">
                <a16:creationId xmlns:a16="http://schemas.microsoft.com/office/drawing/2014/main" id="{084A61C0-38BB-8A33-610D-A4D3774AFDC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86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56730"/>
            <a:ext cx="8505826" cy="2669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Measurement creates transparency and accountability</a:t>
            </a:r>
          </a:p>
          <a:p>
            <a:pPr marL="0" indent="0">
              <a:buNone/>
            </a:pPr>
            <a:endParaRPr lang="en-US" sz="1400" dirty="0"/>
          </a:p>
          <a:p>
            <a:r>
              <a:rPr sz="2800" dirty="0"/>
              <a:t>Systematic patient satisfaction measurement</a:t>
            </a:r>
          </a:p>
          <a:p>
            <a:r>
              <a:rPr sz="2800" dirty="0"/>
              <a:t>Shift from anecdotes to data</a:t>
            </a:r>
          </a:p>
          <a:p>
            <a:r>
              <a:rPr sz="2800" dirty="0"/>
              <a:t>Focus on patterns, not complaints</a:t>
            </a:r>
            <a:endParaRPr lang="en-GB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9E0D97-5CF7-BFD5-ABDB-E7199645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Lesson 1: Measure &amp; Act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64F25B-CA49-8A44-EE0A-FFAA8132CB78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8763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F3B44C-5106-4E4D-DE9C-7C8E2F435373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851BEE-E43B-A01F-2E63-26A40F6A510B}"/>
              </a:ext>
            </a:extLst>
          </p:cNvPr>
          <p:cNvSpPr/>
          <p:nvPr/>
        </p:nvSpPr>
        <p:spPr bwMode="gray">
          <a:xfrm>
            <a:off x="555175" y="4355619"/>
            <a:ext cx="7674426" cy="16155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r>
              <a:rPr lang="en-GB" sz="2400" b="1" dirty="0">
                <a:solidFill>
                  <a:srgbClr val="C00000"/>
                </a:solidFill>
              </a:rPr>
              <a:t>What gets measured gets managed — but only 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if we act on it on </a:t>
            </a:r>
            <a:r>
              <a:rPr lang="en-GB" sz="2400" b="1" i="1" dirty="0">
                <a:solidFill>
                  <a:srgbClr val="C00000"/>
                </a:solidFill>
              </a:rPr>
              <a:t>confidentiality/quality/safety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BA1A67-0155-461E-C259-4CB89C2C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052" y="4488790"/>
            <a:ext cx="831259" cy="135221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AB04C04-3B55-0710-153D-073658B0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689E96A0-6D65-2589-FFC0-65A0BB71AAE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310B8-7236-1294-18BF-B819B7CC1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05B41AE-881B-AC79-F775-ED730001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5" y="1901004"/>
            <a:ext cx="7851505" cy="39473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1. Standardisation improves fairness and trust</a:t>
            </a:r>
          </a:p>
          <a:p>
            <a:pPr lvl="1"/>
            <a:r>
              <a:rPr lang="en-GB" sz="2400" dirty="0"/>
              <a:t>With </a:t>
            </a:r>
            <a:r>
              <a:rPr lang="en-GB" sz="2400" b="1" dirty="0"/>
              <a:t>HIO</a:t>
            </a:r>
            <a:r>
              <a:rPr lang="en-GB" sz="2400" dirty="0"/>
              <a:t> and broader system reforms, patients increasingly expect similar processes, similar access, similar information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2"/>
                </a:solidFill>
              </a:rPr>
              <a:t>Variation feels like unfairness, </a:t>
            </a:r>
            <a:br>
              <a:rPr lang="en-GB" sz="2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even when care quality is good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2. Eliminate bottlenecks / waste in the process</a:t>
            </a:r>
            <a:endParaRPr lang="en-GB" sz="2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415BB3-2A4B-FC2E-8C04-6E9E5CB1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5991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	Lesson 2: Redesign the patient journey (Lean Thinking)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D31DB0-E3FC-409F-F9F5-561D2508B142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8763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31D0AA-598D-3A25-D6A0-B1CE1EC2C080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4C1F9E6-02D5-DCE6-0BC1-6D23E0AA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8EABB889-19B8-7948-1A77-9849820FD23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grpSp>
        <p:nvGrpSpPr>
          <p:cNvPr id="7" name="Group 15">
            <a:extLst>
              <a:ext uri="{FF2B5EF4-FFF2-40B4-BE49-F238E27FC236}">
                <a16:creationId xmlns:a16="http://schemas.microsoft.com/office/drawing/2014/main" id="{824DB2B9-F8DC-F5E7-4C91-04EFC37138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17962" y="4578636"/>
            <a:ext cx="1881188" cy="1498600"/>
            <a:chOff x="4388" y="2404"/>
            <a:chExt cx="1185" cy="944"/>
          </a:xfrm>
        </p:grpSpPr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8486C08B-E61E-EC49-84BE-72CB12A23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" y="2907"/>
              <a:ext cx="160" cy="158"/>
            </a:xfrm>
            <a:prstGeom prst="ellipse">
              <a:avLst/>
            </a:prstGeom>
            <a:solidFill>
              <a:srgbClr val="DC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AB00C8F5-9FC4-1607-DA93-2A4366B3A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" y="3143"/>
              <a:ext cx="52" cy="49"/>
            </a:xfrm>
            <a:prstGeom prst="ellipse">
              <a:avLst/>
            </a:prstGeom>
            <a:solidFill>
              <a:srgbClr val="DC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AA31AC59-EE21-F659-CFC8-4EC558F6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978"/>
              <a:ext cx="30" cy="31"/>
            </a:xfrm>
            <a:prstGeom prst="ellipse">
              <a:avLst/>
            </a:prstGeom>
            <a:solidFill>
              <a:srgbClr val="DC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1CC2AD1F-11C5-482F-3FC5-4BFD37298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" y="3073"/>
              <a:ext cx="58" cy="57"/>
            </a:xfrm>
            <a:prstGeom prst="ellipse">
              <a:avLst/>
            </a:prstGeom>
            <a:solidFill>
              <a:srgbClr val="DC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8B00095-1D59-19CD-AD1C-AA8BCE69C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7" y="2908"/>
              <a:ext cx="616" cy="430"/>
            </a:xfrm>
            <a:custGeom>
              <a:avLst/>
              <a:gdLst>
                <a:gd name="T0" fmla="*/ 13 w 505"/>
                <a:gd name="T1" fmla="*/ 354 h 354"/>
                <a:gd name="T2" fmla="*/ 0 w 505"/>
                <a:gd name="T3" fmla="*/ 341 h 354"/>
                <a:gd name="T4" fmla="*/ 0 w 505"/>
                <a:gd name="T5" fmla="*/ 257 h 354"/>
                <a:gd name="T6" fmla="*/ 10 w 505"/>
                <a:gd name="T7" fmla="*/ 269 h 354"/>
                <a:gd name="T8" fmla="*/ 54 w 505"/>
                <a:gd name="T9" fmla="*/ 282 h 354"/>
                <a:gd name="T10" fmla="*/ 62 w 505"/>
                <a:gd name="T11" fmla="*/ 297 h 354"/>
                <a:gd name="T12" fmla="*/ 74 w 505"/>
                <a:gd name="T13" fmla="*/ 294 h 354"/>
                <a:gd name="T14" fmla="*/ 70 w 505"/>
                <a:gd name="T15" fmla="*/ 282 h 354"/>
                <a:gd name="T16" fmla="*/ 97 w 505"/>
                <a:gd name="T17" fmla="*/ 282 h 354"/>
                <a:gd name="T18" fmla="*/ 106 w 505"/>
                <a:gd name="T19" fmla="*/ 291 h 354"/>
                <a:gd name="T20" fmla="*/ 120 w 505"/>
                <a:gd name="T21" fmla="*/ 275 h 354"/>
                <a:gd name="T22" fmla="*/ 126 w 505"/>
                <a:gd name="T23" fmla="*/ 186 h 354"/>
                <a:gd name="T24" fmla="*/ 153 w 505"/>
                <a:gd name="T25" fmla="*/ 176 h 354"/>
                <a:gd name="T26" fmla="*/ 198 w 505"/>
                <a:gd name="T27" fmla="*/ 180 h 354"/>
                <a:gd name="T28" fmla="*/ 201 w 505"/>
                <a:gd name="T29" fmla="*/ 181 h 354"/>
                <a:gd name="T30" fmla="*/ 207 w 505"/>
                <a:gd name="T31" fmla="*/ 181 h 354"/>
                <a:gd name="T32" fmla="*/ 253 w 505"/>
                <a:gd name="T33" fmla="*/ 185 h 354"/>
                <a:gd name="T34" fmla="*/ 272 w 505"/>
                <a:gd name="T35" fmla="*/ 174 h 354"/>
                <a:gd name="T36" fmla="*/ 283 w 505"/>
                <a:gd name="T37" fmla="*/ 158 h 354"/>
                <a:gd name="T38" fmla="*/ 327 w 505"/>
                <a:gd name="T39" fmla="*/ 143 h 354"/>
                <a:gd name="T40" fmla="*/ 314 w 505"/>
                <a:gd name="T41" fmla="*/ 99 h 354"/>
                <a:gd name="T42" fmla="*/ 310 w 505"/>
                <a:gd name="T43" fmla="*/ 88 h 354"/>
                <a:gd name="T44" fmla="*/ 294 w 505"/>
                <a:gd name="T45" fmla="*/ 0 h 354"/>
                <a:gd name="T46" fmla="*/ 295 w 505"/>
                <a:gd name="T47" fmla="*/ 0 h 354"/>
                <a:gd name="T48" fmla="*/ 366 w 505"/>
                <a:gd name="T49" fmla="*/ 2 h 354"/>
                <a:gd name="T50" fmla="*/ 421 w 505"/>
                <a:gd name="T51" fmla="*/ 38 h 354"/>
                <a:gd name="T52" fmla="*/ 432 w 505"/>
                <a:gd name="T53" fmla="*/ 63 h 354"/>
                <a:gd name="T54" fmla="*/ 434 w 505"/>
                <a:gd name="T55" fmla="*/ 71 h 354"/>
                <a:gd name="T56" fmla="*/ 484 w 505"/>
                <a:gd name="T57" fmla="*/ 193 h 354"/>
                <a:gd name="T58" fmla="*/ 500 w 505"/>
                <a:gd name="T59" fmla="*/ 257 h 354"/>
                <a:gd name="T60" fmla="*/ 433 w 505"/>
                <a:gd name="T61" fmla="*/ 302 h 354"/>
                <a:gd name="T62" fmla="*/ 366 w 505"/>
                <a:gd name="T63" fmla="*/ 300 h 354"/>
                <a:gd name="T64" fmla="*/ 326 w 505"/>
                <a:gd name="T65" fmla="*/ 297 h 354"/>
                <a:gd name="T66" fmla="*/ 195 w 505"/>
                <a:gd name="T67" fmla="*/ 294 h 354"/>
                <a:gd name="T68" fmla="*/ 169 w 505"/>
                <a:gd name="T69" fmla="*/ 291 h 354"/>
                <a:gd name="T70" fmla="*/ 155 w 505"/>
                <a:gd name="T71" fmla="*/ 296 h 354"/>
                <a:gd name="T72" fmla="*/ 177 w 505"/>
                <a:gd name="T73" fmla="*/ 336 h 354"/>
                <a:gd name="T74" fmla="*/ 183 w 505"/>
                <a:gd name="T75" fmla="*/ 352 h 354"/>
                <a:gd name="T76" fmla="*/ 364 w 505"/>
                <a:gd name="T77" fmla="*/ 176 h 354"/>
                <a:gd name="T78" fmla="*/ 366 w 505"/>
                <a:gd name="T79" fmla="*/ 193 h 354"/>
                <a:gd name="T80" fmla="*/ 370 w 505"/>
                <a:gd name="T81" fmla="*/ 193 h 354"/>
                <a:gd name="T82" fmla="*/ 364 w 505"/>
                <a:gd name="T83" fmla="*/ 1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5" h="354">
                  <a:moveTo>
                    <a:pt x="13" y="354"/>
                  </a:moveTo>
                  <a:cubicBezTo>
                    <a:pt x="7" y="353"/>
                    <a:pt x="0" y="348"/>
                    <a:pt x="0" y="341"/>
                  </a:cubicBezTo>
                  <a:cubicBezTo>
                    <a:pt x="0" y="314"/>
                    <a:pt x="0" y="287"/>
                    <a:pt x="0" y="257"/>
                  </a:cubicBezTo>
                  <a:cubicBezTo>
                    <a:pt x="5" y="263"/>
                    <a:pt x="7" y="266"/>
                    <a:pt x="10" y="269"/>
                  </a:cubicBezTo>
                  <a:cubicBezTo>
                    <a:pt x="21" y="280"/>
                    <a:pt x="42" y="275"/>
                    <a:pt x="54" y="282"/>
                  </a:cubicBezTo>
                  <a:cubicBezTo>
                    <a:pt x="58" y="286"/>
                    <a:pt x="56" y="297"/>
                    <a:pt x="62" y="297"/>
                  </a:cubicBezTo>
                  <a:cubicBezTo>
                    <a:pt x="66" y="297"/>
                    <a:pt x="71" y="298"/>
                    <a:pt x="74" y="294"/>
                  </a:cubicBezTo>
                  <a:cubicBezTo>
                    <a:pt x="78" y="289"/>
                    <a:pt x="74" y="285"/>
                    <a:pt x="70" y="282"/>
                  </a:cubicBezTo>
                  <a:cubicBezTo>
                    <a:pt x="79" y="282"/>
                    <a:pt x="88" y="282"/>
                    <a:pt x="97" y="282"/>
                  </a:cubicBezTo>
                  <a:cubicBezTo>
                    <a:pt x="96" y="289"/>
                    <a:pt x="99" y="292"/>
                    <a:pt x="106" y="291"/>
                  </a:cubicBezTo>
                  <a:cubicBezTo>
                    <a:pt x="115" y="290"/>
                    <a:pt x="121" y="286"/>
                    <a:pt x="120" y="275"/>
                  </a:cubicBezTo>
                  <a:cubicBezTo>
                    <a:pt x="125" y="246"/>
                    <a:pt x="127" y="216"/>
                    <a:pt x="126" y="186"/>
                  </a:cubicBezTo>
                  <a:cubicBezTo>
                    <a:pt x="133" y="177"/>
                    <a:pt x="143" y="178"/>
                    <a:pt x="153" y="176"/>
                  </a:cubicBezTo>
                  <a:cubicBezTo>
                    <a:pt x="168" y="178"/>
                    <a:pt x="183" y="179"/>
                    <a:pt x="198" y="180"/>
                  </a:cubicBezTo>
                  <a:cubicBezTo>
                    <a:pt x="199" y="180"/>
                    <a:pt x="200" y="181"/>
                    <a:pt x="201" y="181"/>
                  </a:cubicBezTo>
                  <a:cubicBezTo>
                    <a:pt x="203" y="181"/>
                    <a:pt x="205" y="181"/>
                    <a:pt x="207" y="181"/>
                  </a:cubicBezTo>
                  <a:cubicBezTo>
                    <a:pt x="222" y="184"/>
                    <a:pt x="238" y="181"/>
                    <a:pt x="253" y="185"/>
                  </a:cubicBezTo>
                  <a:cubicBezTo>
                    <a:pt x="262" y="188"/>
                    <a:pt x="268" y="183"/>
                    <a:pt x="272" y="174"/>
                  </a:cubicBezTo>
                  <a:cubicBezTo>
                    <a:pt x="274" y="168"/>
                    <a:pt x="276" y="161"/>
                    <a:pt x="283" y="158"/>
                  </a:cubicBezTo>
                  <a:cubicBezTo>
                    <a:pt x="305" y="164"/>
                    <a:pt x="319" y="159"/>
                    <a:pt x="327" y="143"/>
                  </a:cubicBezTo>
                  <a:cubicBezTo>
                    <a:pt x="335" y="128"/>
                    <a:pt x="331" y="113"/>
                    <a:pt x="314" y="99"/>
                  </a:cubicBezTo>
                  <a:cubicBezTo>
                    <a:pt x="309" y="96"/>
                    <a:pt x="310" y="92"/>
                    <a:pt x="310" y="88"/>
                  </a:cubicBezTo>
                  <a:cubicBezTo>
                    <a:pt x="314" y="57"/>
                    <a:pt x="309" y="28"/>
                    <a:pt x="294" y="0"/>
                  </a:cubicBezTo>
                  <a:cubicBezTo>
                    <a:pt x="294" y="0"/>
                    <a:pt x="295" y="0"/>
                    <a:pt x="295" y="0"/>
                  </a:cubicBezTo>
                  <a:cubicBezTo>
                    <a:pt x="319" y="3"/>
                    <a:pt x="342" y="2"/>
                    <a:pt x="366" y="2"/>
                  </a:cubicBezTo>
                  <a:cubicBezTo>
                    <a:pt x="393" y="1"/>
                    <a:pt x="410" y="15"/>
                    <a:pt x="421" y="38"/>
                  </a:cubicBezTo>
                  <a:cubicBezTo>
                    <a:pt x="425" y="47"/>
                    <a:pt x="426" y="56"/>
                    <a:pt x="432" y="63"/>
                  </a:cubicBezTo>
                  <a:cubicBezTo>
                    <a:pt x="433" y="66"/>
                    <a:pt x="433" y="69"/>
                    <a:pt x="434" y="71"/>
                  </a:cubicBezTo>
                  <a:cubicBezTo>
                    <a:pt x="451" y="112"/>
                    <a:pt x="468" y="152"/>
                    <a:pt x="484" y="193"/>
                  </a:cubicBezTo>
                  <a:cubicBezTo>
                    <a:pt x="492" y="214"/>
                    <a:pt x="505" y="233"/>
                    <a:pt x="500" y="257"/>
                  </a:cubicBezTo>
                  <a:cubicBezTo>
                    <a:pt x="488" y="290"/>
                    <a:pt x="469" y="304"/>
                    <a:pt x="433" y="302"/>
                  </a:cubicBezTo>
                  <a:cubicBezTo>
                    <a:pt x="411" y="301"/>
                    <a:pt x="389" y="299"/>
                    <a:pt x="366" y="300"/>
                  </a:cubicBezTo>
                  <a:cubicBezTo>
                    <a:pt x="353" y="300"/>
                    <a:pt x="340" y="297"/>
                    <a:pt x="326" y="297"/>
                  </a:cubicBezTo>
                  <a:cubicBezTo>
                    <a:pt x="283" y="297"/>
                    <a:pt x="239" y="291"/>
                    <a:pt x="195" y="294"/>
                  </a:cubicBezTo>
                  <a:cubicBezTo>
                    <a:pt x="187" y="290"/>
                    <a:pt x="177" y="292"/>
                    <a:pt x="169" y="291"/>
                  </a:cubicBezTo>
                  <a:cubicBezTo>
                    <a:pt x="163" y="292"/>
                    <a:pt x="153" y="288"/>
                    <a:pt x="155" y="296"/>
                  </a:cubicBezTo>
                  <a:cubicBezTo>
                    <a:pt x="158" y="310"/>
                    <a:pt x="162" y="327"/>
                    <a:pt x="177" y="336"/>
                  </a:cubicBezTo>
                  <a:cubicBezTo>
                    <a:pt x="180" y="340"/>
                    <a:pt x="179" y="349"/>
                    <a:pt x="183" y="352"/>
                  </a:cubicBezTo>
                  <a:moveTo>
                    <a:pt x="364" y="176"/>
                  </a:moveTo>
                  <a:cubicBezTo>
                    <a:pt x="362" y="182"/>
                    <a:pt x="359" y="189"/>
                    <a:pt x="366" y="193"/>
                  </a:cubicBezTo>
                  <a:cubicBezTo>
                    <a:pt x="367" y="194"/>
                    <a:pt x="370" y="193"/>
                    <a:pt x="370" y="193"/>
                  </a:cubicBezTo>
                  <a:cubicBezTo>
                    <a:pt x="373" y="185"/>
                    <a:pt x="367" y="181"/>
                    <a:pt x="364" y="176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1C3B8BB-32D0-8CF7-2DD3-A9662681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694"/>
              <a:ext cx="507" cy="584"/>
            </a:xfrm>
            <a:custGeom>
              <a:avLst/>
              <a:gdLst>
                <a:gd name="T0" fmla="*/ 12 w 415"/>
                <a:gd name="T1" fmla="*/ 65 h 480"/>
                <a:gd name="T2" fmla="*/ 324 w 415"/>
                <a:gd name="T3" fmla="*/ 2 h 480"/>
                <a:gd name="T4" fmla="*/ 335 w 415"/>
                <a:gd name="T5" fmla="*/ 13 h 480"/>
                <a:gd name="T6" fmla="*/ 415 w 415"/>
                <a:gd name="T7" fmla="*/ 410 h 480"/>
                <a:gd name="T8" fmla="*/ 88 w 415"/>
                <a:gd name="T9" fmla="*/ 480 h 480"/>
                <a:gd name="T10" fmla="*/ 0 w 415"/>
                <a:gd name="T11" fmla="*/ 71 h 480"/>
                <a:gd name="T12" fmla="*/ 12 w 415"/>
                <a:gd name="T13" fmla="*/ 6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5" h="480">
                  <a:moveTo>
                    <a:pt x="12" y="65"/>
                  </a:moveTo>
                  <a:cubicBezTo>
                    <a:pt x="324" y="2"/>
                    <a:pt x="324" y="2"/>
                    <a:pt x="324" y="2"/>
                  </a:cubicBezTo>
                  <a:cubicBezTo>
                    <a:pt x="324" y="2"/>
                    <a:pt x="331" y="0"/>
                    <a:pt x="335" y="13"/>
                  </a:cubicBezTo>
                  <a:cubicBezTo>
                    <a:pt x="339" y="26"/>
                    <a:pt x="415" y="410"/>
                    <a:pt x="415" y="410"/>
                  </a:cubicBezTo>
                  <a:cubicBezTo>
                    <a:pt x="88" y="480"/>
                    <a:pt x="88" y="480"/>
                    <a:pt x="88" y="480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12" y="65"/>
                  </a:lnTo>
                  <a:close/>
                </a:path>
              </a:pathLst>
            </a:custGeom>
            <a:solidFill>
              <a:srgbClr val="E4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652334D2-7AFA-91BD-B8EC-4A33B544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2953"/>
              <a:ext cx="45" cy="33"/>
            </a:xfrm>
            <a:custGeom>
              <a:avLst/>
              <a:gdLst>
                <a:gd name="T0" fmla="*/ 45 w 45"/>
                <a:gd name="T1" fmla="*/ 25 h 33"/>
                <a:gd name="T2" fmla="*/ 5 w 45"/>
                <a:gd name="T3" fmla="*/ 33 h 33"/>
                <a:gd name="T4" fmla="*/ 0 w 45"/>
                <a:gd name="T5" fmla="*/ 6 h 33"/>
                <a:gd name="T6" fmla="*/ 41 w 45"/>
                <a:gd name="T7" fmla="*/ 0 h 33"/>
                <a:gd name="T8" fmla="*/ 45 w 45"/>
                <a:gd name="T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45" y="25"/>
                  </a:moveTo>
                  <a:lnTo>
                    <a:pt x="5" y="33"/>
                  </a:lnTo>
                  <a:lnTo>
                    <a:pt x="0" y="6"/>
                  </a:lnTo>
                  <a:lnTo>
                    <a:pt x="41" y="0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B4836A84-CA03-C7D1-5A4F-F8778A8A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537"/>
              <a:ext cx="400" cy="406"/>
            </a:xfrm>
            <a:custGeom>
              <a:avLst/>
              <a:gdLst>
                <a:gd name="T0" fmla="*/ 63 w 328"/>
                <a:gd name="T1" fmla="*/ 196 h 334"/>
                <a:gd name="T2" fmla="*/ 43 w 328"/>
                <a:gd name="T3" fmla="*/ 150 h 334"/>
                <a:gd name="T4" fmla="*/ 15 w 328"/>
                <a:gd name="T5" fmla="*/ 106 h 334"/>
                <a:gd name="T6" fmla="*/ 9 w 328"/>
                <a:gd name="T7" fmla="*/ 49 h 334"/>
                <a:gd name="T8" fmla="*/ 44 w 328"/>
                <a:gd name="T9" fmla="*/ 92 h 334"/>
                <a:gd name="T10" fmla="*/ 69 w 328"/>
                <a:gd name="T11" fmla="*/ 0 h 334"/>
                <a:gd name="T12" fmla="*/ 248 w 328"/>
                <a:gd name="T13" fmla="*/ 0 h 334"/>
                <a:gd name="T14" fmla="*/ 286 w 328"/>
                <a:gd name="T15" fmla="*/ 83 h 334"/>
                <a:gd name="T16" fmla="*/ 315 w 328"/>
                <a:gd name="T17" fmla="*/ 46 h 334"/>
                <a:gd name="T18" fmla="*/ 327 w 328"/>
                <a:gd name="T19" fmla="*/ 71 h 334"/>
                <a:gd name="T20" fmla="*/ 301 w 328"/>
                <a:gd name="T21" fmla="*/ 121 h 334"/>
                <a:gd name="T22" fmla="*/ 296 w 328"/>
                <a:gd name="T23" fmla="*/ 130 h 334"/>
                <a:gd name="T24" fmla="*/ 231 w 328"/>
                <a:gd name="T25" fmla="*/ 238 h 334"/>
                <a:gd name="T26" fmla="*/ 226 w 328"/>
                <a:gd name="T27" fmla="*/ 271 h 334"/>
                <a:gd name="T28" fmla="*/ 243 w 328"/>
                <a:gd name="T29" fmla="*/ 290 h 334"/>
                <a:gd name="T30" fmla="*/ 193 w 328"/>
                <a:gd name="T31" fmla="*/ 319 h 334"/>
                <a:gd name="T32" fmla="*/ 165 w 328"/>
                <a:gd name="T33" fmla="*/ 331 h 334"/>
                <a:gd name="T34" fmla="*/ 87 w 328"/>
                <a:gd name="T35" fmla="*/ 290 h 334"/>
                <a:gd name="T36" fmla="*/ 87 w 328"/>
                <a:gd name="T37" fmla="*/ 289 h 334"/>
                <a:gd name="T38" fmla="*/ 99 w 328"/>
                <a:gd name="T39" fmla="*/ 272 h 334"/>
                <a:gd name="T40" fmla="*/ 107 w 328"/>
                <a:gd name="T41" fmla="*/ 246 h 334"/>
                <a:gd name="T42" fmla="*/ 63 w 328"/>
                <a:gd name="T43" fmla="*/ 19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8" h="334">
                  <a:moveTo>
                    <a:pt x="63" y="196"/>
                  </a:moveTo>
                  <a:cubicBezTo>
                    <a:pt x="56" y="181"/>
                    <a:pt x="47" y="166"/>
                    <a:pt x="43" y="150"/>
                  </a:cubicBezTo>
                  <a:cubicBezTo>
                    <a:pt x="38" y="132"/>
                    <a:pt x="27" y="120"/>
                    <a:pt x="15" y="106"/>
                  </a:cubicBezTo>
                  <a:cubicBezTo>
                    <a:pt x="3" y="89"/>
                    <a:pt x="0" y="69"/>
                    <a:pt x="9" y="49"/>
                  </a:cubicBezTo>
                  <a:cubicBezTo>
                    <a:pt x="38" y="48"/>
                    <a:pt x="36" y="74"/>
                    <a:pt x="44" y="92"/>
                  </a:cubicBezTo>
                  <a:cubicBezTo>
                    <a:pt x="61" y="64"/>
                    <a:pt x="62" y="32"/>
                    <a:pt x="69" y="0"/>
                  </a:cubicBezTo>
                  <a:cubicBezTo>
                    <a:pt x="129" y="35"/>
                    <a:pt x="188" y="34"/>
                    <a:pt x="248" y="0"/>
                  </a:cubicBezTo>
                  <a:cubicBezTo>
                    <a:pt x="254" y="31"/>
                    <a:pt x="265" y="59"/>
                    <a:pt x="286" y="83"/>
                  </a:cubicBezTo>
                  <a:cubicBezTo>
                    <a:pt x="296" y="55"/>
                    <a:pt x="299" y="51"/>
                    <a:pt x="315" y="46"/>
                  </a:cubicBezTo>
                  <a:cubicBezTo>
                    <a:pt x="324" y="52"/>
                    <a:pt x="328" y="60"/>
                    <a:pt x="327" y="71"/>
                  </a:cubicBezTo>
                  <a:cubicBezTo>
                    <a:pt x="325" y="91"/>
                    <a:pt x="321" y="110"/>
                    <a:pt x="301" y="121"/>
                  </a:cubicBezTo>
                  <a:cubicBezTo>
                    <a:pt x="297" y="123"/>
                    <a:pt x="297" y="126"/>
                    <a:pt x="296" y="130"/>
                  </a:cubicBezTo>
                  <a:cubicBezTo>
                    <a:pt x="283" y="171"/>
                    <a:pt x="265" y="209"/>
                    <a:pt x="231" y="238"/>
                  </a:cubicBezTo>
                  <a:cubicBezTo>
                    <a:pt x="220" y="248"/>
                    <a:pt x="219" y="259"/>
                    <a:pt x="226" y="271"/>
                  </a:cubicBezTo>
                  <a:cubicBezTo>
                    <a:pt x="230" y="278"/>
                    <a:pt x="237" y="284"/>
                    <a:pt x="243" y="290"/>
                  </a:cubicBezTo>
                  <a:cubicBezTo>
                    <a:pt x="228" y="302"/>
                    <a:pt x="211" y="311"/>
                    <a:pt x="193" y="319"/>
                  </a:cubicBezTo>
                  <a:cubicBezTo>
                    <a:pt x="184" y="323"/>
                    <a:pt x="175" y="334"/>
                    <a:pt x="165" y="331"/>
                  </a:cubicBezTo>
                  <a:cubicBezTo>
                    <a:pt x="137" y="322"/>
                    <a:pt x="110" y="310"/>
                    <a:pt x="87" y="290"/>
                  </a:cubicBezTo>
                  <a:cubicBezTo>
                    <a:pt x="87" y="290"/>
                    <a:pt x="87" y="289"/>
                    <a:pt x="87" y="289"/>
                  </a:cubicBezTo>
                  <a:cubicBezTo>
                    <a:pt x="90" y="282"/>
                    <a:pt x="99" y="280"/>
                    <a:pt x="99" y="272"/>
                  </a:cubicBezTo>
                  <a:cubicBezTo>
                    <a:pt x="106" y="264"/>
                    <a:pt x="117" y="256"/>
                    <a:pt x="107" y="246"/>
                  </a:cubicBezTo>
                  <a:cubicBezTo>
                    <a:pt x="91" y="231"/>
                    <a:pt x="77" y="213"/>
                    <a:pt x="63" y="196"/>
                  </a:cubicBezTo>
                  <a:close/>
                </a:path>
              </a:pathLst>
            </a:custGeom>
            <a:solidFill>
              <a:srgbClr val="E0B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1EA58C8-84C9-CB35-ED8C-1744305E1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2404"/>
              <a:ext cx="376" cy="245"/>
            </a:xfrm>
            <a:custGeom>
              <a:avLst/>
              <a:gdLst>
                <a:gd name="T0" fmla="*/ 306 w 308"/>
                <a:gd name="T1" fmla="*/ 155 h 201"/>
                <a:gd name="T2" fmla="*/ 277 w 308"/>
                <a:gd name="T3" fmla="*/ 192 h 201"/>
                <a:gd name="T4" fmla="*/ 239 w 308"/>
                <a:gd name="T5" fmla="*/ 109 h 201"/>
                <a:gd name="T6" fmla="*/ 60 w 308"/>
                <a:gd name="T7" fmla="*/ 109 h 201"/>
                <a:gd name="T8" fmla="*/ 35 w 308"/>
                <a:gd name="T9" fmla="*/ 201 h 201"/>
                <a:gd name="T10" fmla="*/ 0 w 308"/>
                <a:gd name="T11" fmla="*/ 158 h 201"/>
                <a:gd name="T12" fmla="*/ 21 w 308"/>
                <a:gd name="T13" fmla="*/ 86 h 201"/>
                <a:gd name="T14" fmla="*/ 22 w 308"/>
                <a:gd name="T15" fmla="*/ 76 h 201"/>
                <a:gd name="T16" fmla="*/ 23 w 308"/>
                <a:gd name="T17" fmla="*/ 68 h 201"/>
                <a:gd name="T18" fmla="*/ 25 w 308"/>
                <a:gd name="T19" fmla="*/ 60 h 201"/>
                <a:gd name="T20" fmla="*/ 18 w 308"/>
                <a:gd name="T21" fmla="*/ 19 h 201"/>
                <a:gd name="T22" fmla="*/ 51 w 308"/>
                <a:gd name="T23" fmla="*/ 33 h 201"/>
                <a:gd name="T24" fmla="*/ 59 w 308"/>
                <a:gd name="T25" fmla="*/ 20 h 201"/>
                <a:gd name="T26" fmla="*/ 109 w 308"/>
                <a:gd name="T27" fmla="*/ 12 h 201"/>
                <a:gd name="T28" fmla="*/ 246 w 308"/>
                <a:gd name="T29" fmla="*/ 13 h 201"/>
                <a:gd name="T30" fmla="*/ 279 w 308"/>
                <a:gd name="T31" fmla="*/ 32 h 201"/>
                <a:gd name="T32" fmla="*/ 282 w 308"/>
                <a:gd name="T33" fmla="*/ 35 h 201"/>
                <a:gd name="T34" fmla="*/ 282 w 308"/>
                <a:gd name="T35" fmla="*/ 35 h 201"/>
                <a:gd name="T36" fmla="*/ 288 w 308"/>
                <a:gd name="T37" fmla="*/ 61 h 201"/>
                <a:gd name="T38" fmla="*/ 293 w 308"/>
                <a:gd name="T39" fmla="*/ 92 h 201"/>
                <a:gd name="T40" fmla="*/ 306 w 308"/>
                <a:gd name="T41" fmla="*/ 1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201">
                  <a:moveTo>
                    <a:pt x="306" y="155"/>
                  </a:moveTo>
                  <a:cubicBezTo>
                    <a:pt x="290" y="160"/>
                    <a:pt x="287" y="164"/>
                    <a:pt x="277" y="192"/>
                  </a:cubicBezTo>
                  <a:cubicBezTo>
                    <a:pt x="256" y="168"/>
                    <a:pt x="245" y="140"/>
                    <a:pt x="239" y="109"/>
                  </a:cubicBezTo>
                  <a:cubicBezTo>
                    <a:pt x="179" y="143"/>
                    <a:pt x="120" y="144"/>
                    <a:pt x="60" y="109"/>
                  </a:cubicBezTo>
                  <a:cubicBezTo>
                    <a:pt x="53" y="141"/>
                    <a:pt x="52" y="173"/>
                    <a:pt x="35" y="201"/>
                  </a:cubicBezTo>
                  <a:cubicBezTo>
                    <a:pt x="27" y="183"/>
                    <a:pt x="29" y="157"/>
                    <a:pt x="0" y="158"/>
                  </a:cubicBezTo>
                  <a:cubicBezTo>
                    <a:pt x="3" y="133"/>
                    <a:pt x="3" y="107"/>
                    <a:pt x="21" y="86"/>
                  </a:cubicBezTo>
                  <a:cubicBezTo>
                    <a:pt x="24" y="83"/>
                    <a:pt x="22" y="80"/>
                    <a:pt x="22" y="76"/>
                  </a:cubicBezTo>
                  <a:cubicBezTo>
                    <a:pt x="21" y="73"/>
                    <a:pt x="18" y="69"/>
                    <a:pt x="23" y="68"/>
                  </a:cubicBezTo>
                  <a:cubicBezTo>
                    <a:pt x="32" y="67"/>
                    <a:pt x="26" y="64"/>
                    <a:pt x="25" y="60"/>
                  </a:cubicBezTo>
                  <a:cubicBezTo>
                    <a:pt x="20" y="48"/>
                    <a:pt x="15" y="35"/>
                    <a:pt x="18" y="19"/>
                  </a:cubicBezTo>
                  <a:cubicBezTo>
                    <a:pt x="29" y="23"/>
                    <a:pt x="38" y="27"/>
                    <a:pt x="51" y="33"/>
                  </a:cubicBezTo>
                  <a:cubicBezTo>
                    <a:pt x="47" y="22"/>
                    <a:pt x="50" y="19"/>
                    <a:pt x="59" y="20"/>
                  </a:cubicBezTo>
                  <a:cubicBezTo>
                    <a:pt x="76" y="22"/>
                    <a:pt x="92" y="14"/>
                    <a:pt x="109" y="12"/>
                  </a:cubicBezTo>
                  <a:cubicBezTo>
                    <a:pt x="155" y="5"/>
                    <a:pt x="200" y="0"/>
                    <a:pt x="246" y="13"/>
                  </a:cubicBezTo>
                  <a:cubicBezTo>
                    <a:pt x="258" y="16"/>
                    <a:pt x="269" y="23"/>
                    <a:pt x="279" y="32"/>
                  </a:cubicBezTo>
                  <a:cubicBezTo>
                    <a:pt x="280" y="33"/>
                    <a:pt x="281" y="34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3" y="44"/>
                    <a:pt x="289" y="51"/>
                    <a:pt x="288" y="61"/>
                  </a:cubicBezTo>
                  <a:cubicBezTo>
                    <a:pt x="286" y="72"/>
                    <a:pt x="289" y="82"/>
                    <a:pt x="293" y="92"/>
                  </a:cubicBezTo>
                  <a:cubicBezTo>
                    <a:pt x="301" y="112"/>
                    <a:pt x="308" y="133"/>
                    <a:pt x="306" y="155"/>
                  </a:cubicBezTo>
                  <a:close/>
                </a:path>
              </a:pathLst>
            </a:custGeom>
            <a:solidFill>
              <a:srgbClr val="3D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F4D0B0B-6E6A-FC62-CB8C-005E23099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3136"/>
              <a:ext cx="462" cy="167"/>
            </a:xfrm>
            <a:custGeom>
              <a:avLst/>
              <a:gdLst>
                <a:gd name="T0" fmla="*/ 371 w 379"/>
                <a:gd name="T1" fmla="*/ 68 h 137"/>
                <a:gd name="T2" fmla="*/ 319 w 379"/>
                <a:gd name="T3" fmla="*/ 78 h 137"/>
                <a:gd name="T4" fmla="*/ 234 w 379"/>
                <a:gd name="T5" fmla="*/ 95 h 137"/>
                <a:gd name="T6" fmla="*/ 227 w 379"/>
                <a:gd name="T7" fmla="*/ 96 h 137"/>
                <a:gd name="T8" fmla="*/ 50 w 379"/>
                <a:gd name="T9" fmla="*/ 132 h 137"/>
                <a:gd name="T10" fmla="*/ 32 w 379"/>
                <a:gd name="T11" fmla="*/ 137 h 137"/>
                <a:gd name="T12" fmla="*/ 25 w 379"/>
                <a:gd name="T13" fmla="*/ 126 h 137"/>
                <a:gd name="T14" fmla="*/ 4 w 379"/>
                <a:gd name="T15" fmla="*/ 36 h 137"/>
                <a:gd name="T16" fmla="*/ 0 w 379"/>
                <a:gd name="T17" fmla="*/ 6 h 137"/>
                <a:gd name="T18" fmla="*/ 18 w 379"/>
                <a:gd name="T19" fmla="*/ 0 h 137"/>
                <a:gd name="T20" fmla="*/ 38 w 379"/>
                <a:gd name="T21" fmla="*/ 97 h 137"/>
                <a:gd name="T22" fmla="*/ 52 w 379"/>
                <a:gd name="T23" fmla="*/ 107 h 137"/>
                <a:gd name="T24" fmla="*/ 325 w 379"/>
                <a:gd name="T25" fmla="*/ 52 h 137"/>
                <a:gd name="T26" fmla="*/ 351 w 379"/>
                <a:gd name="T27" fmla="*/ 12 h 137"/>
                <a:gd name="T28" fmla="*/ 365 w 379"/>
                <a:gd name="T29" fmla="*/ 14 h 137"/>
                <a:gd name="T30" fmla="*/ 371 w 379"/>
                <a:gd name="T31" fmla="*/ 38 h 137"/>
                <a:gd name="T32" fmla="*/ 374 w 379"/>
                <a:gd name="T33" fmla="*/ 45 h 137"/>
                <a:gd name="T34" fmla="*/ 379 w 379"/>
                <a:gd name="T35" fmla="*/ 66 h 137"/>
                <a:gd name="T36" fmla="*/ 371 w 379"/>
                <a:gd name="T37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9" h="137">
                  <a:moveTo>
                    <a:pt x="371" y="68"/>
                  </a:moveTo>
                  <a:cubicBezTo>
                    <a:pt x="354" y="71"/>
                    <a:pt x="337" y="75"/>
                    <a:pt x="319" y="78"/>
                  </a:cubicBezTo>
                  <a:cubicBezTo>
                    <a:pt x="291" y="82"/>
                    <a:pt x="263" y="88"/>
                    <a:pt x="234" y="95"/>
                  </a:cubicBezTo>
                  <a:cubicBezTo>
                    <a:pt x="232" y="96"/>
                    <a:pt x="229" y="96"/>
                    <a:pt x="227" y="96"/>
                  </a:cubicBezTo>
                  <a:cubicBezTo>
                    <a:pt x="168" y="108"/>
                    <a:pt x="109" y="120"/>
                    <a:pt x="50" y="132"/>
                  </a:cubicBezTo>
                  <a:cubicBezTo>
                    <a:pt x="44" y="133"/>
                    <a:pt x="38" y="135"/>
                    <a:pt x="32" y="137"/>
                  </a:cubicBezTo>
                  <a:cubicBezTo>
                    <a:pt x="24" y="136"/>
                    <a:pt x="26" y="130"/>
                    <a:pt x="25" y="126"/>
                  </a:cubicBezTo>
                  <a:cubicBezTo>
                    <a:pt x="17" y="96"/>
                    <a:pt x="14" y="65"/>
                    <a:pt x="4" y="36"/>
                  </a:cubicBezTo>
                  <a:cubicBezTo>
                    <a:pt x="2" y="24"/>
                    <a:pt x="1" y="16"/>
                    <a:pt x="0" y="6"/>
                  </a:cubicBezTo>
                  <a:cubicBezTo>
                    <a:pt x="6" y="4"/>
                    <a:pt x="12" y="2"/>
                    <a:pt x="18" y="0"/>
                  </a:cubicBezTo>
                  <a:cubicBezTo>
                    <a:pt x="25" y="32"/>
                    <a:pt x="31" y="65"/>
                    <a:pt x="38" y="97"/>
                  </a:cubicBezTo>
                  <a:cubicBezTo>
                    <a:pt x="39" y="106"/>
                    <a:pt x="43" y="109"/>
                    <a:pt x="52" y="107"/>
                  </a:cubicBezTo>
                  <a:cubicBezTo>
                    <a:pt x="143" y="89"/>
                    <a:pt x="234" y="70"/>
                    <a:pt x="325" y="52"/>
                  </a:cubicBezTo>
                  <a:cubicBezTo>
                    <a:pt x="357" y="45"/>
                    <a:pt x="357" y="45"/>
                    <a:pt x="351" y="12"/>
                  </a:cubicBezTo>
                  <a:cubicBezTo>
                    <a:pt x="356" y="12"/>
                    <a:pt x="360" y="10"/>
                    <a:pt x="365" y="14"/>
                  </a:cubicBezTo>
                  <a:cubicBezTo>
                    <a:pt x="358" y="24"/>
                    <a:pt x="357" y="33"/>
                    <a:pt x="371" y="38"/>
                  </a:cubicBezTo>
                  <a:cubicBezTo>
                    <a:pt x="375" y="40"/>
                    <a:pt x="375" y="42"/>
                    <a:pt x="374" y="45"/>
                  </a:cubicBezTo>
                  <a:cubicBezTo>
                    <a:pt x="369" y="54"/>
                    <a:pt x="374" y="60"/>
                    <a:pt x="379" y="66"/>
                  </a:cubicBezTo>
                  <a:cubicBezTo>
                    <a:pt x="373" y="68"/>
                    <a:pt x="376" y="67"/>
                    <a:pt x="371" y="68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045D9B2D-9736-B379-3871-644B70855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956"/>
              <a:ext cx="137" cy="191"/>
            </a:xfrm>
            <a:custGeom>
              <a:avLst/>
              <a:gdLst>
                <a:gd name="T0" fmla="*/ 57 w 112"/>
                <a:gd name="T1" fmla="*/ 41 h 157"/>
                <a:gd name="T2" fmla="*/ 17 w 112"/>
                <a:gd name="T3" fmla="*/ 40 h 157"/>
                <a:gd name="T4" fmla="*/ 35 w 112"/>
                <a:gd name="T5" fmla="*/ 5 h 157"/>
                <a:gd name="T6" fmla="*/ 50 w 112"/>
                <a:gd name="T7" fmla="*/ 3 h 157"/>
                <a:gd name="T8" fmla="*/ 69 w 112"/>
                <a:gd name="T9" fmla="*/ 1 h 157"/>
                <a:gd name="T10" fmla="*/ 98 w 112"/>
                <a:gd name="T11" fmla="*/ 10 h 157"/>
                <a:gd name="T12" fmla="*/ 100 w 112"/>
                <a:gd name="T13" fmla="*/ 21 h 157"/>
                <a:gd name="T14" fmla="*/ 78 w 112"/>
                <a:gd name="T15" fmla="*/ 39 h 157"/>
                <a:gd name="T16" fmla="*/ 88 w 112"/>
                <a:gd name="T17" fmla="*/ 74 h 157"/>
                <a:gd name="T18" fmla="*/ 91 w 112"/>
                <a:gd name="T19" fmla="*/ 80 h 157"/>
                <a:gd name="T20" fmla="*/ 98 w 112"/>
                <a:gd name="T21" fmla="*/ 109 h 157"/>
                <a:gd name="T22" fmla="*/ 101 w 112"/>
                <a:gd name="T23" fmla="*/ 118 h 157"/>
                <a:gd name="T24" fmla="*/ 112 w 112"/>
                <a:gd name="T25" fmla="*/ 133 h 157"/>
                <a:gd name="T26" fmla="*/ 98 w 112"/>
                <a:gd name="T27" fmla="*/ 149 h 157"/>
                <a:gd name="T28" fmla="*/ 80 w 112"/>
                <a:gd name="T29" fmla="*/ 154 h 157"/>
                <a:gd name="T30" fmla="*/ 40 w 112"/>
                <a:gd name="T31" fmla="*/ 154 h 157"/>
                <a:gd name="T32" fmla="*/ 39 w 112"/>
                <a:gd name="T33" fmla="*/ 127 h 157"/>
                <a:gd name="T34" fmla="*/ 22 w 112"/>
                <a:gd name="T35" fmla="*/ 94 h 157"/>
                <a:gd name="T36" fmla="*/ 74 w 112"/>
                <a:gd name="T37" fmla="*/ 80 h 157"/>
                <a:gd name="T38" fmla="*/ 16 w 112"/>
                <a:gd name="T39" fmla="*/ 82 h 157"/>
                <a:gd name="T40" fmla="*/ 15 w 112"/>
                <a:gd name="T41" fmla="*/ 52 h 157"/>
                <a:gd name="T42" fmla="*/ 53 w 112"/>
                <a:gd name="T43" fmla="*/ 46 h 157"/>
                <a:gd name="T44" fmla="*/ 68 w 112"/>
                <a:gd name="T45" fmla="*/ 46 h 157"/>
                <a:gd name="T46" fmla="*/ 75 w 112"/>
                <a:gd name="T47" fmla="*/ 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57">
                  <a:moveTo>
                    <a:pt x="57" y="41"/>
                  </a:moveTo>
                  <a:cubicBezTo>
                    <a:pt x="43" y="40"/>
                    <a:pt x="30" y="40"/>
                    <a:pt x="17" y="40"/>
                  </a:cubicBezTo>
                  <a:cubicBezTo>
                    <a:pt x="5" y="21"/>
                    <a:pt x="11" y="9"/>
                    <a:pt x="35" y="5"/>
                  </a:cubicBezTo>
                  <a:cubicBezTo>
                    <a:pt x="40" y="4"/>
                    <a:pt x="45" y="4"/>
                    <a:pt x="50" y="3"/>
                  </a:cubicBezTo>
                  <a:cubicBezTo>
                    <a:pt x="56" y="3"/>
                    <a:pt x="63" y="2"/>
                    <a:pt x="69" y="1"/>
                  </a:cubicBezTo>
                  <a:cubicBezTo>
                    <a:pt x="80" y="0"/>
                    <a:pt x="90" y="0"/>
                    <a:pt x="98" y="10"/>
                  </a:cubicBezTo>
                  <a:cubicBezTo>
                    <a:pt x="101" y="13"/>
                    <a:pt x="100" y="17"/>
                    <a:pt x="100" y="21"/>
                  </a:cubicBezTo>
                  <a:cubicBezTo>
                    <a:pt x="97" y="31"/>
                    <a:pt x="89" y="35"/>
                    <a:pt x="78" y="39"/>
                  </a:cubicBezTo>
                  <a:cubicBezTo>
                    <a:pt x="92" y="49"/>
                    <a:pt x="99" y="59"/>
                    <a:pt x="88" y="74"/>
                  </a:cubicBezTo>
                  <a:cubicBezTo>
                    <a:pt x="85" y="77"/>
                    <a:pt x="88" y="79"/>
                    <a:pt x="91" y="80"/>
                  </a:cubicBezTo>
                  <a:cubicBezTo>
                    <a:pt x="104" y="87"/>
                    <a:pt x="106" y="97"/>
                    <a:pt x="98" y="109"/>
                  </a:cubicBezTo>
                  <a:cubicBezTo>
                    <a:pt x="95" y="114"/>
                    <a:pt x="94" y="116"/>
                    <a:pt x="101" y="118"/>
                  </a:cubicBezTo>
                  <a:cubicBezTo>
                    <a:pt x="109" y="120"/>
                    <a:pt x="112" y="125"/>
                    <a:pt x="112" y="133"/>
                  </a:cubicBezTo>
                  <a:cubicBezTo>
                    <a:pt x="111" y="142"/>
                    <a:pt x="108" y="147"/>
                    <a:pt x="98" y="149"/>
                  </a:cubicBezTo>
                  <a:cubicBezTo>
                    <a:pt x="92" y="150"/>
                    <a:pt x="87" y="153"/>
                    <a:pt x="80" y="154"/>
                  </a:cubicBezTo>
                  <a:cubicBezTo>
                    <a:pt x="67" y="156"/>
                    <a:pt x="53" y="157"/>
                    <a:pt x="40" y="154"/>
                  </a:cubicBezTo>
                  <a:cubicBezTo>
                    <a:pt x="34" y="145"/>
                    <a:pt x="30" y="136"/>
                    <a:pt x="39" y="127"/>
                  </a:cubicBezTo>
                  <a:cubicBezTo>
                    <a:pt x="14" y="119"/>
                    <a:pt x="9" y="108"/>
                    <a:pt x="22" y="94"/>
                  </a:cubicBezTo>
                  <a:cubicBezTo>
                    <a:pt x="31" y="84"/>
                    <a:pt x="60" y="87"/>
                    <a:pt x="74" y="80"/>
                  </a:cubicBezTo>
                  <a:cubicBezTo>
                    <a:pt x="58" y="77"/>
                    <a:pt x="29" y="82"/>
                    <a:pt x="16" y="82"/>
                  </a:cubicBezTo>
                  <a:cubicBezTo>
                    <a:pt x="0" y="71"/>
                    <a:pt x="0" y="63"/>
                    <a:pt x="15" y="52"/>
                  </a:cubicBezTo>
                  <a:cubicBezTo>
                    <a:pt x="28" y="50"/>
                    <a:pt x="40" y="46"/>
                    <a:pt x="53" y="46"/>
                  </a:cubicBezTo>
                  <a:cubicBezTo>
                    <a:pt x="58" y="45"/>
                    <a:pt x="63" y="46"/>
                    <a:pt x="68" y="46"/>
                  </a:cubicBezTo>
                  <a:cubicBezTo>
                    <a:pt x="71" y="45"/>
                    <a:pt x="75" y="45"/>
                    <a:pt x="75" y="40"/>
                  </a:cubicBezTo>
                </a:path>
              </a:pathLst>
            </a:custGeom>
            <a:solidFill>
              <a:srgbClr val="E0B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C7AAD12-8A7D-CBE9-6A0F-ECAC96924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5" y="2621"/>
              <a:ext cx="189" cy="157"/>
            </a:xfrm>
            <a:custGeom>
              <a:avLst/>
              <a:gdLst>
                <a:gd name="T0" fmla="*/ 6 w 155"/>
                <a:gd name="T1" fmla="*/ 82 h 129"/>
                <a:gd name="T2" fmla="*/ 15 w 155"/>
                <a:gd name="T3" fmla="*/ 70 h 129"/>
                <a:gd name="T4" fmla="*/ 29 w 155"/>
                <a:gd name="T5" fmla="*/ 55 h 129"/>
                <a:gd name="T6" fmla="*/ 99 w 155"/>
                <a:gd name="T7" fmla="*/ 28 h 129"/>
                <a:gd name="T8" fmla="*/ 122 w 155"/>
                <a:gd name="T9" fmla="*/ 48 h 129"/>
                <a:gd name="T10" fmla="*/ 136 w 155"/>
                <a:gd name="T11" fmla="*/ 61 h 129"/>
                <a:gd name="T12" fmla="*/ 153 w 155"/>
                <a:gd name="T13" fmla="*/ 88 h 129"/>
                <a:gd name="T14" fmla="*/ 141 w 155"/>
                <a:gd name="T15" fmla="*/ 100 h 129"/>
                <a:gd name="T16" fmla="*/ 23 w 155"/>
                <a:gd name="T17" fmla="*/ 124 h 129"/>
                <a:gd name="T18" fmla="*/ 6 w 155"/>
                <a:gd name="T19" fmla="*/ 122 h 129"/>
                <a:gd name="T20" fmla="*/ 4 w 155"/>
                <a:gd name="T21" fmla="*/ 118 h 129"/>
                <a:gd name="T22" fmla="*/ 3 w 155"/>
                <a:gd name="T23" fmla="*/ 115 h 129"/>
                <a:gd name="T24" fmla="*/ 6 w 155"/>
                <a:gd name="T25" fmla="*/ 82 h 129"/>
                <a:gd name="T26" fmla="*/ 81 w 155"/>
                <a:gd name="T27" fmla="*/ 43 h 129"/>
                <a:gd name="T28" fmla="*/ 66 w 155"/>
                <a:gd name="T29" fmla="*/ 28 h 129"/>
                <a:gd name="T30" fmla="*/ 52 w 155"/>
                <a:gd name="T31" fmla="*/ 42 h 129"/>
                <a:gd name="T32" fmla="*/ 66 w 155"/>
                <a:gd name="T33" fmla="*/ 58 h 129"/>
                <a:gd name="T34" fmla="*/ 81 w 155"/>
                <a:gd name="T35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29">
                  <a:moveTo>
                    <a:pt x="6" y="82"/>
                  </a:moveTo>
                  <a:cubicBezTo>
                    <a:pt x="0" y="72"/>
                    <a:pt x="8" y="71"/>
                    <a:pt x="15" y="70"/>
                  </a:cubicBezTo>
                  <a:cubicBezTo>
                    <a:pt x="24" y="68"/>
                    <a:pt x="28" y="66"/>
                    <a:pt x="29" y="55"/>
                  </a:cubicBezTo>
                  <a:cubicBezTo>
                    <a:pt x="29" y="25"/>
                    <a:pt x="64" y="0"/>
                    <a:pt x="99" y="28"/>
                  </a:cubicBezTo>
                  <a:cubicBezTo>
                    <a:pt x="106" y="35"/>
                    <a:pt x="104" y="54"/>
                    <a:pt x="122" y="48"/>
                  </a:cubicBezTo>
                  <a:cubicBezTo>
                    <a:pt x="135" y="43"/>
                    <a:pt x="137" y="50"/>
                    <a:pt x="136" y="61"/>
                  </a:cubicBezTo>
                  <a:cubicBezTo>
                    <a:pt x="141" y="70"/>
                    <a:pt x="142" y="82"/>
                    <a:pt x="153" y="88"/>
                  </a:cubicBezTo>
                  <a:cubicBezTo>
                    <a:pt x="155" y="98"/>
                    <a:pt x="148" y="99"/>
                    <a:pt x="141" y="100"/>
                  </a:cubicBezTo>
                  <a:cubicBezTo>
                    <a:pt x="102" y="108"/>
                    <a:pt x="62" y="116"/>
                    <a:pt x="23" y="124"/>
                  </a:cubicBezTo>
                  <a:cubicBezTo>
                    <a:pt x="17" y="125"/>
                    <a:pt x="11" y="129"/>
                    <a:pt x="6" y="122"/>
                  </a:cubicBezTo>
                  <a:cubicBezTo>
                    <a:pt x="5" y="121"/>
                    <a:pt x="5" y="119"/>
                    <a:pt x="4" y="118"/>
                  </a:cubicBezTo>
                  <a:cubicBezTo>
                    <a:pt x="4" y="117"/>
                    <a:pt x="3" y="116"/>
                    <a:pt x="3" y="115"/>
                  </a:cubicBezTo>
                  <a:cubicBezTo>
                    <a:pt x="13" y="105"/>
                    <a:pt x="11" y="94"/>
                    <a:pt x="6" y="82"/>
                  </a:cubicBezTo>
                  <a:close/>
                  <a:moveTo>
                    <a:pt x="81" y="43"/>
                  </a:moveTo>
                  <a:cubicBezTo>
                    <a:pt x="80" y="34"/>
                    <a:pt x="75" y="28"/>
                    <a:pt x="66" y="28"/>
                  </a:cubicBezTo>
                  <a:cubicBezTo>
                    <a:pt x="57" y="28"/>
                    <a:pt x="52" y="33"/>
                    <a:pt x="52" y="42"/>
                  </a:cubicBezTo>
                  <a:cubicBezTo>
                    <a:pt x="51" y="51"/>
                    <a:pt x="56" y="57"/>
                    <a:pt x="66" y="58"/>
                  </a:cubicBezTo>
                  <a:cubicBezTo>
                    <a:pt x="75" y="58"/>
                    <a:pt x="79" y="52"/>
                    <a:pt x="81" y="43"/>
                  </a:cubicBez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7D05A66B-8F20-CB57-60AB-FBEF23A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670"/>
              <a:ext cx="229" cy="454"/>
            </a:xfrm>
            <a:custGeom>
              <a:avLst/>
              <a:gdLst>
                <a:gd name="T0" fmla="*/ 17 w 188"/>
                <a:gd name="T1" fmla="*/ 47 h 373"/>
                <a:gd name="T2" fmla="*/ 0 w 188"/>
                <a:gd name="T3" fmla="*/ 20 h 373"/>
                <a:gd name="T4" fmla="*/ 39 w 188"/>
                <a:gd name="T5" fmla="*/ 14 h 373"/>
                <a:gd name="T6" fmla="*/ 102 w 188"/>
                <a:gd name="T7" fmla="*/ 2 h 373"/>
                <a:gd name="T8" fmla="*/ 106 w 188"/>
                <a:gd name="T9" fmla="*/ 0 h 373"/>
                <a:gd name="T10" fmla="*/ 117 w 188"/>
                <a:gd name="T11" fmla="*/ 5 h 373"/>
                <a:gd name="T12" fmla="*/ 141 w 188"/>
                <a:gd name="T13" fmla="*/ 131 h 373"/>
                <a:gd name="T14" fmla="*/ 159 w 188"/>
                <a:gd name="T15" fmla="*/ 216 h 373"/>
                <a:gd name="T16" fmla="*/ 160 w 188"/>
                <a:gd name="T17" fmla="*/ 228 h 373"/>
                <a:gd name="T18" fmla="*/ 188 w 188"/>
                <a:gd name="T19" fmla="*/ 369 h 373"/>
                <a:gd name="T20" fmla="*/ 169 w 188"/>
                <a:gd name="T21" fmla="*/ 367 h 373"/>
                <a:gd name="T22" fmla="*/ 167 w 188"/>
                <a:gd name="T23" fmla="*/ 353 h 373"/>
                <a:gd name="T24" fmla="*/ 107 w 188"/>
                <a:gd name="T25" fmla="*/ 59 h 373"/>
                <a:gd name="T26" fmla="*/ 68 w 188"/>
                <a:gd name="T27" fmla="*/ 33 h 373"/>
                <a:gd name="T28" fmla="*/ 30 w 188"/>
                <a:gd name="T29" fmla="*/ 41 h 373"/>
                <a:gd name="T30" fmla="*/ 17 w 188"/>
                <a:gd name="T31" fmla="*/ 4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373">
                  <a:moveTo>
                    <a:pt x="17" y="47"/>
                  </a:moveTo>
                  <a:cubicBezTo>
                    <a:pt x="6" y="41"/>
                    <a:pt x="5" y="29"/>
                    <a:pt x="0" y="20"/>
                  </a:cubicBezTo>
                  <a:cubicBezTo>
                    <a:pt x="13" y="21"/>
                    <a:pt x="26" y="18"/>
                    <a:pt x="39" y="14"/>
                  </a:cubicBezTo>
                  <a:cubicBezTo>
                    <a:pt x="60" y="12"/>
                    <a:pt x="81" y="6"/>
                    <a:pt x="102" y="2"/>
                  </a:cubicBezTo>
                  <a:cubicBezTo>
                    <a:pt x="103" y="1"/>
                    <a:pt x="105" y="1"/>
                    <a:pt x="106" y="0"/>
                  </a:cubicBezTo>
                  <a:cubicBezTo>
                    <a:pt x="111" y="0"/>
                    <a:pt x="114" y="0"/>
                    <a:pt x="117" y="5"/>
                  </a:cubicBezTo>
                  <a:cubicBezTo>
                    <a:pt x="122" y="47"/>
                    <a:pt x="133" y="89"/>
                    <a:pt x="141" y="131"/>
                  </a:cubicBezTo>
                  <a:cubicBezTo>
                    <a:pt x="146" y="159"/>
                    <a:pt x="153" y="187"/>
                    <a:pt x="159" y="216"/>
                  </a:cubicBezTo>
                  <a:cubicBezTo>
                    <a:pt x="159" y="220"/>
                    <a:pt x="160" y="224"/>
                    <a:pt x="160" y="228"/>
                  </a:cubicBezTo>
                  <a:cubicBezTo>
                    <a:pt x="169" y="274"/>
                    <a:pt x="179" y="323"/>
                    <a:pt x="188" y="369"/>
                  </a:cubicBezTo>
                  <a:cubicBezTo>
                    <a:pt x="181" y="370"/>
                    <a:pt x="175" y="373"/>
                    <a:pt x="169" y="367"/>
                  </a:cubicBezTo>
                  <a:cubicBezTo>
                    <a:pt x="168" y="363"/>
                    <a:pt x="167" y="357"/>
                    <a:pt x="167" y="353"/>
                  </a:cubicBezTo>
                  <a:cubicBezTo>
                    <a:pt x="147" y="255"/>
                    <a:pt x="127" y="157"/>
                    <a:pt x="107" y="59"/>
                  </a:cubicBezTo>
                  <a:cubicBezTo>
                    <a:pt x="101" y="27"/>
                    <a:pt x="101" y="27"/>
                    <a:pt x="68" y="33"/>
                  </a:cubicBezTo>
                  <a:cubicBezTo>
                    <a:pt x="55" y="36"/>
                    <a:pt x="42" y="38"/>
                    <a:pt x="30" y="41"/>
                  </a:cubicBezTo>
                  <a:cubicBezTo>
                    <a:pt x="25" y="42"/>
                    <a:pt x="19" y="42"/>
                    <a:pt x="17" y="47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CF915C4B-FAF5-4D0C-38A9-F1C0843A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2720"/>
              <a:ext cx="143" cy="240"/>
            </a:xfrm>
            <a:custGeom>
              <a:avLst/>
              <a:gdLst>
                <a:gd name="T0" fmla="*/ 110 w 117"/>
                <a:gd name="T1" fmla="*/ 0 h 197"/>
                <a:gd name="T2" fmla="*/ 107 w 117"/>
                <a:gd name="T3" fmla="*/ 33 h 197"/>
                <a:gd name="T4" fmla="*/ 33 w 117"/>
                <a:gd name="T5" fmla="*/ 48 h 197"/>
                <a:gd name="T6" fmla="*/ 25 w 117"/>
                <a:gd name="T7" fmla="*/ 59 h 197"/>
                <a:gd name="T8" fmla="*/ 53 w 117"/>
                <a:gd name="T9" fmla="*/ 195 h 197"/>
                <a:gd name="T10" fmla="*/ 34 w 117"/>
                <a:gd name="T11" fmla="*/ 197 h 197"/>
                <a:gd name="T12" fmla="*/ 2 w 117"/>
                <a:gd name="T13" fmla="*/ 42 h 197"/>
                <a:gd name="T14" fmla="*/ 12 w 117"/>
                <a:gd name="T15" fmla="*/ 27 h 197"/>
                <a:gd name="T16" fmla="*/ 96 w 117"/>
                <a:gd name="T17" fmla="*/ 11 h 197"/>
                <a:gd name="T18" fmla="*/ 110 w 117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97">
                  <a:moveTo>
                    <a:pt x="110" y="0"/>
                  </a:moveTo>
                  <a:cubicBezTo>
                    <a:pt x="115" y="12"/>
                    <a:pt x="117" y="23"/>
                    <a:pt x="107" y="33"/>
                  </a:cubicBezTo>
                  <a:cubicBezTo>
                    <a:pt x="82" y="38"/>
                    <a:pt x="58" y="43"/>
                    <a:pt x="33" y="48"/>
                  </a:cubicBezTo>
                  <a:cubicBezTo>
                    <a:pt x="26" y="49"/>
                    <a:pt x="23" y="51"/>
                    <a:pt x="25" y="59"/>
                  </a:cubicBezTo>
                  <a:cubicBezTo>
                    <a:pt x="35" y="104"/>
                    <a:pt x="44" y="149"/>
                    <a:pt x="53" y="195"/>
                  </a:cubicBezTo>
                  <a:cubicBezTo>
                    <a:pt x="46" y="196"/>
                    <a:pt x="40" y="197"/>
                    <a:pt x="34" y="197"/>
                  </a:cubicBezTo>
                  <a:cubicBezTo>
                    <a:pt x="23" y="146"/>
                    <a:pt x="13" y="94"/>
                    <a:pt x="2" y="42"/>
                  </a:cubicBezTo>
                  <a:cubicBezTo>
                    <a:pt x="0" y="32"/>
                    <a:pt x="3" y="29"/>
                    <a:pt x="12" y="27"/>
                  </a:cubicBezTo>
                  <a:cubicBezTo>
                    <a:pt x="40" y="22"/>
                    <a:pt x="68" y="17"/>
                    <a:pt x="96" y="11"/>
                  </a:cubicBezTo>
                  <a:cubicBezTo>
                    <a:pt x="101" y="9"/>
                    <a:pt x="111" y="12"/>
                    <a:pt x="110" y="0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045C0462-CA0A-7E49-040B-797AEB97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3143"/>
              <a:ext cx="54" cy="37"/>
            </a:xfrm>
            <a:custGeom>
              <a:avLst/>
              <a:gdLst>
                <a:gd name="T0" fmla="*/ 0 w 44"/>
                <a:gd name="T1" fmla="*/ 1 h 31"/>
                <a:gd name="T2" fmla="*/ 40 w 44"/>
                <a:gd name="T3" fmla="*/ 1 h 31"/>
                <a:gd name="T4" fmla="*/ 44 w 44"/>
                <a:gd name="T5" fmla="*/ 31 h 31"/>
                <a:gd name="T6" fmla="*/ 0 w 44"/>
                <a:gd name="T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1">
                  <a:moveTo>
                    <a:pt x="0" y="1"/>
                  </a:moveTo>
                  <a:cubicBezTo>
                    <a:pt x="13" y="4"/>
                    <a:pt x="26" y="0"/>
                    <a:pt x="40" y="1"/>
                  </a:cubicBezTo>
                  <a:cubicBezTo>
                    <a:pt x="41" y="11"/>
                    <a:pt x="42" y="20"/>
                    <a:pt x="44" y="31"/>
                  </a:cubicBezTo>
                  <a:cubicBezTo>
                    <a:pt x="31" y="19"/>
                    <a:pt x="15" y="10"/>
                    <a:pt x="0" y="1"/>
                  </a:cubicBezTo>
                  <a:close/>
                </a:path>
              </a:pathLst>
            </a:custGeom>
            <a:solidFill>
              <a:srgbClr val="C6A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78265EF-9288-C5F8-F10B-53C7820DC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3004"/>
              <a:ext cx="76" cy="16"/>
            </a:xfrm>
            <a:custGeom>
              <a:avLst/>
              <a:gdLst>
                <a:gd name="T0" fmla="*/ 63 w 63"/>
                <a:gd name="T1" fmla="*/ 0 h 13"/>
                <a:gd name="T2" fmla="*/ 52 w 63"/>
                <a:gd name="T3" fmla="*/ 7 h 13"/>
                <a:gd name="T4" fmla="*/ 38 w 63"/>
                <a:gd name="T5" fmla="*/ 8 h 13"/>
                <a:gd name="T6" fmla="*/ 0 w 63"/>
                <a:gd name="T7" fmla="*/ 13 h 13"/>
                <a:gd name="T8" fmla="*/ 1 w 63"/>
                <a:gd name="T9" fmla="*/ 1 h 13"/>
                <a:gd name="T10" fmla="*/ 43 w 63"/>
                <a:gd name="T11" fmla="*/ 1 h 13"/>
                <a:gd name="T12" fmla="*/ 63 w 6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">
                  <a:moveTo>
                    <a:pt x="63" y="0"/>
                  </a:moveTo>
                  <a:cubicBezTo>
                    <a:pt x="63" y="5"/>
                    <a:pt x="56" y="6"/>
                    <a:pt x="52" y="7"/>
                  </a:cubicBezTo>
                  <a:cubicBezTo>
                    <a:pt x="47" y="7"/>
                    <a:pt x="43" y="8"/>
                    <a:pt x="38" y="8"/>
                  </a:cubicBezTo>
                  <a:cubicBezTo>
                    <a:pt x="24" y="8"/>
                    <a:pt x="13" y="11"/>
                    <a:pt x="0" y="13"/>
                  </a:cubicBezTo>
                  <a:cubicBezTo>
                    <a:pt x="4" y="8"/>
                    <a:pt x="3" y="6"/>
                    <a:pt x="1" y="1"/>
                  </a:cubicBezTo>
                  <a:cubicBezTo>
                    <a:pt x="15" y="1"/>
                    <a:pt x="30" y="0"/>
                    <a:pt x="43" y="1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BE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5CFC5F6-DAE1-CED1-B14B-47062F34C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3050"/>
              <a:ext cx="72" cy="21"/>
            </a:xfrm>
            <a:custGeom>
              <a:avLst/>
              <a:gdLst>
                <a:gd name="T0" fmla="*/ 0 w 59"/>
                <a:gd name="T1" fmla="*/ 5 h 17"/>
                <a:gd name="T2" fmla="*/ 59 w 59"/>
                <a:gd name="T3" fmla="*/ 3 h 17"/>
                <a:gd name="T4" fmla="*/ 5 w 59"/>
                <a:gd name="T5" fmla="*/ 17 h 17"/>
                <a:gd name="T6" fmla="*/ 0 w 59"/>
                <a:gd name="T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7">
                  <a:moveTo>
                    <a:pt x="0" y="5"/>
                  </a:moveTo>
                  <a:cubicBezTo>
                    <a:pt x="13" y="5"/>
                    <a:pt x="43" y="0"/>
                    <a:pt x="59" y="3"/>
                  </a:cubicBezTo>
                  <a:cubicBezTo>
                    <a:pt x="45" y="10"/>
                    <a:pt x="15" y="7"/>
                    <a:pt x="5" y="17"/>
                  </a:cubicBezTo>
                  <a:cubicBezTo>
                    <a:pt x="6" y="11"/>
                    <a:pt x="5" y="9"/>
                    <a:pt x="0" y="5"/>
                  </a:cubicBezTo>
                  <a:close/>
                </a:path>
              </a:pathLst>
            </a:custGeom>
            <a:solidFill>
              <a:srgbClr val="BE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D3EC102C-8244-8544-491D-64D8589F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2670"/>
              <a:ext cx="5" cy="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8A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5E37707-D34E-4DBD-67BD-4AA9C9537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2" y="2910"/>
              <a:ext cx="615" cy="431"/>
            </a:xfrm>
            <a:custGeom>
              <a:avLst/>
              <a:gdLst>
                <a:gd name="T0" fmla="*/ 13 w 504"/>
                <a:gd name="T1" fmla="*/ 354 h 354"/>
                <a:gd name="T2" fmla="*/ 0 w 504"/>
                <a:gd name="T3" fmla="*/ 342 h 354"/>
                <a:gd name="T4" fmla="*/ 0 w 504"/>
                <a:gd name="T5" fmla="*/ 257 h 354"/>
                <a:gd name="T6" fmla="*/ 9 w 504"/>
                <a:gd name="T7" fmla="*/ 270 h 354"/>
                <a:gd name="T8" fmla="*/ 54 w 504"/>
                <a:gd name="T9" fmla="*/ 283 h 354"/>
                <a:gd name="T10" fmla="*/ 61 w 504"/>
                <a:gd name="T11" fmla="*/ 298 h 354"/>
                <a:gd name="T12" fmla="*/ 74 w 504"/>
                <a:gd name="T13" fmla="*/ 295 h 354"/>
                <a:gd name="T14" fmla="*/ 70 w 504"/>
                <a:gd name="T15" fmla="*/ 282 h 354"/>
                <a:gd name="T16" fmla="*/ 96 w 504"/>
                <a:gd name="T17" fmla="*/ 282 h 354"/>
                <a:gd name="T18" fmla="*/ 106 w 504"/>
                <a:gd name="T19" fmla="*/ 291 h 354"/>
                <a:gd name="T20" fmla="*/ 120 w 504"/>
                <a:gd name="T21" fmla="*/ 276 h 354"/>
                <a:gd name="T22" fmla="*/ 125 w 504"/>
                <a:gd name="T23" fmla="*/ 186 h 354"/>
                <a:gd name="T24" fmla="*/ 153 w 504"/>
                <a:gd name="T25" fmla="*/ 177 h 354"/>
                <a:gd name="T26" fmla="*/ 198 w 504"/>
                <a:gd name="T27" fmla="*/ 181 h 354"/>
                <a:gd name="T28" fmla="*/ 201 w 504"/>
                <a:gd name="T29" fmla="*/ 181 h 354"/>
                <a:gd name="T30" fmla="*/ 207 w 504"/>
                <a:gd name="T31" fmla="*/ 182 h 354"/>
                <a:gd name="T32" fmla="*/ 252 w 504"/>
                <a:gd name="T33" fmla="*/ 186 h 354"/>
                <a:gd name="T34" fmla="*/ 271 w 504"/>
                <a:gd name="T35" fmla="*/ 174 h 354"/>
                <a:gd name="T36" fmla="*/ 282 w 504"/>
                <a:gd name="T37" fmla="*/ 159 h 354"/>
                <a:gd name="T38" fmla="*/ 327 w 504"/>
                <a:gd name="T39" fmla="*/ 143 h 354"/>
                <a:gd name="T40" fmla="*/ 313 w 504"/>
                <a:gd name="T41" fmla="*/ 100 h 354"/>
                <a:gd name="T42" fmla="*/ 310 w 504"/>
                <a:gd name="T43" fmla="*/ 88 h 354"/>
                <a:gd name="T44" fmla="*/ 293 w 504"/>
                <a:gd name="T45" fmla="*/ 0 h 354"/>
                <a:gd name="T46" fmla="*/ 294 w 504"/>
                <a:gd name="T47" fmla="*/ 0 h 354"/>
                <a:gd name="T48" fmla="*/ 366 w 504"/>
                <a:gd name="T49" fmla="*/ 2 h 354"/>
                <a:gd name="T50" fmla="*/ 420 w 504"/>
                <a:gd name="T51" fmla="*/ 39 h 354"/>
                <a:gd name="T52" fmla="*/ 432 w 504"/>
                <a:gd name="T53" fmla="*/ 63 h 354"/>
                <a:gd name="T54" fmla="*/ 434 w 504"/>
                <a:gd name="T55" fmla="*/ 72 h 354"/>
                <a:gd name="T56" fmla="*/ 484 w 504"/>
                <a:gd name="T57" fmla="*/ 194 h 354"/>
                <a:gd name="T58" fmla="*/ 500 w 504"/>
                <a:gd name="T59" fmla="*/ 258 h 354"/>
                <a:gd name="T60" fmla="*/ 433 w 504"/>
                <a:gd name="T61" fmla="*/ 302 h 354"/>
                <a:gd name="T62" fmla="*/ 366 w 504"/>
                <a:gd name="T63" fmla="*/ 300 h 354"/>
                <a:gd name="T64" fmla="*/ 326 w 504"/>
                <a:gd name="T65" fmla="*/ 297 h 354"/>
                <a:gd name="T66" fmla="*/ 195 w 504"/>
                <a:gd name="T67" fmla="*/ 294 h 354"/>
                <a:gd name="T68" fmla="*/ 168 w 504"/>
                <a:gd name="T69" fmla="*/ 291 h 354"/>
                <a:gd name="T70" fmla="*/ 154 w 504"/>
                <a:gd name="T71" fmla="*/ 296 h 354"/>
                <a:gd name="T72" fmla="*/ 176 w 504"/>
                <a:gd name="T73" fmla="*/ 336 h 354"/>
                <a:gd name="T74" fmla="*/ 183 w 504"/>
                <a:gd name="T75" fmla="*/ 353 h 354"/>
                <a:gd name="T76" fmla="*/ 363 w 504"/>
                <a:gd name="T77" fmla="*/ 176 h 354"/>
                <a:gd name="T78" fmla="*/ 366 w 504"/>
                <a:gd name="T79" fmla="*/ 194 h 354"/>
                <a:gd name="T80" fmla="*/ 370 w 504"/>
                <a:gd name="T81" fmla="*/ 193 h 354"/>
                <a:gd name="T82" fmla="*/ 363 w 504"/>
                <a:gd name="T83" fmla="*/ 1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4" h="354">
                  <a:moveTo>
                    <a:pt x="13" y="354"/>
                  </a:moveTo>
                  <a:cubicBezTo>
                    <a:pt x="7" y="354"/>
                    <a:pt x="0" y="349"/>
                    <a:pt x="0" y="342"/>
                  </a:cubicBezTo>
                  <a:cubicBezTo>
                    <a:pt x="0" y="315"/>
                    <a:pt x="0" y="288"/>
                    <a:pt x="0" y="257"/>
                  </a:cubicBezTo>
                  <a:cubicBezTo>
                    <a:pt x="5" y="264"/>
                    <a:pt x="7" y="267"/>
                    <a:pt x="9" y="270"/>
                  </a:cubicBezTo>
                  <a:cubicBezTo>
                    <a:pt x="20" y="280"/>
                    <a:pt x="41" y="275"/>
                    <a:pt x="54" y="283"/>
                  </a:cubicBezTo>
                  <a:cubicBezTo>
                    <a:pt x="57" y="287"/>
                    <a:pt x="56" y="298"/>
                    <a:pt x="61" y="298"/>
                  </a:cubicBezTo>
                  <a:cubicBezTo>
                    <a:pt x="66" y="298"/>
                    <a:pt x="71" y="299"/>
                    <a:pt x="74" y="295"/>
                  </a:cubicBezTo>
                  <a:cubicBezTo>
                    <a:pt x="78" y="289"/>
                    <a:pt x="73" y="286"/>
                    <a:pt x="70" y="282"/>
                  </a:cubicBezTo>
                  <a:cubicBezTo>
                    <a:pt x="79" y="282"/>
                    <a:pt x="87" y="282"/>
                    <a:pt x="96" y="282"/>
                  </a:cubicBezTo>
                  <a:cubicBezTo>
                    <a:pt x="95" y="289"/>
                    <a:pt x="99" y="292"/>
                    <a:pt x="106" y="291"/>
                  </a:cubicBezTo>
                  <a:cubicBezTo>
                    <a:pt x="114" y="290"/>
                    <a:pt x="121" y="286"/>
                    <a:pt x="120" y="276"/>
                  </a:cubicBezTo>
                  <a:cubicBezTo>
                    <a:pt x="124" y="246"/>
                    <a:pt x="126" y="216"/>
                    <a:pt x="125" y="186"/>
                  </a:cubicBezTo>
                  <a:cubicBezTo>
                    <a:pt x="132" y="177"/>
                    <a:pt x="143" y="178"/>
                    <a:pt x="153" y="177"/>
                  </a:cubicBezTo>
                  <a:cubicBezTo>
                    <a:pt x="168" y="178"/>
                    <a:pt x="183" y="179"/>
                    <a:pt x="198" y="181"/>
                  </a:cubicBezTo>
                  <a:cubicBezTo>
                    <a:pt x="199" y="181"/>
                    <a:pt x="200" y="181"/>
                    <a:pt x="201" y="181"/>
                  </a:cubicBezTo>
                  <a:cubicBezTo>
                    <a:pt x="203" y="181"/>
                    <a:pt x="205" y="181"/>
                    <a:pt x="207" y="182"/>
                  </a:cubicBezTo>
                  <a:cubicBezTo>
                    <a:pt x="222" y="184"/>
                    <a:pt x="237" y="182"/>
                    <a:pt x="252" y="186"/>
                  </a:cubicBezTo>
                  <a:cubicBezTo>
                    <a:pt x="262" y="188"/>
                    <a:pt x="268" y="183"/>
                    <a:pt x="271" y="174"/>
                  </a:cubicBezTo>
                  <a:cubicBezTo>
                    <a:pt x="274" y="168"/>
                    <a:pt x="276" y="162"/>
                    <a:pt x="282" y="159"/>
                  </a:cubicBezTo>
                  <a:cubicBezTo>
                    <a:pt x="304" y="164"/>
                    <a:pt x="319" y="159"/>
                    <a:pt x="327" y="143"/>
                  </a:cubicBezTo>
                  <a:cubicBezTo>
                    <a:pt x="335" y="128"/>
                    <a:pt x="331" y="114"/>
                    <a:pt x="313" y="100"/>
                  </a:cubicBezTo>
                  <a:cubicBezTo>
                    <a:pt x="309" y="96"/>
                    <a:pt x="309" y="93"/>
                    <a:pt x="310" y="88"/>
                  </a:cubicBezTo>
                  <a:cubicBezTo>
                    <a:pt x="314" y="57"/>
                    <a:pt x="308" y="28"/>
                    <a:pt x="293" y="0"/>
                  </a:cubicBezTo>
                  <a:cubicBezTo>
                    <a:pt x="293" y="0"/>
                    <a:pt x="294" y="0"/>
                    <a:pt x="294" y="0"/>
                  </a:cubicBezTo>
                  <a:cubicBezTo>
                    <a:pt x="318" y="3"/>
                    <a:pt x="342" y="2"/>
                    <a:pt x="366" y="2"/>
                  </a:cubicBezTo>
                  <a:cubicBezTo>
                    <a:pt x="393" y="2"/>
                    <a:pt x="410" y="15"/>
                    <a:pt x="420" y="39"/>
                  </a:cubicBezTo>
                  <a:cubicBezTo>
                    <a:pt x="424" y="47"/>
                    <a:pt x="426" y="56"/>
                    <a:pt x="432" y="63"/>
                  </a:cubicBezTo>
                  <a:cubicBezTo>
                    <a:pt x="432" y="66"/>
                    <a:pt x="433" y="69"/>
                    <a:pt x="434" y="72"/>
                  </a:cubicBezTo>
                  <a:cubicBezTo>
                    <a:pt x="450" y="112"/>
                    <a:pt x="467" y="153"/>
                    <a:pt x="484" y="194"/>
                  </a:cubicBezTo>
                  <a:cubicBezTo>
                    <a:pt x="492" y="214"/>
                    <a:pt x="504" y="234"/>
                    <a:pt x="500" y="258"/>
                  </a:cubicBezTo>
                  <a:cubicBezTo>
                    <a:pt x="488" y="291"/>
                    <a:pt x="468" y="304"/>
                    <a:pt x="433" y="302"/>
                  </a:cubicBezTo>
                  <a:cubicBezTo>
                    <a:pt x="411" y="301"/>
                    <a:pt x="388" y="300"/>
                    <a:pt x="366" y="300"/>
                  </a:cubicBezTo>
                  <a:cubicBezTo>
                    <a:pt x="353" y="300"/>
                    <a:pt x="339" y="297"/>
                    <a:pt x="326" y="297"/>
                  </a:cubicBezTo>
                  <a:cubicBezTo>
                    <a:pt x="282" y="298"/>
                    <a:pt x="238" y="292"/>
                    <a:pt x="195" y="294"/>
                  </a:cubicBezTo>
                  <a:cubicBezTo>
                    <a:pt x="186" y="290"/>
                    <a:pt x="177" y="292"/>
                    <a:pt x="168" y="291"/>
                  </a:cubicBezTo>
                  <a:cubicBezTo>
                    <a:pt x="163" y="292"/>
                    <a:pt x="152" y="288"/>
                    <a:pt x="154" y="296"/>
                  </a:cubicBezTo>
                  <a:cubicBezTo>
                    <a:pt x="158" y="311"/>
                    <a:pt x="161" y="327"/>
                    <a:pt x="176" y="336"/>
                  </a:cubicBezTo>
                  <a:cubicBezTo>
                    <a:pt x="179" y="340"/>
                    <a:pt x="179" y="349"/>
                    <a:pt x="183" y="353"/>
                  </a:cubicBezTo>
                  <a:moveTo>
                    <a:pt x="363" y="176"/>
                  </a:moveTo>
                  <a:cubicBezTo>
                    <a:pt x="362" y="183"/>
                    <a:pt x="359" y="189"/>
                    <a:pt x="366" y="194"/>
                  </a:cubicBezTo>
                  <a:cubicBezTo>
                    <a:pt x="367" y="194"/>
                    <a:pt x="369" y="194"/>
                    <a:pt x="370" y="193"/>
                  </a:cubicBezTo>
                  <a:cubicBezTo>
                    <a:pt x="373" y="186"/>
                    <a:pt x="366" y="182"/>
                    <a:pt x="363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7641434D-C559-107C-1713-3CA50D98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3273"/>
              <a:ext cx="228" cy="75"/>
            </a:xfrm>
            <a:custGeom>
              <a:avLst/>
              <a:gdLst>
                <a:gd name="T0" fmla="*/ 1 w 187"/>
                <a:gd name="T1" fmla="*/ 55 h 62"/>
                <a:gd name="T2" fmla="*/ 7 w 187"/>
                <a:gd name="T3" fmla="*/ 40 h 62"/>
                <a:gd name="T4" fmla="*/ 24 w 187"/>
                <a:gd name="T5" fmla="*/ 14 h 62"/>
                <a:gd name="T6" fmla="*/ 45 w 187"/>
                <a:gd name="T7" fmla="*/ 1 h 62"/>
                <a:gd name="T8" fmla="*/ 73 w 187"/>
                <a:gd name="T9" fmla="*/ 4 h 62"/>
                <a:gd name="T10" fmla="*/ 173 w 187"/>
                <a:gd name="T11" fmla="*/ 8 h 62"/>
                <a:gd name="T12" fmla="*/ 187 w 187"/>
                <a:gd name="T13" fmla="*/ 11 h 62"/>
                <a:gd name="T14" fmla="*/ 187 w 187"/>
                <a:gd name="T15" fmla="*/ 20 h 62"/>
                <a:gd name="T16" fmla="*/ 187 w 187"/>
                <a:gd name="T17" fmla="*/ 25 h 62"/>
                <a:gd name="T18" fmla="*/ 186 w 18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62">
                  <a:moveTo>
                    <a:pt x="1" y="55"/>
                  </a:moveTo>
                  <a:cubicBezTo>
                    <a:pt x="0" y="54"/>
                    <a:pt x="6" y="41"/>
                    <a:pt x="7" y="40"/>
                  </a:cubicBezTo>
                  <a:cubicBezTo>
                    <a:pt x="18" y="35"/>
                    <a:pt x="19" y="23"/>
                    <a:pt x="24" y="14"/>
                  </a:cubicBezTo>
                  <a:cubicBezTo>
                    <a:pt x="28" y="4"/>
                    <a:pt x="34" y="0"/>
                    <a:pt x="45" y="1"/>
                  </a:cubicBezTo>
                  <a:cubicBezTo>
                    <a:pt x="54" y="3"/>
                    <a:pt x="63" y="4"/>
                    <a:pt x="73" y="4"/>
                  </a:cubicBezTo>
                  <a:cubicBezTo>
                    <a:pt x="106" y="6"/>
                    <a:pt x="139" y="6"/>
                    <a:pt x="173" y="8"/>
                  </a:cubicBezTo>
                  <a:cubicBezTo>
                    <a:pt x="177" y="8"/>
                    <a:pt x="182" y="9"/>
                    <a:pt x="187" y="11"/>
                  </a:cubicBezTo>
                  <a:cubicBezTo>
                    <a:pt x="187" y="14"/>
                    <a:pt x="187" y="17"/>
                    <a:pt x="187" y="20"/>
                  </a:cubicBezTo>
                  <a:cubicBezTo>
                    <a:pt x="187" y="24"/>
                    <a:pt x="187" y="23"/>
                    <a:pt x="187" y="25"/>
                  </a:cubicBezTo>
                  <a:cubicBezTo>
                    <a:pt x="187" y="33"/>
                    <a:pt x="186" y="54"/>
                    <a:pt x="186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3EBFC4F-165D-58A6-AA0D-8C503001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3265"/>
              <a:ext cx="223" cy="75"/>
            </a:xfrm>
            <a:custGeom>
              <a:avLst/>
              <a:gdLst>
                <a:gd name="T0" fmla="*/ 183 w 183"/>
                <a:gd name="T1" fmla="*/ 17 h 61"/>
                <a:gd name="T2" fmla="*/ 168 w 183"/>
                <a:gd name="T3" fmla="*/ 14 h 61"/>
                <a:gd name="T4" fmla="*/ 68 w 183"/>
                <a:gd name="T5" fmla="*/ 11 h 61"/>
                <a:gd name="T6" fmla="*/ 40 w 183"/>
                <a:gd name="T7" fmla="*/ 8 h 61"/>
                <a:gd name="T8" fmla="*/ 19 w 183"/>
                <a:gd name="T9" fmla="*/ 20 h 61"/>
                <a:gd name="T10" fmla="*/ 0 w 183"/>
                <a:gd name="T11" fmla="*/ 61 h 61"/>
                <a:gd name="T12" fmla="*/ 12 w 183"/>
                <a:gd name="T13" fmla="*/ 2 h 61"/>
                <a:gd name="T14" fmla="*/ 143 w 183"/>
                <a:gd name="T15" fmla="*/ 5 h 61"/>
                <a:gd name="T16" fmla="*/ 183 w 183"/>
                <a:gd name="T17" fmla="*/ 8 h 61"/>
                <a:gd name="T18" fmla="*/ 183 w 183"/>
                <a:gd name="T19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1">
                  <a:moveTo>
                    <a:pt x="183" y="17"/>
                  </a:moveTo>
                  <a:cubicBezTo>
                    <a:pt x="178" y="16"/>
                    <a:pt x="173" y="14"/>
                    <a:pt x="168" y="14"/>
                  </a:cubicBezTo>
                  <a:cubicBezTo>
                    <a:pt x="135" y="13"/>
                    <a:pt x="101" y="12"/>
                    <a:pt x="68" y="11"/>
                  </a:cubicBezTo>
                  <a:cubicBezTo>
                    <a:pt x="59" y="10"/>
                    <a:pt x="49" y="9"/>
                    <a:pt x="40" y="8"/>
                  </a:cubicBezTo>
                  <a:cubicBezTo>
                    <a:pt x="30" y="7"/>
                    <a:pt x="24" y="10"/>
                    <a:pt x="19" y="20"/>
                  </a:cubicBezTo>
                  <a:cubicBezTo>
                    <a:pt x="14" y="29"/>
                    <a:pt x="11" y="55"/>
                    <a:pt x="0" y="61"/>
                  </a:cubicBezTo>
                  <a:cubicBezTo>
                    <a:pt x="3" y="46"/>
                    <a:pt x="9" y="17"/>
                    <a:pt x="12" y="2"/>
                  </a:cubicBezTo>
                  <a:cubicBezTo>
                    <a:pt x="56" y="0"/>
                    <a:pt x="99" y="6"/>
                    <a:pt x="143" y="5"/>
                  </a:cubicBezTo>
                  <a:cubicBezTo>
                    <a:pt x="156" y="5"/>
                    <a:pt x="170" y="8"/>
                    <a:pt x="183" y="8"/>
                  </a:cubicBezTo>
                  <a:cubicBezTo>
                    <a:pt x="183" y="11"/>
                    <a:pt x="183" y="14"/>
                    <a:pt x="183" y="17"/>
                  </a:cubicBezTo>
                  <a:close/>
                </a:path>
              </a:pathLst>
            </a:custGeom>
            <a:solidFill>
              <a:srgbClr val="C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6B7C3DA0-4CE0-3BEA-BCFB-0B682DE6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231"/>
              <a:ext cx="104" cy="23"/>
            </a:xfrm>
            <a:custGeom>
              <a:avLst/>
              <a:gdLst>
                <a:gd name="T0" fmla="*/ 0 w 85"/>
                <a:gd name="T1" fmla="*/ 17 h 19"/>
                <a:gd name="T2" fmla="*/ 85 w 85"/>
                <a:gd name="T3" fmla="*/ 0 h 19"/>
                <a:gd name="T4" fmla="*/ 56 w 85"/>
                <a:gd name="T5" fmla="*/ 18 h 19"/>
                <a:gd name="T6" fmla="*/ 40 w 85"/>
                <a:gd name="T7" fmla="*/ 18 h 19"/>
                <a:gd name="T8" fmla="*/ 0 w 85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">
                  <a:moveTo>
                    <a:pt x="0" y="17"/>
                  </a:moveTo>
                  <a:cubicBezTo>
                    <a:pt x="28" y="10"/>
                    <a:pt x="56" y="4"/>
                    <a:pt x="85" y="0"/>
                  </a:cubicBezTo>
                  <a:cubicBezTo>
                    <a:pt x="80" y="13"/>
                    <a:pt x="68" y="15"/>
                    <a:pt x="56" y="18"/>
                  </a:cubicBezTo>
                  <a:cubicBezTo>
                    <a:pt x="51" y="19"/>
                    <a:pt x="45" y="18"/>
                    <a:pt x="40" y="18"/>
                  </a:cubicBezTo>
                  <a:cubicBezTo>
                    <a:pt x="26" y="18"/>
                    <a:pt x="13" y="18"/>
                    <a:pt x="0" y="17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120C1901-DA41-07B9-C013-6C205296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216"/>
              <a:ext cx="43" cy="130"/>
            </a:xfrm>
            <a:custGeom>
              <a:avLst/>
              <a:gdLst>
                <a:gd name="T0" fmla="*/ 15 w 35"/>
                <a:gd name="T1" fmla="*/ 19 h 107"/>
                <a:gd name="T2" fmla="*/ 5 w 35"/>
                <a:gd name="T3" fmla="*/ 6 h 107"/>
                <a:gd name="T4" fmla="*/ 5 w 35"/>
                <a:gd name="T5" fmla="*/ 91 h 107"/>
                <a:gd name="T6" fmla="*/ 17 w 35"/>
                <a:gd name="T7" fmla="*/ 100 h 107"/>
                <a:gd name="T8" fmla="*/ 35 w 35"/>
                <a:gd name="T9" fmla="*/ 104 h 107"/>
                <a:gd name="T10" fmla="*/ 2 w 35"/>
                <a:gd name="T11" fmla="*/ 72 h 107"/>
                <a:gd name="T12" fmla="*/ 2 w 35"/>
                <a:gd name="T13" fmla="*/ 3 h 107"/>
                <a:gd name="T14" fmla="*/ 11 w 35"/>
                <a:gd name="T15" fmla="*/ 1 h 107"/>
                <a:gd name="T16" fmla="*/ 17 w 35"/>
                <a:gd name="T17" fmla="*/ 7 h 107"/>
                <a:gd name="T18" fmla="*/ 15 w 35"/>
                <a:gd name="T19" fmla="*/ 1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07">
                  <a:moveTo>
                    <a:pt x="15" y="19"/>
                  </a:moveTo>
                  <a:cubicBezTo>
                    <a:pt x="12" y="16"/>
                    <a:pt x="10" y="13"/>
                    <a:pt x="5" y="6"/>
                  </a:cubicBezTo>
                  <a:cubicBezTo>
                    <a:pt x="5" y="37"/>
                    <a:pt x="5" y="64"/>
                    <a:pt x="5" y="91"/>
                  </a:cubicBezTo>
                  <a:cubicBezTo>
                    <a:pt x="5" y="98"/>
                    <a:pt x="11" y="99"/>
                    <a:pt x="17" y="100"/>
                  </a:cubicBezTo>
                  <a:cubicBezTo>
                    <a:pt x="23" y="101"/>
                    <a:pt x="29" y="100"/>
                    <a:pt x="35" y="104"/>
                  </a:cubicBezTo>
                  <a:cubicBezTo>
                    <a:pt x="0" y="107"/>
                    <a:pt x="0" y="105"/>
                    <a:pt x="2" y="72"/>
                  </a:cubicBezTo>
                  <a:cubicBezTo>
                    <a:pt x="2" y="49"/>
                    <a:pt x="2" y="26"/>
                    <a:pt x="2" y="3"/>
                  </a:cubicBezTo>
                  <a:cubicBezTo>
                    <a:pt x="6" y="2"/>
                    <a:pt x="4" y="3"/>
                    <a:pt x="11" y="1"/>
                  </a:cubicBezTo>
                  <a:cubicBezTo>
                    <a:pt x="15" y="1"/>
                    <a:pt x="20" y="0"/>
                    <a:pt x="17" y="7"/>
                  </a:cubicBezTo>
                  <a:cubicBezTo>
                    <a:pt x="15" y="11"/>
                    <a:pt x="14" y="15"/>
                    <a:pt x="15" y="19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8FECB4C6-1F45-F6AC-360E-64495E8E4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888"/>
              <a:ext cx="206" cy="127"/>
            </a:xfrm>
            <a:custGeom>
              <a:avLst/>
              <a:gdLst>
                <a:gd name="T0" fmla="*/ 6 w 169"/>
                <a:gd name="T1" fmla="*/ 0 h 104"/>
                <a:gd name="T2" fmla="*/ 6 w 169"/>
                <a:gd name="T3" fmla="*/ 1 h 104"/>
                <a:gd name="T4" fmla="*/ 84 w 169"/>
                <a:gd name="T5" fmla="*/ 42 h 104"/>
                <a:gd name="T6" fmla="*/ 112 w 169"/>
                <a:gd name="T7" fmla="*/ 30 h 104"/>
                <a:gd name="T8" fmla="*/ 162 w 169"/>
                <a:gd name="T9" fmla="*/ 1 h 104"/>
                <a:gd name="T10" fmla="*/ 169 w 169"/>
                <a:gd name="T11" fmla="*/ 5 h 104"/>
                <a:gd name="T12" fmla="*/ 162 w 169"/>
                <a:gd name="T13" fmla="*/ 23 h 104"/>
                <a:gd name="T14" fmla="*/ 146 w 169"/>
                <a:gd name="T15" fmla="*/ 91 h 104"/>
                <a:gd name="T16" fmla="*/ 132 w 169"/>
                <a:gd name="T17" fmla="*/ 95 h 104"/>
                <a:gd name="T18" fmla="*/ 109 w 169"/>
                <a:gd name="T19" fmla="*/ 72 h 104"/>
                <a:gd name="T20" fmla="*/ 89 w 169"/>
                <a:gd name="T21" fmla="*/ 52 h 104"/>
                <a:gd name="T22" fmla="*/ 80 w 169"/>
                <a:gd name="T23" fmla="*/ 51 h 104"/>
                <a:gd name="T24" fmla="*/ 60 w 169"/>
                <a:gd name="T25" fmla="*/ 75 h 104"/>
                <a:gd name="T26" fmla="*/ 34 w 169"/>
                <a:gd name="T27" fmla="*/ 97 h 104"/>
                <a:gd name="T28" fmla="*/ 23 w 169"/>
                <a:gd name="T29" fmla="*/ 94 h 104"/>
                <a:gd name="T30" fmla="*/ 11 w 169"/>
                <a:gd name="T31" fmla="*/ 43 h 104"/>
                <a:gd name="T32" fmla="*/ 0 w 169"/>
                <a:gd name="T33" fmla="*/ 4 h 104"/>
                <a:gd name="T34" fmla="*/ 6 w 169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04">
                  <a:moveTo>
                    <a:pt x="6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29" y="21"/>
                    <a:pt x="56" y="33"/>
                    <a:pt x="84" y="42"/>
                  </a:cubicBezTo>
                  <a:cubicBezTo>
                    <a:pt x="94" y="45"/>
                    <a:pt x="103" y="34"/>
                    <a:pt x="112" y="30"/>
                  </a:cubicBezTo>
                  <a:cubicBezTo>
                    <a:pt x="130" y="22"/>
                    <a:pt x="147" y="13"/>
                    <a:pt x="162" y="1"/>
                  </a:cubicBezTo>
                  <a:cubicBezTo>
                    <a:pt x="164" y="2"/>
                    <a:pt x="167" y="4"/>
                    <a:pt x="169" y="5"/>
                  </a:cubicBezTo>
                  <a:cubicBezTo>
                    <a:pt x="163" y="10"/>
                    <a:pt x="163" y="16"/>
                    <a:pt x="162" y="23"/>
                  </a:cubicBezTo>
                  <a:cubicBezTo>
                    <a:pt x="157" y="46"/>
                    <a:pt x="152" y="68"/>
                    <a:pt x="146" y="91"/>
                  </a:cubicBezTo>
                  <a:cubicBezTo>
                    <a:pt x="144" y="101"/>
                    <a:pt x="140" y="104"/>
                    <a:pt x="132" y="95"/>
                  </a:cubicBezTo>
                  <a:cubicBezTo>
                    <a:pt x="125" y="86"/>
                    <a:pt x="117" y="80"/>
                    <a:pt x="109" y="72"/>
                  </a:cubicBezTo>
                  <a:cubicBezTo>
                    <a:pt x="102" y="65"/>
                    <a:pt x="96" y="59"/>
                    <a:pt x="89" y="52"/>
                  </a:cubicBezTo>
                  <a:cubicBezTo>
                    <a:pt x="86" y="50"/>
                    <a:pt x="84" y="47"/>
                    <a:pt x="80" y="51"/>
                  </a:cubicBezTo>
                  <a:cubicBezTo>
                    <a:pt x="73" y="58"/>
                    <a:pt x="63" y="63"/>
                    <a:pt x="60" y="75"/>
                  </a:cubicBezTo>
                  <a:cubicBezTo>
                    <a:pt x="49" y="80"/>
                    <a:pt x="42" y="89"/>
                    <a:pt x="34" y="97"/>
                  </a:cubicBezTo>
                  <a:cubicBezTo>
                    <a:pt x="28" y="102"/>
                    <a:pt x="25" y="103"/>
                    <a:pt x="23" y="94"/>
                  </a:cubicBezTo>
                  <a:cubicBezTo>
                    <a:pt x="20" y="77"/>
                    <a:pt x="16" y="60"/>
                    <a:pt x="11" y="43"/>
                  </a:cubicBezTo>
                  <a:cubicBezTo>
                    <a:pt x="8" y="30"/>
                    <a:pt x="9" y="15"/>
                    <a:pt x="0" y="4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AF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5C9E612F-30AD-F355-B68D-03E3450E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868"/>
              <a:ext cx="138" cy="254"/>
            </a:xfrm>
            <a:custGeom>
              <a:avLst/>
              <a:gdLst>
                <a:gd name="T0" fmla="*/ 96 w 113"/>
                <a:gd name="T1" fmla="*/ 17 h 209"/>
                <a:gd name="T2" fmla="*/ 90 w 113"/>
                <a:gd name="T3" fmla="*/ 21 h 209"/>
                <a:gd name="T4" fmla="*/ 52 w 113"/>
                <a:gd name="T5" fmla="*/ 111 h 209"/>
                <a:gd name="T6" fmla="*/ 58 w 113"/>
                <a:gd name="T7" fmla="*/ 120 h 209"/>
                <a:gd name="T8" fmla="*/ 113 w 113"/>
                <a:gd name="T9" fmla="*/ 198 h 209"/>
                <a:gd name="T10" fmla="*/ 108 w 113"/>
                <a:gd name="T11" fmla="*/ 200 h 209"/>
                <a:gd name="T12" fmla="*/ 100 w 113"/>
                <a:gd name="T13" fmla="*/ 186 h 209"/>
                <a:gd name="T14" fmla="*/ 72 w 113"/>
                <a:gd name="T15" fmla="*/ 138 h 209"/>
                <a:gd name="T16" fmla="*/ 31 w 113"/>
                <a:gd name="T17" fmla="*/ 140 h 209"/>
                <a:gd name="T18" fmla="*/ 17 w 113"/>
                <a:gd name="T19" fmla="*/ 170 h 209"/>
                <a:gd name="T20" fmla="*/ 16 w 113"/>
                <a:gd name="T21" fmla="*/ 194 h 209"/>
                <a:gd name="T22" fmla="*/ 16 w 113"/>
                <a:gd name="T23" fmla="*/ 209 h 209"/>
                <a:gd name="T24" fmla="*/ 6 w 113"/>
                <a:gd name="T25" fmla="*/ 209 h 209"/>
                <a:gd name="T26" fmla="*/ 4 w 113"/>
                <a:gd name="T27" fmla="*/ 185 h 209"/>
                <a:gd name="T28" fmla="*/ 5 w 113"/>
                <a:gd name="T29" fmla="*/ 176 h 209"/>
                <a:gd name="T30" fmla="*/ 33 w 113"/>
                <a:gd name="T31" fmla="*/ 124 h 209"/>
                <a:gd name="T32" fmla="*/ 41 w 113"/>
                <a:gd name="T33" fmla="*/ 110 h 209"/>
                <a:gd name="T34" fmla="*/ 56 w 113"/>
                <a:gd name="T35" fmla="*/ 35 h 209"/>
                <a:gd name="T36" fmla="*/ 108 w 113"/>
                <a:gd name="T37" fmla="*/ 0 h 209"/>
                <a:gd name="T38" fmla="*/ 96 w 113"/>
                <a:gd name="T39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209">
                  <a:moveTo>
                    <a:pt x="96" y="17"/>
                  </a:moveTo>
                  <a:cubicBezTo>
                    <a:pt x="94" y="18"/>
                    <a:pt x="92" y="19"/>
                    <a:pt x="90" y="21"/>
                  </a:cubicBezTo>
                  <a:cubicBezTo>
                    <a:pt x="60" y="39"/>
                    <a:pt x="44" y="78"/>
                    <a:pt x="52" y="111"/>
                  </a:cubicBezTo>
                  <a:cubicBezTo>
                    <a:pt x="53" y="115"/>
                    <a:pt x="53" y="118"/>
                    <a:pt x="58" y="120"/>
                  </a:cubicBezTo>
                  <a:cubicBezTo>
                    <a:pt x="91" y="131"/>
                    <a:pt x="113" y="163"/>
                    <a:pt x="113" y="198"/>
                  </a:cubicBezTo>
                  <a:cubicBezTo>
                    <a:pt x="111" y="199"/>
                    <a:pt x="109" y="199"/>
                    <a:pt x="108" y="200"/>
                  </a:cubicBezTo>
                  <a:cubicBezTo>
                    <a:pt x="100" y="198"/>
                    <a:pt x="101" y="191"/>
                    <a:pt x="100" y="186"/>
                  </a:cubicBezTo>
                  <a:cubicBezTo>
                    <a:pt x="94" y="168"/>
                    <a:pt x="88" y="150"/>
                    <a:pt x="72" y="138"/>
                  </a:cubicBezTo>
                  <a:cubicBezTo>
                    <a:pt x="56" y="128"/>
                    <a:pt x="42" y="128"/>
                    <a:pt x="31" y="140"/>
                  </a:cubicBezTo>
                  <a:cubicBezTo>
                    <a:pt x="22" y="148"/>
                    <a:pt x="19" y="159"/>
                    <a:pt x="17" y="170"/>
                  </a:cubicBezTo>
                  <a:cubicBezTo>
                    <a:pt x="0" y="177"/>
                    <a:pt x="12" y="186"/>
                    <a:pt x="16" y="194"/>
                  </a:cubicBezTo>
                  <a:cubicBezTo>
                    <a:pt x="16" y="199"/>
                    <a:pt x="16" y="204"/>
                    <a:pt x="16" y="209"/>
                  </a:cubicBezTo>
                  <a:cubicBezTo>
                    <a:pt x="13" y="209"/>
                    <a:pt x="9" y="209"/>
                    <a:pt x="6" y="209"/>
                  </a:cubicBezTo>
                  <a:cubicBezTo>
                    <a:pt x="5" y="201"/>
                    <a:pt x="5" y="193"/>
                    <a:pt x="4" y="185"/>
                  </a:cubicBezTo>
                  <a:cubicBezTo>
                    <a:pt x="4" y="182"/>
                    <a:pt x="4" y="180"/>
                    <a:pt x="5" y="176"/>
                  </a:cubicBezTo>
                  <a:cubicBezTo>
                    <a:pt x="8" y="155"/>
                    <a:pt x="12" y="135"/>
                    <a:pt x="33" y="124"/>
                  </a:cubicBezTo>
                  <a:cubicBezTo>
                    <a:pt x="40" y="121"/>
                    <a:pt x="42" y="117"/>
                    <a:pt x="41" y="110"/>
                  </a:cubicBezTo>
                  <a:cubicBezTo>
                    <a:pt x="38" y="83"/>
                    <a:pt x="43" y="58"/>
                    <a:pt x="56" y="35"/>
                  </a:cubicBezTo>
                  <a:cubicBezTo>
                    <a:pt x="70" y="19"/>
                    <a:pt x="86" y="4"/>
                    <a:pt x="108" y="0"/>
                  </a:cubicBezTo>
                  <a:cubicBezTo>
                    <a:pt x="108" y="8"/>
                    <a:pt x="99" y="10"/>
                    <a:pt x="96" y="17"/>
                  </a:cubicBezTo>
                  <a:close/>
                </a:path>
              </a:pathLst>
            </a:custGeom>
            <a:solidFill>
              <a:srgbClr val="3D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4274875A-725E-14FE-61A7-5A29C2471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6" y="2866"/>
              <a:ext cx="115" cy="244"/>
            </a:xfrm>
            <a:custGeom>
              <a:avLst/>
              <a:gdLst>
                <a:gd name="T0" fmla="*/ 24 w 94"/>
                <a:gd name="T1" fmla="*/ 23 h 200"/>
                <a:gd name="T2" fmla="*/ 17 w 94"/>
                <a:gd name="T3" fmla="*/ 19 h 200"/>
                <a:gd name="T4" fmla="*/ 0 w 94"/>
                <a:gd name="T5" fmla="*/ 0 h 200"/>
                <a:gd name="T6" fmla="*/ 52 w 94"/>
                <a:gd name="T7" fmla="*/ 36 h 200"/>
                <a:gd name="T8" fmla="*/ 69 w 94"/>
                <a:gd name="T9" fmla="*/ 124 h 200"/>
                <a:gd name="T10" fmla="*/ 72 w 94"/>
                <a:gd name="T11" fmla="*/ 136 h 200"/>
                <a:gd name="T12" fmla="*/ 86 w 94"/>
                <a:gd name="T13" fmla="*/ 179 h 200"/>
                <a:gd name="T14" fmla="*/ 41 w 94"/>
                <a:gd name="T15" fmla="*/ 195 h 200"/>
                <a:gd name="T16" fmla="*/ 44 w 94"/>
                <a:gd name="T17" fmla="*/ 135 h 200"/>
                <a:gd name="T18" fmla="*/ 59 w 94"/>
                <a:gd name="T19" fmla="*/ 112 h 200"/>
                <a:gd name="T20" fmla="*/ 59 w 94"/>
                <a:gd name="T21" fmla="*/ 93 h 200"/>
                <a:gd name="T22" fmla="*/ 24 w 94"/>
                <a:gd name="T23" fmla="*/ 23 h 200"/>
                <a:gd name="T24" fmla="*/ 85 w 94"/>
                <a:gd name="T25" fmla="*/ 165 h 200"/>
                <a:gd name="T26" fmla="*/ 57 w 94"/>
                <a:gd name="T27" fmla="*/ 137 h 200"/>
                <a:gd name="T28" fmla="*/ 29 w 94"/>
                <a:gd name="T29" fmla="*/ 165 h 200"/>
                <a:gd name="T30" fmla="*/ 57 w 94"/>
                <a:gd name="T31" fmla="*/ 192 h 200"/>
                <a:gd name="T32" fmla="*/ 85 w 94"/>
                <a:gd name="T33" fmla="*/ 16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0">
                  <a:moveTo>
                    <a:pt x="24" y="23"/>
                  </a:moveTo>
                  <a:cubicBezTo>
                    <a:pt x="22" y="22"/>
                    <a:pt x="19" y="20"/>
                    <a:pt x="17" y="19"/>
                  </a:cubicBezTo>
                  <a:cubicBezTo>
                    <a:pt x="11" y="13"/>
                    <a:pt x="4" y="7"/>
                    <a:pt x="0" y="0"/>
                  </a:cubicBezTo>
                  <a:cubicBezTo>
                    <a:pt x="24" y="3"/>
                    <a:pt x="38" y="19"/>
                    <a:pt x="52" y="36"/>
                  </a:cubicBezTo>
                  <a:cubicBezTo>
                    <a:pt x="67" y="64"/>
                    <a:pt x="73" y="93"/>
                    <a:pt x="69" y="124"/>
                  </a:cubicBezTo>
                  <a:cubicBezTo>
                    <a:pt x="68" y="129"/>
                    <a:pt x="68" y="132"/>
                    <a:pt x="72" y="136"/>
                  </a:cubicBezTo>
                  <a:cubicBezTo>
                    <a:pt x="90" y="150"/>
                    <a:pt x="94" y="164"/>
                    <a:pt x="86" y="179"/>
                  </a:cubicBezTo>
                  <a:cubicBezTo>
                    <a:pt x="78" y="195"/>
                    <a:pt x="63" y="200"/>
                    <a:pt x="41" y="195"/>
                  </a:cubicBezTo>
                  <a:cubicBezTo>
                    <a:pt x="17" y="174"/>
                    <a:pt x="18" y="144"/>
                    <a:pt x="44" y="135"/>
                  </a:cubicBezTo>
                  <a:cubicBezTo>
                    <a:pt x="58" y="131"/>
                    <a:pt x="60" y="124"/>
                    <a:pt x="59" y="112"/>
                  </a:cubicBezTo>
                  <a:cubicBezTo>
                    <a:pt x="58" y="106"/>
                    <a:pt x="59" y="99"/>
                    <a:pt x="59" y="93"/>
                  </a:cubicBezTo>
                  <a:cubicBezTo>
                    <a:pt x="56" y="65"/>
                    <a:pt x="48" y="40"/>
                    <a:pt x="24" y="23"/>
                  </a:cubicBezTo>
                  <a:close/>
                  <a:moveTo>
                    <a:pt x="85" y="165"/>
                  </a:moveTo>
                  <a:cubicBezTo>
                    <a:pt x="85" y="150"/>
                    <a:pt x="73" y="138"/>
                    <a:pt x="57" y="137"/>
                  </a:cubicBezTo>
                  <a:cubicBezTo>
                    <a:pt x="41" y="137"/>
                    <a:pt x="29" y="150"/>
                    <a:pt x="29" y="165"/>
                  </a:cubicBezTo>
                  <a:cubicBezTo>
                    <a:pt x="29" y="180"/>
                    <a:pt x="42" y="192"/>
                    <a:pt x="57" y="192"/>
                  </a:cubicBezTo>
                  <a:cubicBezTo>
                    <a:pt x="72" y="192"/>
                    <a:pt x="85" y="180"/>
                    <a:pt x="85" y="165"/>
                  </a:cubicBezTo>
                  <a:close/>
                </a:path>
              </a:pathLst>
            </a:custGeom>
            <a:solidFill>
              <a:srgbClr val="3D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C53EDEDB-3E46-7356-A100-B3CE350A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910"/>
              <a:ext cx="123" cy="217"/>
            </a:xfrm>
            <a:custGeom>
              <a:avLst/>
              <a:gdLst>
                <a:gd name="T0" fmla="*/ 101 w 101"/>
                <a:gd name="T1" fmla="*/ 0 h 178"/>
                <a:gd name="T2" fmla="*/ 86 w 101"/>
                <a:gd name="T3" fmla="*/ 75 h 178"/>
                <a:gd name="T4" fmla="*/ 78 w 101"/>
                <a:gd name="T5" fmla="*/ 89 h 178"/>
                <a:gd name="T6" fmla="*/ 50 w 101"/>
                <a:gd name="T7" fmla="*/ 141 h 178"/>
                <a:gd name="T8" fmla="*/ 49 w 101"/>
                <a:gd name="T9" fmla="*/ 150 h 178"/>
                <a:gd name="T10" fmla="*/ 51 w 101"/>
                <a:gd name="T11" fmla="*/ 174 h 178"/>
                <a:gd name="T12" fmla="*/ 29 w 101"/>
                <a:gd name="T13" fmla="*/ 172 h 178"/>
                <a:gd name="T14" fmla="*/ 1 w 101"/>
                <a:gd name="T15" fmla="*/ 31 h 178"/>
                <a:gd name="T16" fmla="*/ 0 w 101"/>
                <a:gd name="T17" fmla="*/ 19 h 178"/>
                <a:gd name="T18" fmla="*/ 52 w 101"/>
                <a:gd name="T19" fmla="*/ 1 h 178"/>
                <a:gd name="T20" fmla="*/ 101 w 101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78">
                  <a:moveTo>
                    <a:pt x="101" y="0"/>
                  </a:moveTo>
                  <a:cubicBezTo>
                    <a:pt x="88" y="23"/>
                    <a:pt x="83" y="48"/>
                    <a:pt x="86" y="75"/>
                  </a:cubicBezTo>
                  <a:cubicBezTo>
                    <a:pt x="87" y="82"/>
                    <a:pt x="85" y="86"/>
                    <a:pt x="78" y="89"/>
                  </a:cubicBezTo>
                  <a:cubicBezTo>
                    <a:pt x="57" y="100"/>
                    <a:pt x="53" y="120"/>
                    <a:pt x="50" y="141"/>
                  </a:cubicBezTo>
                  <a:cubicBezTo>
                    <a:pt x="48" y="144"/>
                    <a:pt x="47" y="147"/>
                    <a:pt x="49" y="150"/>
                  </a:cubicBezTo>
                  <a:cubicBezTo>
                    <a:pt x="50" y="158"/>
                    <a:pt x="50" y="166"/>
                    <a:pt x="51" y="174"/>
                  </a:cubicBezTo>
                  <a:cubicBezTo>
                    <a:pt x="43" y="172"/>
                    <a:pt x="35" y="178"/>
                    <a:pt x="29" y="172"/>
                  </a:cubicBezTo>
                  <a:cubicBezTo>
                    <a:pt x="20" y="126"/>
                    <a:pt x="10" y="77"/>
                    <a:pt x="1" y="31"/>
                  </a:cubicBezTo>
                  <a:cubicBezTo>
                    <a:pt x="1" y="27"/>
                    <a:pt x="0" y="23"/>
                    <a:pt x="0" y="19"/>
                  </a:cubicBezTo>
                  <a:cubicBezTo>
                    <a:pt x="15" y="5"/>
                    <a:pt x="33" y="1"/>
                    <a:pt x="52" y="1"/>
                  </a:cubicBezTo>
                  <a:cubicBezTo>
                    <a:pt x="69" y="1"/>
                    <a:pt x="85" y="1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C504A24D-CB22-FAF7-7A20-ABCBD63C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3072"/>
              <a:ext cx="233" cy="184"/>
            </a:xfrm>
            <a:custGeom>
              <a:avLst/>
              <a:gdLst>
                <a:gd name="T0" fmla="*/ 42 w 191"/>
                <a:gd name="T1" fmla="*/ 65 h 151"/>
                <a:gd name="T2" fmla="*/ 15 w 191"/>
                <a:gd name="T3" fmla="*/ 64 h 151"/>
                <a:gd name="T4" fmla="*/ 0 w 191"/>
                <a:gd name="T5" fmla="*/ 49 h 151"/>
                <a:gd name="T6" fmla="*/ 16 w 191"/>
                <a:gd name="T7" fmla="*/ 37 h 151"/>
                <a:gd name="T8" fmla="*/ 35 w 191"/>
                <a:gd name="T9" fmla="*/ 37 h 151"/>
                <a:gd name="T10" fmla="*/ 54 w 191"/>
                <a:gd name="T11" fmla="*/ 38 h 151"/>
                <a:gd name="T12" fmla="*/ 77 w 191"/>
                <a:gd name="T13" fmla="*/ 40 h 151"/>
                <a:gd name="T14" fmla="*/ 87 w 191"/>
                <a:gd name="T15" fmla="*/ 41 h 151"/>
                <a:gd name="T16" fmla="*/ 104 w 191"/>
                <a:gd name="T17" fmla="*/ 38 h 151"/>
                <a:gd name="T18" fmla="*/ 88 w 191"/>
                <a:gd name="T19" fmla="*/ 26 h 151"/>
                <a:gd name="T20" fmla="*/ 86 w 191"/>
                <a:gd name="T21" fmla="*/ 24 h 151"/>
                <a:gd name="T22" fmla="*/ 88 w 191"/>
                <a:gd name="T23" fmla="*/ 2 h 151"/>
                <a:gd name="T24" fmla="*/ 106 w 191"/>
                <a:gd name="T25" fmla="*/ 9 h 151"/>
                <a:gd name="T26" fmla="*/ 148 w 191"/>
                <a:gd name="T27" fmla="*/ 30 h 151"/>
                <a:gd name="T28" fmla="*/ 178 w 191"/>
                <a:gd name="T29" fmla="*/ 46 h 151"/>
                <a:gd name="T30" fmla="*/ 188 w 191"/>
                <a:gd name="T31" fmla="*/ 53 h 151"/>
                <a:gd name="T32" fmla="*/ 190 w 191"/>
                <a:gd name="T33" fmla="*/ 53 h 151"/>
                <a:gd name="T34" fmla="*/ 185 w 191"/>
                <a:gd name="T35" fmla="*/ 143 h 151"/>
                <a:gd name="T36" fmla="*/ 161 w 191"/>
                <a:gd name="T37" fmla="*/ 149 h 151"/>
                <a:gd name="T38" fmla="*/ 135 w 191"/>
                <a:gd name="T39" fmla="*/ 149 h 151"/>
                <a:gd name="T40" fmla="*/ 111 w 191"/>
                <a:gd name="T41" fmla="*/ 151 h 151"/>
                <a:gd name="T42" fmla="*/ 74 w 191"/>
                <a:gd name="T43" fmla="*/ 137 h 151"/>
                <a:gd name="T44" fmla="*/ 76 w 191"/>
                <a:gd name="T45" fmla="*/ 125 h 151"/>
                <a:gd name="T46" fmla="*/ 70 w 191"/>
                <a:gd name="T47" fmla="*/ 119 h 151"/>
                <a:gd name="T48" fmla="*/ 65 w 191"/>
                <a:gd name="T49" fmla="*/ 98 h 151"/>
                <a:gd name="T50" fmla="*/ 62 w 191"/>
                <a:gd name="T51" fmla="*/ 91 h 151"/>
                <a:gd name="T52" fmla="*/ 56 w 191"/>
                <a:gd name="T53" fmla="*/ 67 h 151"/>
                <a:gd name="T54" fmla="*/ 42 w 191"/>
                <a:gd name="T55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1" h="151">
                  <a:moveTo>
                    <a:pt x="42" y="65"/>
                  </a:moveTo>
                  <a:cubicBezTo>
                    <a:pt x="33" y="65"/>
                    <a:pt x="24" y="65"/>
                    <a:pt x="15" y="64"/>
                  </a:cubicBezTo>
                  <a:cubicBezTo>
                    <a:pt x="6" y="63"/>
                    <a:pt x="0" y="57"/>
                    <a:pt x="0" y="49"/>
                  </a:cubicBezTo>
                  <a:cubicBezTo>
                    <a:pt x="1" y="40"/>
                    <a:pt x="8" y="37"/>
                    <a:pt x="16" y="37"/>
                  </a:cubicBezTo>
                  <a:cubicBezTo>
                    <a:pt x="23" y="38"/>
                    <a:pt x="25" y="37"/>
                    <a:pt x="35" y="37"/>
                  </a:cubicBezTo>
                  <a:cubicBezTo>
                    <a:pt x="41" y="38"/>
                    <a:pt x="51" y="38"/>
                    <a:pt x="54" y="38"/>
                  </a:cubicBezTo>
                  <a:cubicBezTo>
                    <a:pt x="58" y="39"/>
                    <a:pt x="69" y="39"/>
                    <a:pt x="77" y="40"/>
                  </a:cubicBezTo>
                  <a:cubicBezTo>
                    <a:pt x="81" y="41"/>
                    <a:pt x="84" y="41"/>
                    <a:pt x="87" y="41"/>
                  </a:cubicBezTo>
                  <a:cubicBezTo>
                    <a:pt x="93" y="40"/>
                    <a:pt x="103" y="44"/>
                    <a:pt x="104" y="38"/>
                  </a:cubicBezTo>
                  <a:cubicBezTo>
                    <a:pt x="104" y="32"/>
                    <a:pt x="98" y="31"/>
                    <a:pt x="88" y="26"/>
                  </a:cubicBezTo>
                  <a:cubicBezTo>
                    <a:pt x="88" y="26"/>
                    <a:pt x="87" y="24"/>
                    <a:pt x="86" y="24"/>
                  </a:cubicBezTo>
                  <a:cubicBezTo>
                    <a:pt x="68" y="16"/>
                    <a:pt x="67" y="0"/>
                    <a:pt x="88" y="2"/>
                  </a:cubicBezTo>
                  <a:cubicBezTo>
                    <a:pt x="95" y="2"/>
                    <a:pt x="100" y="6"/>
                    <a:pt x="106" y="9"/>
                  </a:cubicBezTo>
                  <a:cubicBezTo>
                    <a:pt x="120" y="16"/>
                    <a:pt x="132" y="22"/>
                    <a:pt x="148" y="30"/>
                  </a:cubicBezTo>
                  <a:cubicBezTo>
                    <a:pt x="160" y="38"/>
                    <a:pt x="168" y="41"/>
                    <a:pt x="178" y="46"/>
                  </a:cubicBezTo>
                  <a:cubicBezTo>
                    <a:pt x="183" y="47"/>
                    <a:pt x="185" y="51"/>
                    <a:pt x="188" y="53"/>
                  </a:cubicBezTo>
                  <a:cubicBezTo>
                    <a:pt x="189" y="53"/>
                    <a:pt x="189" y="53"/>
                    <a:pt x="190" y="53"/>
                  </a:cubicBezTo>
                  <a:cubicBezTo>
                    <a:pt x="191" y="83"/>
                    <a:pt x="189" y="113"/>
                    <a:pt x="185" y="143"/>
                  </a:cubicBezTo>
                  <a:cubicBezTo>
                    <a:pt x="176" y="142"/>
                    <a:pt x="169" y="147"/>
                    <a:pt x="161" y="149"/>
                  </a:cubicBezTo>
                  <a:cubicBezTo>
                    <a:pt x="152" y="149"/>
                    <a:pt x="144" y="149"/>
                    <a:pt x="135" y="149"/>
                  </a:cubicBezTo>
                  <a:cubicBezTo>
                    <a:pt x="126" y="148"/>
                    <a:pt x="131" y="148"/>
                    <a:pt x="111" y="151"/>
                  </a:cubicBezTo>
                  <a:cubicBezTo>
                    <a:pt x="95" y="148"/>
                    <a:pt x="85" y="147"/>
                    <a:pt x="74" y="137"/>
                  </a:cubicBezTo>
                  <a:cubicBezTo>
                    <a:pt x="74" y="133"/>
                    <a:pt x="75" y="129"/>
                    <a:pt x="76" y="125"/>
                  </a:cubicBezTo>
                  <a:cubicBezTo>
                    <a:pt x="80" y="118"/>
                    <a:pt x="75" y="119"/>
                    <a:pt x="70" y="119"/>
                  </a:cubicBezTo>
                  <a:cubicBezTo>
                    <a:pt x="65" y="113"/>
                    <a:pt x="60" y="107"/>
                    <a:pt x="65" y="98"/>
                  </a:cubicBezTo>
                  <a:cubicBezTo>
                    <a:pt x="66" y="95"/>
                    <a:pt x="66" y="93"/>
                    <a:pt x="62" y="91"/>
                  </a:cubicBezTo>
                  <a:cubicBezTo>
                    <a:pt x="48" y="86"/>
                    <a:pt x="49" y="77"/>
                    <a:pt x="56" y="67"/>
                  </a:cubicBezTo>
                  <a:cubicBezTo>
                    <a:pt x="51" y="63"/>
                    <a:pt x="47" y="65"/>
                    <a:pt x="42" y="65"/>
                  </a:cubicBezTo>
                  <a:close/>
                </a:path>
              </a:pathLst>
            </a:custGeom>
            <a:solidFill>
              <a:srgbClr val="E0B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662B3B4C-2899-8BAD-6089-63289EC0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764"/>
              <a:ext cx="2" cy="5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43A74143-2A38-B9B2-D7D7-CD815FF1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" y="2894"/>
              <a:ext cx="132" cy="245"/>
            </a:xfrm>
            <a:custGeom>
              <a:avLst/>
              <a:gdLst>
                <a:gd name="T0" fmla="*/ 72 w 108"/>
                <a:gd name="T1" fmla="*/ 0 h 201"/>
                <a:gd name="T2" fmla="*/ 107 w 108"/>
                <a:gd name="T3" fmla="*/ 70 h 201"/>
                <a:gd name="T4" fmla="*/ 107 w 108"/>
                <a:gd name="T5" fmla="*/ 89 h 201"/>
                <a:gd name="T6" fmla="*/ 92 w 108"/>
                <a:gd name="T7" fmla="*/ 112 h 201"/>
                <a:gd name="T8" fmla="*/ 89 w 108"/>
                <a:gd name="T9" fmla="*/ 172 h 201"/>
                <a:gd name="T10" fmla="*/ 78 w 108"/>
                <a:gd name="T11" fmla="*/ 187 h 201"/>
                <a:gd name="T12" fmla="*/ 59 w 108"/>
                <a:gd name="T13" fmla="*/ 199 h 201"/>
                <a:gd name="T14" fmla="*/ 14 w 108"/>
                <a:gd name="T15" fmla="*/ 195 h 201"/>
                <a:gd name="T16" fmla="*/ 16 w 108"/>
                <a:gd name="T17" fmla="*/ 182 h 201"/>
                <a:gd name="T18" fmla="*/ 9 w 108"/>
                <a:gd name="T19" fmla="*/ 117 h 201"/>
                <a:gd name="T20" fmla="*/ 12 w 108"/>
                <a:gd name="T21" fmla="*/ 67 h 201"/>
                <a:gd name="T22" fmla="*/ 35 w 108"/>
                <a:gd name="T23" fmla="*/ 90 h 201"/>
                <a:gd name="T24" fmla="*/ 49 w 108"/>
                <a:gd name="T25" fmla="*/ 86 h 201"/>
                <a:gd name="T26" fmla="*/ 65 w 108"/>
                <a:gd name="T27" fmla="*/ 18 h 201"/>
                <a:gd name="T28" fmla="*/ 72 w 108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201">
                  <a:moveTo>
                    <a:pt x="72" y="0"/>
                  </a:moveTo>
                  <a:cubicBezTo>
                    <a:pt x="96" y="17"/>
                    <a:pt x="104" y="42"/>
                    <a:pt x="107" y="70"/>
                  </a:cubicBezTo>
                  <a:cubicBezTo>
                    <a:pt x="107" y="76"/>
                    <a:pt x="106" y="83"/>
                    <a:pt x="107" y="89"/>
                  </a:cubicBezTo>
                  <a:cubicBezTo>
                    <a:pt x="108" y="101"/>
                    <a:pt x="106" y="108"/>
                    <a:pt x="92" y="112"/>
                  </a:cubicBezTo>
                  <a:cubicBezTo>
                    <a:pt x="66" y="121"/>
                    <a:pt x="65" y="151"/>
                    <a:pt x="89" y="172"/>
                  </a:cubicBezTo>
                  <a:cubicBezTo>
                    <a:pt x="83" y="175"/>
                    <a:pt x="81" y="181"/>
                    <a:pt x="78" y="187"/>
                  </a:cubicBezTo>
                  <a:cubicBezTo>
                    <a:pt x="75" y="196"/>
                    <a:pt x="69" y="201"/>
                    <a:pt x="59" y="199"/>
                  </a:cubicBezTo>
                  <a:cubicBezTo>
                    <a:pt x="44" y="195"/>
                    <a:pt x="29" y="197"/>
                    <a:pt x="14" y="195"/>
                  </a:cubicBezTo>
                  <a:cubicBezTo>
                    <a:pt x="18" y="191"/>
                    <a:pt x="17" y="186"/>
                    <a:pt x="16" y="182"/>
                  </a:cubicBezTo>
                  <a:cubicBezTo>
                    <a:pt x="14" y="161"/>
                    <a:pt x="11" y="139"/>
                    <a:pt x="9" y="117"/>
                  </a:cubicBezTo>
                  <a:cubicBezTo>
                    <a:pt x="8" y="101"/>
                    <a:pt x="0" y="83"/>
                    <a:pt x="12" y="67"/>
                  </a:cubicBezTo>
                  <a:cubicBezTo>
                    <a:pt x="20" y="75"/>
                    <a:pt x="28" y="81"/>
                    <a:pt x="35" y="90"/>
                  </a:cubicBezTo>
                  <a:cubicBezTo>
                    <a:pt x="43" y="99"/>
                    <a:pt x="47" y="96"/>
                    <a:pt x="49" y="86"/>
                  </a:cubicBezTo>
                  <a:cubicBezTo>
                    <a:pt x="55" y="63"/>
                    <a:pt x="60" y="41"/>
                    <a:pt x="65" y="18"/>
                  </a:cubicBezTo>
                  <a:cubicBezTo>
                    <a:pt x="66" y="11"/>
                    <a:pt x="66" y="5"/>
                    <a:pt x="72" y="0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7223BA33-A413-0662-E18D-AE40DF7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2893"/>
              <a:ext cx="139" cy="243"/>
            </a:xfrm>
            <a:custGeom>
              <a:avLst/>
              <a:gdLst>
                <a:gd name="T0" fmla="*/ 75 w 114"/>
                <a:gd name="T1" fmla="*/ 200 h 200"/>
                <a:gd name="T2" fmla="*/ 73 w 114"/>
                <a:gd name="T3" fmla="*/ 200 h 200"/>
                <a:gd name="T4" fmla="*/ 69 w 114"/>
                <a:gd name="T5" fmla="*/ 177 h 200"/>
                <a:gd name="T6" fmla="*/ 14 w 114"/>
                <a:gd name="T7" fmla="*/ 99 h 200"/>
                <a:gd name="T8" fmla="*/ 8 w 114"/>
                <a:gd name="T9" fmla="*/ 90 h 200"/>
                <a:gd name="T10" fmla="*/ 46 w 114"/>
                <a:gd name="T11" fmla="*/ 0 h 200"/>
                <a:gd name="T12" fmla="*/ 57 w 114"/>
                <a:gd name="T13" fmla="*/ 39 h 200"/>
                <a:gd name="T14" fmla="*/ 69 w 114"/>
                <a:gd name="T15" fmla="*/ 90 h 200"/>
                <a:gd name="T16" fmla="*/ 80 w 114"/>
                <a:gd name="T17" fmla="*/ 93 h 200"/>
                <a:gd name="T18" fmla="*/ 106 w 114"/>
                <a:gd name="T19" fmla="*/ 71 h 200"/>
                <a:gd name="T20" fmla="*/ 113 w 114"/>
                <a:gd name="T21" fmla="*/ 92 h 200"/>
                <a:gd name="T22" fmla="*/ 103 w 114"/>
                <a:gd name="T23" fmla="*/ 191 h 200"/>
                <a:gd name="T24" fmla="*/ 75 w 114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200">
                  <a:moveTo>
                    <a:pt x="75" y="200"/>
                  </a:moveTo>
                  <a:cubicBezTo>
                    <a:pt x="74" y="200"/>
                    <a:pt x="74" y="200"/>
                    <a:pt x="73" y="200"/>
                  </a:cubicBezTo>
                  <a:cubicBezTo>
                    <a:pt x="71" y="192"/>
                    <a:pt x="70" y="185"/>
                    <a:pt x="69" y="177"/>
                  </a:cubicBezTo>
                  <a:cubicBezTo>
                    <a:pt x="69" y="142"/>
                    <a:pt x="47" y="110"/>
                    <a:pt x="14" y="99"/>
                  </a:cubicBezTo>
                  <a:cubicBezTo>
                    <a:pt x="9" y="97"/>
                    <a:pt x="9" y="94"/>
                    <a:pt x="8" y="90"/>
                  </a:cubicBezTo>
                  <a:cubicBezTo>
                    <a:pt x="0" y="57"/>
                    <a:pt x="16" y="18"/>
                    <a:pt x="46" y="0"/>
                  </a:cubicBezTo>
                  <a:cubicBezTo>
                    <a:pt x="55" y="11"/>
                    <a:pt x="54" y="26"/>
                    <a:pt x="57" y="39"/>
                  </a:cubicBezTo>
                  <a:cubicBezTo>
                    <a:pt x="62" y="56"/>
                    <a:pt x="66" y="73"/>
                    <a:pt x="69" y="90"/>
                  </a:cubicBezTo>
                  <a:cubicBezTo>
                    <a:pt x="71" y="99"/>
                    <a:pt x="74" y="98"/>
                    <a:pt x="80" y="93"/>
                  </a:cubicBezTo>
                  <a:cubicBezTo>
                    <a:pt x="88" y="85"/>
                    <a:pt x="95" y="76"/>
                    <a:pt x="106" y="71"/>
                  </a:cubicBezTo>
                  <a:cubicBezTo>
                    <a:pt x="112" y="77"/>
                    <a:pt x="114" y="83"/>
                    <a:pt x="113" y="92"/>
                  </a:cubicBezTo>
                  <a:cubicBezTo>
                    <a:pt x="109" y="125"/>
                    <a:pt x="106" y="158"/>
                    <a:pt x="103" y="191"/>
                  </a:cubicBezTo>
                  <a:cubicBezTo>
                    <a:pt x="93" y="192"/>
                    <a:pt x="82" y="191"/>
                    <a:pt x="75" y="200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0745152A-2D9A-A45A-A602-DCE9CC29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945"/>
              <a:ext cx="70" cy="187"/>
            </a:xfrm>
            <a:custGeom>
              <a:avLst/>
              <a:gdLst>
                <a:gd name="T0" fmla="*/ 0 w 58"/>
                <a:gd name="T1" fmla="*/ 148 h 153"/>
                <a:gd name="T2" fmla="*/ 10 w 58"/>
                <a:gd name="T3" fmla="*/ 49 h 153"/>
                <a:gd name="T4" fmla="*/ 3 w 58"/>
                <a:gd name="T5" fmla="*/ 28 h 153"/>
                <a:gd name="T6" fmla="*/ 23 w 58"/>
                <a:gd name="T7" fmla="*/ 4 h 153"/>
                <a:gd name="T8" fmla="*/ 32 w 58"/>
                <a:gd name="T9" fmla="*/ 5 h 153"/>
                <a:gd name="T10" fmla="*/ 52 w 58"/>
                <a:gd name="T11" fmla="*/ 25 h 153"/>
                <a:gd name="T12" fmla="*/ 49 w 58"/>
                <a:gd name="T13" fmla="*/ 75 h 153"/>
                <a:gd name="T14" fmla="*/ 56 w 58"/>
                <a:gd name="T15" fmla="*/ 140 h 153"/>
                <a:gd name="T16" fmla="*/ 54 w 58"/>
                <a:gd name="T17" fmla="*/ 153 h 153"/>
                <a:gd name="T18" fmla="*/ 48 w 58"/>
                <a:gd name="T19" fmla="*/ 152 h 153"/>
                <a:gd name="T20" fmla="*/ 45 w 58"/>
                <a:gd name="T21" fmla="*/ 152 h 153"/>
                <a:gd name="T22" fmla="*/ 0 w 58"/>
                <a:gd name="T23" fmla="*/ 14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53">
                  <a:moveTo>
                    <a:pt x="0" y="148"/>
                  </a:moveTo>
                  <a:cubicBezTo>
                    <a:pt x="3" y="115"/>
                    <a:pt x="6" y="82"/>
                    <a:pt x="10" y="49"/>
                  </a:cubicBezTo>
                  <a:cubicBezTo>
                    <a:pt x="11" y="40"/>
                    <a:pt x="9" y="34"/>
                    <a:pt x="3" y="28"/>
                  </a:cubicBezTo>
                  <a:cubicBezTo>
                    <a:pt x="6" y="16"/>
                    <a:pt x="16" y="11"/>
                    <a:pt x="23" y="4"/>
                  </a:cubicBezTo>
                  <a:cubicBezTo>
                    <a:pt x="27" y="0"/>
                    <a:pt x="29" y="3"/>
                    <a:pt x="32" y="5"/>
                  </a:cubicBezTo>
                  <a:cubicBezTo>
                    <a:pt x="39" y="12"/>
                    <a:pt x="45" y="18"/>
                    <a:pt x="52" y="25"/>
                  </a:cubicBezTo>
                  <a:cubicBezTo>
                    <a:pt x="40" y="41"/>
                    <a:pt x="48" y="59"/>
                    <a:pt x="49" y="75"/>
                  </a:cubicBezTo>
                  <a:cubicBezTo>
                    <a:pt x="51" y="97"/>
                    <a:pt x="54" y="119"/>
                    <a:pt x="56" y="140"/>
                  </a:cubicBezTo>
                  <a:cubicBezTo>
                    <a:pt x="57" y="144"/>
                    <a:pt x="58" y="149"/>
                    <a:pt x="54" y="153"/>
                  </a:cubicBezTo>
                  <a:cubicBezTo>
                    <a:pt x="52" y="152"/>
                    <a:pt x="50" y="152"/>
                    <a:pt x="48" y="152"/>
                  </a:cubicBezTo>
                  <a:cubicBezTo>
                    <a:pt x="47" y="152"/>
                    <a:pt x="46" y="152"/>
                    <a:pt x="45" y="152"/>
                  </a:cubicBezTo>
                  <a:cubicBezTo>
                    <a:pt x="30" y="150"/>
                    <a:pt x="15" y="149"/>
                    <a:pt x="0" y="148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E369C21E-FDD0-F919-5A4D-1C143362A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263"/>
              <a:ext cx="33" cy="77"/>
            </a:xfrm>
            <a:custGeom>
              <a:avLst/>
              <a:gdLst>
                <a:gd name="T0" fmla="*/ 17 w 27"/>
                <a:gd name="T1" fmla="*/ 51 h 63"/>
                <a:gd name="T2" fmla="*/ 15 w 27"/>
                <a:gd name="T3" fmla="*/ 63 h 63"/>
                <a:gd name="T4" fmla="*/ 9 w 27"/>
                <a:gd name="T5" fmla="*/ 46 h 63"/>
                <a:gd name="T6" fmla="*/ 0 w 27"/>
                <a:gd name="T7" fmla="*/ 1 h 63"/>
                <a:gd name="T8" fmla="*/ 27 w 27"/>
                <a:gd name="T9" fmla="*/ 4 h 63"/>
                <a:gd name="T10" fmla="*/ 18 w 27"/>
                <a:gd name="T11" fmla="*/ 49 h 63"/>
                <a:gd name="T12" fmla="*/ 17 w 27"/>
                <a:gd name="T13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3">
                  <a:moveTo>
                    <a:pt x="17" y="51"/>
                  </a:moveTo>
                  <a:cubicBezTo>
                    <a:pt x="16" y="55"/>
                    <a:pt x="15" y="60"/>
                    <a:pt x="15" y="63"/>
                  </a:cubicBezTo>
                  <a:cubicBezTo>
                    <a:pt x="11" y="59"/>
                    <a:pt x="12" y="50"/>
                    <a:pt x="9" y="46"/>
                  </a:cubicBezTo>
                  <a:cubicBezTo>
                    <a:pt x="6" y="31"/>
                    <a:pt x="3" y="16"/>
                    <a:pt x="0" y="1"/>
                  </a:cubicBezTo>
                  <a:cubicBezTo>
                    <a:pt x="9" y="2"/>
                    <a:pt x="18" y="0"/>
                    <a:pt x="27" y="4"/>
                  </a:cubicBezTo>
                  <a:cubicBezTo>
                    <a:pt x="24" y="19"/>
                    <a:pt x="21" y="34"/>
                    <a:pt x="18" y="49"/>
                  </a:cubicBezTo>
                  <a:cubicBezTo>
                    <a:pt x="18" y="50"/>
                    <a:pt x="18" y="50"/>
                    <a:pt x="17" y="51"/>
                  </a:cubicBezTo>
                  <a:close/>
                </a:path>
              </a:pathLst>
            </a:custGeom>
            <a:solidFill>
              <a:srgbClr val="28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82E7A242-E1AD-512B-FFC0-26DCBFEB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3261"/>
              <a:ext cx="37" cy="79"/>
            </a:xfrm>
            <a:custGeom>
              <a:avLst/>
              <a:gdLst>
                <a:gd name="T0" fmla="*/ 16 w 30"/>
                <a:gd name="T1" fmla="*/ 3 h 65"/>
                <a:gd name="T2" fmla="*/ 30 w 30"/>
                <a:gd name="T3" fmla="*/ 65 h 65"/>
                <a:gd name="T4" fmla="*/ 3 w 30"/>
                <a:gd name="T5" fmla="*/ 8 h 65"/>
                <a:gd name="T6" fmla="*/ 16 w 30"/>
                <a:gd name="T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5">
                  <a:moveTo>
                    <a:pt x="16" y="3"/>
                  </a:moveTo>
                  <a:cubicBezTo>
                    <a:pt x="19" y="18"/>
                    <a:pt x="28" y="50"/>
                    <a:pt x="30" y="65"/>
                  </a:cubicBezTo>
                  <a:cubicBezTo>
                    <a:pt x="15" y="56"/>
                    <a:pt x="6" y="23"/>
                    <a:pt x="3" y="8"/>
                  </a:cubicBezTo>
                  <a:cubicBezTo>
                    <a:pt x="0" y="0"/>
                    <a:pt x="11" y="4"/>
                    <a:pt x="16" y="3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771F468A-A9A0-9ABF-60F7-7A4109382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250"/>
              <a:ext cx="36" cy="24"/>
            </a:xfrm>
            <a:custGeom>
              <a:avLst/>
              <a:gdLst>
                <a:gd name="T0" fmla="*/ 0 w 30"/>
                <a:gd name="T1" fmla="*/ 11 h 20"/>
                <a:gd name="T2" fmla="*/ 22 w 30"/>
                <a:gd name="T3" fmla="*/ 3 h 20"/>
                <a:gd name="T4" fmla="*/ 26 w 30"/>
                <a:gd name="T5" fmla="*/ 16 h 20"/>
                <a:gd name="T6" fmla="*/ 14 w 30"/>
                <a:gd name="T7" fmla="*/ 19 h 20"/>
                <a:gd name="T8" fmla="*/ 0 w 30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0" y="11"/>
                  </a:moveTo>
                  <a:cubicBezTo>
                    <a:pt x="5" y="0"/>
                    <a:pt x="14" y="2"/>
                    <a:pt x="22" y="3"/>
                  </a:cubicBezTo>
                  <a:cubicBezTo>
                    <a:pt x="26" y="7"/>
                    <a:pt x="30" y="10"/>
                    <a:pt x="26" y="16"/>
                  </a:cubicBezTo>
                  <a:cubicBezTo>
                    <a:pt x="23" y="20"/>
                    <a:pt x="18" y="19"/>
                    <a:pt x="14" y="19"/>
                  </a:cubicBezTo>
                  <a:cubicBezTo>
                    <a:pt x="8" y="19"/>
                    <a:pt x="4" y="14"/>
                    <a:pt x="0" y="11"/>
                  </a:cubicBezTo>
                  <a:close/>
                </a:path>
              </a:pathLst>
            </a:custGeom>
            <a:solidFill>
              <a:srgbClr val="3D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9BB690DC-6774-16ED-72BB-CC5B9A1D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3245"/>
              <a:ext cx="32" cy="20"/>
            </a:xfrm>
            <a:custGeom>
              <a:avLst/>
              <a:gdLst>
                <a:gd name="T0" fmla="*/ 1 w 26"/>
                <a:gd name="T1" fmla="*/ 7 h 17"/>
                <a:gd name="T2" fmla="*/ 25 w 26"/>
                <a:gd name="T3" fmla="*/ 1 h 17"/>
                <a:gd name="T4" fmla="*/ 11 w 26"/>
                <a:gd name="T5" fmla="*/ 16 h 17"/>
                <a:gd name="T6" fmla="*/ 1 w 26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7">
                  <a:moveTo>
                    <a:pt x="1" y="7"/>
                  </a:moveTo>
                  <a:cubicBezTo>
                    <a:pt x="9" y="5"/>
                    <a:pt x="16" y="0"/>
                    <a:pt x="25" y="1"/>
                  </a:cubicBezTo>
                  <a:cubicBezTo>
                    <a:pt x="26" y="11"/>
                    <a:pt x="20" y="15"/>
                    <a:pt x="11" y="16"/>
                  </a:cubicBezTo>
                  <a:cubicBezTo>
                    <a:pt x="4" y="17"/>
                    <a:pt x="0" y="14"/>
                    <a:pt x="1" y="7"/>
                  </a:cubicBezTo>
                  <a:close/>
                </a:path>
              </a:pathLst>
            </a:custGeom>
            <a:solidFill>
              <a:srgbClr val="3D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8D5E6508-EBCA-232C-11B1-ED11B3E5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3130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D328FB13-FE49-2DB0-334E-B5539C358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3023"/>
              <a:ext cx="92" cy="87"/>
            </a:xfrm>
            <a:custGeom>
              <a:avLst/>
              <a:gdLst>
                <a:gd name="T0" fmla="*/ 61 w 75"/>
                <a:gd name="T1" fmla="*/ 71 h 71"/>
                <a:gd name="T2" fmla="*/ 18 w 75"/>
                <a:gd name="T3" fmla="*/ 49 h 71"/>
                <a:gd name="T4" fmla="*/ 0 w 75"/>
                <a:gd name="T5" fmla="*/ 42 h 71"/>
                <a:gd name="T6" fmla="*/ 14 w 75"/>
                <a:gd name="T7" fmla="*/ 12 h 71"/>
                <a:gd name="T8" fmla="*/ 55 w 75"/>
                <a:gd name="T9" fmla="*/ 10 h 71"/>
                <a:gd name="T10" fmla="*/ 65 w 75"/>
                <a:gd name="T11" fmla="*/ 58 h 71"/>
                <a:gd name="T12" fmla="*/ 61 w 75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1">
                  <a:moveTo>
                    <a:pt x="61" y="71"/>
                  </a:moveTo>
                  <a:cubicBezTo>
                    <a:pt x="46" y="67"/>
                    <a:pt x="32" y="56"/>
                    <a:pt x="18" y="49"/>
                  </a:cubicBezTo>
                  <a:cubicBezTo>
                    <a:pt x="12" y="46"/>
                    <a:pt x="7" y="42"/>
                    <a:pt x="0" y="42"/>
                  </a:cubicBezTo>
                  <a:cubicBezTo>
                    <a:pt x="2" y="31"/>
                    <a:pt x="5" y="20"/>
                    <a:pt x="14" y="12"/>
                  </a:cubicBezTo>
                  <a:cubicBezTo>
                    <a:pt x="25" y="0"/>
                    <a:pt x="39" y="0"/>
                    <a:pt x="55" y="10"/>
                  </a:cubicBezTo>
                  <a:cubicBezTo>
                    <a:pt x="45" y="27"/>
                    <a:pt x="75" y="34"/>
                    <a:pt x="65" y="58"/>
                  </a:cubicBezTo>
                  <a:cubicBezTo>
                    <a:pt x="67" y="61"/>
                    <a:pt x="61" y="66"/>
                    <a:pt x="61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E16136F1-6540-722D-51FA-D09406A6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3027"/>
              <a:ext cx="70" cy="102"/>
            </a:xfrm>
            <a:custGeom>
              <a:avLst/>
              <a:gdLst>
                <a:gd name="T0" fmla="*/ 27 w 58"/>
                <a:gd name="T1" fmla="*/ 68 h 84"/>
                <a:gd name="T2" fmla="*/ 29 w 58"/>
                <a:gd name="T3" fmla="*/ 53 h 84"/>
                <a:gd name="T4" fmla="*/ 0 w 58"/>
                <a:gd name="T5" fmla="*/ 0 h 84"/>
                <a:gd name="T6" fmla="*/ 49 w 58"/>
                <a:gd name="T7" fmla="*/ 55 h 84"/>
                <a:gd name="T8" fmla="*/ 57 w 58"/>
                <a:gd name="T9" fmla="*/ 69 h 84"/>
                <a:gd name="T10" fmla="*/ 58 w 58"/>
                <a:gd name="T11" fmla="*/ 84 h 84"/>
                <a:gd name="T12" fmla="*/ 27 w 58"/>
                <a:gd name="T13" fmla="*/ 6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4">
                  <a:moveTo>
                    <a:pt x="27" y="68"/>
                  </a:moveTo>
                  <a:cubicBezTo>
                    <a:pt x="27" y="63"/>
                    <a:pt x="31" y="56"/>
                    <a:pt x="29" y="53"/>
                  </a:cubicBezTo>
                  <a:cubicBezTo>
                    <a:pt x="26" y="28"/>
                    <a:pt x="13" y="23"/>
                    <a:pt x="0" y="0"/>
                  </a:cubicBezTo>
                  <a:cubicBezTo>
                    <a:pt x="33" y="3"/>
                    <a:pt x="43" y="37"/>
                    <a:pt x="49" y="55"/>
                  </a:cubicBezTo>
                  <a:cubicBezTo>
                    <a:pt x="50" y="60"/>
                    <a:pt x="49" y="67"/>
                    <a:pt x="57" y="69"/>
                  </a:cubicBezTo>
                  <a:cubicBezTo>
                    <a:pt x="56" y="74"/>
                    <a:pt x="58" y="80"/>
                    <a:pt x="58" y="84"/>
                  </a:cubicBezTo>
                  <a:cubicBezTo>
                    <a:pt x="48" y="79"/>
                    <a:pt x="39" y="74"/>
                    <a:pt x="27" y="68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0C5EE387-08E7-545E-4BFD-93BAA130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3102"/>
              <a:ext cx="22" cy="25"/>
            </a:xfrm>
            <a:custGeom>
              <a:avLst/>
              <a:gdLst>
                <a:gd name="T0" fmla="*/ 0 w 18"/>
                <a:gd name="T1" fmla="*/ 0 h 20"/>
                <a:gd name="T2" fmla="*/ 1 w 18"/>
                <a:gd name="T3" fmla="*/ 1 h 20"/>
                <a:gd name="T4" fmla="*/ 16 w 18"/>
                <a:gd name="T5" fmla="*/ 14 h 20"/>
                <a:gd name="T6" fmla="*/ 0 w 18"/>
                <a:gd name="T7" fmla="*/ 16 h 20"/>
                <a:gd name="T8" fmla="*/ 0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9" y="5"/>
                    <a:pt x="18" y="6"/>
                    <a:pt x="16" y="14"/>
                  </a:cubicBezTo>
                  <a:cubicBezTo>
                    <a:pt x="15" y="20"/>
                    <a:pt x="6" y="15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BB1066CA-443B-BFFC-2294-682981223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" y="3108"/>
              <a:ext cx="12" cy="28"/>
            </a:xfrm>
            <a:custGeom>
              <a:avLst/>
              <a:gdLst>
                <a:gd name="T0" fmla="*/ 2 w 10"/>
                <a:gd name="T1" fmla="*/ 17 h 23"/>
                <a:gd name="T2" fmla="*/ 1 w 10"/>
                <a:gd name="T3" fmla="*/ 2 h 23"/>
                <a:gd name="T4" fmla="*/ 6 w 10"/>
                <a:gd name="T5" fmla="*/ 0 h 23"/>
                <a:gd name="T6" fmla="*/ 10 w 10"/>
                <a:gd name="T7" fmla="*/ 23 h 23"/>
                <a:gd name="T8" fmla="*/ 2 w 10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2" y="17"/>
                  </a:moveTo>
                  <a:cubicBezTo>
                    <a:pt x="2" y="13"/>
                    <a:pt x="0" y="7"/>
                    <a:pt x="1" y="2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8"/>
                    <a:pt x="8" y="15"/>
                    <a:pt x="10" y="23"/>
                  </a:cubicBezTo>
                  <a:cubicBezTo>
                    <a:pt x="7" y="21"/>
                    <a:pt x="6" y="20"/>
                    <a:pt x="2" y="17"/>
                  </a:cubicBezTo>
                  <a:close/>
                </a:path>
              </a:pathLst>
            </a:custGeom>
            <a:solidFill>
              <a:srgbClr val="BE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B6B88793-35FC-8A6D-36B9-29636B3C8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1" y="3033"/>
              <a:ext cx="69" cy="67"/>
            </a:xfrm>
            <a:custGeom>
              <a:avLst/>
              <a:gdLst>
                <a:gd name="T0" fmla="*/ 56 w 56"/>
                <a:gd name="T1" fmla="*/ 28 h 55"/>
                <a:gd name="T2" fmla="*/ 28 w 56"/>
                <a:gd name="T3" fmla="*/ 55 h 55"/>
                <a:gd name="T4" fmla="*/ 0 w 56"/>
                <a:gd name="T5" fmla="*/ 28 h 55"/>
                <a:gd name="T6" fmla="*/ 28 w 56"/>
                <a:gd name="T7" fmla="*/ 0 h 55"/>
                <a:gd name="T8" fmla="*/ 56 w 56"/>
                <a:gd name="T9" fmla="*/ 28 h 55"/>
                <a:gd name="T10" fmla="*/ 48 w 56"/>
                <a:gd name="T11" fmla="*/ 28 h 55"/>
                <a:gd name="T12" fmla="*/ 26 w 56"/>
                <a:gd name="T13" fmla="*/ 7 h 55"/>
                <a:gd name="T14" fmla="*/ 6 w 56"/>
                <a:gd name="T15" fmla="*/ 27 h 55"/>
                <a:gd name="T16" fmla="*/ 28 w 56"/>
                <a:gd name="T17" fmla="*/ 49 h 55"/>
                <a:gd name="T18" fmla="*/ 48 w 56"/>
                <a:gd name="T1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56" y="28"/>
                  </a:moveTo>
                  <a:cubicBezTo>
                    <a:pt x="56" y="43"/>
                    <a:pt x="43" y="55"/>
                    <a:pt x="28" y="55"/>
                  </a:cubicBez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4" y="1"/>
                    <a:pt x="56" y="13"/>
                    <a:pt x="56" y="28"/>
                  </a:cubicBezTo>
                  <a:close/>
                  <a:moveTo>
                    <a:pt x="48" y="28"/>
                  </a:moveTo>
                  <a:cubicBezTo>
                    <a:pt x="48" y="14"/>
                    <a:pt x="39" y="6"/>
                    <a:pt x="26" y="7"/>
                  </a:cubicBezTo>
                  <a:cubicBezTo>
                    <a:pt x="16" y="7"/>
                    <a:pt x="6" y="17"/>
                    <a:pt x="6" y="27"/>
                  </a:cubicBezTo>
                  <a:cubicBezTo>
                    <a:pt x="6" y="39"/>
                    <a:pt x="16" y="49"/>
                    <a:pt x="28" y="49"/>
                  </a:cubicBezTo>
                  <a:cubicBezTo>
                    <a:pt x="40" y="49"/>
                    <a:pt x="48" y="40"/>
                    <a:pt x="48" y="28"/>
                  </a:cubicBezTo>
                  <a:close/>
                </a:path>
              </a:pathLst>
            </a:cu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576F5370-3067-B128-43BA-5931BB04D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3057"/>
              <a:ext cx="252" cy="81"/>
            </a:xfrm>
            <a:custGeom>
              <a:avLst/>
              <a:gdLst>
                <a:gd name="T0" fmla="*/ 205 w 207"/>
                <a:gd name="T1" fmla="*/ 18 h 66"/>
                <a:gd name="T2" fmla="*/ 198 w 207"/>
                <a:gd name="T3" fmla="*/ 26 h 66"/>
                <a:gd name="T4" fmla="*/ 15 w 207"/>
                <a:gd name="T5" fmla="*/ 63 h 66"/>
                <a:gd name="T6" fmla="*/ 3 w 207"/>
                <a:gd name="T7" fmla="*/ 52 h 66"/>
                <a:gd name="T8" fmla="*/ 10 w 207"/>
                <a:gd name="T9" fmla="*/ 39 h 66"/>
                <a:gd name="T10" fmla="*/ 119 w 207"/>
                <a:gd name="T11" fmla="*/ 17 h 66"/>
                <a:gd name="T12" fmla="*/ 186 w 207"/>
                <a:gd name="T13" fmla="*/ 4 h 66"/>
                <a:gd name="T14" fmla="*/ 205 w 207"/>
                <a:gd name="T15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66">
                  <a:moveTo>
                    <a:pt x="205" y="18"/>
                  </a:moveTo>
                  <a:cubicBezTo>
                    <a:pt x="207" y="24"/>
                    <a:pt x="203" y="25"/>
                    <a:pt x="198" y="26"/>
                  </a:cubicBezTo>
                  <a:cubicBezTo>
                    <a:pt x="137" y="38"/>
                    <a:pt x="76" y="50"/>
                    <a:pt x="15" y="63"/>
                  </a:cubicBezTo>
                  <a:cubicBezTo>
                    <a:pt x="2" y="66"/>
                    <a:pt x="5" y="58"/>
                    <a:pt x="3" y="52"/>
                  </a:cubicBezTo>
                  <a:cubicBezTo>
                    <a:pt x="0" y="45"/>
                    <a:pt x="2" y="40"/>
                    <a:pt x="10" y="39"/>
                  </a:cubicBezTo>
                  <a:cubicBezTo>
                    <a:pt x="47" y="32"/>
                    <a:pt x="83" y="24"/>
                    <a:pt x="119" y="17"/>
                  </a:cubicBezTo>
                  <a:cubicBezTo>
                    <a:pt x="141" y="13"/>
                    <a:pt x="164" y="8"/>
                    <a:pt x="186" y="4"/>
                  </a:cubicBezTo>
                  <a:cubicBezTo>
                    <a:pt x="202" y="0"/>
                    <a:pt x="205" y="2"/>
                    <a:pt x="205" y="18"/>
                  </a:cubicBez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F3491F1A-F894-45E2-EA72-9B1C4ED5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3004"/>
              <a:ext cx="251" cy="79"/>
            </a:xfrm>
            <a:custGeom>
              <a:avLst/>
              <a:gdLst>
                <a:gd name="T0" fmla="*/ 35 w 206"/>
                <a:gd name="T1" fmla="*/ 58 h 65"/>
                <a:gd name="T2" fmla="*/ 19 w 206"/>
                <a:gd name="T3" fmla="*/ 61 h 65"/>
                <a:gd name="T4" fmla="*/ 2 w 206"/>
                <a:gd name="T5" fmla="*/ 52 h 65"/>
                <a:gd name="T6" fmla="*/ 15 w 206"/>
                <a:gd name="T7" fmla="*/ 37 h 65"/>
                <a:gd name="T8" fmla="*/ 186 w 206"/>
                <a:gd name="T9" fmla="*/ 3 h 65"/>
                <a:gd name="T10" fmla="*/ 205 w 206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65">
                  <a:moveTo>
                    <a:pt x="35" y="58"/>
                  </a:moveTo>
                  <a:cubicBezTo>
                    <a:pt x="30" y="59"/>
                    <a:pt x="24" y="59"/>
                    <a:pt x="19" y="61"/>
                  </a:cubicBezTo>
                  <a:cubicBezTo>
                    <a:pt x="9" y="65"/>
                    <a:pt x="4" y="63"/>
                    <a:pt x="2" y="52"/>
                  </a:cubicBezTo>
                  <a:cubicBezTo>
                    <a:pt x="0" y="39"/>
                    <a:pt x="7" y="39"/>
                    <a:pt x="15" y="37"/>
                  </a:cubicBezTo>
                  <a:cubicBezTo>
                    <a:pt x="72" y="26"/>
                    <a:pt x="129" y="14"/>
                    <a:pt x="186" y="3"/>
                  </a:cubicBezTo>
                  <a:cubicBezTo>
                    <a:pt x="201" y="0"/>
                    <a:pt x="206" y="4"/>
                    <a:pt x="205" y="18"/>
                  </a:cubicBezTo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1E4E2241-6AE1-0F12-679F-8CA2410CA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2840"/>
              <a:ext cx="245" cy="79"/>
            </a:xfrm>
            <a:custGeom>
              <a:avLst/>
              <a:gdLst>
                <a:gd name="T0" fmla="*/ 199 w 201"/>
                <a:gd name="T1" fmla="*/ 19 h 65"/>
                <a:gd name="T2" fmla="*/ 189 w 201"/>
                <a:gd name="T3" fmla="*/ 27 h 65"/>
                <a:gd name="T4" fmla="*/ 38 w 201"/>
                <a:gd name="T5" fmla="*/ 58 h 65"/>
                <a:gd name="T6" fmla="*/ 18 w 201"/>
                <a:gd name="T7" fmla="*/ 62 h 65"/>
                <a:gd name="T8" fmla="*/ 1 w 201"/>
                <a:gd name="T9" fmla="*/ 53 h 65"/>
                <a:gd name="T10" fmla="*/ 11 w 201"/>
                <a:gd name="T11" fmla="*/ 38 h 65"/>
                <a:gd name="T12" fmla="*/ 182 w 201"/>
                <a:gd name="T13" fmla="*/ 3 h 65"/>
                <a:gd name="T14" fmla="*/ 199 w 201"/>
                <a:gd name="T15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65">
                  <a:moveTo>
                    <a:pt x="199" y="19"/>
                  </a:moveTo>
                  <a:cubicBezTo>
                    <a:pt x="201" y="26"/>
                    <a:pt x="194" y="26"/>
                    <a:pt x="189" y="27"/>
                  </a:cubicBezTo>
                  <a:cubicBezTo>
                    <a:pt x="139" y="38"/>
                    <a:pt x="88" y="48"/>
                    <a:pt x="38" y="58"/>
                  </a:cubicBezTo>
                  <a:cubicBezTo>
                    <a:pt x="31" y="59"/>
                    <a:pt x="24" y="60"/>
                    <a:pt x="18" y="62"/>
                  </a:cubicBezTo>
                  <a:cubicBezTo>
                    <a:pt x="8" y="65"/>
                    <a:pt x="3" y="64"/>
                    <a:pt x="1" y="53"/>
                  </a:cubicBezTo>
                  <a:cubicBezTo>
                    <a:pt x="0" y="44"/>
                    <a:pt x="1" y="40"/>
                    <a:pt x="11" y="38"/>
                  </a:cubicBezTo>
                  <a:cubicBezTo>
                    <a:pt x="68" y="27"/>
                    <a:pt x="125" y="16"/>
                    <a:pt x="182" y="3"/>
                  </a:cubicBezTo>
                  <a:cubicBezTo>
                    <a:pt x="197" y="0"/>
                    <a:pt x="197" y="8"/>
                    <a:pt x="199" y="19"/>
                  </a:cubicBez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E47428B6-5179-0F21-C5CC-75734DC2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903"/>
              <a:ext cx="217" cy="70"/>
            </a:xfrm>
            <a:custGeom>
              <a:avLst/>
              <a:gdLst>
                <a:gd name="T0" fmla="*/ 176 w 178"/>
                <a:gd name="T1" fmla="*/ 17 h 58"/>
                <a:gd name="T2" fmla="*/ 170 w 178"/>
                <a:gd name="T3" fmla="*/ 24 h 58"/>
                <a:gd name="T4" fmla="*/ 13 w 178"/>
                <a:gd name="T5" fmla="*/ 56 h 58"/>
                <a:gd name="T6" fmla="*/ 4 w 178"/>
                <a:gd name="T7" fmla="*/ 45 h 58"/>
                <a:gd name="T8" fmla="*/ 10 w 178"/>
                <a:gd name="T9" fmla="*/ 32 h 58"/>
                <a:gd name="T10" fmla="*/ 139 w 178"/>
                <a:gd name="T11" fmla="*/ 6 h 58"/>
                <a:gd name="T12" fmla="*/ 158 w 178"/>
                <a:gd name="T13" fmla="*/ 2 h 58"/>
                <a:gd name="T14" fmla="*/ 176 w 178"/>
                <a:gd name="T15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58">
                  <a:moveTo>
                    <a:pt x="176" y="17"/>
                  </a:moveTo>
                  <a:cubicBezTo>
                    <a:pt x="178" y="22"/>
                    <a:pt x="175" y="23"/>
                    <a:pt x="170" y="24"/>
                  </a:cubicBezTo>
                  <a:cubicBezTo>
                    <a:pt x="118" y="35"/>
                    <a:pt x="65" y="45"/>
                    <a:pt x="13" y="56"/>
                  </a:cubicBezTo>
                  <a:cubicBezTo>
                    <a:pt x="2" y="58"/>
                    <a:pt x="5" y="49"/>
                    <a:pt x="4" y="45"/>
                  </a:cubicBezTo>
                  <a:cubicBezTo>
                    <a:pt x="2" y="39"/>
                    <a:pt x="0" y="34"/>
                    <a:pt x="10" y="32"/>
                  </a:cubicBezTo>
                  <a:cubicBezTo>
                    <a:pt x="53" y="24"/>
                    <a:pt x="96" y="15"/>
                    <a:pt x="139" y="6"/>
                  </a:cubicBezTo>
                  <a:cubicBezTo>
                    <a:pt x="145" y="5"/>
                    <a:pt x="152" y="4"/>
                    <a:pt x="158" y="2"/>
                  </a:cubicBezTo>
                  <a:cubicBezTo>
                    <a:pt x="172" y="0"/>
                    <a:pt x="176" y="2"/>
                    <a:pt x="176" y="17"/>
                  </a:cubicBez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C2E76CBA-172D-C507-200A-15F8E379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2960"/>
              <a:ext cx="203" cy="67"/>
            </a:xfrm>
            <a:custGeom>
              <a:avLst/>
              <a:gdLst>
                <a:gd name="T0" fmla="*/ 10 w 167"/>
                <a:gd name="T1" fmla="*/ 55 h 55"/>
                <a:gd name="T2" fmla="*/ 3 w 167"/>
                <a:gd name="T3" fmla="*/ 40 h 55"/>
                <a:gd name="T4" fmla="*/ 10 w 167"/>
                <a:gd name="T5" fmla="*/ 30 h 55"/>
                <a:gd name="T6" fmla="*/ 109 w 167"/>
                <a:gd name="T7" fmla="*/ 10 h 55"/>
                <a:gd name="T8" fmla="*/ 148 w 167"/>
                <a:gd name="T9" fmla="*/ 2 h 55"/>
                <a:gd name="T10" fmla="*/ 158 w 167"/>
                <a:gd name="T11" fmla="*/ 10 h 55"/>
                <a:gd name="T12" fmla="*/ 154 w 167"/>
                <a:gd name="T13" fmla="*/ 25 h 55"/>
                <a:gd name="T14" fmla="*/ 10 w 167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55">
                  <a:moveTo>
                    <a:pt x="10" y="55"/>
                  </a:moveTo>
                  <a:cubicBezTo>
                    <a:pt x="1" y="55"/>
                    <a:pt x="6" y="45"/>
                    <a:pt x="3" y="40"/>
                  </a:cubicBezTo>
                  <a:cubicBezTo>
                    <a:pt x="0" y="34"/>
                    <a:pt x="3" y="31"/>
                    <a:pt x="10" y="30"/>
                  </a:cubicBezTo>
                  <a:cubicBezTo>
                    <a:pt x="43" y="23"/>
                    <a:pt x="76" y="16"/>
                    <a:pt x="109" y="10"/>
                  </a:cubicBezTo>
                  <a:cubicBezTo>
                    <a:pt x="122" y="7"/>
                    <a:pt x="135" y="5"/>
                    <a:pt x="148" y="2"/>
                  </a:cubicBezTo>
                  <a:cubicBezTo>
                    <a:pt x="156" y="0"/>
                    <a:pt x="159" y="4"/>
                    <a:pt x="158" y="10"/>
                  </a:cubicBezTo>
                  <a:cubicBezTo>
                    <a:pt x="158" y="15"/>
                    <a:pt x="167" y="23"/>
                    <a:pt x="154" y="25"/>
                  </a:cubicBezTo>
                  <a:cubicBezTo>
                    <a:pt x="107" y="35"/>
                    <a:pt x="60" y="44"/>
                    <a:pt x="10" y="55"/>
                  </a:cubicBez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20064EAB-B02F-F91C-0A0E-F6ED29B0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" y="3040"/>
              <a:ext cx="51" cy="53"/>
            </a:xfrm>
            <a:custGeom>
              <a:avLst/>
              <a:gdLst>
                <a:gd name="T0" fmla="*/ 42 w 42"/>
                <a:gd name="T1" fmla="*/ 22 h 43"/>
                <a:gd name="T2" fmla="*/ 22 w 42"/>
                <a:gd name="T3" fmla="*/ 43 h 43"/>
                <a:gd name="T4" fmla="*/ 0 w 42"/>
                <a:gd name="T5" fmla="*/ 21 h 43"/>
                <a:gd name="T6" fmla="*/ 20 w 42"/>
                <a:gd name="T7" fmla="*/ 1 h 43"/>
                <a:gd name="T8" fmla="*/ 42 w 42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34"/>
                    <a:pt x="34" y="43"/>
                    <a:pt x="22" y="43"/>
                  </a:cubicBezTo>
                  <a:cubicBezTo>
                    <a:pt x="10" y="43"/>
                    <a:pt x="0" y="33"/>
                    <a:pt x="0" y="21"/>
                  </a:cubicBezTo>
                  <a:cubicBezTo>
                    <a:pt x="0" y="11"/>
                    <a:pt x="10" y="1"/>
                    <a:pt x="20" y="1"/>
                  </a:cubicBezTo>
                  <a:cubicBezTo>
                    <a:pt x="33" y="0"/>
                    <a:pt x="42" y="8"/>
                    <a:pt x="42" y="22"/>
                  </a:cubicBezTo>
                  <a:close/>
                </a:path>
              </a:pathLst>
            </a:custGeom>
            <a:solidFill>
              <a:srgbClr val="BE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0CA4D455-B080-F7BE-B619-8F82FA12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2898"/>
              <a:ext cx="44" cy="34"/>
            </a:xfrm>
            <a:custGeom>
              <a:avLst/>
              <a:gdLst>
                <a:gd name="T0" fmla="*/ 44 w 44"/>
                <a:gd name="T1" fmla="*/ 27 h 34"/>
                <a:gd name="T2" fmla="*/ 5 w 44"/>
                <a:gd name="T3" fmla="*/ 34 h 34"/>
                <a:gd name="T4" fmla="*/ 0 w 44"/>
                <a:gd name="T5" fmla="*/ 7 h 34"/>
                <a:gd name="T6" fmla="*/ 39 w 44"/>
                <a:gd name="T7" fmla="*/ 0 h 34"/>
                <a:gd name="T8" fmla="*/ 44 w 4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7"/>
                  </a:moveTo>
                  <a:lnTo>
                    <a:pt x="5" y="34"/>
                  </a:lnTo>
                  <a:lnTo>
                    <a:pt x="0" y="7"/>
                  </a:lnTo>
                  <a:lnTo>
                    <a:pt x="39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64AD4778-BE55-523B-F597-6CA99BF2A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004"/>
              <a:ext cx="44" cy="34"/>
            </a:xfrm>
            <a:custGeom>
              <a:avLst/>
              <a:gdLst>
                <a:gd name="T0" fmla="*/ 44 w 44"/>
                <a:gd name="T1" fmla="*/ 27 h 34"/>
                <a:gd name="T2" fmla="*/ 5 w 44"/>
                <a:gd name="T3" fmla="*/ 34 h 34"/>
                <a:gd name="T4" fmla="*/ 0 w 44"/>
                <a:gd name="T5" fmla="*/ 7 h 34"/>
                <a:gd name="T6" fmla="*/ 39 w 44"/>
                <a:gd name="T7" fmla="*/ 0 h 34"/>
                <a:gd name="T8" fmla="*/ 44 w 4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7"/>
                  </a:moveTo>
                  <a:lnTo>
                    <a:pt x="5" y="34"/>
                  </a:lnTo>
                  <a:lnTo>
                    <a:pt x="0" y="7"/>
                  </a:lnTo>
                  <a:lnTo>
                    <a:pt x="39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00B16C09-E03C-8BE5-8CA5-D37DA056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3062"/>
              <a:ext cx="45" cy="33"/>
            </a:xfrm>
            <a:custGeom>
              <a:avLst/>
              <a:gdLst>
                <a:gd name="T0" fmla="*/ 45 w 45"/>
                <a:gd name="T1" fmla="*/ 26 h 33"/>
                <a:gd name="T2" fmla="*/ 5 w 45"/>
                <a:gd name="T3" fmla="*/ 33 h 33"/>
                <a:gd name="T4" fmla="*/ 0 w 45"/>
                <a:gd name="T5" fmla="*/ 8 h 33"/>
                <a:gd name="T6" fmla="*/ 41 w 45"/>
                <a:gd name="T7" fmla="*/ 0 h 33"/>
                <a:gd name="T8" fmla="*/ 45 w 45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45" y="26"/>
                  </a:moveTo>
                  <a:lnTo>
                    <a:pt x="5" y="33"/>
                  </a:lnTo>
                  <a:lnTo>
                    <a:pt x="0" y="8"/>
                  </a:lnTo>
                  <a:lnTo>
                    <a:pt x="41" y="0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C40C593B-B0BA-AEB0-5FB4-D9AD8281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116"/>
              <a:ext cx="44" cy="33"/>
            </a:xfrm>
            <a:custGeom>
              <a:avLst/>
              <a:gdLst>
                <a:gd name="T0" fmla="*/ 44 w 44"/>
                <a:gd name="T1" fmla="*/ 27 h 33"/>
                <a:gd name="T2" fmla="*/ 5 w 44"/>
                <a:gd name="T3" fmla="*/ 33 h 33"/>
                <a:gd name="T4" fmla="*/ 0 w 44"/>
                <a:gd name="T5" fmla="*/ 7 h 33"/>
                <a:gd name="T6" fmla="*/ 39 w 44"/>
                <a:gd name="T7" fmla="*/ 0 h 33"/>
                <a:gd name="T8" fmla="*/ 44 w 44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4" y="27"/>
                  </a:moveTo>
                  <a:lnTo>
                    <a:pt x="5" y="33"/>
                  </a:lnTo>
                  <a:lnTo>
                    <a:pt x="0" y="7"/>
                  </a:lnTo>
                  <a:lnTo>
                    <a:pt x="39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00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A05D6-95BD-4852-B891-A325359E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AE664E-C38D-A2D2-2EA7-D0A4FF4A4D49}"/>
              </a:ext>
            </a:extLst>
          </p:cNvPr>
          <p:cNvSpPr/>
          <p:nvPr/>
        </p:nvSpPr>
        <p:spPr>
          <a:xfrm>
            <a:off x="555174" y="1847850"/>
            <a:ext cx="6245676" cy="861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5CD892-2D94-51AD-1F35-5BF86FB9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901186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700" dirty="0">
                <a:solidFill>
                  <a:schemeClr val="bg1"/>
                </a:solidFill>
              </a:rPr>
              <a:t>Lesson 3: Standardize Communication &amp; Service Recovery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8F9278-4691-5B77-A327-31D017D1CA94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9144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42EEE-B9B4-9D78-BEAC-3B3390215663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A492945-BE32-1D19-D792-F7CA9C00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1F578C98-40C5-7E95-B551-523F75DF1C1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722076-F93D-953D-3163-65586F03F5C1}"/>
              </a:ext>
            </a:extLst>
          </p:cNvPr>
          <p:cNvGrpSpPr/>
          <p:nvPr/>
        </p:nvGrpSpPr>
        <p:grpSpPr>
          <a:xfrm>
            <a:off x="705555" y="2114811"/>
            <a:ext cx="583328" cy="296821"/>
            <a:chOff x="460375" y="1728222"/>
            <a:chExt cx="583328" cy="296821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17578485-D6A7-C79A-A884-14067D53B86F}"/>
                </a:ext>
              </a:extLst>
            </p:cNvPr>
            <p:cNvSpPr/>
            <p:nvPr/>
          </p:nvSpPr>
          <p:spPr bwMode="gray">
            <a:xfrm>
              <a:off x="460375" y="1728222"/>
              <a:ext cx="506271" cy="296821"/>
            </a:xfrm>
            <a:custGeom>
              <a:avLst/>
              <a:gdLst>
                <a:gd name="connsiteX0" fmla="*/ 0 w 506271"/>
                <a:gd name="connsiteY0" fmla="*/ 196285 h 296821"/>
                <a:gd name="connsiteX1" fmla="*/ 101733 w 506271"/>
                <a:gd name="connsiteY1" fmla="*/ 196285 h 296821"/>
                <a:gd name="connsiteX2" fmla="*/ 150804 w 506271"/>
                <a:gd name="connsiteY2" fmla="*/ 123277 h 296821"/>
                <a:gd name="connsiteX3" fmla="*/ 184316 w 506271"/>
                <a:gd name="connsiteY3" fmla="*/ 296821 h 296821"/>
                <a:gd name="connsiteX4" fmla="*/ 239371 w 506271"/>
                <a:gd name="connsiteY4" fmla="*/ 0 h 296821"/>
                <a:gd name="connsiteX5" fmla="*/ 289639 w 506271"/>
                <a:gd name="connsiteY5" fmla="*/ 283656 h 296821"/>
                <a:gd name="connsiteX6" fmla="*/ 329136 w 506271"/>
                <a:gd name="connsiteY6" fmla="*/ 190301 h 296821"/>
                <a:gd name="connsiteX7" fmla="*/ 506271 w 506271"/>
                <a:gd name="connsiteY7" fmla="*/ 193891 h 29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71" h="296821">
                  <a:moveTo>
                    <a:pt x="0" y="196285"/>
                  </a:moveTo>
                  <a:lnTo>
                    <a:pt x="101733" y="196285"/>
                  </a:lnTo>
                  <a:lnTo>
                    <a:pt x="150804" y="123277"/>
                  </a:lnTo>
                  <a:lnTo>
                    <a:pt x="184316" y="296821"/>
                  </a:lnTo>
                  <a:lnTo>
                    <a:pt x="239371" y="0"/>
                  </a:lnTo>
                  <a:lnTo>
                    <a:pt x="289639" y="283656"/>
                  </a:lnTo>
                  <a:lnTo>
                    <a:pt x="329136" y="190301"/>
                  </a:lnTo>
                  <a:lnTo>
                    <a:pt x="506271" y="193891"/>
                  </a:ln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D7D30D-9231-818F-07D8-4B7FA6B79BCD}"/>
                </a:ext>
              </a:extLst>
            </p:cNvPr>
            <p:cNvSpPr/>
            <p:nvPr/>
          </p:nvSpPr>
          <p:spPr bwMode="gray">
            <a:xfrm>
              <a:off x="955093" y="1876632"/>
              <a:ext cx="88610" cy="8861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0C2C1F69-10E3-48AB-EBF2-3E361678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406" y="2055379"/>
            <a:ext cx="5028334" cy="48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Clear communication standards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39D8F1B-8F07-3FAB-091E-0C4496986D4E}"/>
              </a:ext>
            </a:extLst>
          </p:cNvPr>
          <p:cNvSpPr/>
          <p:nvPr/>
        </p:nvSpPr>
        <p:spPr>
          <a:xfrm>
            <a:off x="555174" y="3286675"/>
            <a:ext cx="6245676" cy="861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0AAB2D5-F452-6757-1616-05A3793F47E1}"/>
              </a:ext>
            </a:extLst>
          </p:cNvPr>
          <p:cNvGrpSpPr/>
          <p:nvPr/>
        </p:nvGrpSpPr>
        <p:grpSpPr>
          <a:xfrm>
            <a:off x="705555" y="3553636"/>
            <a:ext cx="583328" cy="296821"/>
            <a:chOff x="460375" y="1728222"/>
            <a:chExt cx="583328" cy="296821"/>
          </a:xfrm>
        </p:grpSpPr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C98E86F6-FC8C-AE6B-5DBB-5ED34F982FB3}"/>
                </a:ext>
              </a:extLst>
            </p:cNvPr>
            <p:cNvSpPr/>
            <p:nvPr/>
          </p:nvSpPr>
          <p:spPr bwMode="gray">
            <a:xfrm>
              <a:off x="460375" y="1728222"/>
              <a:ext cx="506271" cy="296821"/>
            </a:xfrm>
            <a:custGeom>
              <a:avLst/>
              <a:gdLst>
                <a:gd name="connsiteX0" fmla="*/ 0 w 506271"/>
                <a:gd name="connsiteY0" fmla="*/ 196285 h 296821"/>
                <a:gd name="connsiteX1" fmla="*/ 101733 w 506271"/>
                <a:gd name="connsiteY1" fmla="*/ 196285 h 296821"/>
                <a:gd name="connsiteX2" fmla="*/ 150804 w 506271"/>
                <a:gd name="connsiteY2" fmla="*/ 123277 h 296821"/>
                <a:gd name="connsiteX3" fmla="*/ 184316 w 506271"/>
                <a:gd name="connsiteY3" fmla="*/ 296821 h 296821"/>
                <a:gd name="connsiteX4" fmla="*/ 239371 w 506271"/>
                <a:gd name="connsiteY4" fmla="*/ 0 h 296821"/>
                <a:gd name="connsiteX5" fmla="*/ 289639 w 506271"/>
                <a:gd name="connsiteY5" fmla="*/ 283656 h 296821"/>
                <a:gd name="connsiteX6" fmla="*/ 329136 w 506271"/>
                <a:gd name="connsiteY6" fmla="*/ 190301 h 296821"/>
                <a:gd name="connsiteX7" fmla="*/ 506271 w 506271"/>
                <a:gd name="connsiteY7" fmla="*/ 193891 h 29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71" h="296821">
                  <a:moveTo>
                    <a:pt x="0" y="196285"/>
                  </a:moveTo>
                  <a:lnTo>
                    <a:pt x="101733" y="196285"/>
                  </a:lnTo>
                  <a:lnTo>
                    <a:pt x="150804" y="123277"/>
                  </a:lnTo>
                  <a:lnTo>
                    <a:pt x="184316" y="296821"/>
                  </a:lnTo>
                  <a:lnTo>
                    <a:pt x="239371" y="0"/>
                  </a:lnTo>
                  <a:lnTo>
                    <a:pt x="289639" y="283656"/>
                  </a:lnTo>
                  <a:lnTo>
                    <a:pt x="329136" y="190301"/>
                  </a:lnTo>
                  <a:lnTo>
                    <a:pt x="506271" y="193891"/>
                  </a:ln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E06EC54-87A3-A2AC-5284-D9E7700A7F79}"/>
                </a:ext>
              </a:extLst>
            </p:cNvPr>
            <p:cNvSpPr/>
            <p:nvPr/>
          </p:nvSpPr>
          <p:spPr bwMode="gray">
            <a:xfrm>
              <a:off x="955093" y="1876632"/>
              <a:ext cx="88610" cy="8861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4A50C5F-985A-A988-AD90-7735159457C9}"/>
              </a:ext>
            </a:extLst>
          </p:cNvPr>
          <p:cNvSpPr txBox="1">
            <a:spLocks/>
          </p:cNvSpPr>
          <p:nvPr/>
        </p:nvSpPr>
        <p:spPr>
          <a:xfrm>
            <a:off x="1493406" y="3494204"/>
            <a:ext cx="5028334" cy="4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dirty="0"/>
              <a:t>Plain language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9688452-F83C-8961-8651-21CCCA3C3C1F}"/>
              </a:ext>
            </a:extLst>
          </p:cNvPr>
          <p:cNvSpPr/>
          <p:nvPr/>
        </p:nvSpPr>
        <p:spPr>
          <a:xfrm>
            <a:off x="555174" y="4725500"/>
            <a:ext cx="6245676" cy="861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1687AD-D484-B90F-0E2D-4859875B0990}"/>
              </a:ext>
            </a:extLst>
          </p:cNvPr>
          <p:cNvGrpSpPr/>
          <p:nvPr/>
        </p:nvGrpSpPr>
        <p:grpSpPr>
          <a:xfrm>
            <a:off x="705555" y="4992461"/>
            <a:ext cx="583328" cy="296821"/>
            <a:chOff x="460375" y="1728222"/>
            <a:chExt cx="583328" cy="296821"/>
          </a:xfrm>
        </p:grpSpPr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D4C2205F-9327-DAAD-D537-96900F4D94B3}"/>
                </a:ext>
              </a:extLst>
            </p:cNvPr>
            <p:cNvSpPr/>
            <p:nvPr/>
          </p:nvSpPr>
          <p:spPr bwMode="gray">
            <a:xfrm>
              <a:off x="460375" y="1728222"/>
              <a:ext cx="506271" cy="296821"/>
            </a:xfrm>
            <a:custGeom>
              <a:avLst/>
              <a:gdLst>
                <a:gd name="connsiteX0" fmla="*/ 0 w 506271"/>
                <a:gd name="connsiteY0" fmla="*/ 196285 h 296821"/>
                <a:gd name="connsiteX1" fmla="*/ 101733 w 506271"/>
                <a:gd name="connsiteY1" fmla="*/ 196285 h 296821"/>
                <a:gd name="connsiteX2" fmla="*/ 150804 w 506271"/>
                <a:gd name="connsiteY2" fmla="*/ 123277 h 296821"/>
                <a:gd name="connsiteX3" fmla="*/ 184316 w 506271"/>
                <a:gd name="connsiteY3" fmla="*/ 296821 h 296821"/>
                <a:gd name="connsiteX4" fmla="*/ 239371 w 506271"/>
                <a:gd name="connsiteY4" fmla="*/ 0 h 296821"/>
                <a:gd name="connsiteX5" fmla="*/ 289639 w 506271"/>
                <a:gd name="connsiteY5" fmla="*/ 283656 h 296821"/>
                <a:gd name="connsiteX6" fmla="*/ 329136 w 506271"/>
                <a:gd name="connsiteY6" fmla="*/ 190301 h 296821"/>
                <a:gd name="connsiteX7" fmla="*/ 506271 w 506271"/>
                <a:gd name="connsiteY7" fmla="*/ 193891 h 29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71" h="296821">
                  <a:moveTo>
                    <a:pt x="0" y="196285"/>
                  </a:moveTo>
                  <a:lnTo>
                    <a:pt x="101733" y="196285"/>
                  </a:lnTo>
                  <a:lnTo>
                    <a:pt x="150804" y="123277"/>
                  </a:lnTo>
                  <a:lnTo>
                    <a:pt x="184316" y="296821"/>
                  </a:lnTo>
                  <a:lnTo>
                    <a:pt x="239371" y="0"/>
                  </a:lnTo>
                  <a:lnTo>
                    <a:pt x="289639" y="283656"/>
                  </a:lnTo>
                  <a:lnTo>
                    <a:pt x="329136" y="190301"/>
                  </a:lnTo>
                  <a:lnTo>
                    <a:pt x="506271" y="193891"/>
                  </a:lnTo>
                </a:path>
              </a:pathLst>
            </a:cu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7B591FF-894D-5650-7CEE-6A82FDF730AB}"/>
                </a:ext>
              </a:extLst>
            </p:cNvPr>
            <p:cNvSpPr/>
            <p:nvPr/>
          </p:nvSpPr>
          <p:spPr bwMode="gray">
            <a:xfrm>
              <a:off x="955093" y="1876632"/>
              <a:ext cx="88610" cy="8861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1A7BA511-502C-9901-E236-E1FE25E9A507}"/>
              </a:ext>
            </a:extLst>
          </p:cNvPr>
          <p:cNvSpPr txBox="1">
            <a:spLocks/>
          </p:cNvSpPr>
          <p:nvPr/>
        </p:nvSpPr>
        <p:spPr>
          <a:xfrm>
            <a:off x="1493406" y="4933029"/>
            <a:ext cx="5028334" cy="4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Service recovery when things go wrong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2F5366A-38A6-9A84-116D-2DA7332FD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430" y="4167861"/>
            <a:ext cx="1818756" cy="1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7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334B-8A96-AA62-9C68-5323885D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FF9409-92D0-3258-7AA3-5BAB66CE2BEC}"/>
              </a:ext>
            </a:extLst>
          </p:cNvPr>
          <p:cNvSpPr/>
          <p:nvPr/>
        </p:nvSpPr>
        <p:spPr bwMode="gray">
          <a:xfrm>
            <a:off x="661357" y="2316504"/>
            <a:ext cx="7693383" cy="23019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69B726-2AA7-D79F-0640-FEA959497437}"/>
              </a:ext>
            </a:extLst>
          </p:cNvPr>
          <p:cNvSpPr txBox="1">
            <a:spLocks/>
          </p:cNvSpPr>
          <p:nvPr/>
        </p:nvSpPr>
        <p:spPr>
          <a:xfrm>
            <a:off x="-1" y="1016994"/>
            <a:ext cx="9144001" cy="607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dirty="0">
                <a:solidFill>
                  <a:schemeClr val="tx2"/>
                </a:solidFill>
              </a:rPr>
              <a:t>	Lessons learned from Cyprus &amp; International Hospitals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F55833-AB37-F223-5281-8C744197D522}"/>
              </a:ext>
            </a:extLst>
          </p:cNvPr>
          <p:cNvCxnSpPr/>
          <p:nvPr/>
        </p:nvCxnSpPr>
        <p:spPr>
          <a:xfrm>
            <a:off x="555174" y="1654073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4982CF3-CFCC-64A0-E228-A9DD650E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1" y="6062578"/>
            <a:ext cx="1766807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9433F58C-ACAA-4BC3-6DFA-7184F649ED3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0441" y="6306117"/>
            <a:ext cx="1658318" cy="3656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25B54D5-A6A6-517C-1311-DC8DB01B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034"/>
            <a:ext cx="8362950" cy="6080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GB" sz="3200" dirty="0">
                <a:solidFill>
                  <a:schemeClr val="bg1"/>
                </a:solidFill>
              </a:rPr>
              <a:t>Lesson 4: Engage Employees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268A24-E27E-44C7-84BA-75B625C1EBF5}"/>
              </a:ext>
            </a:extLst>
          </p:cNvPr>
          <p:cNvSpPr/>
          <p:nvPr/>
        </p:nvSpPr>
        <p:spPr bwMode="gray">
          <a:xfrm>
            <a:off x="434749" y="5266489"/>
            <a:ext cx="8274500" cy="967116"/>
          </a:xfrm>
          <a:prstGeom prst="round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en-GB" sz="2200" b="1" i="1" dirty="0"/>
              <a:t>Employee engagement is not only an HR topic. </a:t>
            </a:r>
          </a:p>
          <a:p>
            <a:pPr algn="ctr">
              <a:lnSpc>
                <a:spcPct val="106000"/>
              </a:lnSpc>
            </a:pPr>
            <a:r>
              <a:rPr lang="en-GB" sz="2200" b="1" i="1" dirty="0">
                <a:solidFill>
                  <a:srgbClr val="C00000"/>
                </a:solidFill>
              </a:rPr>
              <a:t>It is a patient experience strategy.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1F107-E98E-9FC5-D685-71BF6C942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0" y="2572524"/>
            <a:ext cx="1657834" cy="166014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FB02446-FA80-3727-D671-D2A4220A4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4" y="1701478"/>
            <a:ext cx="7905750" cy="538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1" dirty="0"/>
              <a:t>Engaged staff improve experience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50BAB7-D7E7-1224-09E2-4E3F7BCBDB51}"/>
              </a:ext>
            </a:extLst>
          </p:cNvPr>
          <p:cNvGrpSpPr/>
          <p:nvPr/>
        </p:nvGrpSpPr>
        <p:grpSpPr>
          <a:xfrm>
            <a:off x="2137798" y="2783747"/>
            <a:ext cx="6383381" cy="430887"/>
            <a:chOff x="1475566" y="3568187"/>
            <a:chExt cx="6383381" cy="4308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A64FFA-EB1A-A06C-49EA-58F92AAFC949}"/>
                </a:ext>
              </a:extLst>
            </p:cNvPr>
            <p:cNvSpPr/>
            <p:nvPr/>
          </p:nvSpPr>
          <p:spPr>
            <a:xfrm>
              <a:off x="1724695" y="3568187"/>
              <a:ext cx="61342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/>
                <a:t>Protect, support, develop and train employees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623F2B-8A90-09B7-0DFB-C25189115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566" y="3675576"/>
              <a:ext cx="249129" cy="24688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2D6D54-0579-093E-A237-83CE9D60745C}"/>
              </a:ext>
            </a:extLst>
          </p:cNvPr>
          <p:cNvGrpSpPr/>
          <p:nvPr/>
        </p:nvGrpSpPr>
        <p:grpSpPr>
          <a:xfrm>
            <a:off x="2137798" y="3187153"/>
            <a:ext cx="6383381" cy="430887"/>
            <a:chOff x="1475566" y="3568187"/>
            <a:chExt cx="6383381" cy="43088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7C3CA1-4329-37A6-7378-13E4C4AD9932}"/>
                </a:ext>
              </a:extLst>
            </p:cNvPr>
            <p:cNvSpPr/>
            <p:nvPr/>
          </p:nvSpPr>
          <p:spPr>
            <a:xfrm>
              <a:off x="1724695" y="3568187"/>
              <a:ext cx="61342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/>
                <a:t>Provide psychological safety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4CB4E5-384A-6F77-A5D5-F92A78280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566" y="3675576"/>
              <a:ext cx="249129" cy="24688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36E941-1D0D-3980-615E-80F7704DE8CD}"/>
              </a:ext>
            </a:extLst>
          </p:cNvPr>
          <p:cNvGrpSpPr/>
          <p:nvPr/>
        </p:nvGrpSpPr>
        <p:grpSpPr>
          <a:xfrm>
            <a:off x="2131969" y="3594282"/>
            <a:ext cx="6383381" cy="430887"/>
            <a:chOff x="1475566" y="3568187"/>
            <a:chExt cx="6383381" cy="43088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5F7847-A0C1-8E4B-2021-FC94FF8166D2}"/>
                </a:ext>
              </a:extLst>
            </p:cNvPr>
            <p:cNvSpPr/>
            <p:nvPr/>
          </p:nvSpPr>
          <p:spPr>
            <a:xfrm>
              <a:off x="1724695" y="3568187"/>
              <a:ext cx="61342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/>
                <a:t>Streamline processes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D83EE3-691E-B213-1AE4-FF88AAA03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566" y="3675576"/>
              <a:ext cx="249129" cy="24688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669DC6-453C-75EF-23FD-D9D475554B2A}"/>
              </a:ext>
            </a:extLst>
          </p:cNvPr>
          <p:cNvGrpSpPr/>
          <p:nvPr/>
        </p:nvGrpSpPr>
        <p:grpSpPr>
          <a:xfrm>
            <a:off x="2137798" y="4012700"/>
            <a:ext cx="6383381" cy="430887"/>
            <a:chOff x="1475566" y="3568187"/>
            <a:chExt cx="6383381" cy="43088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451A56-A708-9CEF-E7FD-307680527FE0}"/>
                </a:ext>
              </a:extLst>
            </p:cNvPr>
            <p:cNvSpPr/>
            <p:nvPr/>
          </p:nvSpPr>
          <p:spPr>
            <a:xfrm>
              <a:off x="1724695" y="3568187"/>
              <a:ext cx="61342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/>
                <a:t>Adequate staffing and balanced workload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6F0083-0235-6006-C58F-93252C815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566" y="3675576"/>
              <a:ext cx="249129" cy="246888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62F28-FDDF-E2E2-523E-7EB3F551113C}"/>
              </a:ext>
            </a:extLst>
          </p:cNvPr>
          <p:cNvSpPr/>
          <p:nvPr/>
        </p:nvSpPr>
        <p:spPr>
          <a:xfrm>
            <a:off x="2057400" y="2382345"/>
            <a:ext cx="5723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Top drivers: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CBF205-3C57-7DA3-13EE-927EA900E298}"/>
              </a:ext>
            </a:extLst>
          </p:cNvPr>
          <p:cNvSpPr txBox="1"/>
          <p:nvPr/>
        </p:nvSpPr>
        <p:spPr>
          <a:xfrm>
            <a:off x="661357" y="481368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i="1" dirty="0"/>
              <a:t>Support teams to support patients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1CCAA9-0CBD-07F7-05E4-96954B55EB9B}"/>
              </a:ext>
            </a:extLst>
          </p:cNvPr>
          <p:cNvCxnSpPr/>
          <p:nvPr/>
        </p:nvCxnSpPr>
        <p:spPr>
          <a:xfrm>
            <a:off x="707574" y="5232139"/>
            <a:ext cx="5593213" cy="0"/>
          </a:xfrm>
          <a:prstGeom prst="line">
            <a:avLst/>
          </a:prstGeom>
          <a:ln>
            <a:solidFill>
              <a:srgbClr val="265A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3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599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Wingdings 2</vt:lpstr>
      <vt:lpstr>Office Theme</vt:lpstr>
      <vt:lpstr>Offering an Elevated Patient Experience Lessons from Cyprus &amp; International Healthcare</vt:lpstr>
      <vt:lpstr> What Do We Mean by Patient Experience?</vt:lpstr>
      <vt:lpstr> Why patient care matters</vt:lpstr>
      <vt:lpstr> Patient experience happens across the journey</vt:lpstr>
      <vt:lpstr> How to elevate patient experience?</vt:lpstr>
      <vt:lpstr> Lesson 1: Measure &amp; Act</vt:lpstr>
      <vt:lpstr> Lesson 2: Redesign the patient journey (Lean Thinking) </vt:lpstr>
      <vt:lpstr> Lesson 3: Standardize Communication &amp; Service Recovery </vt:lpstr>
      <vt:lpstr> Lesson 4: Engage Employees</vt:lpstr>
      <vt:lpstr> Lesson 5: Digital &amp; Continuity</vt:lpstr>
      <vt:lpstr> Lesson 6: Patient Engagement</vt:lpstr>
      <vt:lpstr> Lesson 7: Leadership Role</vt:lpstr>
      <vt:lpstr> Closing Message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Marianna Frangiskou</dc:creator>
  <cp:keywords/>
  <dc:description>generated using python-pptx</dc:description>
  <cp:lastModifiedBy>Aretaeio Conference Bookings</cp:lastModifiedBy>
  <cp:revision>28</cp:revision>
  <cp:lastPrinted>2026-02-11T14:18:26Z</cp:lastPrinted>
  <dcterms:created xsi:type="dcterms:W3CDTF">2013-01-27T09:14:16Z</dcterms:created>
  <dcterms:modified xsi:type="dcterms:W3CDTF">2026-02-25T12:50:34Z</dcterms:modified>
  <cp:category/>
</cp:coreProperties>
</file>