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96" r:id="rId1"/>
  </p:sldMasterIdLst>
  <p:notesMasterIdLst>
    <p:notesMasterId r:id="rId17"/>
  </p:notesMasterIdLst>
  <p:sldIdLst>
    <p:sldId id="351" r:id="rId2"/>
    <p:sldId id="360" r:id="rId3"/>
    <p:sldId id="359" r:id="rId4"/>
    <p:sldId id="350" r:id="rId5"/>
    <p:sldId id="355" r:id="rId6"/>
    <p:sldId id="354" r:id="rId7"/>
    <p:sldId id="356" r:id="rId8"/>
    <p:sldId id="357" r:id="rId9"/>
    <p:sldId id="347" r:id="rId10"/>
    <p:sldId id="346" r:id="rId11"/>
    <p:sldId id="343" r:id="rId12"/>
    <p:sldId id="348" r:id="rId13"/>
    <p:sldId id="339" r:id="rId14"/>
    <p:sldId id="331" r:id="rId15"/>
    <p:sldId id="333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1ECD70B4-52D7-49E9-A25A-B47BE0E8F765}">
          <p14:sldIdLst>
            <p14:sldId id="351"/>
            <p14:sldId id="360"/>
            <p14:sldId id="359"/>
            <p14:sldId id="350"/>
            <p14:sldId id="355"/>
            <p14:sldId id="354"/>
            <p14:sldId id="356"/>
            <p14:sldId id="357"/>
            <p14:sldId id="347"/>
            <p14:sldId id="346"/>
            <p14:sldId id="343"/>
            <p14:sldId id="348"/>
            <p14:sldId id="339"/>
            <p14:sldId id="331"/>
            <p14:sldId id="333"/>
          </p14:sldIdLst>
        </p14:section>
        <p14:section name="Untitled Section" id="{89712EC1-1078-4B6F-8A3F-66E3FBF6DDF8}">
          <p14:sldIdLst/>
        </p14:section>
        <p14:section name="Untitled Section" id="{5C8A79DB-9FC4-4709-A3A4-86665C529681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460" autoAdjust="0"/>
    <p:restoredTop sz="93178" autoAdjust="0"/>
  </p:normalViewPr>
  <p:slideViewPr>
    <p:cSldViewPr snapToGrid="0">
      <p:cViewPr varScale="1">
        <p:scale>
          <a:sx n="108" d="100"/>
          <a:sy n="108" d="100"/>
        </p:scale>
        <p:origin x="396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311C41-537A-4FD0-B7AA-DC959B7E562A}" type="datetimeFigureOut">
              <a:rPr lang="en-US" smtClean="0"/>
              <a:t>2/16/2026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A66BBA-1E4B-4401-9B53-AA6255D345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641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5759" y="2166364"/>
            <a:ext cx="11471565" cy="1739347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0000"/>
              </a:lnSpc>
              <a:defRPr sz="6000" spc="15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996250"/>
            <a:ext cx="9144000" cy="1309255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20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2/16/2026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99092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2/16/2026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86493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019312" y="0"/>
            <a:ext cx="27432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60624" y="274638"/>
            <a:ext cx="2402380" cy="58975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199" y="274638"/>
            <a:ext cx="7973291" cy="58975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422854"/>
            <a:ext cx="2743196" cy="365125"/>
          </a:xfrm>
        </p:spPr>
        <p:txBody>
          <a:bodyPr/>
          <a:lstStyle/>
          <a:p>
            <a:fld id="{96DFF08F-DC6B-4601-B491-B0F83F6DD2DA}" type="datetimeFigureOut">
              <a:rPr lang="en-US" smtClean="0"/>
              <a:pPr/>
              <a:t>2/16/2026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776135" y="6422854"/>
            <a:ext cx="427966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3048" y="6422854"/>
            <a:ext cx="879759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27419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2/16/2026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6913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191" y="2208879"/>
            <a:ext cx="10515600" cy="1676400"/>
          </a:xfrm>
        </p:spPr>
        <p:txBody>
          <a:bodyPr anchor="ctr">
            <a:noAutofit/>
          </a:bodyPr>
          <a:lstStyle>
            <a:lvl1pPr algn="ctr">
              <a:lnSpc>
                <a:spcPct val="80000"/>
              </a:lnSpc>
              <a:defRPr sz="6000" b="0" spc="15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3191" y="4010334"/>
            <a:ext cx="10515600" cy="1174639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6DFF08F-DC6B-4601-B491-B0F83F6DD2DA}" type="datetimeFigureOut">
              <a:rPr lang="en-US" smtClean="0"/>
              <a:pPr/>
              <a:t>2/16/2026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87457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05344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0391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2/16/2026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30459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7008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07008" y="2656566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31230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31230" y="2656564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2/16/2026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40338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2/16/2026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2420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2/16/2026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3173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7008" y="2120054"/>
            <a:ext cx="6126480" cy="4114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89023" y="2147486"/>
            <a:ext cx="3200400" cy="3432319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2/16/2026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32557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80160" y="2211494"/>
            <a:ext cx="6126480" cy="3931920"/>
          </a:xfrm>
          <a:solidFill>
            <a:schemeClr val="tx2">
              <a:lumMod val="60000"/>
              <a:lumOff val="40000"/>
            </a:schemeClr>
          </a:solidFill>
        </p:spPr>
        <p:txBody>
          <a:bodyPr tIns="365760" anchor="t"/>
          <a:lstStyle>
            <a:lvl1pPr marL="0" indent="0" algn="ctr">
              <a:buNone/>
              <a:defRPr sz="320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90688" y="2150621"/>
            <a:ext cx="3200400" cy="3429000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2/16/2026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21881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83" y="176109"/>
            <a:ext cx="12188952" cy="16459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02919" y="284176"/>
            <a:ext cx="9784080" cy="15087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2919" y="2011680"/>
            <a:ext cx="9784080" cy="4206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02266" y="6422854"/>
            <a:ext cx="3000894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fld id="{96DFF08F-DC6B-4601-B491-B0F83F6DD2DA}" type="datetimeFigureOut">
              <a:rPr lang="en-US" smtClean="0"/>
              <a:pPr/>
              <a:t>2/16/2026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96471" y="6422854"/>
            <a:ext cx="50444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58927" y="6422854"/>
            <a:ext cx="946264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 b="0">
                <a:solidFill>
                  <a:schemeClr val="tx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558241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000" kern="1200" cap="all" baseline="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tx1"/>
        </a:buClr>
        <a:buFont typeface="Wingdings" pitchFamily="2" charset="2"/>
        <a:buChar char="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400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686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972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2846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718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29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8062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084386"/>
            <a:ext cx="12061371" cy="1739347"/>
          </a:xfrm>
        </p:spPr>
        <p:txBody>
          <a:bodyPr>
            <a:normAutofit/>
          </a:bodyPr>
          <a:lstStyle/>
          <a:p>
            <a:r>
              <a:rPr lang="en-US" sz="9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Alsace </a:t>
            </a:r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Positive Healthcare System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84101" y="3986075"/>
            <a:ext cx="9965748" cy="2556394"/>
          </a:xfrm>
        </p:spPr>
        <p:txBody>
          <a:bodyPr>
            <a:noAutofit/>
          </a:bodyPr>
          <a:lstStyle/>
          <a:p>
            <a:r>
              <a:rPr lang="en-US" sz="1600" dirty="0">
                <a:latin typeface="Constantia" panose="02030602050306030303" pitchFamily="18" charset="0"/>
              </a:rPr>
              <a:t>DANIEL </a:t>
            </a:r>
            <a:r>
              <a:rPr lang="en-US" sz="1600" dirty="0" smtClean="0">
                <a:latin typeface="Constantia" panose="02030602050306030303" pitchFamily="18" charset="0"/>
              </a:rPr>
              <a:t>COUNIO</a:t>
            </a:r>
          </a:p>
          <a:p>
            <a:r>
              <a:rPr lang="en-US" sz="1600" dirty="0" smtClean="0">
                <a:latin typeface="Constantia" panose="02030602050306030303" pitchFamily="18" charset="0"/>
              </a:rPr>
              <a:t>FOUNDER OF THE CYPRUS INTERNATIONAL MEDICAL FORUM </a:t>
            </a:r>
            <a:endParaRPr lang="en-US" sz="1600" dirty="0">
              <a:latin typeface="Constantia" panose="02030602050306030303" pitchFamily="18" charset="0"/>
            </a:endParaRPr>
          </a:p>
          <a:p>
            <a:r>
              <a:rPr lang="en-US" sz="1600" dirty="0">
                <a:latin typeface="Constantia" panose="02030602050306030303" pitchFamily="18" charset="0"/>
              </a:rPr>
              <a:t>Editor-in-Chief  of  YACHT WAY Magazine </a:t>
            </a:r>
          </a:p>
          <a:p>
            <a:r>
              <a:rPr lang="en-US" sz="1600" dirty="0">
                <a:latin typeface="Constantia" panose="02030602050306030303" pitchFamily="18" charset="0"/>
              </a:rPr>
              <a:t>Author of “The Magic Temple of Luxury in the Hospitality and Yacht Industry”. </a:t>
            </a:r>
          </a:p>
          <a:p>
            <a:r>
              <a:rPr lang="en-US" sz="1600" dirty="0">
                <a:latin typeface="Constantia" panose="02030602050306030303" pitchFamily="18" charset="0"/>
              </a:rPr>
              <a:t>Officially approved instructor by the Cyprus Human Resources Development Authority (ANAD) </a:t>
            </a:r>
            <a:r>
              <a:rPr lang="el-GR" sz="1600" dirty="0">
                <a:latin typeface="Constantia" panose="02030602050306030303" pitchFamily="18" charset="0"/>
              </a:rPr>
              <a:t>Αρχής Ανάπτυξης Ανθρώπινου Δυναμικού Κύπρου (ΑνΑΔ) &amp; </a:t>
            </a:r>
          </a:p>
          <a:p>
            <a:r>
              <a:rPr lang="en-US" sz="1600" dirty="0">
                <a:latin typeface="Constantia" panose="02030602050306030303" pitchFamily="18" charset="0"/>
              </a:rPr>
              <a:t>The European Qualifications with Certification Diploma Number: SEP</a:t>
            </a:r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004196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7973" y="42049"/>
            <a:ext cx="1798476" cy="2042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4047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407596" y="88777"/>
            <a:ext cx="5497360" cy="5847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How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Alsace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model could be applied in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Cyprus     </a:t>
            </a:r>
          </a:p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b="1" u="sng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Add </a:t>
            </a:r>
            <a:r>
              <a:rPr lang="en-US" b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mandatory “top-up public layer</a:t>
            </a:r>
            <a:r>
              <a:rPr lang="en-US" b="1" u="sng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  </a:t>
            </a:r>
          </a:p>
          <a:p>
            <a:pPr algn="ctr"/>
            <a:r>
              <a:rPr lang="en-US" b="1" u="sng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Like Alsace</a:t>
            </a:r>
          </a:p>
          <a:p>
            <a:pPr algn="ctr"/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Cyprus 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could create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ctr"/>
            <a:r>
              <a:rPr lang="en-US" b="1" u="sng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US" b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second public health layer, </a:t>
            </a:r>
            <a:r>
              <a:rPr lang="en-US" b="1" u="sng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mandatory </a:t>
            </a:r>
          </a:p>
          <a:p>
            <a:pPr algn="ctr"/>
            <a:endParaRPr lang="en-US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b="1" u="sng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Financed </a:t>
            </a:r>
            <a:r>
              <a:rPr lang="en-US" b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by a small additional employee contribution </a:t>
            </a:r>
            <a:r>
              <a:rPr lang="en-US" b="1" u="sng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(1–1.5%)</a:t>
            </a:r>
          </a:p>
          <a:p>
            <a:pPr algn="ctr"/>
            <a:endParaRPr lang="en-US" b="1" u="sng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Covering: Co-payments </a:t>
            </a:r>
          </a:p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Expanded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dental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care </a:t>
            </a:r>
          </a:p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Better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outpatient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coverage </a:t>
            </a:r>
          </a:p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Long-term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care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elements</a:t>
            </a:r>
          </a:p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This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would reduce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  Out-of-pocket payments</a:t>
            </a:r>
          </a:p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Dependence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 private insurance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186" y="275208"/>
            <a:ext cx="6203409" cy="588589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3812" y="5281155"/>
            <a:ext cx="1158340" cy="1310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0790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4094" y="5293052"/>
            <a:ext cx="1158340" cy="131075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334256" y="122743"/>
            <a:ext cx="7781544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/>
          </a:p>
          <a:p>
            <a:pPr algn="ctr"/>
            <a:r>
              <a:rPr lang="en-US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How </a:t>
            </a:r>
            <a:r>
              <a:rPr lang="en-US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local health insurance </a:t>
            </a:r>
            <a:r>
              <a:rPr lang="en-US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works in ALSACE ?</a:t>
            </a:r>
            <a:endParaRPr lang="en-US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Higher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coverage</a:t>
            </a:r>
          </a:p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Compared to the French national system:</a:t>
            </a:r>
          </a:p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Doctor visits: ~90% reimbursed (vs ~70%)</a:t>
            </a:r>
          </a:p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Hospital care: 100% covered, including the daily hospital charge</a:t>
            </a:r>
          </a:p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Much lower out-of-pocket costs for patients</a:t>
            </a:r>
          </a:p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 a result, many people do not even need private health insurance.</a:t>
            </a:r>
          </a:p>
          <a:p>
            <a:pPr algn="ctr"/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Why </a:t>
            </a:r>
            <a:r>
              <a:rPr lang="en-US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budget is often positive or </a:t>
            </a:r>
            <a:r>
              <a:rPr lang="en-US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balanced?     </a:t>
            </a:r>
            <a:r>
              <a:rPr lang="en-US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This </a:t>
            </a:r>
            <a:r>
              <a:rPr lang="en-US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the key point.</a:t>
            </a:r>
          </a:p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Dedicated </a:t>
            </a:r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financing</a:t>
            </a:r>
          </a:p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Employees pay a specific additional contribution </a:t>
            </a:r>
            <a:endParaRPr lang="en-US" b="1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b="1" u="sng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b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around 1.3% of gross salary).</a:t>
            </a:r>
          </a:p>
          <a:p>
            <a:pPr algn="ctr"/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There is no employer contribution for this part.</a:t>
            </a:r>
          </a:p>
          <a:p>
            <a:pPr algn="ctr"/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The contribution is not capped, which makes revenues stable.</a:t>
            </a:r>
          </a:p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Autonomous </a:t>
            </a:r>
            <a:r>
              <a:rPr lang="en-US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governance?</a:t>
            </a:r>
            <a:endParaRPr lang="en-US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The system is managed by a local board, mainly representing employees.</a:t>
            </a:r>
          </a:p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This board can:</a:t>
            </a:r>
          </a:p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Adjust contribution rates</a:t>
            </a:r>
          </a:p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Adjust benefit levels (within legal limits)</a:t>
            </a:r>
          </a:p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This creates direct financial responsibility: if costs rise, adjustments are possible.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630936"/>
            <a:ext cx="4407409" cy="3941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9585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244178" y="514905"/>
            <a:ext cx="4545367" cy="4955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Key lesson from Alsace</a:t>
            </a:r>
          </a:p>
          <a:p>
            <a:pPr algn="ctr"/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Create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autonomous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governance</a:t>
            </a:r>
          </a:p>
          <a:p>
            <a:pPr algn="ctr"/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separate fund from </a:t>
            </a:r>
            <a:endParaRPr lang="en-US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central state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budget</a:t>
            </a:r>
          </a:p>
          <a:p>
            <a:pPr algn="ctr"/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Managed </a:t>
            </a:r>
            <a:r>
              <a:rPr lang="en-US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by a tripartite board</a:t>
            </a:r>
            <a:r>
              <a:rPr lang="en-US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Insured persons</a:t>
            </a:r>
          </a:p>
          <a:p>
            <a:pPr algn="ctr"/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Employers</a:t>
            </a:r>
          </a:p>
          <a:p>
            <a:pPr algn="ctr"/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State representatives</a:t>
            </a:r>
          </a:p>
          <a:p>
            <a:pPr algn="ctr"/>
            <a:endParaRPr lang="en-US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Legal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obligation to keep the budget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balanced</a:t>
            </a:r>
          </a:p>
          <a:p>
            <a:pPr algn="ctr"/>
            <a:endParaRPr lang="en-US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This </a:t>
            </a:r>
            <a:r>
              <a:rPr lang="en-US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crucial</a:t>
            </a:r>
            <a:r>
              <a:rPr lang="en-US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➡️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 automatic bailout from the state </a:t>
            </a:r>
            <a:endParaRPr lang="en-US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→ </a:t>
            </a:r>
            <a:r>
              <a:rPr lang="en-US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Strong </a:t>
            </a:r>
            <a:r>
              <a:rPr lang="en-US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financial discipline.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906" y="626431"/>
            <a:ext cx="6858000" cy="5143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31205" y="5470108"/>
            <a:ext cx="1158340" cy="1310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5720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4287" y="3169327"/>
            <a:ext cx="12067713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 smtClean="0">
              <a:latin typeface="Book Antiqua" panose="02040602050305030304" pitchFamily="18" charset="0"/>
            </a:endParaRPr>
          </a:p>
          <a:p>
            <a:pPr algn="ctr"/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ALSACE HEALTHCARE </a:t>
            </a:r>
          </a:p>
          <a:p>
            <a:pPr algn="ctr"/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HAS </a:t>
            </a:r>
          </a:p>
          <a:p>
            <a:pPr algn="ctr"/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Very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low administrative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costs</a:t>
            </a:r>
          </a:p>
          <a:p>
            <a:pPr algn="ctr"/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Less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than 1% of spending goes to 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administration.</a:t>
            </a:r>
          </a:p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efficiency is achieved through 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simplicity</a:t>
            </a:r>
          </a:p>
          <a:p>
            <a:pPr algn="ctr"/>
            <a:r>
              <a:rPr lang="en-US" sz="2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 </a:t>
            </a:r>
            <a:r>
              <a:rPr lang="en-US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marketing, </a:t>
            </a:r>
            <a:r>
              <a:rPr lang="en-US" sz="2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 </a:t>
            </a:r>
            <a:r>
              <a:rPr lang="en-US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competition, </a:t>
            </a:r>
            <a:r>
              <a:rPr lang="en-US" sz="2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 </a:t>
            </a:r>
            <a:r>
              <a:rPr lang="en-US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profit motive</a:t>
            </a:r>
            <a:r>
              <a:rPr lang="en-US" sz="2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endParaRPr lang="en-US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22865AD-35B4-4F81-8F19-1CE69D54E3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8875" y="5566300"/>
            <a:ext cx="967003" cy="109639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1" y="0"/>
            <a:ext cx="12192000" cy="3169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5417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91449" y="4323424"/>
            <a:ext cx="10436693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Decisions 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 contributions and benefits are taken locally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Ability 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adapt quickly when costs increase.</a:t>
            </a:r>
          </a:p>
          <a:p>
            <a:endParaRPr lang="en-US" b="1" dirty="0" smtClean="0"/>
          </a:p>
          <a:p>
            <a:endParaRPr lang="en-US" b="1" dirty="0"/>
          </a:p>
          <a:p>
            <a:endParaRPr lang="en-US" b="1" dirty="0" smtClean="0"/>
          </a:p>
          <a:p>
            <a:endParaRPr lang="en-US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22865AD-35B4-4F81-8F19-1CE69D54E3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06970" y="5174404"/>
            <a:ext cx="1156051" cy="131073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4021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0475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797117" y="0"/>
            <a:ext cx="6394883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ALSACE IS</a:t>
            </a:r>
            <a:endParaRPr lang="en-US" sz="32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EU 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compatibility: 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fully YES</a:t>
            </a:r>
          </a:p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There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no EU legal obstacle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Health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systems are national 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competence</a:t>
            </a:r>
          </a:p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Mandatory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public schemes are 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allowed</a:t>
            </a:r>
          </a:p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Regional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 sectoral differentiation is 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legal</a:t>
            </a:r>
          </a:p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fact, the EU generally encourages financially sustainable social 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models.</a:t>
            </a:r>
          </a:p>
          <a:p>
            <a:endParaRPr lang="en-US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Cyprus would 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gain? </a:t>
            </a:r>
          </a:p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More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financial stability than pure tax-financed 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systems</a:t>
            </a:r>
          </a:p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Lower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private insurance 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dependence</a:t>
            </a:r>
          </a:p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Stronger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social 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solidarity</a:t>
            </a:r>
          </a:p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Predictable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health 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financing</a:t>
            </a:r>
          </a:p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model that can remain balanced long-term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22865AD-35B4-4F81-8F19-1CE69D54E3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49882" y="133907"/>
            <a:ext cx="1156051" cy="131073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88872"/>
            <a:ext cx="5797117" cy="5625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8800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388746" y="3923930"/>
            <a:ext cx="666713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Strasbourg,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has its name since 590 and is the </a:t>
            </a:r>
          </a:p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apital of Alsace  </a:t>
            </a:r>
          </a:p>
          <a:p>
            <a:pPr algn="ctr"/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also the European Capital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since 1949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pPr algn="ctr"/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Its Cathedral started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1015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finish in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1439</a:t>
            </a:r>
          </a:p>
          <a:p>
            <a:pPr algn="ctr"/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It was the tallest building in the world </a:t>
            </a:r>
          </a:p>
          <a:p>
            <a:pPr algn="ctr"/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for 2 centuries…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37932"/>
            <a:ext cx="4096860" cy="312006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37379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3660" y="5485876"/>
            <a:ext cx="1158340" cy="1310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7924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613863" y="213064"/>
            <a:ext cx="5468646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Sir </a:t>
            </a:r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Winston Leonard Spencer </a:t>
            </a:r>
            <a:r>
              <a:rPr lang="en-US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Churchill desire </a:t>
            </a:r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see Strasbourg become a hub of European unity after the Second World War was a key element in Franco-German reconciliation and the creation of the Council of Europe. </a:t>
            </a:r>
            <a:endParaRPr lang="en-US" b="1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His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vision directly led to the establishment of European institutions in Strasbourg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“Beware! I am going to speak in French!” 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Winston Churchill addresses a vast crowd at 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place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Kléber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Strasbourg on the occasion of the first session of the Consultative Assembly 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later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become the “Parliamentary” Assembly – 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Council of Europe. </a:t>
            </a:r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47691"/>
            <a:ext cx="2930522" cy="221030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0522" y="4647691"/>
            <a:ext cx="2210309" cy="22103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0830" y="4647690"/>
            <a:ext cx="2210309" cy="22103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9697" y="337352"/>
            <a:ext cx="5832629" cy="39150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24169" y="5463557"/>
            <a:ext cx="1158340" cy="1310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9172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442664" y="1"/>
            <a:ext cx="3551067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Belgium 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deficit in the social security system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is €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7.6 billion in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2025 .  If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current policies remain unchanged, this figure will even exceed 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€</a:t>
            </a:r>
            <a:r>
              <a:rPr lang="en-US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 billion in 2029.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France </a:t>
            </a:r>
            <a:endParaRPr lang="en-US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2026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Budget: 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increase in the Social Security deficit, estimated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at</a:t>
            </a:r>
          </a:p>
          <a:p>
            <a:r>
              <a:rPr lang="en-US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€ 23 </a:t>
            </a:r>
            <a:r>
              <a:rPr lang="en-US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billion </a:t>
            </a:r>
            <a:r>
              <a:rPr lang="en-US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 2025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Italy 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for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2026 indicates that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social security deficit could be between </a:t>
            </a:r>
            <a:r>
              <a:rPr lang="en-US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€</a:t>
            </a:r>
            <a:r>
              <a:rPr lang="en-US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24 -</a:t>
            </a:r>
            <a:r>
              <a:rPr lang="en-US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€ 28.7billion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Finland 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2025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Social Security / Social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Insurance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deficit 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€</a:t>
            </a:r>
            <a:r>
              <a:rPr lang="en-US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billion to €1.5 </a:t>
            </a:r>
            <a:r>
              <a:rPr lang="en-US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billion</a:t>
            </a:r>
            <a:endParaRPr lang="en-US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8318376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3071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6818051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244179" y="426128"/>
            <a:ext cx="4172505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Alsace -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Moselle </a:t>
            </a:r>
            <a:endParaRPr lang="en-US" sz="4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has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local health insurance scheme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that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different from the rest of France </a:t>
            </a:r>
            <a:r>
              <a:rPr lang="en-US" sz="32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unique in Europe.</a:t>
            </a:r>
          </a:p>
          <a:p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It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is: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	Mandatory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	Public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	Region-specific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	Financially autonomous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	And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 surplus !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33660" y="5232737"/>
            <a:ext cx="1158340" cy="1310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2256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061839" y="150920"/>
            <a:ext cx="4727707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Alsace-Moselle is a unique example in Europe for its positive social security budget. </a:t>
            </a:r>
            <a:endParaRPr lang="en-US" b="1" u="sng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1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Revenue  from 480  / 538.5 </a:t>
            </a:r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million </a:t>
            </a:r>
            <a:r>
              <a:rPr lang="en-US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€ </a:t>
            </a:r>
          </a:p>
          <a:p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- </a:t>
            </a:r>
            <a:r>
              <a:rPr lang="en-US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26,2  million </a:t>
            </a:r>
            <a:r>
              <a:rPr lang="en-US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€</a:t>
            </a:r>
          </a:p>
          <a:p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 </a:t>
            </a:r>
            <a:r>
              <a:rPr lang="en-US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- </a:t>
            </a:r>
            <a:r>
              <a:rPr lang="en-US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0,2    million </a:t>
            </a:r>
            <a:r>
              <a:rPr lang="en-US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€ </a:t>
            </a:r>
          </a:p>
          <a:p>
            <a:pPr marL="342900" indent="-342900">
              <a:buAutoNum type="arabicPlain" startAt="2022"/>
            </a:pPr>
            <a:r>
              <a:rPr lang="en-US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    million </a:t>
            </a:r>
            <a:r>
              <a:rPr lang="en-US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€ </a:t>
            </a:r>
          </a:p>
          <a:p>
            <a:r>
              <a:rPr lang="en-US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      </a:t>
            </a:r>
            <a:r>
              <a:rPr lang="en-US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+ 62,2 </a:t>
            </a:r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million € </a:t>
            </a:r>
          </a:p>
          <a:p>
            <a:pPr marL="342900" indent="-342900">
              <a:buAutoNum type="arabicPlain" startAt="2020"/>
            </a:pPr>
            <a:r>
              <a:rPr lang="en-US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   </a:t>
            </a:r>
            <a:r>
              <a:rPr lang="en-US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million </a:t>
            </a:r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€ </a:t>
            </a:r>
            <a:endParaRPr lang="en-US" b="1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lain" startAt="2019"/>
            </a:pPr>
            <a:r>
              <a:rPr lang="en-US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32,5 million </a:t>
            </a:r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€ </a:t>
            </a:r>
            <a:endParaRPr lang="en-US" b="1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lain" startAt="2018"/>
            </a:pPr>
            <a:r>
              <a:rPr lang="en-US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+ </a:t>
            </a:r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8,8  </a:t>
            </a:r>
            <a:r>
              <a:rPr lang="en-US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million </a:t>
            </a:r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€ </a:t>
            </a:r>
          </a:p>
          <a:p>
            <a:pPr marL="342900" indent="-342900">
              <a:buAutoNum type="arabicPlain" startAt="2017"/>
            </a:pPr>
            <a:r>
              <a:rPr lang="en-US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3,2 </a:t>
            </a:r>
            <a:r>
              <a:rPr lang="en-US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million € </a:t>
            </a:r>
            <a:endParaRPr lang="en-US" b="1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1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Thanks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the efficient management of structural funds and the transfer of responsibility for managing EU programs, 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region has largely achieved its </a:t>
            </a:r>
            <a:r>
              <a:rPr lang="en-US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objectives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This </a:t>
            </a:r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experience is considered a benchmark for other European regions calling for greater decentralization </a:t>
            </a:r>
            <a:endParaRPr lang="en-US" b="1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management of structural funds.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655" y="523782"/>
            <a:ext cx="6964184" cy="496261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4146" y="5547246"/>
            <a:ext cx="1158340" cy="1310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8188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18733" y="319596"/>
            <a:ext cx="7386222" cy="56630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Component	</a:t>
            </a:r>
            <a:r>
              <a:rPr lang="en-US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Standard 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France	</a:t>
            </a:r>
            <a:r>
              <a:rPr lang="en-US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Alsace-Moselle</a:t>
            </a:r>
          </a:p>
          <a:p>
            <a:r>
              <a:rPr lang="en-US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Employee 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social contributions </a:t>
            </a:r>
            <a:endParaRPr lang="en-US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 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€2 000	</a:t>
            </a:r>
            <a:r>
              <a:rPr lang="en-US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~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€440–€500	</a:t>
            </a:r>
            <a:r>
              <a:rPr lang="en-US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~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€466–€</a:t>
            </a:r>
            <a:r>
              <a:rPr lang="en-US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526</a:t>
            </a:r>
          </a:p>
          <a:p>
            <a:r>
              <a:rPr lang="en-US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Difference 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(local surcharge)	</a:t>
            </a:r>
            <a:r>
              <a:rPr lang="en-US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€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 extra / </a:t>
            </a:r>
            <a:r>
              <a:rPr lang="en-US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month</a:t>
            </a:r>
          </a:p>
          <a:p>
            <a:endParaRPr lang="en-US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this €26/month gets </a:t>
            </a:r>
            <a:r>
              <a:rPr lang="en-US" sz="2800" b="1" u="sng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you</a:t>
            </a:r>
          </a:p>
          <a:p>
            <a:endParaRPr lang="en-US" sz="28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Alsace-Moselle, that local 1.30 % gives you</a:t>
            </a:r>
            <a:r>
              <a:rPr lang="en-US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✔ 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Higher reimbursement of medical </a:t>
            </a:r>
            <a:r>
              <a:rPr lang="en-US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consultations</a:t>
            </a:r>
          </a:p>
          <a:p>
            <a:r>
              <a:rPr lang="en-US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✔ 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Better hospitalization </a:t>
            </a:r>
            <a:r>
              <a:rPr lang="en-US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coverage</a:t>
            </a:r>
          </a:p>
          <a:p>
            <a:r>
              <a:rPr lang="en-US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✔ 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Improved transport and medical </a:t>
            </a:r>
            <a:r>
              <a:rPr lang="en-US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benefits</a:t>
            </a:r>
          </a:p>
          <a:p>
            <a:r>
              <a:rPr lang="en-US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✔ 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Lower out-of-pocket costs than the rest of </a:t>
            </a:r>
            <a:r>
              <a:rPr lang="en-US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France</a:t>
            </a:r>
          </a:p>
          <a:p>
            <a:endParaRPr lang="en-US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This </a:t>
            </a:r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local charge is not a tax, but a social contribution tied to health insurance benefits specific to the region’s historic regime </a:t>
            </a:r>
            <a:endParaRPr lang="en-US" b="1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Only </a:t>
            </a:r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applied to employees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22" y="1118586"/>
            <a:ext cx="4136994" cy="383515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718" y="5436924"/>
            <a:ext cx="1158340" cy="1310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9617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217546" y="204186"/>
            <a:ext cx="4974454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 the global level: </a:t>
            </a:r>
            <a:endParaRPr lang="en-US" sz="2800" b="1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Alsatian model is often cited as a reference for 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u="sng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en-US" sz="2800" b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Greater Social Security" </a:t>
            </a:r>
            <a:endParaRPr lang="en-US" sz="2800" b="1" u="sng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u="sng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 </a:t>
            </a:r>
          </a:p>
          <a:p>
            <a:r>
              <a:rPr lang="en-US" sz="2800" b="1" u="sng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US" sz="2800" b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high-performing single-payer system</a:t>
            </a:r>
            <a:r>
              <a:rPr lang="en-US" sz="2800" b="1" u="sng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because it drastically reduces the need for expensive private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mutuals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unlike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US model </a:t>
            </a:r>
            <a:endParaRPr lang="en-US" sz="28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dominated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by private 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insurance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431" y="547616"/>
            <a:ext cx="6658252" cy="535043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5603" y="5898052"/>
            <a:ext cx="707594" cy="800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6856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3923" y="0"/>
            <a:ext cx="2896180" cy="367535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4294" y="88674"/>
            <a:ext cx="3545903" cy="358668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94804" y="3675355"/>
            <a:ext cx="11416683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Could the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Alsace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model work in the Republic of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Cyprus?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Conceptually</a:t>
            </a:r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YES </a:t>
            </a:r>
          </a:p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core principles of the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Alsace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model are compatible with Cyprus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Mandatory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public health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coverage </a:t>
            </a:r>
          </a:p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Dedicated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earmarked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contributions  </a:t>
            </a:r>
          </a:p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Autonomous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(but accountable)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management </a:t>
            </a:r>
          </a:p>
          <a:p>
            <a:pPr algn="ctr"/>
            <a:r>
              <a:rPr lang="en-US" b="1" u="sng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Strong </a:t>
            </a:r>
            <a:r>
              <a:rPr lang="en-US" b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cost </a:t>
            </a:r>
            <a:r>
              <a:rPr lang="en-US" b="1" u="sng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control Clear </a:t>
            </a:r>
            <a:r>
              <a:rPr lang="en-US" b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link between benefits and </a:t>
            </a:r>
            <a:r>
              <a:rPr lang="en-US" b="1" u="sng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financing </a:t>
            </a:r>
          </a:p>
          <a:p>
            <a:pPr algn="ctr"/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Cyprus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already has something important in common with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Alsace: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small population and centralized administration,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which actually makes reform easier than in large countries.</a:t>
            </a:r>
          </a:p>
        </p:txBody>
      </p:sp>
    </p:spTree>
    <p:extLst>
      <p:ext uri="{BB962C8B-B14F-4D97-AF65-F5344CB8AC3E}">
        <p14:creationId xmlns:p14="http://schemas.microsoft.com/office/powerpoint/2010/main" val="52228606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anded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Banded">
      <a:maj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nded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120000"/>
                <a:lumMod val="107000"/>
              </a:schemeClr>
            </a:gs>
            <a:gs pos="50000">
              <a:schemeClr val="phClr">
                <a:tint val="70000"/>
                <a:satMod val="124000"/>
                <a:lumMod val="103000"/>
              </a:schemeClr>
            </a:gs>
            <a:gs pos="100000">
              <a:schemeClr val="phClr">
                <a:tint val="85000"/>
                <a:satMod val="12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5000"/>
                <a:shade val="98000"/>
                <a:satMod val="110000"/>
                <a:lumMod val="103000"/>
              </a:schemeClr>
            </a:gs>
            <a:gs pos="50000">
              <a:schemeClr val="phClr">
                <a:shade val="85000"/>
                <a:satMod val="105000"/>
                <a:lumMod val="100000"/>
              </a:schemeClr>
            </a:gs>
            <a:gs pos="100000">
              <a:schemeClr val="phClr">
                <a:shade val="60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875" dir="5400000" algn="ctr" rotWithShape="0">
              <a:srgbClr val="000000">
                <a:alpha val="68000"/>
              </a:srgbClr>
            </a:outerShdw>
          </a:effectLst>
        </a:effectStyle>
        <a:effectStyle>
          <a:effectLst>
            <a:outerShdw blurRad="88900" dist="2794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/>
              <a:schemeClr val="phClr">
                <a:shade val="91000"/>
                <a:satMod val="105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nded" id="{98DFF888-2449-4D28-977C-6306C017633E}" vid="{9792607F-9579-4224-82FF-9C88C3E1E53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Banded</Template>
  <TotalTime>1918</TotalTime>
  <Words>790</Words>
  <Application>Microsoft Office PowerPoint</Application>
  <PresentationFormat>Widescreen</PresentationFormat>
  <Paragraphs>183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Book Antiqua</vt:lpstr>
      <vt:lpstr>Calibri</vt:lpstr>
      <vt:lpstr>Cambria Math</vt:lpstr>
      <vt:lpstr>Constantia</vt:lpstr>
      <vt:lpstr>Corbel</vt:lpstr>
      <vt:lpstr>Times New Roman</vt:lpstr>
      <vt:lpstr>Wingdings</vt:lpstr>
      <vt:lpstr>Banded</vt:lpstr>
      <vt:lpstr>Alsace  The Positive Healthcare System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Silver star service</dc:title>
  <dc:creator>Vasiliki Apostolopoulou</dc:creator>
  <cp:lastModifiedBy>YACHT WAY</cp:lastModifiedBy>
  <cp:revision>207</cp:revision>
  <dcterms:created xsi:type="dcterms:W3CDTF">2019-01-31T14:44:30Z</dcterms:created>
  <dcterms:modified xsi:type="dcterms:W3CDTF">2026-02-16T08:17:59Z</dcterms:modified>
</cp:coreProperties>
</file>