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7"/>
  </p:notesMasterIdLst>
  <p:handoutMasterIdLst>
    <p:handoutMasterId r:id="rId48"/>
  </p:handoutMasterIdLst>
  <p:sldIdLst>
    <p:sldId id="256" r:id="rId2"/>
    <p:sldId id="257" r:id="rId3"/>
    <p:sldId id="260" r:id="rId4"/>
    <p:sldId id="261" r:id="rId5"/>
    <p:sldId id="263" r:id="rId6"/>
    <p:sldId id="262" r:id="rId7"/>
    <p:sldId id="264" r:id="rId8"/>
    <p:sldId id="265" r:id="rId9"/>
    <p:sldId id="258" r:id="rId10"/>
    <p:sldId id="266" r:id="rId11"/>
    <p:sldId id="285" r:id="rId12"/>
    <p:sldId id="286" r:id="rId13"/>
    <p:sldId id="297" r:id="rId14"/>
    <p:sldId id="298" r:id="rId15"/>
    <p:sldId id="299" r:id="rId16"/>
    <p:sldId id="300" r:id="rId17"/>
    <p:sldId id="267" r:id="rId18"/>
    <p:sldId id="270" r:id="rId19"/>
    <p:sldId id="287" r:id="rId20"/>
    <p:sldId id="288" r:id="rId21"/>
    <p:sldId id="269" r:id="rId22"/>
    <p:sldId id="271" r:id="rId23"/>
    <p:sldId id="272" r:id="rId24"/>
    <p:sldId id="273" r:id="rId25"/>
    <p:sldId id="278" r:id="rId26"/>
    <p:sldId id="274" r:id="rId27"/>
    <p:sldId id="275" r:id="rId28"/>
    <p:sldId id="276" r:id="rId29"/>
    <p:sldId id="290" r:id="rId30"/>
    <p:sldId id="277" r:id="rId31"/>
    <p:sldId id="279" r:id="rId32"/>
    <p:sldId id="289" r:id="rId33"/>
    <p:sldId id="280" r:id="rId34"/>
    <p:sldId id="291" r:id="rId35"/>
    <p:sldId id="281" r:id="rId36"/>
    <p:sldId id="302" r:id="rId37"/>
    <p:sldId id="303" r:id="rId38"/>
    <p:sldId id="304" r:id="rId39"/>
    <p:sldId id="305" r:id="rId40"/>
    <p:sldId id="306" r:id="rId41"/>
    <p:sldId id="307" r:id="rId42"/>
    <p:sldId id="308" r:id="rId43"/>
    <p:sldId id="309" r:id="rId44"/>
    <p:sldId id="310" r:id="rId45"/>
    <p:sldId id="284" r:id="rId46"/>
  </p:sldIdLst>
  <p:sldSz cx="18288000" cy="10287000"/>
  <p:notesSz cx="6858000" cy="9144000"/>
  <p:embeddedFontLst>
    <p:embeddedFont>
      <p:font typeface="Canva Sans" panose="020B0604020202020204" charset="0"/>
      <p:regular r:id="rId49"/>
    </p:embeddedFont>
    <p:embeddedFont>
      <p:font typeface="Oswald Bold" panose="020B0604020202020204" charset="0"/>
      <p:regular r:id="rId5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0000"/>
    <a:srgbClr val="00C0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69" autoAdjust="0"/>
    <p:restoredTop sz="84278" autoAdjust="0"/>
  </p:normalViewPr>
  <p:slideViewPr>
    <p:cSldViewPr>
      <p:cViewPr varScale="1">
        <p:scale>
          <a:sx n="45" d="100"/>
          <a:sy n="45" d="100"/>
        </p:scale>
        <p:origin x="424"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1" d="100"/>
          <a:sy n="61" d="100"/>
        </p:scale>
        <p:origin x="1364"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BECF99-D5E0-B7F4-562B-C7E70A660A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ID4096"/>
          </a:p>
        </p:txBody>
      </p:sp>
      <p:sp>
        <p:nvSpPr>
          <p:cNvPr id="3" name="Date Placeholder 2">
            <a:extLst>
              <a:ext uri="{FF2B5EF4-FFF2-40B4-BE49-F238E27FC236}">
                <a16:creationId xmlns:a16="http://schemas.microsoft.com/office/drawing/2014/main" id="{DFE7AFBA-90D3-DD80-7134-C10C20BAABF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endParaRPr lang="LID4096" dirty="0"/>
          </a:p>
        </p:txBody>
      </p:sp>
      <p:sp>
        <p:nvSpPr>
          <p:cNvPr id="4" name="Footer Placeholder 3">
            <a:extLst>
              <a:ext uri="{FF2B5EF4-FFF2-40B4-BE49-F238E27FC236}">
                <a16:creationId xmlns:a16="http://schemas.microsoft.com/office/drawing/2014/main" id="{3FF65F64-EB65-F57A-D50E-19070CFFE70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LID4096"/>
          </a:p>
        </p:txBody>
      </p:sp>
      <p:sp>
        <p:nvSpPr>
          <p:cNvPr id="5" name="Slide Number Placeholder 4">
            <a:extLst>
              <a:ext uri="{FF2B5EF4-FFF2-40B4-BE49-F238E27FC236}">
                <a16:creationId xmlns:a16="http://schemas.microsoft.com/office/drawing/2014/main" id="{0415C835-0DD6-78C7-CDBD-C800AE06B6C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3D3688-6E47-4F87-9843-0542B59CEDCF}" type="slidenum">
              <a:rPr lang="LID4096" smtClean="0"/>
              <a:t>‹#›</a:t>
            </a:fld>
            <a:endParaRPr lang="LID4096"/>
          </a:p>
        </p:txBody>
      </p:sp>
    </p:spTree>
    <p:extLst>
      <p:ext uri="{BB962C8B-B14F-4D97-AF65-F5344CB8AC3E}">
        <p14:creationId xmlns:p14="http://schemas.microsoft.com/office/powerpoint/2010/main" val="825101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t>27.01.2026</a:t>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t>‹#›</a:t>
            </a:fld>
            <a:endParaRPr lang="cs-CZ"/>
          </a:p>
        </p:txBody>
      </p:sp>
    </p:spTree>
    <p:extLst>
      <p:ext uri="{BB962C8B-B14F-4D97-AF65-F5344CB8AC3E}">
        <p14:creationId xmlns:p14="http://schemas.microsoft.com/office/powerpoint/2010/main" val="1798889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25F2B-D256-47C0-2708-57CADCE53919}"/>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1A12C8C-D9D7-FE85-A99F-542B4FF9422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687EEFEB-D242-E1C2-37A5-BD3F6188D887}"/>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40F1A9BF-21D9-C6C3-4F9E-6D2D5EFACAE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6C23994-D4FB-A7BA-5161-544700E7084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FD2119A-524A-4588-4FF5-3A96B14EAB28}"/>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CBA85357-9471-72F0-319C-CC26E99377A0}"/>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6883488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49573-93DF-020E-7766-7B6AC97D73AC}"/>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5A42D7-6C6D-984E-8ED8-01AD8E56C3A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2F7A7719-F9D7-5091-5DB8-ED54E3F74C2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F3B92C67-A059-A75A-E47A-FC34D74E0A5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5725E3A4-BB25-BD5B-E662-941D9D7AD1C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a:extLst>
              <a:ext uri="{FF2B5EF4-FFF2-40B4-BE49-F238E27FC236}">
                <a16:creationId xmlns:a16="http://schemas.microsoft.com/office/drawing/2014/main" id="{90837E88-0E55-8296-DC8A-C009788C078A}"/>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87266754-A288-C45C-6E7C-13563482FAB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4986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05091-2FC0-F49C-7682-DA0CCFBEC691}"/>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D1AFE64C-4E41-44B9-5E50-55CBC25626B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106CB504-BCE8-4693-C8A4-A7B4C2469BC9}"/>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7D513F38-89CE-7FAE-E054-DF1A5F0FD1C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B78E26E3-3B3E-2252-149A-B9E3D1B6CD8F}"/>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173BBA0-0FE1-561F-BFBA-B8CC50A73E6F}"/>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A7AA34E8-7C52-BDF5-3C01-F3B2E2C277E5}"/>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243394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FC2EE-C14B-55CE-9CAC-857B0D93F7B5}"/>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2CCD7078-0D50-CF28-A4E3-F70C503099AE}"/>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8E12E906-6FEE-0DCD-7A0E-8AC1459E5780}"/>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70CEB3C7-3058-3ADB-C7E6-245992B654C8}"/>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B5A42A0C-E445-8EB4-A2C0-4E2C1150DEED}"/>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F879028-52D4-BB7B-1573-DEE4B0064C9F}"/>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18420D48-9D98-B123-387A-9B1258B3E49B}"/>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2040086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5C6ED-9F1B-FA8A-6CEA-64A9AA98F375}"/>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934D79-957B-7B99-FEF9-45E4EE1EC914}"/>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4C891871-7524-F4F0-B07D-471B82B1318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C588AF14-D55E-E3B7-6AAB-D334A238F4F7}"/>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7FD6821-9442-692C-6772-9F2D89A0CAF5}"/>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1BAF55B2-9559-AE7D-6A76-FA539E514098}"/>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1F2CC426-8ED9-8954-FE00-02ECFF727F87}"/>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7570579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81B41-53A7-2F49-84FF-6281ED46499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8406CE-026E-4F58-90C1-6267F341C164}"/>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0ECE8A68-14CB-0DE2-1EA2-36DA885F06AE}"/>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F94B08DB-1DD7-5D65-6C9A-EE960AA405E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1C4E187C-82C5-3082-06F3-38F95115ACAE}"/>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632AB141-DAA1-27C7-DBE5-2E8CEC51EAE4}"/>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368BBA83-34CB-068E-489E-7025E34518E1}"/>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1832496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AF88F-86F8-29B7-862D-50327D6FEA22}"/>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754B8E-A76B-7952-3E15-3B7E8E78AA5B}"/>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B697994-5320-7DAD-A87B-DD107EFD443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3FE0F809-709F-69C2-F3A9-6B88C0A26B6E}"/>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E12FF73E-B633-9DC1-CEE2-C1D1A99F3885}"/>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Y" dirty="0"/>
          </a:p>
        </p:txBody>
      </p:sp>
      <p:sp>
        <p:nvSpPr>
          <p:cNvPr id="6" name="Footer Placeholder 5">
            <a:extLst>
              <a:ext uri="{FF2B5EF4-FFF2-40B4-BE49-F238E27FC236}">
                <a16:creationId xmlns:a16="http://schemas.microsoft.com/office/drawing/2014/main" id="{B2C057EC-B08F-28B4-A054-3FC52682C6B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01E6B516-CD4B-6D64-5B3A-9D3FE2F559BC}"/>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768681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84C37-0693-FCDA-FD98-FD6EF71F18A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9AC07384-5048-E3E4-E270-C870FC83BA5A}"/>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F05A8C19-1631-93AF-5606-FCA39EA3BFD6}"/>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9675E593-9B9D-52DF-F972-68C8A6325C15}"/>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0E8AA3C9-AA64-026E-8A38-3D92A981359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056ACBBB-568D-2958-8213-EE4F0B0FEDB2}"/>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4D024319-121D-4E29-A02B-AE197169D649}"/>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8801020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4540E6-0D1A-0105-CBDD-F5023C80592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DB64731-0BC1-10C6-7471-69A5D0AC09F9}"/>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EEB67329-0A6C-199A-B108-96D98E518265}"/>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6C609795-2B5E-070D-9B74-10A32FA8F026}"/>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F0DE7BE8-F54E-0A49-7C83-8719B986A2C6}"/>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3B2528A6-8AE0-673B-3CC1-8EA2294C28E7}"/>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5B12237-8DE2-ACD6-F35A-E4500A9301E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701802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1B078-0EDD-8931-38D9-7698448FB01B}"/>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0C69F9-8C45-066B-4379-C1322831B73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9FF6797-5806-6AC3-0949-CA8C5244A0CA}"/>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B433139-E756-5375-D557-DF268FC00C17}"/>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F6C16CD4-07F5-5B68-E779-ABC149E474B6}"/>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14E9B8C4-522E-D79D-6628-0DF8AC4D722C}"/>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D43B19FC-5940-900D-D49F-28DDAB5C6EE5}"/>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21222303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12BF3-29FB-F4D8-BA8B-A9FC87E4F2CE}"/>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AE174C-81D2-D389-DD20-9BA9BF094DCD}"/>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AF22309C-29F4-1C18-B075-E5FCA80BC55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896817F0-80CA-535F-8B19-2E21566A2450}"/>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9FCCC5CE-54D4-35A3-E55D-A8209166F403}"/>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F43F2FAD-5493-FCF0-C310-21D87ABC2433}"/>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64E597B6-A540-1D8A-EB43-27D5247DC602}"/>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15923843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dirty="0"/>
              <a:t>Να μπει παράδειγμα για το δεύτερο σημείο.</a:t>
            </a:r>
            <a:endParaRPr lang="en-CY" dirty="0"/>
          </a:p>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1D6F2FF-88C1-4FA8-B96F-649F25A5DD78}" type="datetime1">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5C449D-7BAB-4E5E-B012-7D4C40C79925}" type="datetime1">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4B96DF-3998-4EB5-88AD-2D39F5361B17}" type="datetime1">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159CAE-BEFD-40C9-97D3-A1864E255A4D}" type="datetime1">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1400">
                <a:solidFill>
                  <a:schemeClr val="tx1"/>
                </a:solidFill>
                <a:latin typeface="Arial" panose="020B0604020202020204" pitchFamily="34" charset="0"/>
                <a:cs typeface="Arial" panose="020B0604020202020204" pitchFamily="34" charset="0"/>
              </a:defRPr>
            </a:lvl1p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AF275F4-D894-48D7-A684-7A21B106068D}" type="datetime1">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9F49A1-1B4B-4544-80DA-EE9F5D6AA549}" type="datetime1">
              <a:rPr lang="en-US" smtClean="0"/>
              <a:t>1/27/2026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4BBD7B-915F-4AEB-B4F7-F79AEB171C54}" type="datetime1">
              <a:rPr lang="en-US" smtClean="0"/>
              <a:t>1/27/2026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AA08B7-53DF-412B-BC17-7EFE169CF15F}" type="datetime1">
              <a:rPr lang="en-US" smtClean="0"/>
              <a:t>1/27/2026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6FBC8-84D3-4E0F-993C-80472C7E86F7}" type="datetime1">
              <a:rPr lang="en-US" smtClean="0"/>
              <a:t>1/27/2026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418B76-ABD1-48BE-B38A-45E8040F2197}" type="datetime1">
              <a:rPr lang="en-US" smtClean="0"/>
              <a:t>1/27/2026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E02522-894C-4FE5-9EF6-6EAD778823F7}" type="datetime1">
              <a:rPr lang="en-US" smtClean="0"/>
              <a:t>1/27/2026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43917C-7509-4A18-ACD9-960395830B8B}" type="datetime1">
              <a:rPr lang="en-US" smtClean="0"/>
              <a:t>1/27/2026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5.svg"/></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5.sv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svg"/></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3.png"/><Relationship Id="rId4" Type="http://schemas.openxmlformats.org/officeDocument/2006/relationships/image" Target="../media/image5.svg"/></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5.svg"/><Relationship Id="rId4" Type="http://schemas.openxmlformats.org/officeDocument/2006/relationships/image" Target="../media/image4.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sv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A9B"/>
        </a:solidFill>
        <a:effectLst/>
      </p:bgPr>
    </p:bg>
    <p:spTree>
      <p:nvGrpSpPr>
        <p:cNvPr id="1" name=""/>
        <p:cNvGrpSpPr/>
        <p:nvPr/>
      </p:nvGrpSpPr>
      <p:grpSpPr>
        <a:xfrm>
          <a:off x="0" y="0"/>
          <a:ext cx="0" cy="0"/>
          <a:chOff x="0" y="0"/>
          <a:chExt cx="0" cy="0"/>
        </a:xfrm>
      </p:grpSpPr>
      <p:sp>
        <p:nvSpPr>
          <p:cNvPr id="2" name="Freeform 2"/>
          <p:cNvSpPr/>
          <p:nvPr/>
        </p:nvSpPr>
        <p:spPr>
          <a:xfrm rot="-5836485">
            <a:off x="-6180820" y="-587944"/>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a:off x="0" y="7966133"/>
            <a:ext cx="5949523" cy="2320867"/>
          </a:xfrm>
          <a:custGeom>
            <a:avLst/>
            <a:gdLst/>
            <a:ahLst/>
            <a:cxnLst/>
            <a:rect l="l" t="t" r="r" b="b"/>
            <a:pathLst>
              <a:path w="5949523" h="2320867">
                <a:moveTo>
                  <a:pt x="0" y="0"/>
                </a:moveTo>
                <a:lnTo>
                  <a:pt x="5949523" y="0"/>
                </a:lnTo>
                <a:lnTo>
                  <a:pt x="5949523" y="2320867"/>
                </a:lnTo>
                <a:lnTo>
                  <a:pt x="0" y="2320867"/>
                </a:lnTo>
                <a:lnTo>
                  <a:pt x="0" y="0"/>
                </a:lnTo>
                <a:close/>
              </a:path>
            </a:pathLst>
          </a:custGeom>
          <a:blipFill>
            <a:blip r:embed="rId5"/>
            <a:stretch>
              <a:fillRect/>
            </a:stretch>
          </a:blipFill>
        </p:spPr>
      </p:sp>
      <p:sp>
        <p:nvSpPr>
          <p:cNvPr id="4" name="TextBox 4"/>
          <p:cNvSpPr txBox="1"/>
          <p:nvPr/>
        </p:nvSpPr>
        <p:spPr>
          <a:xfrm>
            <a:off x="5181600" y="1181100"/>
            <a:ext cx="12871435" cy="6373540"/>
          </a:xfrm>
          <a:prstGeom prst="rect">
            <a:avLst/>
          </a:prstGeom>
        </p:spPr>
        <p:txBody>
          <a:bodyPr wrap="square" lIns="0" tIns="0" rIns="0" bIns="0" rtlCol="0" anchor="t">
            <a:spAutoFit/>
          </a:bodyPr>
          <a:lstStyle/>
          <a:p>
            <a:pPr algn="ctr">
              <a:lnSpc>
                <a:spcPts val="7125"/>
              </a:lnSpc>
              <a:spcBef>
                <a:spcPct val="0"/>
              </a:spcBef>
            </a:pPr>
            <a:r>
              <a:rPr lang="el-GR" sz="8000" b="1" dirty="0">
                <a:solidFill>
                  <a:schemeClr val="bg1"/>
                </a:solidFill>
                <a:latin typeface="Arial" panose="020B0604020202020204" pitchFamily="34" charset="0"/>
                <a:cs typeface="Arial" panose="020B0604020202020204" pitchFamily="34" charset="0"/>
              </a:rPr>
              <a:t>Ο περί Έκτακτης Εισφοράς για την Άμυνα της Δημοκρατίας (Τροποποιητικός) (</a:t>
            </a:r>
            <a:r>
              <a:rPr lang="el-GR" sz="8000" b="1" dirty="0" err="1">
                <a:solidFill>
                  <a:schemeClr val="bg1"/>
                </a:solidFill>
                <a:latin typeface="Arial" panose="020B0604020202020204" pitchFamily="34" charset="0"/>
                <a:cs typeface="Arial" panose="020B0604020202020204" pitchFamily="34" charset="0"/>
              </a:rPr>
              <a:t>Αρ</a:t>
            </a:r>
            <a:r>
              <a:rPr lang="el-GR" sz="8000" b="1" dirty="0">
                <a:solidFill>
                  <a:schemeClr val="bg1"/>
                </a:solidFill>
                <a:latin typeface="Arial" panose="020B0604020202020204" pitchFamily="34" charset="0"/>
                <a:cs typeface="Arial" panose="020B0604020202020204" pitchFamily="34" charset="0"/>
              </a:rPr>
              <a:t>. 4) Νόμος του 2025</a:t>
            </a:r>
            <a:endParaRPr lang="en-US" sz="8000" b="1" dirty="0">
              <a:solidFill>
                <a:schemeClr val="bg1"/>
              </a:solidFill>
              <a:latin typeface="Arial" panose="020B0604020202020204" pitchFamily="34" charset="0"/>
              <a:cs typeface="Arial" panose="020B0604020202020204" pitchFamily="34" charset="0"/>
            </a:endParaRPr>
          </a:p>
          <a:p>
            <a:pPr algn="ctr">
              <a:lnSpc>
                <a:spcPts val="7125"/>
              </a:lnSpc>
              <a:spcBef>
                <a:spcPct val="0"/>
              </a:spcBef>
            </a:pPr>
            <a:endParaRPr lang="en-US" sz="8000" b="1" dirty="0">
              <a:solidFill>
                <a:schemeClr val="bg1"/>
              </a:solidFill>
              <a:latin typeface="Arial" panose="020B0604020202020204" pitchFamily="34" charset="0"/>
              <a:ea typeface="Open Sans Bold"/>
              <a:cs typeface="Arial" panose="020B0604020202020204" pitchFamily="34" charset="0"/>
              <a:sym typeface="Open Sans Bold"/>
            </a:endParaRPr>
          </a:p>
          <a:p>
            <a:pPr algn="ctr">
              <a:lnSpc>
                <a:spcPts val="7125"/>
              </a:lnSpc>
              <a:spcBef>
                <a:spcPct val="0"/>
              </a:spcBef>
            </a:pPr>
            <a:r>
              <a:rPr lang="el-GR" sz="4400" b="1" dirty="0">
                <a:solidFill>
                  <a:srgbClr val="464646"/>
                </a:solidFill>
                <a:latin typeface="Arial" panose="020B0604020202020204" pitchFamily="34" charset="0"/>
                <a:cs typeface="Arial" panose="020B0604020202020204" pitchFamily="34" charset="0"/>
              </a:rPr>
              <a:t>Τίθεται σε ισχύ από την 1/1/2026</a:t>
            </a:r>
            <a:r>
              <a:rPr lang="en-US" sz="4400" b="1" dirty="0">
                <a:solidFill>
                  <a:srgbClr val="464646"/>
                </a:solidFill>
                <a:latin typeface="Arial" panose="020B0604020202020204" pitchFamily="34" charset="0"/>
                <a:cs typeface="Arial" panose="020B0604020202020204" pitchFamily="34" charset="0"/>
              </a:rPr>
              <a:t>.</a:t>
            </a:r>
            <a:endParaRPr lang="en-US" sz="4400" b="1" dirty="0">
              <a:solidFill>
                <a:srgbClr val="FFFFFF"/>
              </a:solidFill>
              <a:latin typeface="Arial" panose="020B0604020202020204" pitchFamily="34" charset="0"/>
              <a:ea typeface="Open Sans Bold"/>
              <a:cs typeface="Arial" panose="020B0604020202020204" pitchFamily="34" charset="0"/>
              <a:sym typeface="Open Sans Bo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0" name="TextBox 9">
            <a:extLst>
              <a:ext uri="{FF2B5EF4-FFF2-40B4-BE49-F238E27FC236}">
                <a16:creationId xmlns:a16="http://schemas.microsoft.com/office/drawing/2014/main" id="{4FA3DE9A-F762-5006-FA40-FE56F47C095C}"/>
              </a:ext>
            </a:extLst>
          </p:cNvPr>
          <p:cNvSpPr txBox="1"/>
          <p:nvPr/>
        </p:nvSpPr>
        <p:spPr>
          <a:xfrm>
            <a:off x="4346495" y="-38163"/>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3(1)(β) - Εισόδημα από ΜΕΡΙΣΜΑΤΑ</a:t>
            </a:r>
            <a:endParaRPr lang="LID4096" sz="60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EEC4B085-6C89-DB09-B612-2FD66E438ABB}"/>
              </a:ext>
            </a:extLst>
          </p:cNvPr>
          <p:cNvSpPr txBox="1"/>
          <p:nvPr/>
        </p:nvSpPr>
        <p:spPr>
          <a:xfrm>
            <a:off x="723900" y="1875429"/>
            <a:ext cx="17183100" cy="7992471"/>
          </a:xfrm>
          <a:prstGeom prst="rect">
            <a:avLst/>
          </a:prstGeom>
          <a:noFill/>
        </p:spPr>
        <p:txBody>
          <a:bodyPr wrap="square" rtlCol="0">
            <a:normAutofit fontScale="92500" lnSpcReduction="10000"/>
          </a:bodyPr>
          <a:lstStyle/>
          <a:p>
            <a:r>
              <a:rPr lang="el-GR" sz="3600" dirty="0">
                <a:latin typeface="Arial" panose="020B0604020202020204" pitchFamily="34" charset="0"/>
                <a:cs typeface="Arial" panose="020B0604020202020204" pitchFamily="34" charset="0"/>
              </a:rPr>
              <a:t>Τα παρακάτω πρόσωπα καταβάλλουν ΕΕΑ στο ποσό των μερισμάτων που λαμβάνουν σύμφωνα με το Άρθρο 3(1), παράγραφος (β) :</a:t>
            </a:r>
          </a:p>
          <a:p>
            <a:endParaRPr lang="el-GR" sz="1400" dirty="0">
              <a:latin typeface="Arial" panose="020B0604020202020204" pitchFamily="34" charset="0"/>
              <a:cs typeface="Arial" panose="020B0604020202020204" pitchFamily="34" charset="0"/>
            </a:endParaRPr>
          </a:p>
          <a:p>
            <a:pPr>
              <a:buClr>
                <a:srgbClr val="009999"/>
              </a:buClr>
              <a:buFont typeface="Wingdings" panose="05000000000000000000" pitchFamily="2" charset="2"/>
              <a:buChar char="Ø"/>
            </a:pPr>
            <a:r>
              <a:rPr lang="el-GR" sz="3600" b="1" u="sng" dirty="0">
                <a:latin typeface="Arial" panose="020B0604020202020204" pitchFamily="34" charset="0"/>
                <a:cs typeface="Arial" panose="020B0604020202020204" pitchFamily="34" charset="0"/>
              </a:rPr>
              <a:t>Εταιρεία που είναι κάτοικος στη Δημοκρατία </a:t>
            </a:r>
            <a:r>
              <a:rPr lang="el-GR" sz="3600" dirty="0">
                <a:latin typeface="Arial" panose="020B0604020202020204" pitchFamily="34" charset="0"/>
                <a:cs typeface="Arial" panose="020B0604020202020204" pitchFamily="34" charset="0"/>
              </a:rPr>
              <a:t>σε ποσοστό </a:t>
            </a:r>
            <a:r>
              <a:rPr lang="el-GR" sz="3600" b="1" u="sng" dirty="0">
                <a:latin typeface="Arial" panose="020B0604020202020204" pitchFamily="34" charset="0"/>
                <a:cs typeface="Arial" panose="020B0604020202020204" pitchFamily="34" charset="0"/>
              </a:rPr>
              <a:t>17%</a:t>
            </a:r>
            <a:r>
              <a:rPr lang="el-GR" sz="3600" dirty="0">
                <a:latin typeface="Arial" panose="020B0604020202020204" pitchFamily="34" charset="0"/>
                <a:cs typeface="Arial" panose="020B0604020202020204" pitchFamily="34" charset="0"/>
              </a:rPr>
              <a:t> αναφορικά με μερίσματα τα οποία λαμβάνει: </a:t>
            </a:r>
          </a:p>
          <a:p>
            <a:pPr>
              <a:buClr>
                <a:srgbClr val="009999"/>
              </a:buClr>
              <a:buFont typeface="Wingdings" panose="05000000000000000000" pitchFamily="2" charset="2"/>
              <a:buChar char="Ø"/>
            </a:pPr>
            <a:endParaRPr lang="el-GR" sz="1400" dirty="0">
              <a:latin typeface="Arial" panose="020B0604020202020204" pitchFamily="34" charset="0"/>
              <a:cs typeface="Arial" panose="020B0604020202020204" pitchFamily="34" charset="0"/>
            </a:endParaRPr>
          </a:p>
          <a:p>
            <a:pPr marL="1230313" indent="-857250">
              <a:buClr>
                <a:srgbClr val="009999"/>
              </a:buClr>
              <a:buFont typeface="+mj-lt"/>
              <a:buAutoNum type="romanLcPeriod"/>
            </a:pPr>
            <a:r>
              <a:rPr lang="el-GR" sz="3600" b="1" dirty="0">
                <a:latin typeface="Arial" panose="020B0604020202020204" pitchFamily="34" charset="0"/>
                <a:cs typeface="Arial" panose="020B0604020202020204" pitchFamily="34" charset="0"/>
              </a:rPr>
              <a:t>μέχρι και την 31/12/2031 </a:t>
            </a:r>
            <a:r>
              <a:rPr lang="el-GR" sz="3600" dirty="0">
                <a:latin typeface="Arial" panose="020B0604020202020204" pitchFamily="34" charset="0"/>
                <a:cs typeface="Arial" panose="020B0604020202020204" pitchFamily="34" charset="0"/>
              </a:rPr>
              <a:t>έμμεσα από εταιρεία που είναι κάτοικος στη Δημοκρατία, τα οποία </a:t>
            </a:r>
            <a:r>
              <a:rPr lang="el-GR" sz="3600" b="1" dirty="0">
                <a:latin typeface="Arial" panose="020B0604020202020204" pitchFamily="34" charset="0"/>
                <a:cs typeface="Arial" panose="020B0604020202020204" pitchFamily="34" charset="0"/>
              </a:rPr>
              <a:t>προέρχονται από κέρδη των ετών μέχρι και το έτος 2023</a:t>
            </a:r>
            <a:r>
              <a:rPr lang="el-GR" sz="3600" dirty="0">
                <a:latin typeface="Arial" panose="020B0604020202020204" pitchFamily="34" charset="0"/>
                <a:cs typeface="Arial" panose="020B0604020202020204" pitchFamily="34" charset="0"/>
              </a:rPr>
              <a:t> και </a:t>
            </a:r>
            <a:r>
              <a:rPr lang="el-GR" sz="3600" b="1" dirty="0">
                <a:latin typeface="Arial" panose="020B0604020202020204" pitchFamily="34" charset="0"/>
                <a:cs typeface="Arial" panose="020B0604020202020204" pitchFamily="34" charset="0"/>
              </a:rPr>
              <a:t>καταβάλλονται μετά την παρέλευση 4 ετών </a:t>
            </a:r>
            <a:r>
              <a:rPr lang="el-GR" sz="3600" dirty="0">
                <a:latin typeface="Arial" panose="020B0604020202020204" pitchFamily="34" charset="0"/>
                <a:cs typeface="Arial" panose="020B0604020202020204" pitchFamily="34" charset="0"/>
              </a:rPr>
              <a:t>από το τέλος του έτους στο οποίο τα κέρδη πραγματοποιήθηκανˑ</a:t>
            </a:r>
          </a:p>
          <a:p>
            <a:pPr marL="830263" indent="-457200">
              <a:buClr>
                <a:srgbClr val="009999"/>
              </a:buClr>
            </a:pPr>
            <a:endParaRPr lang="el-GR" sz="1400" dirty="0">
              <a:latin typeface="Arial" panose="020B0604020202020204" pitchFamily="34" charset="0"/>
              <a:cs typeface="Arial" panose="020B0604020202020204" pitchFamily="34" charset="0"/>
            </a:endParaRPr>
          </a:p>
          <a:p>
            <a:pPr marL="1230313" indent="-857250">
              <a:buClr>
                <a:srgbClr val="009999"/>
              </a:buClr>
              <a:buFont typeface="+mj-lt"/>
              <a:buAutoNum type="romanLcPeriod" startAt="2"/>
            </a:pPr>
            <a:r>
              <a:rPr lang="el-GR" sz="3600" dirty="0">
                <a:latin typeface="Arial" panose="020B0604020202020204" pitchFamily="34" charset="0"/>
                <a:cs typeface="Arial" panose="020B0604020202020204" pitchFamily="34" charset="0"/>
              </a:rPr>
              <a:t>από εταιρεία που είναι κάτοικος στη Δημοκρατία:</a:t>
            </a:r>
          </a:p>
          <a:p>
            <a:pPr marL="944563" indent="-571500">
              <a:buClr>
                <a:srgbClr val="009999"/>
              </a:buClr>
              <a:buFont typeface="Arial" panose="020B0604020202020204" pitchFamily="34" charset="0"/>
              <a:buChar char="•"/>
            </a:pPr>
            <a:endParaRPr lang="el-GR" sz="2000" dirty="0">
              <a:latin typeface="Arial" panose="020B0604020202020204" pitchFamily="34" charset="0"/>
              <a:cs typeface="Arial" panose="020B0604020202020204" pitchFamily="34" charset="0"/>
            </a:endParaRPr>
          </a:p>
          <a:p>
            <a:pPr marL="1876425" indent="-615950">
              <a:buClr>
                <a:srgbClr val="009999"/>
              </a:buClr>
              <a:buNone/>
            </a:pPr>
            <a:r>
              <a:rPr lang="el-GR" sz="3600" dirty="0">
                <a:latin typeface="Arial" panose="020B0604020202020204" pitchFamily="34" charset="0"/>
                <a:cs typeface="Arial" panose="020B0604020202020204" pitchFamily="34" charset="0"/>
              </a:rPr>
              <a:t>(</a:t>
            </a:r>
            <a:r>
              <a:rPr lang="el-GR" sz="3600" dirty="0" err="1">
                <a:latin typeface="Arial" panose="020B0604020202020204" pitchFamily="34" charset="0"/>
                <a:cs typeface="Arial" panose="020B0604020202020204" pitchFamily="34" charset="0"/>
              </a:rPr>
              <a:t>αα</a:t>
            </a:r>
            <a:r>
              <a:rPr lang="el-GR" sz="3600" dirty="0">
                <a:latin typeface="Arial" panose="020B0604020202020204" pitchFamily="34" charset="0"/>
                <a:cs typeface="Arial" panose="020B0604020202020204" pitchFamily="34" charset="0"/>
              </a:rPr>
              <a:t>) 	κατά το έτος 2026, τα οποία καταβάλλονται από κέρδη του έτους 2024 </a:t>
            </a:r>
          </a:p>
          <a:p>
            <a:pPr marL="3594100" lvl="1" indent="-615950">
              <a:buClr>
                <a:srgbClr val="009999"/>
              </a:buClr>
              <a:buFont typeface="Wingdings" panose="05000000000000000000" pitchFamily="2" charset="2"/>
              <a:buChar char="Ø"/>
            </a:pPr>
            <a:r>
              <a:rPr lang="el-GR" sz="3600" dirty="0">
                <a:solidFill>
                  <a:srgbClr val="009999"/>
                </a:solidFill>
                <a:latin typeface="Arial" panose="020B0604020202020204" pitchFamily="34" charset="0"/>
                <a:cs typeface="Arial" panose="020B0604020202020204" pitchFamily="34" charset="0"/>
              </a:rPr>
              <a:t>Η ΕΕΑ καταβάλλεται μέχρι την 31/</a:t>
            </a:r>
            <a:r>
              <a:rPr lang="en-GB" sz="3600" dirty="0">
                <a:solidFill>
                  <a:srgbClr val="009999"/>
                </a:solidFill>
                <a:latin typeface="Arial" panose="020B0604020202020204" pitchFamily="34" charset="0"/>
                <a:cs typeface="Arial" panose="020B0604020202020204" pitchFamily="34" charset="0"/>
              </a:rPr>
              <a:t>1</a:t>
            </a:r>
            <a:r>
              <a:rPr lang="el-GR" sz="3600" dirty="0">
                <a:solidFill>
                  <a:srgbClr val="009999"/>
                </a:solidFill>
                <a:latin typeface="Arial" panose="020B0604020202020204" pitchFamily="34" charset="0"/>
                <a:cs typeface="Arial" panose="020B0604020202020204" pitchFamily="34" charset="0"/>
              </a:rPr>
              <a:t>2/2028 </a:t>
            </a:r>
          </a:p>
          <a:p>
            <a:pPr marL="1878013" lvl="1" indent="-615950">
              <a:buClr>
                <a:srgbClr val="009999"/>
              </a:buClr>
              <a:buFont typeface="Wingdings" panose="05000000000000000000" pitchFamily="2" charset="2"/>
              <a:buChar char="Ø"/>
            </a:pPr>
            <a:endParaRPr lang="el-GR" sz="3600" dirty="0">
              <a:latin typeface="Arial" panose="020B0604020202020204" pitchFamily="34" charset="0"/>
              <a:cs typeface="Arial" panose="020B0604020202020204" pitchFamily="34" charset="0"/>
            </a:endParaRPr>
          </a:p>
          <a:p>
            <a:pPr marL="2695575" indent="-1444625">
              <a:buClr>
                <a:srgbClr val="009999"/>
              </a:buClr>
              <a:buNone/>
            </a:pPr>
            <a:r>
              <a:rPr lang="el-GR" sz="3600" dirty="0">
                <a:latin typeface="Arial" panose="020B0604020202020204" pitchFamily="34" charset="0"/>
                <a:cs typeface="Arial" panose="020B0604020202020204" pitchFamily="34" charset="0"/>
              </a:rPr>
              <a:t>(</a:t>
            </a:r>
            <a:r>
              <a:rPr lang="el-GR" sz="3600" dirty="0" err="1">
                <a:latin typeface="Arial" panose="020B0604020202020204" pitchFamily="34" charset="0"/>
                <a:cs typeface="Arial" panose="020B0604020202020204" pitchFamily="34" charset="0"/>
              </a:rPr>
              <a:t>ββ</a:t>
            </a:r>
            <a:r>
              <a:rPr lang="el-GR" sz="3600" dirty="0">
                <a:latin typeface="Arial" panose="020B0604020202020204" pitchFamily="34" charset="0"/>
                <a:cs typeface="Arial" panose="020B0604020202020204" pitchFamily="34" charset="0"/>
              </a:rPr>
              <a:t>) 	κατά τα έτη 2026 και 2027, τα οποία καταβάλλονται από κέρδη του έτους 2025 </a:t>
            </a:r>
          </a:p>
          <a:p>
            <a:pPr marL="3673475" lvl="1" indent="-722313">
              <a:buClr>
                <a:srgbClr val="009999"/>
              </a:buClr>
              <a:buFont typeface="Wingdings" panose="05000000000000000000" pitchFamily="2" charset="2"/>
              <a:buChar char="Ø"/>
            </a:pPr>
            <a:r>
              <a:rPr lang="el-GR" sz="3600" dirty="0">
                <a:solidFill>
                  <a:srgbClr val="009999"/>
                </a:solidFill>
                <a:latin typeface="Arial" panose="020B0604020202020204" pitchFamily="34" charset="0"/>
                <a:cs typeface="Arial" panose="020B0604020202020204" pitchFamily="34" charset="0"/>
              </a:rPr>
              <a:t>Η ΕΕΑ καταβάλλεται μέχρι την 31/</a:t>
            </a:r>
            <a:r>
              <a:rPr lang="en-GB" sz="3600" dirty="0">
                <a:solidFill>
                  <a:srgbClr val="009999"/>
                </a:solidFill>
                <a:latin typeface="Arial" panose="020B0604020202020204" pitchFamily="34" charset="0"/>
                <a:cs typeface="Arial" panose="020B0604020202020204" pitchFamily="34" charset="0"/>
              </a:rPr>
              <a:t>1</a:t>
            </a:r>
            <a:r>
              <a:rPr lang="el-GR" sz="3600" dirty="0">
                <a:solidFill>
                  <a:srgbClr val="009999"/>
                </a:solidFill>
                <a:latin typeface="Arial" panose="020B0604020202020204" pitchFamily="34" charset="0"/>
                <a:cs typeface="Arial" panose="020B0604020202020204" pitchFamily="34" charset="0"/>
              </a:rPr>
              <a:t>2/202</a:t>
            </a:r>
            <a:r>
              <a:rPr lang="en-US" sz="3600" dirty="0">
                <a:solidFill>
                  <a:srgbClr val="009999"/>
                </a:solidFill>
                <a:latin typeface="Arial" panose="020B0604020202020204" pitchFamily="34" charset="0"/>
                <a:cs typeface="Arial" panose="020B0604020202020204" pitchFamily="34" charset="0"/>
              </a:rPr>
              <a:t>9</a:t>
            </a:r>
            <a:r>
              <a:rPr lang="el-GR" sz="3600" dirty="0">
                <a:solidFill>
                  <a:srgbClr val="009999"/>
                </a:solidFill>
                <a:latin typeface="Arial" panose="020B0604020202020204" pitchFamily="34" charset="0"/>
                <a:cs typeface="Arial" panose="020B0604020202020204" pitchFamily="34" charset="0"/>
              </a:rPr>
              <a:t> </a:t>
            </a:r>
            <a:endParaRPr lang="el-GR" sz="3600" dirty="0">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04C7E409-9182-56CB-4B04-F6FBFA7D6FFF}"/>
              </a:ext>
            </a:extLst>
          </p:cNvPr>
          <p:cNvSpPr>
            <a:spLocks noGrp="1"/>
          </p:cNvSpPr>
          <p:nvPr>
            <p:ph type="sldNum" sz="quarter" idx="12"/>
          </p:nvPr>
        </p:nvSpPr>
        <p:spPr>
          <a:xfrm>
            <a:off x="15760430" y="92583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10</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0753C-1884-C3DC-2ADA-5BB40009651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D57AA78-2869-0174-78B8-F6BD6E761EEF}"/>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3" name="Freeform 3">
            <a:extLst>
              <a:ext uri="{FF2B5EF4-FFF2-40B4-BE49-F238E27FC236}">
                <a16:creationId xmlns:a16="http://schemas.microsoft.com/office/drawing/2014/main" id="{4B8CBAFF-0AA2-B8BE-7322-4208588D5AC8}"/>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5" name="Freeform 5">
            <a:extLst>
              <a:ext uri="{FF2B5EF4-FFF2-40B4-BE49-F238E27FC236}">
                <a16:creationId xmlns:a16="http://schemas.microsoft.com/office/drawing/2014/main" id="{2CA8CD83-8C88-CEB5-70E8-43FF7FA5CEF3}"/>
              </a:ext>
            </a:extLst>
          </p:cNvPr>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9" name="TextBox 8">
            <a:extLst>
              <a:ext uri="{FF2B5EF4-FFF2-40B4-BE49-F238E27FC236}">
                <a16:creationId xmlns:a16="http://schemas.microsoft.com/office/drawing/2014/main" id="{25A7470D-8535-9C88-1873-16F53390A65E}"/>
              </a:ext>
            </a:extLst>
          </p:cNvPr>
          <p:cNvSpPr txBox="1"/>
          <p:nvPr/>
        </p:nvSpPr>
        <p:spPr>
          <a:xfrm>
            <a:off x="621046" y="1938992"/>
            <a:ext cx="17209754" cy="7624108"/>
          </a:xfrm>
          <a:prstGeom prst="rect">
            <a:avLst/>
          </a:prstGeom>
          <a:noFill/>
        </p:spPr>
        <p:txBody>
          <a:bodyPr wrap="square" rtlCol="0">
            <a:normAutofit fontScale="92500" lnSpcReduction="10000"/>
          </a:bodyPr>
          <a:lstStyle/>
          <a:p>
            <a:pPr marL="930275" indent="-571500" algn="just">
              <a:buClr>
                <a:srgbClr val="009999"/>
              </a:buClr>
              <a:buFont typeface="Arial" panose="020B0604020202020204" pitchFamily="34" charset="0"/>
              <a:buChar char="&gt;"/>
              <a:tabLst>
                <a:tab pos="625475" algn="l"/>
                <a:tab pos="804863" algn="l"/>
              </a:tabLst>
            </a:pPr>
            <a:r>
              <a:rPr lang="el-GR" sz="4000" dirty="0">
                <a:latin typeface="Arial" panose="020B0604020202020204" pitchFamily="34" charset="0"/>
                <a:cs typeface="Arial" panose="020B0604020202020204" pitchFamily="34" charset="0"/>
              </a:rPr>
              <a:t>Δεν καταβάλλεται ΕΕΑ στο μέρισμα που:</a:t>
            </a:r>
          </a:p>
          <a:p>
            <a:pPr marL="530225" indent="-171450" algn="just">
              <a:buClr>
                <a:srgbClr val="009999"/>
              </a:buClr>
              <a:buFont typeface="Wingdings" panose="05000000000000000000" pitchFamily="2" charset="2"/>
              <a:buChar char="Ø"/>
              <a:tabLst>
                <a:tab pos="625475" algn="l"/>
                <a:tab pos="804863" algn="l"/>
              </a:tabLst>
            </a:pPr>
            <a:endParaRPr lang="el-GR" sz="2000" dirty="0">
              <a:latin typeface="Arial" panose="020B0604020202020204" pitchFamily="34" charset="0"/>
              <a:cs typeface="Arial" panose="020B0604020202020204" pitchFamily="34" charset="0"/>
            </a:endParaRPr>
          </a:p>
          <a:p>
            <a:pPr marL="1620838" indent="-571500" algn="just">
              <a:buClr>
                <a:srgbClr val="009999"/>
              </a:buClr>
              <a:buFont typeface="Arial" panose="020B0604020202020204" pitchFamily="34" charset="0"/>
              <a:buChar char="•"/>
            </a:pPr>
            <a:r>
              <a:rPr lang="el-GR" sz="4000" dirty="0">
                <a:latin typeface="Arial" panose="020B0604020202020204" pitchFamily="34" charset="0"/>
                <a:cs typeface="Arial" panose="020B0604020202020204" pitchFamily="34" charset="0"/>
              </a:rPr>
              <a:t>είχε λογιστεί ως διανεμηθέν σε προηγούμενο έτος</a:t>
            </a:r>
          </a:p>
          <a:p>
            <a:pPr marL="1620838" indent="-571500" algn="just">
              <a:buClr>
                <a:srgbClr val="009999"/>
              </a:buClr>
              <a:buFont typeface="Arial" panose="020B0604020202020204" pitchFamily="34" charset="0"/>
              <a:buChar char="•"/>
            </a:pPr>
            <a:endParaRPr lang="el-GR" dirty="0">
              <a:latin typeface="Arial" panose="020B0604020202020204" pitchFamily="34" charset="0"/>
              <a:cs typeface="Arial" panose="020B0604020202020204" pitchFamily="34" charset="0"/>
            </a:endParaRPr>
          </a:p>
          <a:p>
            <a:pPr marL="1620838" indent="-571500" algn="just">
              <a:buClr>
                <a:srgbClr val="009999"/>
              </a:buClr>
              <a:buFont typeface="Arial" panose="020B0604020202020204" pitchFamily="34" charset="0"/>
              <a:buChar char="•"/>
            </a:pPr>
            <a:r>
              <a:rPr lang="el-GR" sz="4000" dirty="0">
                <a:latin typeface="Arial" panose="020B0604020202020204" pitchFamily="34" charset="0"/>
                <a:cs typeface="Arial" panose="020B0604020202020204" pitchFamily="34" charset="0"/>
              </a:rPr>
              <a:t>εκδίδεται από εισοδήματα που προέρχονται άμεσα ή έμμεσα από μερίσματα στα οποία καταβλήθηκε </a:t>
            </a:r>
            <a:r>
              <a:rPr lang="en-GB" sz="4000" dirty="0">
                <a:latin typeface="Arial" panose="020B0604020202020204" pitchFamily="34" charset="0"/>
                <a:cs typeface="Arial" panose="020B0604020202020204" pitchFamily="34" charset="0"/>
              </a:rPr>
              <a:t>EEA</a:t>
            </a:r>
            <a:endParaRPr lang="el-GR" sz="4000" dirty="0">
              <a:latin typeface="Arial" panose="020B0604020202020204" pitchFamily="34" charset="0"/>
              <a:cs typeface="Arial" panose="020B0604020202020204" pitchFamily="34" charset="0"/>
            </a:endParaRPr>
          </a:p>
          <a:p>
            <a:pPr marL="1620838" indent="-571500" algn="just">
              <a:buClr>
                <a:srgbClr val="009999"/>
              </a:buClr>
              <a:buFont typeface="Arial" panose="020B0604020202020204" pitchFamily="34" charset="0"/>
              <a:buChar char="•"/>
            </a:pPr>
            <a:endParaRPr lang="el-GR" dirty="0">
              <a:latin typeface="Arial" panose="020B0604020202020204" pitchFamily="34" charset="0"/>
              <a:cs typeface="Arial" panose="020B0604020202020204" pitchFamily="34" charset="0"/>
            </a:endParaRPr>
          </a:p>
          <a:p>
            <a:pPr marL="1620838" indent="-571500" algn="just">
              <a:buClr>
                <a:srgbClr val="009999"/>
              </a:buClr>
              <a:buFont typeface="Arial" panose="020B0604020202020204" pitchFamily="34" charset="0"/>
              <a:buChar char="•"/>
            </a:pPr>
            <a:r>
              <a:rPr lang="el-GR" sz="4000" dirty="0">
                <a:latin typeface="Arial" panose="020B0604020202020204" pitchFamily="34" charset="0"/>
                <a:cs typeface="Arial" panose="020B0604020202020204" pitchFamily="34" charset="0"/>
              </a:rPr>
              <a:t>μέρισμα που αναλογεί άμεσα ή έμμεσα σε άτομο που κατά την ημέρα καταβολής του μερίσματος δεν ήταν κάτοικος της Δημοκρατίας.</a:t>
            </a:r>
          </a:p>
          <a:p>
            <a:pPr marL="1163638" indent="-457200" algn="just">
              <a:buClr>
                <a:srgbClr val="009999"/>
              </a:buClr>
              <a:buFont typeface="Wingdings" panose="05000000000000000000" pitchFamily="2" charset="2"/>
              <a:buChar char="Ø"/>
            </a:pPr>
            <a:endParaRPr lang="el-GR" sz="4000" dirty="0">
              <a:latin typeface="Arial" panose="020B0604020202020204" pitchFamily="34" charset="0"/>
              <a:cs typeface="Arial" panose="020B0604020202020204" pitchFamily="34" charset="0"/>
            </a:endParaRPr>
          </a:p>
          <a:p>
            <a:pPr marL="977900" indent="-625475" algn="just">
              <a:buClr>
                <a:srgbClr val="009999"/>
              </a:buClr>
              <a:buFont typeface="Arial" panose="020B0604020202020204" pitchFamily="34" charset="0"/>
              <a:buChar char="&gt;"/>
              <a:tabLst>
                <a:tab pos="720725" algn="l"/>
              </a:tabLst>
            </a:pPr>
            <a:r>
              <a:rPr lang="el-GR" sz="4000" dirty="0">
                <a:latin typeface="Arial" panose="020B0604020202020204" pitchFamily="34" charset="0"/>
                <a:cs typeface="Arial" panose="020B0604020202020204" pitchFamily="34" charset="0"/>
              </a:rPr>
              <a:t>Ουσιαστικά </a:t>
            </a:r>
            <a:r>
              <a:rPr lang="el-GR" sz="4000" b="1" dirty="0">
                <a:latin typeface="Arial" panose="020B0604020202020204" pitchFamily="34" charset="0"/>
                <a:cs typeface="Arial" panose="020B0604020202020204" pitchFamily="34" charset="0"/>
              </a:rPr>
              <a:t>αφορά μεταβατική διάταξη </a:t>
            </a:r>
            <a:r>
              <a:rPr lang="el-GR" sz="4000" dirty="0">
                <a:latin typeface="Arial" panose="020B0604020202020204" pitchFamily="34" charset="0"/>
                <a:cs typeface="Arial" panose="020B0604020202020204" pitchFamily="34" charset="0"/>
              </a:rPr>
              <a:t>για τα μερίσματα που εκδίδονται από εταιρείες κάτοικους της Δημοκρατίας από κέρδη των ετών μέχρι και το φορολογικό έτος 2025, </a:t>
            </a:r>
            <a:r>
              <a:rPr lang="el-GR" sz="4000" b="1" dirty="0">
                <a:latin typeface="Arial" panose="020B0604020202020204" pitchFamily="34" charset="0"/>
                <a:cs typeface="Arial" panose="020B0604020202020204" pitchFamily="34" charset="0"/>
              </a:rPr>
              <a:t>λόγω της κατάργησης της επιβολής ΕΕΑ σε λογιζόμενη διανομή κερδών </a:t>
            </a:r>
            <a:r>
              <a:rPr lang="el-GR" sz="4000" dirty="0">
                <a:latin typeface="Arial" panose="020B0604020202020204" pitchFamily="34" charset="0"/>
                <a:cs typeface="Arial" panose="020B0604020202020204" pitchFamily="34" charset="0"/>
              </a:rPr>
              <a:t>με ισχύ από τα κέρδη των φορολογικών ετών 2026 και μετέπειτα.</a:t>
            </a:r>
          </a:p>
          <a:p>
            <a:endParaRPr lang="LID4096" sz="14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B407B52-550F-B698-D9AF-A1576C240B56}"/>
              </a:ext>
            </a:extLst>
          </p:cNvPr>
          <p:cNvSpPr txBox="1"/>
          <p:nvPr/>
        </p:nvSpPr>
        <p:spPr>
          <a:xfrm>
            <a:off x="4346495" y="-38163"/>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3(1)(β) - Εισόδημα από ΜΕΡΙΣΜΑΤΑ</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C57E1B9C-CD76-FDD6-6ACE-9A5BA03900E9}"/>
              </a:ext>
            </a:extLst>
          </p:cNvPr>
          <p:cNvSpPr>
            <a:spLocks noGrp="1"/>
          </p:cNvSpPr>
          <p:nvPr>
            <p:ph type="sldNum" sz="quarter" idx="12"/>
          </p:nvPr>
        </p:nvSpPr>
        <p:spPr>
          <a:xfrm>
            <a:off x="15533354" y="95631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11</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1161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6FD1B-8507-D4BD-963B-D1D3945B402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8444A97-8FD5-0F63-F522-36A34594AF99}"/>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a:extLst>
              <a:ext uri="{FF2B5EF4-FFF2-40B4-BE49-F238E27FC236}">
                <a16:creationId xmlns:a16="http://schemas.microsoft.com/office/drawing/2014/main" id="{62A8B46E-23C8-A308-F424-6FE5F2AD7742}"/>
              </a:ext>
            </a:extLst>
          </p:cNvPr>
          <p:cNvSpPr/>
          <p:nvPr/>
        </p:nvSpPr>
        <p:spPr>
          <a:xfrm rot="4465273">
            <a:off x="12819473" y="-2020486"/>
            <a:ext cx="13450461" cy="11674405"/>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4">
              <a:extLst>
                <a:ext uri="{96DAC541-7B7A-43D3-8B79-37D633B846F1}">
                  <asvg:svgBlip xmlns:asvg="http://schemas.microsoft.com/office/drawing/2016/SVG/main" r:embed="rId5"/>
                </a:ext>
              </a:extLst>
            </a:blip>
            <a:stretch>
              <a:fillRect l="-24522" t="-71813" r="-46351"/>
            </a:stretch>
          </a:blipFill>
        </p:spPr>
      </p:sp>
      <p:sp>
        <p:nvSpPr>
          <p:cNvPr id="10" name="TextBox 9">
            <a:extLst>
              <a:ext uri="{FF2B5EF4-FFF2-40B4-BE49-F238E27FC236}">
                <a16:creationId xmlns:a16="http://schemas.microsoft.com/office/drawing/2014/main" id="{5A207E06-E952-10C9-E69C-DAA74F80E0A3}"/>
              </a:ext>
            </a:extLst>
          </p:cNvPr>
          <p:cNvSpPr txBox="1"/>
          <p:nvPr/>
        </p:nvSpPr>
        <p:spPr>
          <a:xfrm>
            <a:off x="4267200" y="146227"/>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3(1)(β) - Εισόδημα από ΜΕΡΙΣΜΑΤΑ</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6C70D8C-20AF-A6E6-4D0B-D10772A99145}"/>
              </a:ext>
            </a:extLst>
          </p:cNvPr>
          <p:cNvSpPr txBox="1"/>
          <p:nvPr/>
        </p:nvSpPr>
        <p:spPr>
          <a:xfrm>
            <a:off x="1066800" y="2085219"/>
            <a:ext cx="17221200" cy="7540526"/>
          </a:xfrm>
          <a:prstGeom prst="rect">
            <a:avLst/>
          </a:prstGeom>
          <a:noFill/>
        </p:spPr>
        <p:txBody>
          <a:bodyPr wrap="square">
            <a:spAutoFit/>
          </a:bodyPr>
          <a:lstStyle/>
          <a:p>
            <a:r>
              <a:rPr lang="el-GR" sz="4400" b="1" u="sng" dirty="0">
                <a:solidFill>
                  <a:srgbClr val="00C0BC"/>
                </a:solidFill>
                <a:latin typeface="Arial" panose="020B0604020202020204" pitchFamily="34" charset="0"/>
                <a:cs typeface="Arial" panose="020B0604020202020204" pitchFamily="34" charset="0"/>
              </a:rPr>
              <a:t>Παράδειγμα:</a:t>
            </a:r>
          </a:p>
          <a:p>
            <a:endParaRPr lang="el-GR" sz="4400" dirty="0">
              <a:latin typeface="Arial" panose="020B0604020202020204" pitchFamily="34" charset="0"/>
              <a:cs typeface="Arial" panose="020B0604020202020204" pitchFamily="34" charset="0"/>
            </a:endParaRPr>
          </a:p>
          <a:p>
            <a:r>
              <a:rPr lang="el-GR" sz="4400" dirty="0">
                <a:latin typeface="Arial" panose="020B0604020202020204" pitchFamily="34" charset="0"/>
                <a:cs typeface="Arial" panose="020B0604020202020204" pitchFamily="34" charset="0"/>
              </a:rPr>
              <a:t>Εταιρεία Α έλαβε μερίσματα έμμεσα από Εταιρεία Β το 2027 τα οποία προέρχονται από κέρδη που πραγματοποιήθηκαν το έτος 2022.</a:t>
            </a:r>
          </a:p>
          <a:p>
            <a:endParaRPr lang="el-GR" sz="4400" dirty="0">
              <a:latin typeface="Arial" panose="020B0604020202020204" pitchFamily="34" charset="0"/>
              <a:cs typeface="Arial" panose="020B0604020202020204" pitchFamily="34" charset="0"/>
            </a:endParaRPr>
          </a:p>
          <a:p>
            <a:r>
              <a:rPr lang="el-GR" sz="4400" dirty="0">
                <a:latin typeface="Arial" panose="020B0604020202020204" pitchFamily="34" charset="0"/>
                <a:cs typeface="Arial" panose="020B0604020202020204" pitchFamily="34" charset="0"/>
              </a:rPr>
              <a:t>Και οι 2 εταιρείες είναι φορολογικοί κάτοικοι Κύπρου.</a:t>
            </a:r>
          </a:p>
          <a:p>
            <a:endParaRPr lang="el-GR" sz="4400" dirty="0">
              <a:latin typeface="Arial" panose="020B0604020202020204" pitchFamily="34" charset="0"/>
              <a:cs typeface="Arial" panose="020B0604020202020204" pitchFamily="34" charset="0"/>
            </a:endParaRPr>
          </a:p>
          <a:p>
            <a:r>
              <a:rPr lang="el-GR" sz="4400" dirty="0">
                <a:latin typeface="Arial" panose="020B0604020202020204" pitchFamily="34" charset="0"/>
                <a:cs typeface="Arial" panose="020B0604020202020204" pitchFamily="34" charset="0"/>
              </a:rPr>
              <a:t>Καταβάλλεται ΕΕΑ σε ποσοστό 17% επειδή:</a:t>
            </a:r>
          </a:p>
          <a:p>
            <a:pPr marL="571500" indent="-571500">
              <a:buClr>
                <a:srgbClr val="00C0BC"/>
              </a:buClr>
              <a:buFont typeface="Wingdings" panose="05000000000000000000" pitchFamily="2" charset="2"/>
              <a:buChar char="Ø"/>
            </a:pPr>
            <a:r>
              <a:rPr lang="el-GR" sz="4400" dirty="0">
                <a:latin typeface="Arial" panose="020B0604020202020204" pitchFamily="34" charset="0"/>
                <a:cs typeface="Arial" panose="020B0604020202020204" pitchFamily="34" charset="0"/>
              </a:rPr>
              <a:t>πέρασαν 4 χρόνια από το έτος πραγματοποίησης κερδών, και</a:t>
            </a:r>
            <a:endParaRPr lang="en-US" sz="4400" dirty="0">
              <a:latin typeface="Arial" panose="020B0604020202020204" pitchFamily="34" charset="0"/>
              <a:cs typeface="Arial" panose="020B0604020202020204" pitchFamily="34" charset="0"/>
            </a:endParaRPr>
          </a:p>
          <a:p>
            <a:pPr marL="571500" indent="-571500">
              <a:buClr>
                <a:srgbClr val="00C0BC"/>
              </a:buClr>
              <a:buFont typeface="Wingdings" panose="05000000000000000000" pitchFamily="2" charset="2"/>
              <a:buChar char="Ø"/>
            </a:pPr>
            <a:r>
              <a:rPr lang="el-GR" sz="4400" dirty="0">
                <a:latin typeface="Arial" panose="020B0604020202020204" pitchFamily="34" charset="0"/>
                <a:cs typeface="Arial" panose="020B0604020202020204" pitchFamily="34" charset="0"/>
              </a:rPr>
              <a:t>τα κέρδη πραγματοποιήθηκαν πριν από το 2023, και</a:t>
            </a:r>
            <a:endParaRPr lang="en-US" sz="4400" dirty="0">
              <a:latin typeface="Arial" panose="020B0604020202020204" pitchFamily="34" charset="0"/>
              <a:cs typeface="Arial" panose="020B0604020202020204" pitchFamily="34" charset="0"/>
            </a:endParaRPr>
          </a:p>
          <a:p>
            <a:pPr marL="571500" indent="-571500">
              <a:buClr>
                <a:srgbClr val="00C0BC"/>
              </a:buClr>
              <a:buFont typeface="Wingdings" panose="05000000000000000000" pitchFamily="2" charset="2"/>
              <a:buChar char="Ø"/>
            </a:pPr>
            <a:r>
              <a:rPr lang="el-GR" sz="4400" dirty="0">
                <a:latin typeface="Arial" panose="020B0604020202020204" pitchFamily="34" charset="0"/>
                <a:cs typeface="Arial" panose="020B0604020202020204" pitchFamily="34" charset="0"/>
              </a:rPr>
              <a:t>τα μερίσματα λήφθηκαν πριν από το 2031</a:t>
            </a:r>
          </a:p>
        </p:txBody>
      </p:sp>
      <p:sp>
        <p:nvSpPr>
          <p:cNvPr id="11" name="Slide Number Placeholder 9">
            <a:extLst>
              <a:ext uri="{FF2B5EF4-FFF2-40B4-BE49-F238E27FC236}">
                <a16:creationId xmlns:a16="http://schemas.microsoft.com/office/drawing/2014/main" id="{5F0E1C6A-4C88-5223-6A25-3B2C7D1AF959}"/>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12</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002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67CF2-392B-9368-06A5-1753C296AF3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C42DBA1-316A-85BB-0574-DB157A327084}"/>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a:extLst>
              <a:ext uri="{FF2B5EF4-FFF2-40B4-BE49-F238E27FC236}">
                <a16:creationId xmlns:a16="http://schemas.microsoft.com/office/drawing/2014/main" id="{F48ADEC8-988B-FA35-6F97-E53E276F8453}"/>
              </a:ext>
            </a:extLst>
          </p:cNvPr>
          <p:cNvSpPr/>
          <p:nvPr/>
        </p:nvSpPr>
        <p:spPr>
          <a:xfrm rot="9349477">
            <a:off x="10390155" y="7499494"/>
            <a:ext cx="10837619" cy="3998157"/>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4">
              <a:extLst>
                <a:ext uri="{96DAC541-7B7A-43D3-8B79-37D633B846F1}">
                  <asvg:svgBlip xmlns:asvg="http://schemas.microsoft.com/office/drawing/2016/SVG/main" r:embed="rId5"/>
                </a:ext>
              </a:extLst>
            </a:blip>
            <a:stretch>
              <a:fillRect l="-24522" t="-71813" r="-46351"/>
            </a:stretch>
          </a:blipFill>
        </p:spPr>
      </p:sp>
      <p:sp>
        <p:nvSpPr>
          <p:cNvPr id="10" name="TextBox 9">
            <a:extLst>
              <a:ext uri="{FF2B5EF4-FFF2-40B4-BE49-F238E27FC236}">
                <a16:creationId xmlns:a16="http://schemas.microsoft.com/office/drawing/2014/main" id="{9DC4B742-14E8-9A0D-B57F-62CBAAF19927}"/>
              </a:ext>
            </a:extLst>
          </p:cNvPr>
          <p:cNvSpPr txBox="1"/>
          <p:nvPr/>
        </p:nvSpPr>
        <p:spPr>
          <a:xfrm>
            <a:off x="4267200" y="146227"/>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3(1)(β) - Εισόδημα από ΜΕΡΙΣΜΑΤΑ</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56BD6D2-B1C1-70E9-1AFC-A378222714A5}"/>
              </a:ext>
            </a:extLst>
          </p:cNvPr>
          <p:cNvSpPr txBox="1"/>
          <p:nvPr/>
        </p:nvSpPr>
        <p:spPr>
          <a:xfrm>
            <a:off x="1049215" y="1485900"/>
            <a:ext cx="17221200" cy="8217634"/>
          </a:xfrm>
          <a:prstGeom prst="rect">
            <a:avLst/>
          </a:prstGeom>
          <a:noFill/>
        </p:spPr>
        <p:txBody>
          <a:bodyPr wrap="square">
            <a:spAutoFit/>
          </a:bodyPr>
          <a:lstStyle/>
          <a:p>
            <a:r>
              <a:rPr lang="el-GR" sz="4400" b="1" u="sng" dirty="0">
                <a:solidFill>
                  <a:srgbClr val="00C0BC"/>
                </a:solidFill>
                <a:latin typeface="Arial" panose="020B0604020202020204" pitchFamily="34" charset="0"/>
                <a:cs typeface="Arial" panose="020B0604020202020204" pitchFamily="34" charset="0"/>
              </a:rPr>
              <a:t>Παράδειγμα:</a:t>
            </a: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p:txBody>
      </p:sp>
      <p:sp>
        <p:nvSpPr>
          <p:cNvPr id="11" name="Slide Number Placeholder 9">
            <a:extLst>
              <a:ext uri="{FF2B5EF4-FFF2-40B4-BE49-F238E27FC236}">
                <a16:creationId xmlns:a16="http://schemas.microsoft.com/office/drawing/2014/main" id="{3DF99294-8F14-2825-3053-B18BC88D552A}"/>
              </a:ext>
            </a:extLst>
          </p:cNvPr>
          <p:cNvSpPr>
            <a:spLocks noGrp="1"/>
          </p:cNvSpPr>
          <p:nvPr>
            <p:ph type="sldNum" sz="quarter" idx="12"/>
          </p:nvPr>
        </p:nvSpPr>
        <p:spPr>
          <a:xfrm>
            <a:off x="6553200" y="6356350"/>
            <a:ext cx="2133600" cy="365125"/>
          </a:xfrm>
        </p:spPr>
        <p:txBody>
          <a:bodyPr/>
          <a:lstStyle/>
          <a:p>
            <a:fld id="{B6F15528-21DE-4FAA-801E-634DDDAF4B2B}" type="slidenum">
              <a:rPr lang="en-US" smtClean="0"/>
              <a:pPr/>
              <a:t>13</a:t>
            </a:fld>
            <a:endParaRPr lang="en-US" dirty="0"/>
          </a:p>
        </p:txBody>
      </p:sp>
      <p:sp>
        <p:nvSpPr>
          <p:cNvPr id="8" name="TextBox 7">
            <a:extLst>
              <a:ext uri="{FF2B5EF4-FFF2-40B4-BE49-F238E27FC236}">
                <a16:creationId xmlns:a16="http://schemas.microsoft.com/office/drawing/2014/main" id="{C4F65A46-05CA-365D-E94B-D4A188238BF5}"/>
              </a:ext>
            </a:extLst>
          </p:cNvPr>
          <p:cNvSpPr txBox="1"/>
          <p:nvPr/>
        </p:nvSpPr>
        <p:spPr>
          <a:xfrm>
            <a:off x="1295400" y="3431995"/>
            <a:ext cx="1922321" cy="769441"/>
          </a:xfrm>
          <a:prstGeom prst="rect">
            <a:avLst/>
          </a:prstGeom>
          <a:solidFill>
            <a:schemeClr val="accent5">
              <a:lumMod val="20000"/>
              <a:lumOff val="80000"/>
            </a:schemeClr>
          </a:solidFill>
          <a:ln>
            <a:solidFill>
              <a:srgbClr val="000000"/>
            </a:solidFill>
          </a:ln>
        </p:spPr>
        <p:txBody>
          <a:bodyPr wrap="none" rtlCol="0">
            <a:spAutoFit/>
          </a:bodyPr>
          <a:lstStyle/>
          <a:p>
            <a:r>
              <a:rPr lang="en-US" sz="4400" dirty="0" err="1"/>
              <a:t>CypCo</a:t>
            </a:r>
            <a:r>
              <a:rPr lang="el-GR" sz="4400" dirty="0"/>
              <a:t>4</a:t>
            </a:r>
            <a:endParaRPr lang="en-CY" sz="4400" dirty="0"/>
          </a:p>
        </p:txBody>
      </p:sp>
      <p:sp>
        <p:nvSpPr>
          <p:cNvPr id="9" name="TextBox 8">
            <a:extLst>
              <a:ext uri="{FF2B5EF4-FFF2-40B4-BE49-F238E27FC236}">
                <a16:creationId xmlns:a16="http://schemas.microsoft.com/office/drawing/2014/main" id="{48A48FED-635F-2E8F-6BA7-9CC5D74A3824}"/>
              </a:ext>
            </a:extLst>
          </p:cNvPr>
          <p:cNvSpPr txBox="1"/>
          <p:nvPr/>
        </p:nvSpPr>
        <p:spPr>
          <a:xfrm>
            <a:off x="1336587" y="4983659"/>
            <a:ext cx="1922321" cy="769441"/>
          </a:xfrm>
          <a:prstGeom prst="rect">
            <a:avLst/>
          </a:prstGeom>
          <a:solidFill>
            <a:schemeClr val="accent4">
              <a:lumMod val="20000"/>
              <a:lumOff val="80000"/>
            </a:schemeClr>
          </a:solidFill>
          <a:ln>
            <a:solidFill>
              <a:srgbClr val="000000"/>
            </a:solidFill>
          </a:ln>
        </p:spPr>
        <p:txBody>
          <a:bodyPr wrap="none" rtlCol="0">
            <a:spAutoFit/>
          </a:bodyPr>
          <a:lstStyle/>
          <a:p>
            <a:r>
              <a:rPr lang="en-US" sz="4400" dirty="0" err="1"/>
              <a:t>CypCo</a:t>
            </a:r>
            <a:r>
              <a:rPr lang="el-GR" sz="4400" dirty="0"/>
              <a:t>3</a:t>
            </a:r>
            <a:endParaRPr lang="en-CY" sz="4400" dirty="0"/>
          </a:p>
        </p:txBody>
      </p:sp>
      <p:sp>
        <p:nvSpPr>
          <p:cNvPr id="12" name="TextBox 11">
            <a:extLst>
              <a:ext uri="{FF2B5EF4-FFF2-40B4-BE49-F238E27FC236}">
                <a16:creationId xmlns:a16="http://schemas.microsoft.com/office/drawing/2014/main" id="{DE18D9F7-D518-D2E4-48A1-E6BD2080D0C1}"/>
              </a:ext>
            </a:extLst>
          </p:cNvPr>
          <p:cNvSpPr txBox="1"/>
          <p:nvPr/>
        </p:nvSpPr>
        <p:spPr>
          <a:xfrm>
            <a:off x="1295400" y="6479995"/>
            <a:ext cx="1922321" cy="769441"/>
          </a:xfrm>
          <a:prstGeom prst="rect">
            <a:avLst/>
          </a:prstGeom>
          <a:solidFill>
            <a:schemeClr val="accent3">
              <a:lumMod val="20000"/>
              <a:lumOff val="80000"/>
            </a:schemeClr>
          </a:solidFill>
          <a:ln>
            <a:solidFill>
              <a:srgbClr val="000000"/>
            </a:solidFill>
          </a:ln>
        </p:spPr>
        <p:txBody>
          <a:bodyPr wrap="none" rtlCol="0">
            <a:spAutoFit/>
          </a:bodyPr>
          <a:lstStyle/>
          <a:p>
            <a:r>
              <a:rPr lang="en-US" sz="4400" dirty="0" err="1"/>
              <a:t>CypCo</a:t>
            </a:r>
            <a:r>
              <a:rPr lang="el-GR" sz="4400" dirty="0"/>
              <a:t>2</a:t>
            </a:r>
            <a:endParaRPr lang="en-CY" sz="4400" dirty="0"/>
          </a:p>
        </p:txBody>
      </p:sp>
      <p:sp>
        <p:nvSpPr>
          <p:cNvPr id="13" name="TextBox 12">
            <a:extLst>
              <a:ext uri="{FF2B5EF4-FFF2-40B4-BE49-F238E27FC236}">
                <a16:creationId xmlns:a16="http://schemas.microsoft.com/office/drawing/2014/main" id="{FA73A942-E007-466F-72ED-083DDAD3BFF1}"/>
              </a:ext>
            </a:extLst>
          </p:cNvPr>
          <p:cNvSpPr txBox="1"/>
          <p:nvPr/>
        </p:nvSpPr>
        <p:spPr>
          <a:xfrm>
            <a:off x="1336587" y="8031659"/>
            <a:ext cx="1922321" cy="769441"/>
          </a:xfrm>
          <a:prstGeom prst="rect">
            <a:avLst/>
          </a:prstGeom>
          <a:solidFill>
            <a:schemeClr val="accent2">
              <a:lumMod val="20000"/>
              <a:lumOff val="80000"/>
            </a:schemeClr>
          </a:solidFill>
          <a:ln>
            <a:solidFill>
              <a:srgbClr val="000000"/>
            </a:solidFill>
          </a:ln>
        </p:spPr>
        <p:txBody>
          <a:bodyPr wrap="none" rtlCol="0">
            <a:spAutoFit/>
          </a:bodyPr>
          <a:lstStyle/>
          <a:p>
            <a:r>
              <a:rPr lang="en-US" sz="4400" dirty="0" err="1"/>
              <a:t>CypCo</a:t>
            </a:r>
            <a:r>
              <a:rPr lang="el-GR" sz="4400" dirty="0"/>
              <a:t>1</a:t>
            </a:r>
            <a:endParaRPr lang="en-CY" sz="4400" dirty="0"/>
          </a:p>
        </p:txBody>
      </p:sp>
      <p:sp>
        <p:nvSpPr>
          <p:cNvPr id="17" name="TextBox 16">
            <a:extLst>
              <a:ext uri="{FF2B5EF4-FFF2-40B4-BE49-F238E27FC236}">
                <a16:creationId xmlns:a16="http://schemas.microsoft.com/office/drawing/2014/main" id="{54EEA09D-D73C-742B-4032-49696B72B927}"/>
              </a:ext>
            </a:extLst>
          </p:cNvPr>
          <p:cNvSpPr txBox="1"/>
          <p:nvPr/>
        </p:nvSpPr>
        <p:spPr>
          <a:xfrm>
            <a:off x="4410122" y="7082363"/>
            <a:ext cx="2914553" cy="1692771"/>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2022</a:t>
            </a:r>
            <a:r>
              <a:rPr lang="el-GR" sz="2600" dirty="0">
                <a:latin typeface="Arial" panose="020B0604020202020204" pitchFamily="34" charset="0"/>
                <a:cs typeface="Arial" panose="020B0604020202020204" pitchFamily="34" charset="0"/>
              </a:rPr>
              <a:t>:</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€700 από κέρδη του 2020</a:t>
            </a:r>
            <a:endParaRPr lang="en-CY" sz="26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968BD70B-5CD3-61DF-A0EF-6237D481437A}"/>
              </a:ext>
            </a:extLst>
          </p:cNvPr>
          <p:cNvSpPr txBox="1"/>
          <p:nvPr/>
        </p:nvSpPr>
        <p:spPr>
          <a:xfrm>
            <a:off x="4464297" y="5663685"/>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a:t>
            </a:r>
            <a:r>
              <a:rPr lang="el-GR" sz="2600" dirty="0">
                <a:latin typeface="Arial" panose="020B0604020202020204" pitchFamily="34" charset="0"/>
                <a:cs typeface="Arial" panose="020B0604020202020204" pitchFamily="34" charset="0"/>
              </a:rPr>
              <a:t>4:</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€490</a:t>
            </a:r>
            <a:endParaRPr lang="en-CY" sz="26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3F091140-A6DD-1E3A-4F62-E9286A583593}"/>
              </a:ext>
            </a:extLst>
          </p:cNvPr>
          <p:cNvSpPr txBox="1"/>
          <p:nvPr/>
        </p:nvSpPr>
        <p:spPr>
          <a:xfrm>
            <a:off x="4399176" y="3684674"/>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a:t>
            </a:r>
            <a:r>
              <a:rPr lang="el-GR" sz="2600" dirty="0">
                <a:latin typeface="Arial" panose="020B0604020202020204" pitchFamily="34" charset="0"/>
                <a:cs typeface="Arial" panose="020B0604020202020204" pitchFamily="34" charset="0"/>
              </a:rPr>
              <a:t>6:</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€343</a:t>
            </a:r>
            <a:endParaRPr lang="en-CY" sz="2600" dirty="0">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5B987A4B-7E1B-ED2B-6690-4A731D252951}"/>
              </a:ext>
            </a:extLst>
          </p:cNvPr>
          <p:cNvSpPr txBox="1"/>
          <p:nvPr/>
        </p:nvSpPr>
        <p:spPr>
          <a:xfrm>
            <a:off x="8079594" y="5747760"/>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a:t>
            </a:r>
            <a:r>
              <a:rPr lang="el-GR" sz="2600" dirty="0">
                <a:latin typeface="Arial" panose="020B0604020202020204" pitchFamily="34" charset="0"/>
                <a:cs typeface="Arial" panose="020B0604020202020204" pitchFamily="34" charset="0"/>
              </a:rPr>
              <a:t>29:</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€200</a:t>
            </a:r>
            <a:endParaRPr lang="en-CY" sz="26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D998B17B-9768-A728-4295-7A7635CD9394}"/>
              </a:ext>
            </a:extLst>
          </p:cNvPr>
          <p:cNvSpPr txBox="1"/>
          <p:nvPr/>
        </p:nvSpPr>
        <p:spPr>
          <a:xfrm>
            <a:off x="10885798" y="2207761"/>
            <a:ext cx="7035461" cy="7694414"/>
          </a:xfrm>
          <a:prstGeom prst="rect">
            <a:avLst/>
          </a:prstGeom>
          <a:noFill/>
        </p:spPr>
        <p:txBody>
          <a:bodyPr wrap="square" rtlCol="0">
            <a:spAutoFit/>
          </a:bodyPr>
          <a:lstStyle/>
          <a:p>
            <a:r>
              <a:rPr lang="el-GR" sz="2600" dirty="0">
                <a:latin typeface="Arial" panose="020B0604020202020204" pitchFamily="34" charset="0"/>
                <a:cs typeface="Arial" panose="020B0604020202020204" pitchFamily="34" charset="0"/>
              </a:rPr>
              <a:t>Η </a:t>
            </a:r>
            <a:r>
              <a:rPr lang="en-US" sz="2600" dirty="0">
                <a:latin typeface="Arial" panose="020B0604020202020204" pitchFamily="34" charset="0"/>
                <a:cs typeface="Arial" panose="020B0604020202020204" pitchFamily="34" charset="0"/>
              </a:rPr>
              <a:t>CypCo1 </a:t>
            </a:r>
            <a:r>
              <a:rPr lang="el-GR" sz="2600" dirty="0">
                <a:latin typeface="Arial" panose="020B0604020202020204" pitchFamily="34" charset="0"/>
                <a:cs typeface="Arial" panose="020B0604020202020204" pitchFamily="34" charset="0"/>
              </a:rPr>
              <a:t>το έτος 2020 είχε λογιστικά κέρδη €1.000.</a:t>
            </a:r>
          </a:p>
          <a:p>
            <a:endParaRPr lang="el-GR" sz="2600" dirty="0">
              <a:latin typeface="Arial" panose="020B0604020202020204" pitchFamily="34" charset="0"/>
              <a:cs typeface="Arial" panose="020B0604020202020204" pitchFamily="34" charset="0"/>
            </a:endParaRPr>
          </a:p>
          <a:p>
            <a:r>
              <a:rPr lang="el-GR" sz="2600" dirty="0">
                <a:latin typeface="Arial" panose="020B0604020202020204" pitchFamily="34" charset="0"/>
                <a:cs typeface="Arial" panose="020B0604020202020204" pitchFamily="34" charset="0"/>
              </a:rPr>
              <a:t>Τα λογιστικά κέρδη της </a:t>
            </a:r>
            <a:r>
              <a:rPr lang="en-US" sz="2600" dirty="0">
                <a:latin typeface="Arial" panose="020B0604020202020204" pitchFamily="34" charset="0"/>
                <a:cs typeface="Arial" panose="020B0604020202020204" pitchFamily="34" charset="0"/>
              </a:rPr>
              <a:t>CypCo1</a:t>
            </a:r>
            <a:r>
              <a:rPr lang="el-GR" sz="2600" dirty="0">
                <a:latin typeface="Arial" panose="020B0604020202020204" pitchFamily="34" charset="0"/>
                <a:cs typeface="Arial" panose="020B0604020202020204" pitchFamily="34" charset="0"/>
              </a:rPr>
              <a:t> δεν προέρχονται από μερίσματα για τα οποία καταβλήθηκε ΕΕΑ.</a:t>
            </a:r>
          </a:p>
          <a:p>
            <a:endParaRPr lang="el-GR" sz="2600" dirty="0">
              <a:latin typeface="Arial" panose="020B0604020202020204" pitchFamily="34" charset="0"/>
              <a:cs typeface="Arial" panose="020B0604020202020204" pitchFamily="34" charset="0"/>
            </a:endParaRPr>
          </a:p>
          <a:p>
            <a:r>
              <a:rPr lang="el-GR" sz="2600" dirty="0">
                <a:latin typeface="Arial" panose="020B0604020202020204" pitchFamily="34" charset="0"/>
                <a:cs typeface="Arial" panose="020B0604020202020204" pitchFamily="34" charset="0"/>
              </a:rPr>
              <a:t>Τα μοναδικά εισοδήματα των </a:t>
            </a:r>
            <a:r>
              <a:rPr lang="en-US" sz="2600" dirty="0">
                <a:latin typeface="Arial" panose="020B0604020202020204" pitchFamily="34" charset="0"/>
                <a:cs typeface="Arial" panose="020B0604020202020204" pitchFamily="34" charset="0"/>
              </a:rPr>
              <a:t>CypCo2, CypCo3 </a:t>
            </a:r>
            <a:r>
              <a:rPr lang="el-GR" sz="2600" dirty="0">
                <a:latin typeface="Arial" panose="020B0604020202020204" pitchFamily="34" charset="0"/>
                <a:cs typeface="Arial" panose="020B0604020202020204" pitchFamily="34" charset="0"/>
              </a:rPr>
              <a:t>και </a:t>
            </a:r>
            <a:r>
              <a:rPr lang="en-US" sz="2600" dirty="0">
                <a:latin typeface="Arial" panose="020B0604020202020204" pitchFamily="34" charset="0"/>
                <a:cs typeface="Arial" panose="020B0604020202020204" pitchFamily="34" charset="0"/>
              </a:rPr>
              <a:t>CypCo4 </a:t>
            </a:r>
            <a:r>
              <a:rPr lang="el-GR" sz="2600" dirty="0">
                <a:latin typeface="Arial" panose="020B0604020202020204" pitchFamily="34" charset="0"/>
                <a:cs typeface="Arial" panose="020B0604020202020204" pitchFamily="34" charset="0"/>
              </a:rPr>
              <a:t>είναι τα μερίσματα που προέρχονται από τα λογιστικά κέρδη της </a:t>
            </a:r>
            <a:r>
              <a:rPr lang="en-US" sz="2600" dirty="0">
                <a:latin typeface="Arial" panose="020B0604020202020204" pitchFamily="34" charset="0"/>
                <a:cs typeface="Arial" panose="020B0604020202020204" pitchFamily="34" charset="0"/>
              </a:rPr>
              <a:t>CypCo1</a:t>
            </a:r>
            <a:r>
              <a:rPr lang="el-GR" sz="2600" dirty="0">
                <a:latin typeface="Arial" panose="020B0604020202020204" pitchFamily="34" charset="0"/>
                <a:cs typeface="Arial" panose="020B0604020202020204" pitchFamily="34" charset="0"/>
              </a:rPr>
              <a:t> του έτους 2020</a:t>
            </a:r>
            <a:r>
              <a:rPr lang="en-US" sz="2600" dirty="0">
                <a:latin typeface="Arial" panose="020B0604020202020204" pitchFamily="34" charset="0"/>
                <a:cs typeface="Arial" panose="020B0604020202020204" pitchFamily="34" charset="0"/>
              </a:rPr>
              <a:t>.</a:t>
            </a:r>
          </a:p>
          <a:p>
            <a:endParaRPr lang="en-US" sz="2600" dirty="0">
              <a:latin typeface="Arial" panose="020B0604020202020204" pitchFamily="34" charset="0"/>
              <a:cs typeface="Arial" panose="020B0604020202020204" pitchFamily="34" charset="0"/>
            </a:endParaRPr>
          </a:p>
          <a:p>
            <a:r>
              <a:rPr lang="el-GR" sz="2600" dirty="0">
                <a:latin typeface="Arial" panose="020B0604020202020204" pitchFamily="34" charset="0"/>
                <a:cs typeface="Arial" panose="020B0604020202020204" pitchFamily="34" charset="0"/>
              </a:rPr>
              <a:t>Και οι τέσσερις εταιρείες είναι φορολογικοί κάτοικοι Κύπρου για όλα τα έτη από το έτος 2020 μέχρι το έτος 2029.</a:t>
            </a:r>
          </a:p>
          <a:p>
            <a:endParaRPr lang="el-GR" sz="2600" dirty="0">
              <a:latin typeface="Arial" panose="020B0604020202020204" pitchFamily="34" charset="0"/>
              <a:cs typeface="Arial" panose="020B0604020202020204" pitchFamily="34" charset="0"/>
            </a:endParaRPr>
          </a:p>
          <a:p>
            <a:r>
              <a:rPr lang="el-GR" sz="2600" dirty="0">
                <a:latin typeface="Arial" panose="020B0604020202020204" pitchFamily="34" charset="0"/>
                <a:cs typeface="Arial" panose="020B0604020202020204" pitchFamily="34" charset="0"/>
              </a:rPr>
              <a:t>Οι μέτοχοι της </a:t>
            </a:r>
            <a:r>
              <a:rPr lang="en-US" sz="2600" dirty="0" err="1">
                <a:latin typeface="Arial" panose="020B0604020202020204" pitchFamily="34" charset="0"/>
                <a:cs typeface="Arial" panose="020B0604020202020204" pitchFamily="34" charset="0"/>
              </a:rPr>
              <a:t>CypCo</a:t>
            </a:r>
            <a:r>
              <a:rPr lang="el-GR" sz="2600" dirty="0">
                <a:latin typeface="Arial" panose="020B0604020202020204" pitchFamily="34" charset="0"/>
                <a:cs typeface="Arial" panose="020B0604020202020204" pitchFamily="34" charset="0"/>
              </a:rPr>
              <a:t>4</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είναι άτομα φορολογικοί κάτοικοι Κύπρου που έχουν την κατοικία τους (</a:t>
            </a:r>
            <a:r>
              <a:rPr lang="en-US" sz="2600" dirty="0">
                <a:latin typeface="Arial" panose="020B0604020202020204" pitchFamily="34" charset="0"/>
                <a:cs typeface="Arial" panose="020B0604020202020204" pitchFamily="34" charset="0"/>
              </a:rPr>
              <a:t>domicile) </a:t>
            </a:r>
            <a:r>
              <a:rPr lang="el-GR" sz="2600" dirty="0">
                <a:latin typeface="Arial" panose="020B0604020202020204" pitchFamily="34" charset="0"/>
                <a:cs typeface="Arial" panose="020B0604020202020204" pitchFamily="34" charset="0"/>
              </a:rPr>
              <a:t>στην Κύπρο.</a:t>
            </a:r>
            <a:endParaRPr lang="en-CY" sz="2600" dirty="0">
              <a:latin typeface="Arial" panose="020B0604020202020204" pitchFamily="34" charset="0"/>
              <a:cs typeface="Arial" panose="020B0604020202020204" pitchFamily="34" charset="0"/>
            </a:endParaRPr>
          </a:p>
        </p:txBody>
      </p:sp>
      <p:cxnSp>
        <p:nvCxnSpPr>
          <p:cNvPr id="28" name="Straight Arrow Connector 27">
            <a:extLst>
              <a:ext uri="{FF2B5EF4-FFF2-40B4-BE49-F238E27FC236}">
                <a16:creationId xmlns:a16="http://schemas.microsoft.com/office/drawing/2014/main" id="{F3E60E9F-71FA-EA4F-8B70-90F8053C1FA5}"/>
              </a:ext>
            </a:extLst>
          </p:cNvPr>
          <p:cNvCxnSpPr>
            <a:cxnSpLocks/>
          </p:cNvCxnSpPr>
          <p:nvPr/>
        </p:nvCxnSpPr>
        <p:spPr>
          <a:xfrm>
            <a:off x="1524000" y="4346394"/>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FC6B6047-5007-56CB-8EE0-ABBBA6216994}"/>
              </a:ext>
            </a:extLst>
          </p:cNvPr>
          <p:cNvSpPr txBox="1"/>
          <p:nvPr/>
        </p:nvSpPr>
        <p:spPr>
          <a:xfrm>
            <a:off x="1903596" y="4346394"/>
            <a:ext cx="1025166" cy="461665"/>
          </a:xfrm>
          <a:prstGeom prst="rect">
            <a:avLst/>
          </a:prstGeom>
          <a:noFill/>
        </p:spPr>
        <p:txBody>
          <a:bodyPr wrap="square" rtlCol="0">
            <a:spAutoFit/>
          </a:bodyPr>
          <a:lstStyle/>
          <a:p>
            <a:r>
              <a:rPr lang="el-GR" sz="2400" dirty="0"/>
              <a:t>100%</a:t>
            </a:r>
            <a:endParaRPr lang="en-CY" sz="2400" dirty="0"/>
          </a:p>
        </p:txBody>
      </p:sp>
      <p:cxnSp>
        <p:nvCxnSpPr>
          <p:cNvPr id="31" name="Straight Arrow Connector 30">
            <a:extLst>
              <a:ext uri="{FF2B5EF4-FFF2-40B4-BE49-F238E27FC236}">
                <a16:creationId xmlns:a16="http://schemas.microsoft.com/office/drawing/2014/main" id="{DB2F7B1D-FFE1-8EE9-E56C-61B9A089A24E}"/>
              </a:ext>
            </a:extLst>
          </p:cNvPr>
          <p:cNvCxnSpPr>
            <a:cxnSpLocks/>
          </p:cNvCxnSpPr>
          <p:nvPr/>
        </p:nvCxnSpPr>
        <p:spPr>
          <a:xfrm>
            <a:off x="1524000" y="5864044"/>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CDABD539-0B6F-B662-82F3-9816E7979592}"/>
              </a:ext>
            </a:extLst>
          </p:cNvPr>
          <p:cNvCxnSpPr>
            <a:cxnSpLocks/>
          </p:cNvCxnSpPr>
          <p:nvPr/>
        </p:nvCxnSpPr>
        <p:spPr>
          <a:xfrm>
            <a:off x="1524000" y="7319108"/>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4EA64B1F-6AF4-67DA-36C3-22CBEE6FA1C7}"/>
              </a:ext>
            </a:extLst>
          </p:cNvPr>
          <p:cNvSpPr txBox="1"/>
          <p:nvPr/>
        </p:nvSpPr>
        <p:spPr>
          <a:xfrm>
            <a:off x="1862602" y="5885715"/>
            <a:ext cx="1025166" cy="461665"/>
          </a:xfrm>
          <a:prstGeom prst="rect">
            <a:avLst/>
          </a:prstGeom>
          <a:noFill/>
        </p:spPr>
        <p:txBody>
          <a:bodyPr wrap="square" rtlCol="0">
            <a:spAutoFit/>
          </a:bodyPr>
          <a:lstStyle/>
          <a:p>
            <a:r>
              <a:rPr lang="el-GR" sz="2400" dirty="0"/>
              <a:t>100%</a:t>
            </a:r>
            <a:endParaRPr lang="en-CY" sz="2400" dirty="0"/>
          </a:p>
        </p:txBody>
      </p:sp>
      <p:sp>
        <p:nvSpPr>
          <p:cNvPr id="34" name="TextBox 33">
            <a:extLst>
              <a:ext uri="{FF2B5EF4-FFF2-40B4-BE49-F238E27FC236}">
                <a16:creationId xmlns:a16="http://schemas.microsoft.com/office/drawing/2014/main" id="{F70A20B4-FA4E-8CC8-1BAC-6636A30EE9EA}"/>
              </a:ext>
            </a:extLst>
          </p:cNvPr>
          <p:cNvSpPr txBox="1"/>
          <p:nvPr/>
        </p:nvSpPr>
        <p:spPr>
          <a:xfrm>
            <a:off x="1835362" y="7436092"/>
            <a:ext cx="1025166" cy="461665"/>
          </a:xfrm>
          <a:prstGeom prst="rect">
            <a:avLst/>
          </a:prstGeom>
          <a:noFill/>
        </p:spPr>
        <p:txBody>
          <a:bodyPr wrap="square" rtlCol="0">
            <a:spAutoFit/>
          </a:bodyPr>
          <a:lstStyle/>
          <a:p>
            <a:r>
              <a:rPr lang="el-GR" sz="2400" dirty="0"/>
              <a:t>100%</a:t>
            </a:r>
            <a:endParaRPr lang="en-CY" sz="2400" dirty="0"/>
          </a:p>
        </p:txBody>
      </p:sp>
      <p:sp>
        <p:nvSpPr>
          <p:cNvPr id="38" name="Arrow: Curved Up 37">
            <a:extLst>
              <a:ext uri="{FF2B5EF4-FFF2-40B4-BE49-F238E27FC236}">
                <a16:creationId xmlns:a16="http://schemas.microsoft.com/office/drawing/2014/main" id="{25A06C8D-F480-448E-E596-B19864B4391A}"/>
              </a:ext>
            </a:extLst>
          </p:cNvPr>
          <p:cNvSpPr/>
          <p:nvPr/>
        </p:nvSpPr>
        <p:spPr>
          <a:xfrm rot="15682198">
            <a:off x="3025069" y="7412953"/>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39" name="Arrow: Curved Up 38">
            <a:extLst>
              <a:ext uri="{FF2B5EF4-FFF2-40B4-BE49-F238E27FC236}">
                <a16:creationId xmlns:a16="http://schemas.microsoft.com/office/drawing/2014/main" id="{98855E9D-559C-76B2-9525-D6B9A7FF845D}"/>
              </a:ext>
            </a:extLst>
          </p:cNvPr>
          <p:cNvSpPr/>
          <p:nvPr/>
        </p:nvSpPr>
        <p:spPr>
          <a:xfrm rot="15682198">
            <a:off x="3059722" y="3937691"/>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40" name="Arrow: Curved Up 39">
            <a:extLst>
              <a:ext uri="{FF2B5EF4-FFF2-40B4-BE49-F238E27FC236}">
                <a16:creationId xmlns:a16="http://schemas.microsoft.com/office/drawing/2014/main" id="{0FD52476-DAAB-5FEB-9714-AAACA0A393EB}"/>
              </a:ext>
            </a:extLst>
          </p:cNvPr>
          <p:cNvSpPr/>
          <p:nvPr/>
        </p:nvSpPr>
        <p:spPr>
          <a:xfrm rot="15682198">
            <a:off x="3097062" y="5718682"/>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41" name="Arrow: Curved Up 40">
            <a:extLst>
              <a:ext uri="{FF2B5EF4-FFF2-40B4-BE49-F238E27FC236}">
                <a16:creationId xmlns:a16="http://schemas.microsoft.com/office/drawing/2014/main" id="{0F6056DF-3996-73F7-BDC1-3251E0FD31CD}"/>
              </a:ext>
            </a:extLst>
          </p:cNvPr>
          <p:cNvSpPr/>
          <p:nvPr/>
        </p:nvSpPr>
        <p:spPr>
          <a:xfrm rot="15682198">
            <a:off x="6639157" y="5710530"/>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4" name="Slide Number Placeholder 9">
            <a:extLst>
              <a:ext uri="{FF2B5EF4-FFF2-40B4-BE49-F238E27FC236}">
                <a16:creationId xmlns:a16="http://schemas.microsoft.com/office/drawing/2014/main" id="{5117BD7D-0F13-7ABD-E7A8-839C56857464}"/>
              </a:ext>
            </a:extLst>
          </p:cNvPr>
          <p:cNvSpPr txBox="1">
            <a:spLocks/>
          </p:cNvSpPr>
          <p:nvPr/>
        </p:nvSpPr>
        <p:spPr>
          <a:xfrm>
            <a:off x="15962237" y="931600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13</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1394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82002-4429-3069-8758-2F641E36C72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AA02643-A30E-D202-DBC9-7E91F186F24F}"/>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a:extLst>
              <a:ext uri="{FF2B5EF4-FFF2-40B4-BE49-F238E27FC236}">
                <a16:creationId xmlns:a16="http://schemas.microsoft.com/office/drawing/2014/main" id="{C4A5C993-868E-F2E7-5125-4495BEBA41F2}"/>
              </a:ext>
            </a:extLst>
          </p:cNvPr>
          <p:cNvSpPr/>
          <p:nvPr/>
        </p:nvSpPr>
        <p:spPr>
          <a:xfrm rot="9349477">
            <a:off x="10390155" y="7499494"/>
            <a:ext cx="10837619" cy="3998157"/>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4">
              <a:extLst>
                <a:ext uri="{96DAC541-7B7A-43D3-8B79-37D633B846F1}">
                  <asvg:svgBlip xmlns:asvg="http://schemas.microsoft.com/office/drawing/2016/SVG/main" r:embed="rId5"/>
                </a:ext>
              </a:extLst>
            </a:blip>
            <a:stretch>
              <a:fillRect l="-24522" t="-71813" r="-46351"/>
            </a:stretch>
          </a:blipFill>
        </p:spPr>
      </p:sp>
      <p:sp>
        <p:nvSpPr>
          <p:cNvPr id="10" name="TextBox 9">
            <a:extLst>
              <a:ext uri="{FF2B5EF4-FFF2-40B4-BE49-F238E27FC236}">
                <a16:creationId xmlns:a16="http://schemas.microsoft.com/office/drawing/2014/main" id="{3BE16599-22DC-DDEE-F960-4AFA9D4DF155}"/>
              </a:ext>
            </a:extLst>
          </p:cNvPr>
          <p:cNvSpPr txBox="1"/>
          <p:nvPr/>
        </p:nvSpPr>
        <p:spPr>
          <a:xfrm>
            <a:off x="4267200" y="146227"/>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3(1)(β) - Εισόδημα από ΜΕΡΙΣΜΑΤΑ</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FDF84A4B-4AA5-5F0E-563A-A68AE73AC40B}"/>
              </a:ext>
            </a:extLst>
          </p:cNvPr>
          <p:cNvSpPr txBox="1"/>
          <p:nvPr/>
        </p:nvSpPr>
        <p:spPr>
          <a:xfrm>
            <a:off x="872096" y="1174387"/>
            <a:ext cx="17221200" cy="8894743"/>
          </a:xfrm>
          <a:prstGeom prst="rect">
            <a:avLst/>
          </a:prstGeom>
          <a:noFill/>
        </p:spPr>
        <p:txBody>
          <a:bodyPr wrap="square">
            <a:spAutoFit/>
          </a:bodyPr>
          <a:lstStyle/>
          <a:p>
            <a:endParaRPr lang="el-GR" sz="4400" b="1" u="sng" dirty="0">
              <a:solidFill>
                <a:srgbClr val="00C0BC"/>
              </a:solidFill>
              <a:latin typeface="Arial" panose="020B0604020202020204" pitchFamily="34" charset="0"/>
              <a:cs typeface="Arial" panose="020B0604020202020204" pitchFamily="34" charset="0"/>
            </a:endParaRPr>
          </a:p>
          <a:p>
            <a:r>
              <a:rPr lang="el-GR" sz="4400" b="1" u="sng" dirty="0">
                <a:solidFill>
                  <a:srgbClr val="00C0BC"/>
                </a:solidFill>
                <a:latin typeface="Arial" panose="020B0604020202020204" pitchFamily="34" charset="0"/>
                <a:cs typeface="Arial" panose="020B0604020202020204" pitchFamily="34" charset="0"/>
              </a:rPr>
              <a:t>Παράδειγμα (συνέχεια):</a:t>
            </a: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p:txBody>
      </p:sp>
      <p:sp>
        <p:nvSpPr>
          <p:cNvPr id="11" name="Slide Number Placeholder 9">
            <a:extLst>
              <a:ext uri="{FF2B5EF4-FFF2-40B4-BE49-F238E27FC236}">
                <a16:creationId xmlns:a16="http://schemas.microsoft.com/office/drawing/2014/main" id="{F7AA908E-DBB7-8389-DDC4-073B0A39BB92}"/>
              </a:ext>
            </a:extLst>
          </p:cNvPr>
          <p:cNvSpPr>
            <a:spLocks noGrp="1"/>
          </p:cNvSpPr>
          <p:nvPr>
            <p:ph type="sldNum" sz="quarter" idx="12"/>
          </p:nvPr>
        </p:nvSpPr>
        <p:spPr>
          <a:xfrm>
            <a:off x="6553200" y="6356350"/>
            <a:ext cx="2133600" cy="365125"/>
          </a:xfrm>
        </p:spPr>
        <p:txBody>
          <a:bodyPr/>
          <a:lstStyle/>
          <a:p>
            <a:fld id="{B6F15528-21DE-4FAA-801E-634DDDAF4B2B}" type="slidenum">
              <a:rPr lang="en-US" smtClean="0"/>
              <a:pPr/>
              <a:t>14</a:t>
            </a:fld>
            <a:endParaRPr lang="en-US" dirty="0"/>
          </a:p>
        </p:txBody>
      </p:sp>
      <p:sp>
        <p:nvSpPr>
          <p:cNvPr id="8" name="TextBox 7">
            <a:extLst>
              <a:ext uri="{FF2B5EF4-FFF2-40B4-BE49-F238E27FC236}">
                <a16:creationId xmlns:a16="http://schemas.microsoft.com/office/drawing/2014/main" id="{7F0C9D4B-9CE3-4D12-1A9E-EC20D806FF81}"/>
              </a:ext>
            </a:extLst>
          </p:cNvPr>
          <p:cNvSpPr txBox="1"/>
          <p:nvPr/>
        </p:nvSpPr>
        <p:spPr>
          <a:xfrm>
            <a:off x="1295400" y="3431995"/>
            <a:ext cx="1922321" cy="769441"/>
          </a:xfrm>
          <a:prstGeom prst="rect">
            <a:avLst/>
          </a:prstGeom>
          <a:solidFill>
            <a:schemeClr val="accent5">
              <a:lumMod val="20000"/>
              <a:lumOff val="80000"/>
            </a:schemeClr>
          </a:solidFill>
          <a:ln>
            <a:solidFill>
              <a:srgbClr val="000000"/>
            </a:solidFill>
          </a:ln>
        </p:spPr>
        <p:txBody>
          <a:bodyPr wrap="none" rtlCol="0">
            <a:spAutoFit/>
          </a:bodyPr>
          <a:lstStyle/>
          <a:p>
            <a:r>
              <a:rPr lang="en-US" sz="4400" dirty="0" err="1"/>
              <a:t>CypCo</a:t>
            </a:r>
            <a:r>
              <a:rPr lang="el-GR" sz="4400" dirty="0"/>
              <a:t>4</a:t>
            </a:r>
            <a:endParaRPr lang="en-CY" sz="4400" dirty="0"/>
          </a:p>
        </p:txBody>
      </p:sp>
      <p:sp>
        <p:nvSpPr>
          <p:cNvPr id="9" name="TextBox 8">
            <a:extLst>
              <a:ext uri="{FF2B5EF4-FFF2-40B4-BE49-F238E27FC236}">
                <a16:creationId xmlns:a16="http://schemas.microsoft.com/office/drawing/2014/main" id="{DAD2CA13-A18C-7276-6EFE-FA2528387527}"/>
              </a:ext>
            </a:extLst>
          </p:cNvPr>
          <p:cNvSpPr txBox="1"/>
          <p:nvPr/>
        </p:nvSpPr>
        <p:spPr>
          <a:xfrm>
            <a:off x="1336587" y="4983659"/>
            <a:ext cx="1922321" cy="769441"/>
          </a:xfrm>
          <a:prstGeom prst="rect">
            <a:avLst/>
          </a:prstGeom>
          <a:solidFill>
            <a:schemeClr val="accent4">
              <a:lumMod val="20000"/>
              <a:lumOff val="80000"/>
            </a:schemeClr>
          </a:solidFill>
          <a:ln>
            <a:solidFill>
              <a:srgbClr val="000000"/>
            </a:solidFill>
          </a:ln>
        </p:spPr>
        <p:txBody>
          <a:bodyPr wrap="none" rtlCol="0">
            <a:spAutoFit/>
          </a:bodyPr>
          <a:lstStyle/>
          <a:p>
            <a:r>
              <a:rPr lang="en-US" sz="4400" dirty="0" err="1"/>
              <a:t>CypCo</a:t>
            </a:r>
            <a:r>
              <a:rPr lang="el-GR" sz="4400" dirty="0"/>
              <a:t>3</a:t>
            </a:r>
            <a:endParaRPr lang="en-CY" sz="4400" dirty="0"/>
          </a:p>
        </p:txBody>
      </p:sp>
      <p:sp>
        <p:nvSpPr>
          <p:cNvPr id="12" name="TextBox 11">
            <a:extLst>
              <a:ext uri="{FF2B5EF4-FFF2-40B4-BE49-F238E27FC236}">
                <a16:creationId xmlns:a16="http://schemas.microsoft.com/office/drawing/2014/main" id="{2E2D48F1-F869-61F9-B8DE-93A53EE34188}"/>
              </a:ext>
            </a:extLst>
          </p:cNvPr>
          <p:cNvSpPr txBox="1"/>
          <p:nvPr/>
        </p:nvSpPr>
        <p:spPr>
          <a:xfrm>
            <a:off x="1295400" y="6479995"/>
            <a:ext cx="1922321" cy="769441"/>
          </a:xfrm>
          <a:prstGeom prst="rect">
            <a:avLst/>
          </a:prstGeom>
          <a:solidFill>
            <a:schemeClr val="accent3">
              <a:lumMod val="20000"/>
              <a:lumOff val="80000"/>
            </a:schemeClr>
          </a:solidFill>
          <a:ln>
            <a:solidFill>
              <a:srgbClr val="000000"/>
            </a:solidFill>
          </a:ln>
        </p:spPr>
        <p:txBody>
          <a:bodyPr wrap="none" rtlCol="0">
            <a:spAutoFit/>
          </a:bodyPr>
          <a:lstStyle/>
          <a:p>
            <a:r>
              <a:rPr lang="en-US" sz="4400" dirty="0" err="1"/>
              <a:t>CypCo</a:t>
            </a:r>
            <a:r>
              <a:rPr lang="el-GR" sz="4400" dirty="0"/>
              <a:t>2</a:t>
            </a:r>
            <a:endParaRPr lang="en-CY" sz="4400" dirty="0"/>
          </a:p>
        </p:txBody>
      </p:sp>
      <p:sp>
        <p:nvSpPr>
          <p:cNvPr id="13" name="TextBox 12">
            <a:extLst>
              <a:ext uri="{FF2B5EF4-FFF2-40B4-BE49-F238E27FC236}">
                <a16:creationId xmlns:a16="http://schemas.microsoft.com/office/drawing/2014/main" id="{398E1D1A-4275-F2B0-C0EE-B68A516EC20C}"/>
              </a:ext>
            </a:extLst>
          </p:cNvPr>
          <p:cNvSpPr txBox="1"/>
          <p:nvPr/>
        </p:nvSpPr>
        <p:spPr>
          <a:xfrm>
            <a:off x="1336587" y="8031659"/>
            <a:ext cx="1922321" cy="769441"/>
          </a:xfrm>
          <a:prstGeom prst="rect">
            <a:avLst/>
          </a:prstGeom>
          <a:solidFill>
            <a:schemeClr val="accent2">
              <a:lumMod val="20000"/>
              <a:lumOff val="80000"/>
            </a:schemeClr>
          </a:solidFill>
          <a:ln>
            <a:solidFill>
              <a:srgbClr val="000000"/>
            </a:solidFill>
          </a:ln>
        </p:spPr>
        <p:txBody>
          <a:bodyPr wrap="none" rtlCol="0">
            <a:spAutoFit/>
          </a:bodyPr>
          <a:lstStyle/>
          <a:p>
            <a:r>
              <a:rPr lang="en-US" sz="4400" dirty="0" err="1"/>
              <a:t>CypCo</a:t>
            </a:r>
            <a:r>
              <a:rPr lang="el-GR" sz="4400" dirty="0"/>
              <a:t>1</a:t>
            </a:r>
            <a:endParaRPr lang="en-CY" sz="4400" dirty="0"/>
          </a:p>
        </p:txBody>
      </p:sp>
      <p:sp>
        <p:nvSpPr>
          <p:cNvPr id="17" name="TextBox 16">
            <a:extLst>
              <a:ext uri="{FF2B5EF4-FFF2-40B4-BE49-F238E27FC236}">
                <a16:creationId xmlns:a16="http://schemas.microsoft.com/office/drawing/2014/main" id="{56410773-1B2F-7C0E-9FD9-9A03647F666B}"/>
              </a:ext>
            </a:extLst>
          </p:cNvPr>
          <p:cNvSpPr txBox="1"/>
          <p:nvPr/>
        </p:nvSpPr>
        <p:spPr>
          <a:xfrm>
            <a:off x="4432796" y="7164827"/>
            <a:ext cx="2914553" cy="1692771"/>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2022</a:t>
            </a:r>
            <a:r>
              <a:rPr lang="el-GR" sz="2600" dirty="0">
                <a:latin typeface="Arial" panose="020B0604020202020204" pitchFamily="34" charset="0"/>
                <a:cs typeface="Arial" panose="020B0604020202020204" pitchFamily="34" charset="0"/>
              </a:rPr>
              <a:t>:</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€700 από κέρδη του 2020</a:t>
            </a:r>
            <a:endParaRPr lang="en-CY" sz="26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2BF166E7-D7AD-E1A5-0F03-7D548415AB5E}"/>
              </a:ext>
            </a:extLst>
          </p:cNvPr>
          <p:cNvSpPr txBox="1"/>
          <p:nvPr/>
        </p:nvSpPr>
        <p:spPr>
          <a:xfrm>
            <a:off x="4464297" y="5663685"/>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a:t>
            </a:r>
            <a:r>
              <a:rPr lang="el-GR" sz="2600" dirty="0">
                <a:latin typeface="Arial" panose="020B0604020202020204" pitchFamily="34" charset="0"/>
                <a:cs typeface="Arial" panose="020B0604020202020204" pitchFamily="34" charset="0"/>
              </a:rPr>
              <a:t>4:</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€490</a:t>
            </a:r>
            <a:endParaRPr lang="en-CY" sz="26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004C3D78-EDFE-04A8-7000-BF1FE0A12D86}"/>
              </a:ext>
            </a:extLst>
          </p:cNvPr>
          <p:cNvSpPr txBox="1"/>
          <p:nvPr/>
        </p:nvSpPr>
        <p:spPr>
          <a:xfrm>
            <a:off x="4432796" y="3827943"/>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a:t>
            </a:r>
            <a:r>
              <a:rPr lang="el-GR" sz="2600" dirty="0">
                <a:latin typeface="Arial" panose="020B0604020202020204" pitchFamily="34" charset="0"/>
                <a:cs typeface="Arial" panose="020B0604020202020204" pitchFamily="34" charset="0"/>
              </a:rPr>
              <a:t>6:</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€343</a:t>
            </a:r>
            <a:endParaRPr lang="en-CY" sz="2600" dirty="0">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CDE7C999-184C-B50F-3A03-65626451FDB5}"/>
              </a:ext>
            </a:extLst>
          </p:cNvPr>
          <p:cNvSpPr txBox="1"/>
          <p:nvPr/>
        </p:nvSpPr>
        <p:spPr>
          <a:xfrm>
            <a:off x="8079594" y="5747760"/>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a:t>
            </a:r>
            <a:r>
              <a:rPr lang="el-GR" sz="2600" dirty="0">
                <a:latin typeface="Arial" panose="020B0604020202020204" pitchFamily="34" charset="0"/>
                <a:cs typeface="Arial" panose="020B0604020202020204" pitchFamily="34" charset="0"/>
              </a:rPr>
              <a:t>29:</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€200</a:t>
            </a:r>
            <a:endParaRPr lang="en-CY" sz="26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9870B21F-F4BB-9001-3401-BCF5FBE38DD0}"/>
              </a:ext>
            </a:extLst>
          </p:cNvPr>
          <p:cNvSpPr txBox="1"/>
          <p:nvPr/>
        </p:nvSpPr>
        <p:spPr>
          <a:xfrm>
            <a:off x="11032897" y="3016806"/>
            <a:ext cx="7035461" cy="5293757"/>
          </a:xfrm>
          <a:prstGeom prst="rect">
            <a:avLst/>
          </a:prstGeom>
          <a:noFill/>
        </p:spPr>
        <p:txBody>
          <a:bodyPr wrap="square" rtlCol="0">
            <a:spAutoFit/>
          </a:bodyPr>
          <a:lstStyle/>
          <a:p>
            <a:r>
              <a:rPr lang="el-GR" sz="2600" b="1" dirty="0">
                <a:latin typeface="Arial" panose="020B0604020202020204" pitchFamily="34" charset="0"/>
                <a:cs typeface="Arial" panose="020B0604020202020204" pitchFamily="34" charset="0"/>
              </a:rPr>
              <a:t>2022</a:t>
            </a: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Καθότι η </a:t>
            </a:r>
            <a:r>
              <a:rPr lang="en-US" sz="2600" dirty="0">
                <a:latin typeface="Arial" panose="020B0604020202020204" pitchFamily="34" charset="0"/>
                <a:cs typeface="Arial" panose="020B0604020202020204" pitchFamily="34" charset="0"/>
              </a:rPr>
              <a:t>CypCo1 </a:t>
            </a:r>
            <a:r>
              <a:rPr lang="el-GR" sz="2600" dirty="0">
                <a:latin typeface="Arial" panose="020B0604020202020204" pitchFamily="34" charset="0"/>
                <a:cs typeface="Arial" panose="020B0604020202020204" pitchFamily="34" charset="0"/>
              </a:rPr>
              <a:t>διένειμε το 70% των κερδών του 20</a:t>
            </a:r>
            <a:r>
              <a:rPr lang="en-US" sz="2600" dirty="0">
                <a:latin typeface="Arial" panose="020B0604020202020204" pitchFamily="34" charset="0"/>
                <a:cs typeface="Arial" panose="020B0604020202020204" pitchFamily="34" charset="0"/>
              </a:rPr>
              <a:t>2</a:t>
            </a:r>
            <a:r>
              <a:rPr lang="el-GR" sz="2600" dirty="0">
                <a:latin typeface="Arial" panose="020B0604020202020204" pitchFamily="34" charset="0"/>
                <a:cs typeface="Arial" panose="020B0604020202020204" pitchFamily="34" charset="0"/>
              </a:rPr>
              <a:t>0, δεν προκύπτει ΕΕΑ επί λογιζόμενης διανομής κερδών.</a:t>
            </a:r>
          </a:p>
          <a:p>
            <a:pPr marL="457200" indent="-457200">
              <a:buClr>
                <a:srgbClr val="009999"/>
              </a:buClr>
              <a:buFont typeface="Wingdings" panose="05000000000000000000" pitchFamily="2" charset="2"/>
              <a:buChar char="Ø"/>
            </a:pPr>
            <a:endParaRPr lang="el-GR" sz="2600" dirty="0">
              <a:latin typeface="Arial" panose="020B0604020202020204" pitchFamily="34" charset="0"/>
              <a:cs typeface="Arial" panose="020B0604020202020204" pitchFamily="34" charset="0"/>
            </a:endParaRPr>
          </a:p>
          <a:p>
            <a:pPr>
              <a:buClr>
                <a:srgbClr val="009999"/>
              </a:buClr>
            </a:pPr>
            <a:r>
              <a:rPr lang="el-GR" sz="2600" b="1" dirty="0">
                <a:latin typeface="Arial" panose="020B0604020202020204" pitchFamily="34" charset="0"/>
                <a:cs typeface="Arial" panose="020B0604020202020204" pitchFamily="34" charset="0"/>
              </a:rPr>
              <a:t>2024</a:t>
            </a:r>
            <a:r>
              <a:rPr lang="el-GR" sz="2600" dirty="0">
                <a:latin typeface="Arial" panose="020B0604020202020204" pitchFamily="34" charset="0"/>
                <a:cs typeface="Arial" panose="020B0604020202020204" pitchFamily="34" charset="0"/>
              </a:rPr>
              <a:t> </a:t>
            </a: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Το μέρισμα καταβάλλεται πριν να παρέλθουν 4 έτη από το 20</a:t>
            </a:r>
            <a:r>
              <a:rPr lang="en-US" sz="2600" dirty="0">
                <a:latin typeface="Arial" panose="020B0604020202020204" pitchFamily="34" charset="0"/>
                <a:cs typeface="Arial" panose="020B0604020202020204" pitchFamily="34" charset="0"/>
              </a:rPr>
              <a:t>2</a:t>
            </a:r>
            <a:r>
              <a:rPr lang="el-GR" sz="2600" dirty="0">
                <a:latin typeface="Arial" panose="020B0604020202020204" pitchFamily="34" charset="0"/>
                <a:cs typeface="Arial" panose="020B0604020202020204" pitchFamily="34" charset="0"/>
              </a:rPr>
              <a:t>0 </a:t>
            </a:r>
            <a:r>
              <a:rPr lang="el-GR" sz="2600" dirty="0">
                <a:solidFill>
                  <a:srgbClr val="009999"/>
                </a:solidFill>
                <a:latin typeface="Arial" panose="020B0604020202020204" pitchFamily="34" charset="0"/>
                <a:cs typeface="Arial" panose="020B0604020202020204" pitchFamily="34" charset="0"/>
              </a:rPr>
              <a:t>►</a:t>
            </a:r>
            <a:r>
              <a:rPr lang="el-GR" sz="2600" dirty="0">
                <a:latin typeface="Arial" panose="020B0604020202020204" pitchFamily="34" charset="0"/>
                <a:cs typeface="Arial" panose="020B0604020202020204" pitchFamily="34" charset="0"/>
              </a:rPr>
              <a:t>Δεν προκύπτει ΕΕΑ κατά την καταβολή μερίσματος από την </a:t>
            </a:r>
            <a:r>
              <a:rPr lang="en-US" sz="2600" dirty="0">
                <a:latin typeface="Arial" panose="020B0604020202020204" pitchFamily="34" charset="0"/>
                <a:cs typeface="Arial" panose="020B0604020202020204" pitchFamily="34" charset="0"/>
              </a:rPr>
              <a:t>CypCo2 </a:t>
            </a:r>
            <a:r>
              <a:rPr lang="el-GR" sz="2600" dirty="0">
                <a:latin typeface="Arial" panose="020B0604020202020204" pitchFamily="34" charset="0"/>
                <a:cs typeface="Arial" panose="020B0604020202020204" pitchFamily="34" charset="0"/>
              </a:rPr>
              <a:t>στην </a:t>
            </a:r>
            <a:r>
              <a:rPr lang="en-US" sz="2600" dirty="0">
                <a:latin typeface="Arial" panose="020B0604020202020204" pitchFamily="34" charset="0"/>
                <a:cs typeface="Arial" panose="020B0604020202020204" pitchFamily="34" charset="0"/>
              </a:rPr>
              <a:t>CypCo3.</a:t>
            </a:r>
            <a:r>
              <a:rPr lang="el-GR" sz="2600" dirty="0">
                <a:latin typeface="Arial" panose="020B0604020202020204" pitchFamily="34" charset="0"/>
                <a:cs typeface="Arial" panose="020B0604020202020204" pitchFamily="34" charset="0"/>
              </a:rPr>
              <a:t> </a:t>
            </a:r>
            <a:endParaRPr lang="el-GR" sz="2600" dirty="0">
              <a:solidFill>
                <a:srgbClr val="009999"/>
              </a:solidFill>
              <a:latin typeface="Arial" panose="020B0604020202020204" pitchFamily="34" charset="0"/>
              <a:cs typeface="Arial" panose="020B0604020202020204" pitchFamily="34" charset="0"/>
            </a:endParaRP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Καθότι η </a:t>
            </a:r>
            <a:r>
              <a:rPr lang="en-US" sz="2600" dirty="0">
                <a:latin typeface="Arial" panose="020B0604020202020204" pitchFamily="34" charset="0"/>
                <a:cs typeface="Arial" panose="020B0604020202020204" pitchFamily="34" charset="0"/>
              </a:rPr>
              <a:t>CypCo2 </a:t>
            </a:r>
            <a:r>
              <a:rPr lang="el-GR" sz="2600" dirty="0">
                <a:latin typeface="Arial" panose="020B0604020202020204" pitchFamily="34" charset="0"/>
                <a:cs typeface="Arial" panose="020B0604020202020204" pitchFamily="34" charset="0"/>
              </a:rPr>
              <a:t>διένειμε</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τ</a:t>
            </a:r>
            <a:r>
              <a:rPr lang="en-US" sz="2600" dirty="0">
                <a:latin typeface="Arial" panose="020B0604020202020204" pitchFamily="34" charset="0"/>
                <a:cs typeface="Arial" panose="020B0604020202020204" pitchFamily="34" charset="0"/>
              </a:rPr>
              <a:t>o 70% </a:t>
            </a:r>
            <a:r>
              <a:rPr lang="el-GR" sz="2600" dirty="0">
                <a:latin typeface="Arial" panose="020B0604020202020204" pitchFamily="34" charset="0"/>
                <a:cs typeface="Arial" panose="020B0604020202020204" pitchFamily="34" charset="0"/>
              </a:rPr>
              <a:t>των κερδών της, δεν προκύπτει ΕΕΑ επί λογιζόμενης διανομής κερδών.</a:t>
            </a:r>
            <a:endParaRPr lang="en-CY" sz="2600" dirty="0">
              <a:latin typeface="Arial" panose="020B0604020202020204" pitchFamily="34" charset="0"/>
              <a:cs typeface="Arial" panose="020B0604020202020204" pitchFamily="34" charset="0"/>
            </a:endParaRPr>
          </a:p>
        </p:txBody>
      </p:sp>
      <p:cxnSp>
        <p:nvCxnSpPr>
          <p:cNvPr id="28" name="Straight Arrow Connector 27">
            <a:extLst>
              <a:ext uri="{FF2B5EF4-FFF2-40B4-BE49-F238E27FC236}">
                <a16:creationId xmlns:a16="http://schemas.microsoft.com/office/drawing/2014/main" id="{DB53BB59-F929-27EC-F844-2CF8CA186696}"/>
              </a:ext>
            </a:extLst>
          </p:cNvPr>
          <p:cNvCxnSpPr>
            <a:cxnSpLocks/>
          </p:cNvCxnSpPr>
          <p:nvPr/>
        </p:nvCxnSpPr>
        <p:spPr>
          <a:xfrm>
            <a:off x="1524000" y="4346394"/>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C68A12AC-3193-FC9A-EB15-A66C8E5231A3}"/>
              </a:ext>
            </a:extLst>
          </p:cNvPr>
          <p:cNvSpPr txBox="1"/>
          <p:nvPr/>
        </p:nvSpPr>
        <p:spPr>
          <a:xfrm>
            <a:off x="1903596" y="4346394"/>
            <a:ext cx="1025166" cy="461665"/>
          </a:xfrm>
          <a:prstGeom prst="rect">
            <a:avLst/>
          </a:prstGeom>
          <a:noFill/>
        </p:spPr>
        <p:txBody>
          <a:bodyPr wrap="square" rtlCol="0">
            <a:spAutoFit/>
          </a:bodyPr>
          <a:lstStyle/>
          <a:p>
            <a:r>
              <a:rPr lang="el-GR" sz="2400" dirty="0"/>
              <a:t>100%</a:t>
            </a:r>
            <a:endParaRPr lang="en-CY" sz="2400" dirty="0"/>
          </a:p>
        </p:txBody>
      </p:sp>
      <p:cxnSp>
        <p:nvCxnSpPr>
          <p:cNvPr id="31" name="Straight Arrow Connector 30">
            <a:extLst>
              <a:ext uri="{FF2B5EF4-FFF2-40B4-BE49-F238E27FC236}">
                <a16:creationId xmlns:a16="http://schemas.microsoft.com/office/drawing/2014/main" id="{C7313E28-C2A0-D1A8-387E-35D2D67AF406}"/>
              </a:ext>
            </a:extLst>
          </p:cNvPr>
          <p:cNvCxnSpPr>
            <a:cxnSpLocks/>
          </p:cNvCxnSpPr>
          <p:nvPr/>
        </p:nvCxnSpPr>
        <p:spPr>
          <a:xfrm>
            <a:off x="1524000" y="5864044"/>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E51E1CC-ED0B-8DE3-D795-A4DE9CEEDED8}"/>
              </a:ext>
            </a:extLst>
          </p:cNvPr>
          <p:cNvCxnSpPr>
            <a:cxnSpLocks/>
          </p:cNvCxnSpPr>
          <p:nvPr/>
        </p:nvCxnSpPr>
        <p:spPr>
          <a:xfrm>
            <a:off x="1524000" y="7319108"/>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A0CD030E-65CC-4CC8-0539-30FB26F8E0EE}"/>
              </a:ext>
            </a:extLst>
          </p:cNvPr>
          <p:cNvSpPr txBox="1"/>
          <p:nvPr/>
        </p:nvSpPr>
        <p:spPr>
          <a:xfrm>
            <a:off x="1862602" y="5885715"/>
            <a:ext cx="1025166" cy="461665"/>
          </a:xfrm>
          <a:prstGeom prst="rect">
            <a:avLst/>
          </a:prstGeom>
          <a:noFill/>
        </p:spPr>
        <p:txBody>
          <a:bodyPr wrap="square" rtlCol="0">
            <a:spAutoFit/>
          </a:bodyPr>
          <a:lstStyle/>
          <a:p>
            <a:r>
              <a:rPr lang="el-GR" sz="2400" dirty="0"/>
              <a:t>100%</a:t>
            </a:r>
            <a:endParaRPr lang="en-CY" sz="2400" dirty="0"/>
          </a:p>
        </p:txBody>
      </p:sp>
      <p:sp>
        <p:nvSpPr>
          <p:cNvPr id="34" name="TextBox 33">
            <a:extLst>
              <a:ext uri="{FF2B5EF4-FFF2-40B4-BE49-F238E27FC236}">
                <a16:creationId xmlns:a16="http://schemas.microsoft.com/office/drawing/2014/main" id="{9D5EB6F4-15BB-D18E-1D90-60816C16DFF2}"/>
              </a:ext>
            </a:extLst>
          </p:cNvPr>
          <p:cNvSpPr txBox="1"/>
          <p:nvPr/>
        </p:nvSpPr>
        <p:spPr>
          <a:xfrm>
            <a:off x="1835362" y="7436092"/>
            <a:ext cx="1025166" cy="461665"/>
          </a:xfrm>
          <a:prstGeom prst="rect">
            <a:avLst/>
          </a:prstGeom>
          <a:noFill/>
        </p:spPr>
        <p:txBody>
          <a:bodyPr wrap="square" rtlCol="0">
            <a:spAutoFit/>
          </a:bodyPr>
          <a:lstStyle/>
          <a:p>
            <a:r>
              <a:rPr lang="el-GR" sz="2400" dirty="0"/>
              <a:t>100%</a:t>
            </a:r>
            <a:endParaRPr lang="en-CY" sz="2400" dirty="0"/>
          </a:p>
        </p:txBody>
      </p:sp>
      <p:sp>
        <p:nvSpPr>
          <p:cNvPr id="6" name="Arrow: Curved Up 5">
            <a:extLst>
              <a:ext uri="{FF2B5EF4-FFF2-40B4-BE49-F238E27FC236}">
                <a16:creationId xmlns:a16="http://schemas.microsoft.com/office/drawing/2014/main" id="{9D03532A-3737-ED32-61CD-5B7A55DCFA76}"/>
              </a:ext>
            </a:extLst>
          </p:cNvPr>
          <p:cNvSpPr/>
          <p:nvPr/>
        </p:nvSpPr>
        <p:spPr>
          <a:xfrm rot="15682198">
            <a:off x="3141491" y="7488689"/>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7" name="Arrow: Curved Up 6">
            <a:extLst>
              <a:ext uri="{FF2B5EF4-FFF2-40B4-BE49-F238E27FC236}">
                <a16:creationId xmlns:a16="http://schemas.microsoft.com/office/drawing/2014/main" id="{6A9C429A-03F7-A938-66CD-1C6A9A8E6288}"/>
              </a:ext>
            </a:extLst>
          </p:cNvPr>
          <p:cNvSpPr/>
          <p:nvPr/>
        </p:nvSpPr>
        <p:spPr>
          <a:xfrm rot="15682198">
            <a:off x="6609645" y="5754449"/>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18" name="Arrow: Curved Up 17">
            <a:extLst>
              <a:ext uri="{FF2B5EF4-FFF2-40B4-BE49-F238E27FC236}">
                <a16:creationId xmlns:a16="http://schemas.microsoft.com/office/drawing/2014/main" id="{B985B399-326C-E718-B371-45CE7CE948BA}"/>
              </a:ext>
            </a:extLst>
          </p:cNvPr>
          <p:cNvSpPr/>
          <p:nvPr/>
        </p:nvSpPr>
        <p:spPr>
          <a:xfrm rot="15682198">
            <a:off x="3128360" y="5754450"/>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19" name="Arrow: Curved Up 18">
            <a:extLst>
              <a:ext uri="{FF2B5EF4-FFF2-40B4-BE49-F238E27FC236}">
                <a16:creationId xmlns:a16="http://schemas.microsoft.com/office/drawing/2014/main" id="{46FD1E2D-CA89-914E-2CAB-640ECDDE05FB}"/>
              </a:ext>
            </a:extLst>
          </p:cNvPr>
          <p:cNvSpPr/>
          <p:nvPr/>
        </p:nvSpPr>
        <p:spPr>
          <a:xfrm rot="15682198">
            <a:off x="3033779" y="4030806"/>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4" name="Slide Number Placeholder 9">
            <a:extLst>
              <a:ext uri="{FF2B5EF4-FFF2-40B4-BE49-F238E27FC236}">
                <a16:creationId xmlns:a16="http://schemas.microsoft.com/office/drawing/2014/main" id="{0B92C988-4C5B-7893-B09F-7AC8A04766B7}"/>
              </a:ext>
            </a:extLst>
          </p:cNvPr>
          <p:cNvSpPr txBox="1">
            <a:spLocks/>
          </p:cNvSpPr>
          <p:nvPr/>
        </p:nvSpPr>
        <p:spPr>
          <a:xfrm>
            <a:off x="15468600" y="900728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14</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8923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FB498-6D96-528E-1EBB-73D35FD2493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00B5E55-817D-BA52-8E28-4F124D3A2A13}"/>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a:extLst>
              <a:ext uri="{FF2B5EF4-FFF2-40B4-BE49-F238E27FC236}">
                <a16:creationId xmlns:a16="http://schemas.microsoft.com/office/drawing/2014/main" id="{976B9130-B831-3419-1902-63097CE434AC}"/>
              </a:ext>
            </a:extLst>
          </p:cNvPr>
          <p:cNvSpPr/>
          <p:nvPr/>
        </p:nvSpPr>
        <p:spPr>
          <a:xfrm rot="9349477">
            <a:off x="10390155" y="7499494"/>
            <a:ext cx="10837619" cy="3998157"/>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4">
              <a:extLst>
                <a:ext uri="{96DAC541-7B7A-43D3-8B79-37D633B846F1}">
                  <asvg:svgBlip xmlns:asvg="http://schemas.microsoft.com/office/drawing/2016/SVG/main" r:embed="rId5"/>
                </a:ext>
              </a:extLst>
            </a:blip>
            <a:stretch>
              <a:fillRect l="-24522" t="-71813" r="-46351"/>
            </a:stretch>
          </a:blipFill>
        </p:spPr>
      </p:sp>
      <p:sp>
        <p:nvSpPr>
          <p:cNvPr id="10" name="TextBox 9">
            <a:extLst>
              <a:ext uri="{FF2B5EF4-FFF2-40B4-BE49-F238E27FC236}">
                <a16:creationId xmlns:a16="http://schemas.microsoft.com/office/drawing/2014/main" id="{E64967B5-2228-4484-C61B-CA3E786BE561}"/>
              </a:ext>
            </a:extLst>
          </p:cNvPr>
          <p:cNvSpPr txBox="1"/>
          <p:nvPr/>
        </p:nvSpPr>
        <p:spPr>
          <a:xfrm>
            <a:off x="4267200" y="146227"/>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3(1)(β) - Εισόδημα από ΜΕΡΙΣΜΑΤΑ</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0E801A-5C02-624C-F917-A92620350D9C}"/>
              </a:ext>
            </a:extLst>
          </p:cNvPr>
          <p:cNvSpPr txBox="1"/>
          <p:nvPr/>
        </p:nvSpPr>
        <p:spPr>
          <a:xfrm>
            <a:off x="717650" y="1438343"/>
            <a:ext cx="17221200" cy="8894743"/>
          </a:xfrm>
          <a:prstGeom prst="rect">
            <a:avLst/>
          </a:prstGeom>
          <a:noFill/>
        </p:spPr>
        <p:txBody>
          <a:bodyPr wrap="square">
            <a:spAutoFit/>
          </a:bodyPr>
          <a:lstStyle/>
          <a:p>
            <a:endParaRPr lang="el-GR" sz="4400" b="1" u="sng" dirty="0">
              <a:solidFill>
                <a:srgbClr val="00C0BC"/>
              </a:solidFill>
              <a:latin typeface="Arial" panose="020B0604020202020204" pitchFamily="34" charset="0"/>
              <a:cs typeface="Arial" panose="020B0604020202020204" pitchFamily="34" charset="0"/>
            </a:endParaRPr>
          </a:p>
          <a:p>
            <a:r>
              <a:rPr lang="el-GR" sz="4400" b="1" u="sng" dirty="0">
                <a:solidFill>
                  <a:srgbClr val="00C0BC"/>
                </a:solidFill>
                <a:latin typeface="Arial" panose="020B0604020202020204" pitchFamily="34" charset="0"/>
                <a:cs typeface="Arial" panose="020B0604020202020204" pitchFamily="34" charset="0"/>
              </a:rPr>
              <a:t>Παράδειγμα (συνέχεια):</a:t>
            </a: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p:txBody>
      </p:sp>
      <p:sp>
        <p:nvSpPr>
          <p:cNvPr id="11" name="Slide Number Placeholder 9">
            <a:extLst>
              <a:ext uri="{FF2B5EF4-FFF2-40B4-BE49-F238E27FC236}">
                <a16:creationId xmlns:a16="http://schemas.microsoft.com/office/drawing/2014/main" id="{D11ABD14-05CC-31EB-49BC-3A5B8715B17D}"/>
              </a:ext>
            </a:extLst>
          </p:cNvPr>
          <p:cNvSpPr>
            <a:spLocks noGrp="1"/>
          </p:cNvSpPr>
          <p:nvPr>
            <p:ph type="sldNum" sz="quarter" idx="12"/>
          </p:nvPr>
        </p:nvSpPr>
        <p:spPr>
          <a:xfrm>
            <a:off x="6553200" y="6356350"/>
            <a:ext cx="2133600" cy="365125"/>
          </a:xfrm>
        </p:spPr>
        <p:txBody>
          <a:bodyPr/>
          <a:lstStyle/>
          <a:p>
            <a:fld id="{B6F15528-21DE-4FAA-801E-634DDDAF4B2B}" type="slidenum">
              <a:rPr lang="en-US" smtClean="0"/>
              <a:pPr/>
              <a:t>15</a:t>
            </a:fld>
            <a:endParaRPr lang="en-US" dirty="0"/>
          </a:p>
        </p:txBody>
      </p:sp>
      <p:sp>
        <p:nvSpPr>
          <p:cNvPr id="8" name="TextBox 7">
            <a:extLst>
              <a:ext uri="{FF2B5EF4-FFF2-40B4-BE49-F238E27FC236}">
                <a16:creationId xmlns:a16="http://schemas.microsoft.com/office/drawing/2014/main" id="{E8E4DD16-879F-DEF6-92FB-9AA87714CACE}"/>
              </a:ext>
            </a:extLst>
          </p:cNvPr>
          <p:cNvSpPr txBox="1"/>
          <p:nvPr/>
        </p:nvSpPr>
        <p:spPr>
          <a:xfrm>
            <a:off x="1295400" y="3431995"/>
            <a:ext cx="1922321" cy="769441"/>
          </a:xfrm>
          <a:prstGeom prst="rect">
            <a:avLst/>
          </a:prstGeom>
          <a:solidFill>
            <a:schemeClr val="accent5">
              <a:lumMod val="20000"/>
              <a:lumOff val="80000"/>
            </a:schemeClr>
          </a:solidFill>
          <a:ln>
            <a:solidFill>
              <a:srgbClr val="000000"/>
            </a:solidFill>
          </a:ln>
        </p:spPr>
        <p:txBody>
          <a:bodyPr wrap="none" rtlCol="0">
            <a:spAutoFit/>
          </a:bodyPr>
          <a:lstStyle/>
          <a:p>
            <a:r>
              <a:rPr lang="en-US" sz="4400" dirty="0" err="1"/>
              <a:t>CypCo</a:t>
            </a:r>
            <a:r>
              <a:rPr lang="el-GR" sz="4400" dirty="0"/>
              <a:t>4</a:t>
            </a:r>
            <a:endParaRPr lang="en-CY" sz="4400" dirty="0"/>
          </a:p>
        </p:txBody>
      </p:sp>
      <p:sp>
        <p:nvSpPr>
          <p:cNvPr id="9" name="TextBox 8">
            <a:extLst>
              <a:ext uri="{FF2B5EF4-FFF2-40B4-BE49-F238E27FC236}">
                <a16:creationId xmlns:a16="http://schemas.microsoft.com/office/drawing/2014/main" id="{6ED9EC8C-519C-12C7-B2A4-0CCCAC885604}"/>
              </a:ext>
            </a:extLst>
          </p:cNvPr>
          <p:cNvSpPr txBox="1"/>
          <p:nvPr/>
        </p:nvSpPr>
        <p:spPr>
          <a:xfrm>
            <a:off x="1336587" y="4983659"/>
            <a:ext cx="1922321" cy="769441"/>
          </a:xfrm>
          <a:prstGeom prst="rect">
            <a:avLst/>
          </a:prstGeom>
          <a:solidFill>
            <a:schemeClr val="accent4">
              <a:lumMod val="20000"/>
              <a:lumOff val="80000"/>
            </a:schemeClr>
          </a:solidFill>
          <a:ln>
            <a:solidFill>
              <a:srgbClr val="000000"/>
            </a:solidFill>
          </a:ln>
        </p:spPr>
        <p:txBody>
          <a:bodyPr wrap="none" rtlCol="0">
            <a:spAutoFit/>
          </a:bodyPr>
          <a:lstStyle/>
          <a:p>
            <a:r>
              <a:rPr lang="en-US" sz="4400" dirty="0" err="1"/>
              <a:t>CypCo</a:t>
            </a:r>
            <a:r>
              <a:rPr lang="el-GR" sz="4400" dirty="0"/>
              <a:t>3</a:t>
            </a:r>
            <a:endParaRPr lang="en-CY" sz="4400" dirty="0"/>
          </a:p>
        </p:txBody>
      </p:sp>
      <p:sp>
        <p:nvSpPr>
          <p:cNvPr id="12" name="TextBox 11">
            <a:extLst>
              <a:ext uri="{FF2B5EF4-FFF2-40B4-BE49-F238E27FC236}">
                <a16:creationId xmlns:a16="http://schemas.microsoft.com/office/drawing/2014/main" id="{333FCFC1-D492-50F5-A19E-6BD6CEDD4F7C}"/>
              </a:ext>
            </a:extLst>
          </p:cNvPr>
          <p:cNvSpPr txBox="1"/>
          <p:nvPr/>
        </p:nvSpPr>
        <p:spPr>
          <a:xfrm>
            <a:off x="1295400" y="6479995"/>
            <a:ext cx="1922321" cy="769441"/>
          </a:xfrm>
          <a:prstGeom prst="rect">
            <a:avLst/>
          </a:prstGeom>
          <a:solidFill>
            <a:schemeClr val="accent3">
              <a:lumMod val="20000"/>
              <a:lumOff val="80000"/>
            </a:schemeClr>
          </a:solidFill>
          <a:ln>
            <a:solidFill>
              <a:srgbClr val="000000"/>
            </a:solidFill>
          </a:ln>
        </p:spPr>
        <p:txBody>
          <a:bodyPr wrap="none" rtlCol="0">
            <a:spAutoFit/>
          </a:bodyPr>
          <a:lstStyle/>
          <a:p>
            <a:r>
              <a:rPr lang="en-US" sz="4400" dirty="0" err="1"/>
              <a:t>CypCo</a:t>
            </a:r>
            <a:r>
              <a:rPr lang="el-GR" sz="4400" dirty="0"/>
              <a:t>2</a:t>
            </a:r>
            <a:endParaRPr lang="en-CY" sz="4400" dirty="0"/>
          </a:p>
        </p:txBody>
      </p:sp>
      <p:sp>
        <p:nvSpPr>
          <p:cNvPr id="13" name="TextBox 12">
            <a:extLst>
              <a:ext uri="{FF2B5EF4-FFF2-40B4-BE49-F238E27FC236}">
                <a16:creationId xmlns:a16="http://schemas.microsoft.com/office/drawing/2014/main" id="{FAED35D7-916F-471E-40F6-114039427CEC}"/>
              </a:ext>
            </a:extLst>
          </p:cNvPr>
          <p:cNvSpPr txBox="1"/>
          <p:nvPr/>
        </p:nvSpPr>
        <p:spPr>
          <a:xfrm>
            <a:off x="1336587" y="8031659"/>
            <a:ext cx="1922321" cy="769441"/>
          </a:xfrm>
          <a:prstGeom prst="rect">
            <a:avLst/>
          </a:prstGeom>
          <a:solidFill>
            <a:schemeClr val="accent2">
              <a:lumMod val="20000"/>
              <a:lumOff val="80000"/>
            </a:schemeClr>
          </a:solidFill>
          <a:ln>
            <a:solidFill>
              <a:srgbClr val="000000"/>
            </a:solidFill>
          </a:ln>
        </p:spPr>
        <p:txBody>
          <a:bodyPr wrap="none" rtlCol="0">
            <a:spAutoFit/>
          </a:bodyPr>
          <a:lstStyle/>
          <a:p>
            <a:r>
              <a:rPr lang="en-US" sz="4400" dirty="0" err="1"/>
              <a:t>CypCo</a:t>
            </a:r>
            <a:r>
              <a:rPr lang="el-GR" sz="4400" dirty="0"/>
              <a:t>1</a:t>
            </a:r>
            <a:endParaRPr lang="en-CY" sz="4400" dirty="0"/>
          </a:p>
        </p:txBody>
      </p:sp>
      <p:sp>
        <p:nvSpPr>
          <p:cNvPr id="17" name="TextBox 16">
            <a:extLst>
              <a:ext uri="{FF2B5EF4-FFF2-40B4-BE49-F238E27FC236}">
                <a16:creationId xmlns:a16="http://schemas.microsoft.com/office/drawing/2014/main" id="{3BB5FEDF-20F0-BDE6-12EC-7DFAAA62FD57}"/>
              </a:ext>
            </a:extLst>
          </p:cNvPr>
          <p:cNvSpPr txBox="1"/>
          <p:nvPr/>
        </p:nvSpPr>
        <p:spPr>
          <a:xfrm>
            <a:off x="4407027" y="7128035"/>
            <a:ext cx="2914553" cy="1692771"/>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2022</a:t>
            </a:r>
            <a:r>
              <a:rPr lang="el-GR" sz="2600" dirty="0">
                <a:latin typeface="Arial" panose="020B0604020202020204" pitchFamily="34" charset="0"/>
                <a:cs typeface="Arial" panose="020B0604020202020204" pitchFamily="34" charset="0"/>
              </a:rPr>
              <a:t>:</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€700 από κέρδη του 2020</a:t>
            </a:r>
            <a:endParaRPr lang="en-CY" sz="26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BE49D064-D4A7-3E6B-E64F-FE28407DCACC}"/>
              </a:ext>
            </a:extLst>
          </p:cNvPr>
          <p:cNvSpPr txBox="1"/>
          <p:nvPr/>
        </p:nvSpPr>
        <p:spPr>
          <a:xfrm>
            <a:off x="4464297" y="5663685"/>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a:t>
            </a:r>
            <a:r>
              <a:rPr lang="el-GR" sz="2600" dirty="0">
                <a:latin typeface="Arial" panose="020B0604020202020204" pitchFamily="34" charset="0"/>
                <a:cs typeface="Arial" panose="020B0604020202020204" pitchFamily="34" charset="0"/>
              </a:rPr>
              <a:t>4:</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€490</a:t>
            </a:r>
            <a:endParaRPr lang="en-CY" sz="26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A29644AB-5ECE-1386-B7CE-A95619D84DB0}"/>
              </a:ext>
            </a:extLst>
          </p:cNvPr>
          <p:cNvSpPr txBox="1"/>
          <p:nvPr/>
        </p:nvSpPr>
        <p:spPr>
          <a:xfrm>
            <a:off x="4318772" y="3810777"/>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a:t>
            </a:r>
            <a:r>
              <a:rPr lang="el-GR" sz="2600" dirty="0">
                <a:latin typeface="Arial" panose="020B0604020202020204" pitchFamily="34" charset="0"/>
                <a:cs typeface="Arial" panose="020B0604020202020204" pitchFamily="34" charset="0"/>
              </a:rPr>
              <a:t>6:</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€343</a:t>
            </a:r>
            <a:endParaRPr lang="en-CY" sz="2600" dirty="0">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DFFA3A2F-0ED8-9B56-480C-1D53BFEE3386}"/>
              </a:ext>
            </a:extLst>
          </p:cNvPr>
          <p:cNvSpPr txBox="1"/>
          <p:nvPr/>
        </p:nvSpPr>
        <p:spPr>
          <a:xfrm>
            <a:off x="8079594" y="5747760"/>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a:t>
            </a:r>
            <a:r>
              <a:rPr lang="el-GR" sz="2600" dirty="0">
                <a:latin typeface="Arial" panose="020B0604020202020204" pitchFamily="34" charset="0"/>
                <a:cs typeface="Arial" panose="020B0604020202020204" pitchFamily="34" charset="0"/>
              </a:rPr>
              <a:t>29:</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€200</a:t>
            </a:r>
            <a:endParaRPr lang="en-CY" sz="26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6B9C63FE-82DA-1C28-2BBF-07B9ECEEAE38}"/>
              </a:ext>
            </a:extLst>
          </p:cNvPr>
          <p:cNvSpPr txBox="1"/>
          <p:nvPr/>
        </p:nvSpPr>
        <p:spPr>
          <a:xfrm>
            <a:off x="10612002" y="2793105"/>
            <a:ext cx="7466514" cy="7150995"/>
          </a:xfrm>
          <a:prstGeom prst="rect">
            <a:avLst/>
          </a:prstGeom>
          <a:noFill/>
        </p:spPr>
        <p:txBody>
          <a:bodyPr wrap="square" rtlCol="0">
            <a:normAutofit lnSpcReduction="10000"/>
          </a:bodyPr>
          <a:lstStyle/>
          <a:p>
            <a:r>
              <a:rPr lang="el-GR" sz="2600" b="1" dirty="0">
                <a:latin typeface="Arial" panose="020B0604020202020204" pitchFamily="34" charset="0"/>
                <a:cs typeface="Arial" panose="020B0604020202020204" pitchFamily="34" charset="0"/>
              </a:rPr>
              <a:t>2026</a:t>
            </a: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Το μέρισμα που καταβάλλεται από την </a:t>
            </a:r>
            <a:r>
              <a:rPr lang="en-US" sz="2600" dirty="0">
                <a:latin typeface="Arial" panose="020B0604020202020204" pitchFamily="34" charset="0"/>
                <a:cs typeface="Arial" panose="020B0604020202020204" pitchFamily="34" charset="0"/>
              </a:rPr>
              <a:t>CypCo3 </a:t>
            </a:r>
            <a:r>
              <a:rPr lang="el-GR" sz="2600" dirty="0">
                <a:latin typeface="Arial" panose="020B0604020202020204" pitchFamily="34" charset="0"/>
                <a:cs typeface="Arial" panose="020B0604020202020204" pitchFamily="34" charset="0"/>
              </a:rPr>
              <a:t>στην </a:t>
            </a:r>
            <a:r>
              <a:rPr lang="en-US" sz="2600" dirty="0">
                <a:latin typeface="Arial" panose="020B0604020202020204" pitchFamily="34" charset="0"/>
                <a:cs typeface="Arial" panose="020B0604020202020204" pitchFamily="34" charset="0"/>
              </a:rPr>
              <a:t>CypCo4 </a:t>
            </a:r>
            <a:r>
              <a:rPr lang="el-GR" sz="2600" dirty="0">
                <a:latin typeface="Arial" panose="020B0604020202020204" pitchFamily="34" charset="0"/>
                <a:cs typeface="Arial" panose="020B0604020202020204" pitchFamily="34" charset="0"/>
              </a:rPr>
              <a:t>προέρχεται από τα κέρδη της </a:t>
            </a:r>
            <a:r>
              <a:rPr lang="en-US" sz="2600" dirty="0">
                <a:latin typeface="Arial" panose="020B0604020202020204" pitchFamily="34" charset="0"/>
                <a:cs typeface="Arial" panose="020B0604020202020204" pitchFamily="34" charset="0"/>
              </a:rPr>
              <a:t>CypCo1 </a:t>
            </a:r>
            <a:r>
              <a:rPr lang="el-GR" sz="2600" dirty="0">
                <a:latin typeface="Arial" panose="020B0604020202020204" pitchFamily="34" charset="0"/>
                <a:cs typeface="Arial" panose="020B0604020202020204" pitchFamily="34" charset="0"/>
              </a:rPr>
              <a:t>του 20</a:t>
            </a:r>
            <a:r>
              <a:rPr lang="en-US" sz="2600" dirty="0">
                <a:latin typeface="Arial" panose="020B0604020202020204" pitchFamily="34" charset="0"/>
                <a:cs typeface="Arial" panose="020B0604020202020204" pitchFamily="34" charset="0"/>
              </a:rPr>
              <a:t>2</a:t>
            </a:r>
            <a:r>
              <a:rPr lang="el-GR" sz="2600" dirty="0">
                <a:latin typeface="Arial" panose="020B0604020202020204" pitchFamily="34" charset="0"/>
                <a:cs typeface="Arial" panose="020B0604020202020204" pitchFamily="34" charset="0"/>
              </a:rPr>
              <a:t>0</a:t>
            </a:r>
            <a:r>
              <a:rPr lang="en-US" sz="2600" dirty="0">
                <a:latin typeface="Arial" panose="020B0604020202020204" pitchFamily="34" charset="0"/>
                <a:cs typeface="Arial" panose="020B0604020202020204" pitchFamily="34" charset="0"/>
              </a:rPr>
              <a:t>, </a:t>
            </a:r>
            <a:endParaRPr lang="el-GR" sz="2600" dirty="0">
              <a:latin typeface="Arial" panose="020B0604020202020204" pitchFamily="34" charset="0"/>
              <a:cs typeface="Arial" panose="020B0604020202020204" pitchFamily="34" charset="0"/>
            </a:endParaRP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καταβάλλεται στην </a:t>
            </a:r>
            <a:r>
              <a:rPr lang="en-US" sz="2600" dirty="0">
                <a:latin typeface="Arial" panose="020B0604020202020204" pitchFamily="34" charset="0"/>
                <a:cs typeface="Arial" panose="020B0604020202020204" pitchFamily="34" charset="0"/>
              </a:rPr>
              <a:t>CypCo4 </a:t>
            </a:r>
            <a:r>
              <a:rPr lang="el-GR" sz="2600" dirty="0">
                <a:latin typeface="Arial" panose="020B0604020202020204" pitchFamily="34" charset="0"/>
                <a:cs typeface="Arial" panose="020B0604020202020204" pitchFamily="34" charset="0"/>
              </a:rPr>
              <a:t>έμμεσα</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μετά την παρέλευση των 4 ετών </a:t>
            </a: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δεν προέρχεται από μερίσματα για τα οποία έχει καταβληθεί ΕΕΑ</a:t>
            </a:r>
          </a:p>
          <a:p>
            <a:pPr marL="457200" indent="-457200">
              <a:buClr>
                <a:srgbClr val="009999"/>
              </a:buClr>
              <a:buFont typeface="Wingdings" panose="05000000000000000000" pitchFamily="2" charset="2"/>
              <a:buChar char="Ø"/>
            </a:pPr>
            <a:endParaRPr lang="el-GR" sz="2600" dirty="0">
              <a:latin typeface="Arial" panose="020B0604020202020204" pitchFamily="34" charset="0"/>
              <a:cs typeface="Arial" panose="020B0604020202020204" pitchFamily="34" charset="0"/>
            </a:endParaRPr>
          </a:p>
          <a:p>
            <a:pPr marL="814388" indent="-365125">
              <a:buClr>
                <a:srgbClr val="009999"/>
              </a:buClr>
            </a:pPr>
            <a:r>
              <a:rPr lang="el-GR" sz="2600" dirty="0">
                <a:solidFill>
                  <a:srgbClr val="009999"/>
                </a:solidFill>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Κατά την καταβολή υπόκειται σε παρακράτηση με συντελεστή 17%, η οποία καταβάλλεται μέχρι το τέλος του </a:t>
            </a:r>
            <a:r>
              <a:rPr lang="el-GR" sz="2600">
                <a:latin typeface="Arial" panose="020B0604020202020204" pitchFamily="34" charset="0"/>
                <a:cs typeface="Arial" panose="020B0604020202020204" pitchFamily="34" charset="0"/>
              </a:rPr>
              <a:t>επόμενου μήνα </a:t>
            </a:r>
            <a:r>
              <a:rPr lang="el-GR" sz="2600" dirty="0">
                <a:latin typeface="Arial" panose="020B0604020202020204" pitchFamily="34" charset="0"/>
                <a:cs typeface="Arial" panose="020B0604020202020204" pitchFamily="34" charset="0"/>
              </a:rPr>
              <a:t>και όχι μέχρι την 31/12/2028. </a:t>
            </a:r>
          </a:p>
          <a:p>
            <a:pPr marL="814388" indent="-365125">
              <a:buClr>
                <a:srgbClr val="009999"/>
              </a:buClr>
            </a:pPr>
            <a:r>
              <a:rPr lang="el-GR" sz="2600" dirty="0">
                <a:solidFill>
                  <a:srgbClr val="009999"/>
                </a:solidFill>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Δηλαδή, παρά του ότι με βάση το άρθρο 3(1)(β)(</a:t>
            </a:r>
            <a:r>
              <a:rPr lang="en-US" sz="2600" dirty="0">
                <a:latin typeface="Arial" panose="020B0604020202020204" pitchFamily="34" charset="0"/>
                <a:cs typeface="Arial" panose="020B0604020202020204" pitchFamily="34" charset="0"/>
              </a:rPr>
              <a:t>ii)</a:t>
            </a:r>
            <a:r>
              <a:rPr lang="el-GR" sz="2600" dirty="0">
                <a:latin typeface="Arial" panose="020B0604020202020204" pitchFamily="34" charset="0"/>
                <a:cs typeface="Arial" panose="020B0604020202020204" pitchFamily="34" charset="0"/>
              </a:rPr>
              <a:t> η ΕΕΑ θα μπορούσε να καταβληθεί μέχρι την 31/12/2028, εντούτοις, ενεργοποιείται το άρθρο 3(1)(β)(</a:t>
            </a:r>
            <a:r>
              <a:rPr lang="en-US" sz="2600" dirty="0" err="1">
                <a:latin typeface="Arial" panose="020B0604020202020204" pitchFamily="34" charset="0"/>
                <a:cs typeface="Arial" panose="020B0604020202020204" pitchFamily="34" charset="0"/>
              </a:rPr>
              <a:t>i</a:t>
            </a:r>
            <a:r>
              <a:rPr lang="en-US" sz="2600" dirty="0">
                <a:latin typeface="Arial" panose="020B0604020202020204" pitchFamily="34" charset="0"/>
                <a:cs typeface="Arial" panose="020B0604020202020204" pitchFamily="34" charset="0"/>
              </a:rPr>
              <a:t>)</a:t>
            </a:r>
            <a:r>
              <a:rPr lang="el-GR" sz="2600" dirty="0">
                <a:latin typeface="Arial" panose="020B0604020202020204" pitchFamily="34" charset="0"/>
                <a:cs typeface="Arial" panose="020B0604020202020204" pitchFamily="34" charset="0"/>
              </a:rPr>
              <a:t>, με αποτέλεσμα η ΕΕΑ να είναι καταβλητέα μέχρι το τέλος του επόμενου μήνα</a:t>
            </a:r>
            <a:r>
              <a:rPr lang="en-US" sz="2600" dirty="0">
                <a:latin typeface="Arial" panose="020B0604020202020204" pitchFamily="34" charset="0"/>
                <a:cs typeface="Arial" panose="020B0604020202020204" pitchFamily="34" charset="0"/>
              </a:rPr>
              <a:t>.</a:t>
            </a:r>
            <a:endParaRPr lang="el-GR" sz="2600" dirty="0">
              <a:latin typeface="Arial" panose="020B0604020202020204" pitchFamily="34" charset="0"/>
              <a:cs typeface="Arial" panose="020B0604020202020204" pitchFamily="34" charset="0"/>
            </a:endParaRPr>
          </a:p>
          <a:p>
            <a:pPr marL="457200" indent="-457200">
              <a:buClr>
                <a:srgbClr val="009999"/>
              </a:buClr>
              <a:buFont typeface="Wingdings" panose="05000000000000000000" pitchFamily="2" charset="2"/>
              <a:buChar char="Ø"/>
            </a:pPr>
            <a:endParaRPr lang="el-GR" sz="2600" dirty="0">
              <a:latin typeface="Arial" panose="020B0604020202020204" pitchFamily="34" charset="0"/>
              <a:cs typeface="Arial" panose="020B0604020202020204" pitchFamily="34" charset="0"/>
            </a:endParaRPr>
          </a:p>
        </p:txBody>
      </p:sp>
      <p:cxnSp>
        <p:nvCxnSpPr>
          <p:cNvPr id="28" name="Straight Arrow Connector 27">
            <a:extLst>
              <a:ext uri="{FF2B5EF4-FFF2-40B4-BE49-F238E27FC236}">
                <a16:creationId xmlns:a16="http://schemas.microsoft.com/office/drawing/2014/main" id="{641E90E1-5BA6-68BF-EA97-75A81538D46E}"/>
              </a:ext>
            </a:extLst>
          </p:cNvPr>
          <p:cNvCxnSpPr>
            <a:cxnSpLocks/>
          </p:cNvCxnSpPr>
          <p:nvPr/>
        </p:nvCxnSpPr>
        <p:spPr>
          <a:xfrm>
            <a:off x="1524000" y="4346394"/>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F350789-0807-D4DA-50E8-0C169A1A3E07}"/>
              </a:ext>
            </a:extLst>
          </p:cNvPr>
          <p:cNvSpPr txBox="1"/>
          <p:nvPr/>
        </p:nvSpPr>
        <p:spPr>
          <a:xfrm>
            <a:off x="1903596" y="4346394"/>
            <a:ext cx="1025166" cy="461665"/>
          </a:xfrm>
          <a:prstGeom prst="rect">
            <a:avLst/>
          </a:prstGeom>
          <a:noFill/>
        </p:spPr>
        <p:txBody>
          <a:bodyPr wrap="square" rtlCol="0">
            <a:spAutoFit/>
          </a:bodyPr>
          <a:lstStyle/>
          <a:p>
            <a:r>
              <a:rPr lang="el-GR" sz="2400" dirty="0"/>
              <a:t>100%</a:t>
            </a:r>
            <a:endParaRPr lang="en-CY" sz="2400" dirty="0"/>
          </a:p>
        </p:txBody>
      </p:sp>
      <p:cxnSp>
        <p:nvCxnSpPr>
          <p:cNvPr id="31" name="Straight Arrow Connector 30">
            <a:extLst>
              <a:ext uri="{FF2B5EF4-FFF2-40B4-BE49-F238E27FC236}">
                <a16:creationId xmlns:a16="http://schemas.microsoft.com/office/drawing/2014/main" id="{479424BC-997F-21E4-CAB0-39BD75ACFF0F}"/>
              </a:ext>
            </a:extLst>
          </p:cNvPr>
          <p:cNvCxnSpPr>
            <a:cxnSpLocks/>
          </p:cNvCxnSpPr>
          <p:nvPr/>
        </p:nvCxnSpPr>
        <p:spPr>
          <a:xfrm>
            <a:off x="1524000" y="5864044"/>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33A92DB7-9173-4D59-BD31-E67BF9A23593}"/>
              </a:ext>
            </a:extLst>
          </p:cNvPr>
          <p:cNvCxnSpPr>
            <a:cxnSpLocks/>
          </p:cNvCxnSpPr>
          <p:nvPr/>
        </p:nvCxnSpPr>
        <p:spPr>
          <a:xfrm>
            <a:off x="1524000" y="7319108"/>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4C3CFDA3-5AD4-5F2E-5193-AAEEA173BBDC}"/>
              </a:ext>
            </a:extLst>
          </p:cNvPr>
          <p:cNvSpPr txBox="1"/>
          <p:nvPr/>
        </p:nvSpPr>
        <p:spPr>
          <a:xfrm>
            <a:off x="1862602" y="5885715"/>
            <a:ext cx="1025166" cy="461665"/>
          </a:xfrm>
          <a:prstGeom prst="rect">
            <a:avLst/>
          </a:prstGeom>
          <a:noFill/>
        </p:spPr>
        <p:txBody>
          <a:bodyPr wrap="square" rtlCol="0">
            <a:spAutoFit/>
          </a:bodyPr>
          <a:lstStyle/>
          <a:p>
            <a:r>
              <a:rPr lang="el-GR" sz="2400" dirty="0"/>
              <a:t>100%</a:t>
            </a:r>
            <a:endParaRPr lang="en-CY" sz="2400" dirty="0"/>
          </a:p>
        </p:txBody>
      </p:sp>
      <p:sp>
        <p:nvSpPr>
          <p:cNvPr id="34" name="TextBox 33">
            <a:extLst>
              <a:ext uri="{FF2B5EF4-FFF2-40B4-BE49-F238E27FC236}">
                <a16:creationId xmlns:a16="http://schemas.microsoft.com/office/drawing/2014/main" id="{BB8F0DF1-FFDB-73B5-171E-92E071B83220}"/>
              </a:ext>
            </a:extLst>
          </p:cNvPr>
          <p:cNvSpPr txBox="1"/>
          <p:nvPr/>
        </p:nvSpPr>
        <p:spPr>
          <a:xfrm>
            <a:off x="1835362" y="7436092"/>
            <a:ext cx="1025166" cy="461665"/>
          </a:xfrm>
          <a:prstGeom prst="rect">
            <a:avLst/>
          </a:prstGeom>
          <a:noFill/>
        </p:spPr>
        <p:txBody>
          <a:bodyPr wrap="square" rtlCol="0">
            <a:spAutoFit/>
          </a:bodyPr>
          <a:lstStyle/>
          <a:p>
            <a:r>
              <a:rPr lang="el-GR" sz="2400" dirty="0"/>
              <a:t>100%</a:t>
            </a:r>
            <a:endParaRPr lang="en-CY" sz="2400" dirty="0"/>
          </a:p>
        </p:txBody>
      </p:sp>
      <p:sp>
        <p:nvSpPr>
          <p:cNvPr id="4" name="Arrow: Curved Up 3">
            <a:extLst>
              <a:ext uri="{FF2B5EF4-FFF2-40B4-BE49-F238E27FC236}">
                <a16:creationId xmlns:a16="http://schemas.microsoft.com/office/drawing/2014/main" id="{5AD646A9-CBAA-17C0-7ECD-4131522B1D1E}"/>
              </a:ext>
            </a:extLst>
          </p:cNvPr>
          <p:cNvSpPr/>
          <p:nvPr/>
        </p:nvSpPr>
        <p:spPr>
          <a:xfrm rot="15682198">
            <a:off x="3025069" y="7412953"/>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6" name="Arrow: Curved Up 5">
            <a:extLst>
              <a:ext uri="{FF2B5EF4-FFF2-40B4-BE49-F238E27FC236}">
                <a16:creationId xmlns:a16="http://schemas.microsoft.com/office/drawing/2014/main" id="{12111715-CB1D-C898-F96F-CAD1649954BB}"/>
              </a:ext>
            </a:extLst>
          </p:cNvPr>
          <p:cNvSpPr/>
          <p:nvPr/>
        </p:nvSpPr>
        <p:spPr>
          <a:xfrm rot="15682198">
            <a:off x="6736098" y="5692900"/>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7" name="Arrow: Curved Up 6">
            <a:extLst>
              <a:ext uri="{FF2B5EF4-FFF2-40B4-BE49-F238E27FC236}">
                <a16:creationId xmlns:a16="http://schemas.microsoft.com/office/drawing/2014/main" id="{65C93F2F-4999-455C-94C1-3AF59CA11F66}"/>
              </a:ext>
            </a:extLst>
          </p:cNvPr>
          <p:cNvSpPr/>
          <p:nvPr/>
        </p:nvSpPr>
        <p:spPr>
          <a:xfrm rot="15682198">
            <a:off x="3177470" y="5766274"/>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18" name="Arrow: Curved Up 17">
            <a:extLst>
              <a:ext uri="{FF2B5EF4-FFF2-40B4-BE49-F238E27FC236}">
                <a16:creationId xmlns:a16="http://schemas.microsoft.com/office/drawing/2014/main" id="{3FCCF509-D459-F2DB-C4C4-1766CAD9D86E}"/>
              </a:ext>
            </a:extLst>
          </p:cNvPr>
          <p:cNvSpPr/>
          <p:nvPr/>
        </p:nvSpPr>
        <p:spPr>
          <a:xfrm rot="15682198">
            <a:off x="3117713" y="4052525"/>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14" name="Slide Number Placeholder 9">
            <a:extLst>
              <a:ext uri="{FF2B5EF4-FFF2-40B4-BE49-F238E27FC236}">
                <a16:creationId xmlns:a16="http://schemas.microsoft.com/office/drawing/2014/main" id="{A615247D-5B52-A039-141F-676C95031739}"/>
              </a:ext>
            </a:extLst>
          </p:cNvPr>
          <p:cNvSpPr txBox="1">
            <a:spLocks/>
          </p:cNvSpPr>
          <p:nvPr/>
        </p:nvSpPr>
        <p:spPr>
          <a:xfrm>
            <a:off x="15621000" y="949857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15</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1771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DC746-2790-7AB4-54A1-06928482862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5D2A01E-53A6-8368-4A28-26A530C780D5}"/>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a:extLst>
              <a:ext uri="{FF2B5EF4-FFF2-40B4-BE49-F238E27FC236}">
                <a16:creationId xmlns:a16="http://schemas.microsoft.com/office/drawing/2014/main" id="{EDBC3ED6-D504-3E45-E3D5-99EB88BBCF5D}"/>
              </a:ext>
            </a:extLst>
          </p:cNvPr>
          <p:cNvSpPr/>
          <p:nvPr/>
        </p:nvSpPr>
        <p:spPr>
          <a:xfrm rot="9349477">
            <a:off x="10390155" y="7499494"/>
            <a:ext cx="10837619" cy="3998157"/>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4">
              <a:extLst>
                <a:ext uri="{96DAC541-7B7A-43D3-8B79-37D633B846F1}">
                  <asvg:svgBlip xmlns:asvg="http://schemas.microsoft.com/office/drawing/2016/SVG/main" r:embed="rId5"/>
                </a:ext>
              </a:extLst>
            </a:blip>
            <a:stretch>
              <a:fillRect l="-24522" t="-71813" r="-46351"/>
            </a:stretch>
          </a:blipFill>
        </p:spPr>
      </p:sp>
      <p:sp>
        <p:nvSpPr>
          <p:cNvPr id="10" name="TextBox 9">
            <a:extLst>
              <a:ext uri="{FF2B5EF4-FFF2-40B4-BE49-F238E27FC236}">
                <a16:creationId xmlns:a16="http://schemas.microsoft.com/office/drawing/2014/main" id="{2A9EEAC8-DEE2-FEB7-40BD-B471093B5F2E}"/>
              </a:ext>
            </a:extLst>
          </p:cNvPr>
          <p:cNvSpPr txBox="1"/>
          <p:nvPr/>
        </p:nvSpPr>
        <p:spPr>
          <a:xfrm>
            <a:off x="4267200" y="146227"/>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3(1)(β) - Εισόδημα από ΜΕΡΙΣΜΑΤΑ</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46178485-6B84-77CE-C6F6-BB43466743C6}"/>
              </a:ext>
            </a:extLst>
          </p:cNvPr>
          <p:cNvSpPr txBox="1"/>
          <p:nvPr/>
        </p:nvSpPr>
        <p:spPr>
          <a:xfrm>
            <a:off x="838200" y="1125557"/>
            <a:ext cx="17221200" cy="8894743"/>
          </a:xfrm>
          <a:prstGeom prst="rect">
            <a:avLst/>
          </a:prstGeom>
          <a:noFill/>
        </p:spPr>
        <p:txBody>
          <a:bodyPr wrap="square">
            <a:spAutoFit/>
          </a:bodyPr>
          <a:lstStyle/>
          <a:p>
            <a:endParaRPr lang="el-GR" sz="4400" b="1" u="sng" dirty="0">
              <a:solidFill>
                <a:srgbClr val="00C0BC"/>
              </a:solidFill>
              <a:latin typeface="Arial" panose="020B0604020202020204" pitchFamily="34" charset="0"/>
              <a:cs typeface="Arial" panose="020B0604020202020204" pitchFamily="34" charset="0"/>
            </a:endParaRPr>
          </a:p>
          <a:p>
            <a:r>
              <a:rPr lang="el-GR" sz="4400" b="1" u="sng" dirty="0">
                <a:solidFill>
                  <a:srgbClr val="00C0BC"/>
                </a:solidFill>
                <a:latin typeface="Arial" panose="020B0604020202020204" pitchFamily="34" charset="0"/>
                <a:cs typeface="Arial" panose="020B0604020202020204" pitchFamily="34" charset="0"/>
              </a:rPr>
              <a:t>Παράδειγμα (συνέχεια):</a:t>
            </a: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a:p>
            <a:endParaRPr lang="el-GR" sz="4400" dirty="0">
              <a:latin typeface="Arial" panose="020B0604020202020204" pitchFamily="34" charset="0"/>
              <a:cs typeface="Arial" panose="020B0604020202020204" pitchFamily="34" charset="0"/>
            </a:endParaRPr>
          </a:p>
        </p:txBody>
      </p:sp>
      <p:sp>
        <p:nvSpPr>
          <p:cNvPr id="11" name="Slide Number Placeholder 9">
            <a:extLst>
              <a:ext uri="{FF2B5EF4-FFF2-40B4-BE49-F238E27FC236}">
                <a16:creationId xmlns:a16="http://schemas.microsoft.com/office/drawing/2014/main" id="{AE527331-3725-E3BB-7CDC-4720E60029A5}"/>
              </a:ext>
            </a:extLst>
          </p:cNvPr>
          <p:cNvSpPr>
            <a:spLocks noGrp="1"/>
          </p:cNvSpPr>
          <p:nvPr>
            <p:ph type="sldNum" sz="quarter" idx="12"/>
          </p:nvPr>
        </p:nvSpPr>
        <p:spPr>
          <a:xfrm>
            <a:off x="6553200" y="6356350"/>
            <a:ext cx="2133600" cy="365125"/>
          </a:xfrm>
        </p:spPr>
        <p:txBody>
          <a:bodyPr/>
          <a:lstStyle/>
          <a:p>
            <a:fld id="{B6F15528-21DE-4FAA-801E-634DDDAF4B2B}" type="slidenum">
              <a:rPr lang="en-US" smtClean="0"/>
              <a:pPr/>
              <a:t>16</a:t>
            </a:fld>
            <a:endParaRPr lang="en-US" dirty="0"/>
          </a:p>
        </p:txBody>
      </p:sp>
      <p:sp>
        <p:nvSpPr>
          <p:cNvPr id="8" name="TextBox 7">
            <a:extLst>
              <a:ext uri="{FF2B5EF4-FFF2-40B4-BE49-F238E27FC236}">
                <a16:creationId xmlns:a16="http://schemas.microsoft.com/office/drawing/2014/main" id="{570BBE01-E201-E320-3266-A042B5442DC2}"/>
              </a:ext>
            </a:extLst>
          </p:cNvPr>
          <p:cNvSpPr txBox="1"/>
          <p:nvPr/>
        </p:nvSpPr>
        <p:spPr>
          <a:xfrm>
            <a:off x="1295400" y="3431995"/>
            <a:ext cx="1922321" cy="769441"/>
          </a:xfrm>
          <a:prstGeom prst="rect">
            <a:avLst/>
          </a:prstGeom>
          <a:solidFill>
            <a:schemeClr val="accent5">
              <a:lumMod val="20000"/>
              <a:lumOff val="80000"/>
            </a:schemeClr>
          </a:solidFill>
          <a:ln>
            <a:solidFill>
              <a:srgbClr val="000000"/>
            </a:solidFill>
          </a:ln>
        </p:spPr>
        <p:txBody>
          <a:bodyPr wrap="none" rtlCol="0">
            <a:spAutoFit/>
          </a:bodyPr>
          <a:lstStyle/>
          <a:p>
            <a:r>
              <a:rPr lang="en-US" sz="4400" dirty="0" err="1"/>
              <a:t>CypCo</a:t>
            </a:r>
            <a:r>
              <a:rPr lang="el-GR" sz="4400"/>
              <a:t>4</a:t>
            </a:r>
            <a:endParaRPr lang="en-CY" sz="4400" dirty="0"/>
          </a:p>
        </p:txBody>
      </p:sp>
      <p:sp>
        <p:nvSpPr>
          <p:cNvPr id="9" name="TextBox 8">
            <a:extLst>
              <a:ext uri="{FF2B5EF4-FFF2-40B4-BE49-F238E27FC236}">
                <a16:creationId xmlns:a16="http://schemas.microsoft.com/office/drawing/2014/main" id="{D01E49EC-889F-4B6F-BF1B-644AC3A93681}"/>
              </a:ext>
            </a:extLst>
          </p:cNvPr>
          <p:cNvSpPr txBox="1"/>
          <p:nvPr/>
        </p:nvSpPr>
        <p:spPr>
          <a:xfrm>
            <a:off x="1336587" y="4983659"/>
            <a:ext cx="1922321" cy="769441"/>
          </a:xfrm>
          <a:prstGeom prst="rect">
            <a:avLst/>
          </a:prstGeom>
          <a:solidFill>
            <a:schemeClr val="accent4">
              <a:lumMod val="20000"/>
              <a:lumOff val="80000"/>
            </a:schemeClr>
          </a:solidFill>
          <a:ln>
            <a:solidFill>
              <a:srgbClr val="000000"/>
            </a:solidFill>
          </a:ln>
        </p:spPr>
        <p:txBody>
          <a:bodyPr wrap="none" rtlCol="0">
            <a:spAutoFit/>
          </a:bodyPr>
          <a:lstStyle/>
          <a:p>
            <a:r>
              <a:rPr lang="en-US" sz="4400" dirty="0" err="1"/>
              <a:t>CypCo</a:t>
            </a:r>
            <a:r>
              <a:rPr lang="el-GR" sz="4400" dirty="0"/>
              <a:t>3</a:t>
            </a:r>
            <a:endParaRPr lang="en-CY" sz="4400" dirty="0"/>
          </a:p>
        </p:txBody>
      </p:sp>
      <p:sp>
        <p:nvSpPr>
          <p:cNvPr id="12" name="TextBox 11">
            <a:extLst>
              <a:ext uri="{FF2B5EF4-FFF2-40B4-BE49-F238E27FC236}">
                <a16:creationId xmlns:a16="http://schemas.microsoft.com/office/drawing/2014/main" id="{3D9C18E4-51B7-11FA-26B5-79C4F8A204BF}"/>
              </a:ext>
            </a:extLst>
          </p:cNvPr>
          <p:cNvSpPr txBox="1"/>
          <p:nvPr/>
        </p:nvSpPr>
        <p:spPr>
          <a:xfrm>
            <a:off x="1295400" y="6479995"/>
            <a:ext cx="1922321" cy="769441"/>
          </a:xfrm>
          <a:prstGeom prst="rect">
            <a:avLst/>
          </a:prstGeom>
          <a:solidFill>
            <a:schemeClr val="accent3">
              <a:lumMod val="20000"/>
              <a:lumOff val="80000"/>
            </a:schemeClr>
          </a:solidFill>
          <a:ln>
            <a:solidFill>
              <a:srgbClr val="000000"/>
            </a:solidFill>
          </a:ln>
        </p:spPr>
        <p:txBody>
          <a:bodyPr wrap="none" rtlCol="0">
            <a:spAutoFit/>
          </a:bodyPr>
          <a:lstStyle/>
          <a:p>
            <a:r>
              <a:rPr lang="en-US" sz="4400" dirty="0" err="1"/>
              <a:t>CypCo</a:t>
            </a:r>
            <a:r>
              <a:rPr lang="el-GR" sz="4400" dirty="0"/>
              <a:t>2</a:t>
            </a:r>
            <a:endParaRPr lang="en-CY" sz="4400" dirty="0"/>
          </a:p>
        </p:txBody>
      </p:sp>
      <p:sp>
        <p:nvSpPr>
          <p:cNvPr id="13" name="TextBox 12">
            <a:extLst>
              <a:ext uri="{FF2B5EF4-FFF2-40B4-BE49-F238E27FC236}">
                <a16:creationId xmlns:a16="http://schemas.microsoft.com/office/drawing/2014/main" id="{F266DE0B-ACD8-69C1-9FC8-06F4C632F8FB}"/>
              </a:ext>
            </a:extLst>
          </p:cNvPr>
          <p:cNvSpPr txBox="1"/>
          <p:nvPr/>
        </p:nvSpPr>
        <p:spPr>
          <a:xfrm>
            <a:off x="1336587" y="8031659"/>
            <a:ext cx="1922321" cy="769441"/>
          </a:xfrm>
          <a:prstGeom prst="rect">
            <a:avLst/>
          </a:prstGeom>
          <a:solidFill>
            <a:schemeClr val="accent2">
              <a:lumMod val="20000"/>
              <a:lumOff val="80000"/>
            </a:schemeClr>
          </a:solidFill>
          <a:ln>
            <a:solidFill>
              <a:srgbClr val="000000"/>
            </a:solidFill>
          </a:ln>
        </p:spPr>
        <p:txBody>
          <a:bodyPr wrap="none" rtlCol="0">
            <a:spAutoFit/>
          </a:bodyPr>
          <a:lstStyle/>
          <a:p>
            <a:r>
              <a:rPr lang="en-US" sz="4400" dirty="0" err="1"/>
              <a:t>CypCo</a:t>
            </a:r>
            <a:r>
              <a:rPr lang="el-GR" sz="4400" dirty="0"/>
              <a:t>1</a:t>
            </a:r>
            <a:endParaRPr lang="en-CY" sz="4400" dirty="0"/>
          </a:p>
        </p:txBody>
      </p:sp>
      <p:sp>
        <p:nvSpPr>
          <p:cNvPr id="17" name="TextBox 16">
            <a:extLst>
              <a:ext uri="{FF2B5EF4-FFF2-40B4-BE49-F238E27FC236}">
                <a16:creationId xmlns:a16="http://schemas.microsoft.com/office/drawing/2014/main" id="{8558750C-97EA-CB0C-9AA1-322F5B621B1C}"/>
              </a:ext>
            </a:extLst>
          </p:cNvPr>
          <p:cNvSpPr txBox="1"/>
          <p:nvPr/>
        </p:nvSpPr>
        <p:spPr>
          <a:xfrm>
            <a:off x="4527527" y="7055600"/>
            <a:ext cx="2914553" cy="1692771"/>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2022</a:t>
            </a:r>
            <a:r>
              <a:rPr lang="el-GR" sz="2600" dirty="0">
                <a:latin typeface="Arial" panose="020B0604020202020204" pitchFamily="34" charset="0"/>
                <a:cs typeface="Arial" panose="020B0604020202020204" pitchFamily="34" charset="0"/>
              </a:rPr>
              <a:t>:</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€700 από κέρδη του 2020</a:t>
            </a:r>
            <a:endParaRPr lang="en-CY" sz="26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7BC3EE37-BE19-E735-8893-470618482420}"/>
              </a:ext>
            </a:extLst>
          </p:cNvPr>
          <p:cNvSpPr txBox="1"/>
          <p:nvPr/>
        </p:nvSpPr>
        <p:spPr>
          <a:xfrm>
            <a:off x="4464297" y="5663685"/>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a:t>
            </a:r>
            <a:r>
              <a:rPr lang="el-GR" sz="2600" dirty="0">
                <a:latin typeface="Arial" panose="020B0604020202020204" pitchFamily="34" charset="0"/>
                <a:cs typeface="Arial" panose="020B0604020202020204" pitchFamily="34" charset="0"/>
              </a:rPr>
              <a:t>4:</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€490</a:t>
            </a:r>
            <a:endParaRPr lang="en-CY" sz="26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427CCA6-1969-EC84-3151-ECE2F3565818}"/>
              </a:ext>
            </a:extLst>
          </p:cNvPr>
          <p:cNvSpPr txBox="1"/>
          <p:nvPr/>
        </p:nvSpPr>
        <p:spPr>
          <a:xfrm>
            <a:off x="4360165" y="3962933"/>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202</a:t>
            </a:r>
            <a:r>
              <a:rPr lang="el-GR" sz="2600" dirty="0">
                <a:latin typeface="Arial" panose="020B0604020202020204" pitchFamily="34" charset="0"/>
                <a:cs typeface="Arial" panose="020B0604020202020204" pitchFamily="34" charset="0"/>
              </a:rPr>
              <a:t>6:</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€343</a:t>
            </a:r>
            <a:endParaRPr lang="en-CY" sz="2600" dirty="0">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A15AC689-BCEE-916F-0593-C74E4C3A133F}"/>
              </a:ext>
            </a:extLst>
          </p:cNvPr>
          <p:cNvSpPr txBox="1"/>
          <p:nvPr/>
        </p:nvSpPr>
        <p:spPr>
          <a:xfrm>
            <a:off x="8079594" y="5747760"/>
            <a:ext cx="2806204" cy="892552"/>
          </a:xfrm>
          <a:prstGeom prst="rect">
            <a:avLst/>
          </a:prstGeom>
          <a:noFill/>
        </p:spPr>
        <p:txBody>
          <a:bodyPr wrap="square" rtlCol="0">
            <a:spAutoFit/>
          </a:bodyPr>
          <a:lstStyle/>
          <a:p>
            <a:r>
              <a:rPr lang="en-US" sz="2600" dirty="0">
                <a:latin typeface="Arial" panose="020B0604020202020204" pitchFamily="34" charset="0"/>
                <a:cs typeface="Arial" panose="020B0604020202020204" pitchFamily="34" charset="0"/>
              </a:rPr>
              <a:t>20</a:t>
            </a:r>
            <a:r>
              <a:rPr lang="el-GR" sz="2600" dirty="0">
                <a:latin typeface="Arial" panose="020B0604020202020204" pitchFamily="34" charset="0"/>
                <a:cs typeface="Arial" panose="020B0604020202020204" pitchFamily="34" charset="0"/>
              </a:rPr>
              <a:t>29</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πληρωμή μερίσματος €200</a:t>
            </a:r>
            <a:endParaRPr lang="en-CY" sz="26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71E40037-EA80-8A74-D62F-23CA99DEE753}"/>
              </a:ext>
            </a:extLst>
          </p:cNvPr>
          <p:cNvSpPr txBox="1"/>
          <p:nvPr/>
        </p:nvSpPr>
        <p:spPr>
          <a:xfrm>
            <a:off x="10842776" y="2838727"/>
            <a:ext cx="7018648" cy="6494085"/>
          </a:xfrm>
          <a:prstGeom prst="rect">
            <a:avLst/>
          </a:prstGeom>
          <a:noFill/>
        </p:spPr>
        <p:txBody>
          <a:bodyPr wrap="square" rtlCol="0">
            <a:spAutoFit/>
          </a:bodyPr>
          <a:lstStyle/>
          <a:p>
            <a:pPr marL="457200" indent="-457200">
              <a:buClr>
                <a:srgbClr val="009999"/>
              </a:buClr>
              <a:buFont typeface="Wingdings" panose="05000000000000000000" pitchFamily="2" charset="2"/>
              <a:buChar char="Ø"/>
            </a:pPr>
            <a:endParaRPr lang="el-GR" sz="2600" dirty="0">
              <a:latin typeface="Arial" panose="020B0604020202020204" pitchFamily="34" charset="0"/>
              <a:cs typeface="Arial" panose="020B0604020202020204" pitchFamily="34" charset="0"/>
            </a:endParaRPr>
          </a:p>
          <a:p>
            <a:pPr>
              <a:buClr>
                <a:srgbClr val="009999"/>
              </a:buClr>
            </a:pPr>
            <a:r>
              <a:rPr lang="el-GR" sz="2600" b="1" dirty="0">
                <a:latin typeface="Arial" panose="020B0604020202020204" pitchFamily="34" charset="0"/>
                <a:cs typeface="Arial" panose="020B0604020202020204" pitchFamily="34" charset="0"/>
              </a:rPr>
              <a:t>202</a:t>
            </a:r>
            <a:r>
              <a:rPr lang="en-US" sz="2600" b="1" dirty="0">
                <a:latin typeface="Arial" panose="020B0604020202020204" pitchFamily="34" charset="0"/>
                <a:cs typeface="Arial" panose="020B0604020202020204" pitchFamily="34" charset="0"/>
              </a:rPr>
              <a:t>9</a:t>
            </a:r>
            <a:r>
              <a:rPr lang="el-GR" sz="2600" dirty="0">
                <a:latin typeface="Arial" panose="020B0604020202020204" pitchFamily="34" charset="0"/>
                <a:cs typeface="Arial" panose="020B0604020202020204" pitchFamily="34" charset="0"/>
              </a:rPr>
              <a:t> </a:t>
            </a: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Το μέρισμα που καταβάλλεται από την </a:t>
            </a:r>
            <a:r>
              <a:rPr lang="en-US" sz="2600" dirty="0">
                <a:latin typeface="Arial" panose="020B0604020202020204" pitchFamily="34" charset="0"/>
                <a:cs typeface="Arial" panose="020B0604020202020204" pitchFamily="34" charset="0"/>
              </a:rPr>
              <a:t>CypCo2 </a:t>
            </a:r>
            <a:r>
              <a:rPr lang="el-GR" sz="2600" dirty="0">
                <a:latin typeface="Arial" panose="020B0604020202020204" pitchFamily="34" charset="0"/>
                <a:cs typeface="Arial" panose="020B0604020202020204" pitchFamily="34" charset="0"/>
              </a:rPr>
              <a:t>στην </a:t>
            </a:r>
            <a:r>
              <a:rPr lang="en-US" sz="2600" dirty="0">
                <a:latin typeface="Arial" panose="020B0604020202020204" pitchFamily="34" charset="0"/>
                <a:cs typeface="Arial" panose="020B0604020202020204" pitchFamily="34" charset="0"/>
              </a:rPr>
              <a:t>CypCo3 </a:t>
            </a:r>
            <a:r>
              <a:rPr lang="el-GR" sz="2600" dirty="0">
                <a:latin typeface="Arial" panose="020B0604020202020204" pitchFamily="34" charset="0"/>
                <a:cs typeface="Arial" panose="020B0604020202020204" pitchFamily="34" charset="0"/>
              </a:rPr>
              <a:t>προέρχεται από τα κέρδη της </a:t>
            </a:r>
            <a:r>
              <a:rPr lang="en-US" sz="2600" dirty="0">
                <a:latin typeface="Arial" panose="020B0604020202020204" pitchFamily="34" charset="0"/>
                <a:cs typeface="Arial" panose="020B0604020202020204" pitchFamily="34" charset="0"/>
              </a:rPr>
              <a:t>CypCo1 </a:t>
            </a:r>
            <a:r>
              <a:rPr lang="el-GR" sz="2600" dirty="0">
                <a:latin typeface="Arial" panose="020B0604020202020204" pitchFamily="34" charset="0"/>
                <a:cs typeface="Arial" panose="020B0604020202020204" pitchFamily="34" charset="0"/>
              </a:rPr>
              <a:t>του 20</a:t>
            </a:r>
            <a:r>
              <a:rPr lang="en-US" sz="2600" dirty="0">
                <a:latin typeface="Arial" panose="020B0604020202020204" pitchFamily="34" charset="0"/>
                <a:cs typeface="Arial" panose="020B0604020202020204" pitchFamily="34" charset="0"/>
              </a:rPr>
              <a:t>2</a:t>
            </a:r>
            <a:r>
              <a:rPr lang="el-GR" sz="2600" dirty="0">
                <a:latin typeface="Arial" panose="020B0604020202020204" pitchFamily="34" charset="0"/>
                <a:cs typeface="Arial" panose="020B0604020202020204" pitchFamily="34" charset="0"/>
              </a:rPr>
              <a:t>0</a:t>
            </a: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καταβάλλεται στην </a:t>
            </a:r>
            <a:r>
              <a:rPr lang="en-US" sz="2600" dirty="0" err="1">
                <a:latin typeface="Arial" panose="020B0604020202020204" pitchFamily="34" charset="0"/>
                <a:cs typeface="Arial" panose="020B0604020202020204" pitchFamily="34" charset="0"/>
              </a:rPr>
              <a:t>CypCo</a:t>
            </a:r>
            <a:r>
              <a:rPr lang="el-GR" sz="2600" dirty="0">
                <a:latin typeface="Arial" panose="020B0604020202020204" pitchFamily="34" charset="0"/>
                <a:cs typeface="Arial" panose="020B0604020202020204" pitchFamily="34" charset="0"/>
              </a:rPr>
              <a:t>3</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έμμεσα</a:t>
            </a:r>
            <a:r>
              <a:rPr lang="en-US" sz="2600" dirty="0">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μετά την παρέλευση των 4 ετών</a:t>
            </a: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δεν προέρχεται από μερίσματα για τα οποία έχει καταβληθεί ΕΕΑ</a:t>
            </a:r>
          </a:p>
          <a:p>
            <a:pPr marL="457200" indent="-457200">
              <a:buClr>
                <a:srgbClr val="009999"/>
              </a:buClr>
              <a:buFont typeface="Wingdings" panose="05000000000000000000" pitchFamily="2" charset="2"/>
              <a:buChar char="Ø"/>
            </a:pPr>
            <a:r>
              <a:rPr lang="el-GR" sz="2600" dirty="0">
                <a:latin typeface="Arial" panose="020B0604020202020204" pitchFamily="34" charset="0"/>
                <a:cs typeface="Arial" panose="020B0604020202020204" pitchFamily="34" charset="0"/>
              </a:rPr>
              <a:t>καταβάλλεται πριν την 31/12/2031</a:t>
            </a:r>
          </a:p>
          <a:p>
            <a:pPr marL="814388" indent="-365125">
              <a:buClr>
                <a:srgbClr val="009999"/>
              </a:buClr>
            </a:pPr>
            <a:endParaRPr lang="el-GR" sz="2600" dirty="0">
              <a:latin typeface="Arial" panose="020B0604020202020204" pitchFamily="34" charset="0"/>
              <a:cs typeface="Arial" panose="020B0604020202020204" pitchFamily="34" charset="0"/>
            </a:endParaRPr>
          </a:p>
          <a:p>
            <a:pPr marL="814388" indent="-365125">
              <a:buClr>
                <a:srgbClr val="009999"/>
              </a:buClr>
            </a:pPr>
            <a:r>
              <a:rPr lang="el-GR" sz="2600" dirty="0">
                <a:solidFill>
                  <a:srgbClr val="009999"/>
                </a:solidFill>
                <a:latin typeface="Arial" panose="020B0604020202020204" pitchFamily="34" charset="0"/>
                <a:cs typeface="Arial" panose="020B0604020202020204" pitchFamily="34" charset="0"/>
              </a:rPr>
              <a:t>► </a:t>
            </a:r>
            <a:r>
              <a:rPr lang="el-GR" sz="2600" dirty="0">
                <a:latin typeface="Arial" panose="020B0604020202020204" pitchFamily="34" charset="0"/>
                <a:cs typeface="Arial" panose="020B0604020202020204" pitchFamily="34" charset="0"/>
              </a:rPr>
              <a:t>Κατά την καταβολή υπόκειται σε παρακράτηση με συντελεστή 17%, η οποία καταβάλλεται μέχρι το τέλος του επόμενου μήνα με βάση το άρθρο 3(1)(β)(</a:t>
            </a:r>
            <a:r>
              <a:rPr lang="en-US" sz="2600" dirty="0" err="1">
                <a:latin typeface="Arial" panose="020B0604020202020204" pitchFamily="34" charset="0"/>
                <a:cs typeface="Arial" panose="020B0604020202020204" pitchFamily="34" charset="0"/>
              </a:rPr>
              <a:t>i</a:t>
            </a:r>
            <a:r>
              <a:rPr lang="en-US" sz="2600" dirty="0">
                <a:latin typeface="Arial" panose="020B0604020202020204" pitchFamily="34" charset="0"/>
                <a:cs typeface="Arial" panose="020B0604020202020204" pitchFamily="34" charset="0"/>
              </a:rPr>
              <a:t>).</a:t>
            </a:r>
            <a:endParaRPr lang="en-CY" sz="2600" dirty="0">
              <a:latin typeface="Arial" panose="020B0604020202020204" pitchFamily="34" charset="0"/>
              <a:cs typeface="Arial" panose="020B0604020202020204" pitchFamily="34" charset="0"/>
            </a:endParaRPr>
          </a:p>
        </p:txBody>
      </p:sp>
      <p:cxnSp>
        <p:nvCxnSpPr>
          <p:cNvPr id="28" name="Straight Arrow Connector 27">
            <a:extLst>
              <a:ext uri="{FF2B5EF4-FFF2-40B4-BE49-F238E27FC236}">
                <a16:creationId xmlns:a16="http://schemas.microsoft.com/office/drawing/2014/main" id="{2BEBC435-A676-293C-995E-3D11BEBD274F}"/>
              </a:ext>
            </a:extLst>
          </p:cNvPr>
          <p:cNvCxnSpPr>
            <a:cxnSpLocks/>
          </p:cNvCxnSpPr>
          <p:nvPr/>
        </p:nvCxnSpPr>
        <p:spPr>
          <a:xfrm>
            <a:off x="1524000" y="4346394"/>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9119076E-5282-4665-22CB-6674A6D7AB4B}"/>
              </a:ext>
            </a:extLst>
          </p:cNvPr>
          <p:cNvSpPr txBox="1"/>
          <p:nvPr/>
        </p:nvSpPr>
        <p:spPr>
          <a:xfrm>
            <a:off x="1903596" y="4346394"/>
            <a:ext cx="1025166" cy="461665"/>
          </a:xfrm>
          <a:prstGeom prst="rect">
            <a:avLst/>
          </a:prstGeom>
          <a:noFill/>
        </p:spPr>
        <p:txBody>
          <a:bodyPr wrap="square" rtlCol="0">
            <a:spAutoFit/>
          </a:bodyPr>
          <a:lstStyle/>
          <a:p>
            <a:r>
              <a:rPr lang="el-GR" sz="2400" dirty="0"/>
              <a:t>100%</a:t>
            </a:r>
            <a:endParaRPr lang="en-CY" sz="2400" dirty="0"/>
          </a:p>
        </p:txBody>
      </p:sp>
      <p:cxnSp>
        <p:nvCxnSpPr>
          <p:cNvPr id="31" name="Straight Arrow Connector 30">
            <a:extLst>
              <a:ext uri="{FF2B5EF4-FFF2-40B4-BE49-F238E27FC236}">
                <a16:creationId xmlns:a16="http://schemas.microsoft.com/office/drawing/2014/main" id="{670DF882-3607-C336-B8F0-2753E00BC0BD}"/>
              </a:ext>
            </a:extLst>
          </p:cNvPr>
          <p:cNvCxnSpPr>
            <a:cxnSpLocks/>
          </p:cNvCxnSpPr>
          <p:nvPr/>
        </p:nvCxnSpPr>
        <p:spPr>
          <a:xfrm>
            <a:off x="1524000" y="5864044"/>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EC6AA8F9-A6E7-7680-9588-BB4A37577685}"/>
              </a:ext>
            </a:extLst>
          </p:cNvPr>
          <p:cNvCxnSpPr>
            <a:cxnSpLocks/>
          </p:cNvCxnSpPr>
          <p:nvPr/>
        </p:nvCxnSpPr>
        <p:spPr>
          <a:xfrm>
            <a:off x="1524000" y="7319108"/>
            <a:ext cx="0" cy="4923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CE4AD875-090C-D97F-770E-BB5D9E9C7B3F}"/>
              </a:ext>
            </a:extLst>
          </p:cNvPr>
          <p:cNvSpPr txBox="1"/>
          <p:nvPr/>
        </p:nvSpPr>
        <p:spPr>
          <a:xfrm>
            <a:off x="1862602" y="5885715"/>
            <a:ext cx="1025166" cy="461665"/>
          </a:xfrm>
          <a:prstGeom prst="rect">
            <a:avLst/>
          </a:prstGeom>
          <a:noFill/>
        </p:spPr>
        <p:txBody>
          <a:bodyPr wrap="square" rtlCol="0">
            <a:spAutoFit/>
          </a:bodyPr>
          <a:lstStyle/>
          <a:p>
            <a:r>
              <a:rPr lang="el-GR" sz="2400" dirty="0"/>
              <a:t>100%</a:t>
            </a:r>
            <a:endParaRPr lang="en-CY" sz="2400" dirty="0"/>
          </a:p>
        </p:txBody>
      </p:sp>
      <p:sp>
        <p:nvSpPr>
          <p:cNvPr id="34" name="TextBox 33">
            <a:extLst>
              <a:ext uri="{FF2B5EF4-FFF2-40B4-BE49-F238E27FC236}">
                <a16:creationId xmlns:a16="http://schemas.microsoft.com/office/drawing/2014/main" id="{CB06F017-4AB7-2D28-7683-12D45D4CF7B3}"/>
              </a:ext>
            </a:extLst>
          </p:cNvPr>
          <p:cNvSpPr txBox="1"/>
          <p:nvPr/>
        </p:nvSpPr>
        <p:spPr>
          <a:xfrm>
            <a:off x="1835362" y="7436092"/>
            <a:ext cx="1025166" cy="461665"/>
          </a:xfrm>
          <a:prstGeom prst="rect">
            <a:avLst/>
          </a:prstGeom>
          <a:noFill/>
        </p:spPr>
        <p:txBody>
          <a:bodyPr wrap="square" rtlCol="0">
            <a:spAutoFit/>
          </a:bodyPr>
          <a:lstStyle/>
          <a:p>
            <a:r>
              <a:rPr lang="el-GR" sz="2400" dirty="0"/>
              <a:t>100%</a:t>
            </a:r>
            <a:endParaRPr lang="en-CY" sz="2400" dirty="0"/>
          </a:p>
        </p:txBody>
      </p:sp>
      <p:sp>
        <p:nvSpPr>
          <p:cNvPr id="4" name="Arrow: Curved Up 3">
            <a:extLst>
              <a:ext uri="{FF2B5EF4-FFF2-40B4-BE49-F238E27FC236}">
                <a16:creationId xmlns:a16="http://schemas.microsoft.com/office/drawing/2014/main" id="{1E96A1DB-6B0E-34A5-C30A-0D1417226784}"/>
              </a:ext>
            </a:extLst>
          </p:cNvPr>
          <p:cNvSpPr/>
          <p:nvPr/>
        </p:nvSpPr>
        <p:spPr>
          <a:xfrm rot="15682198">
            <a:off x="3025069" y="7412953"/>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6" name="Arrow: Curved Up 5">
            <a:extLst>
              <a:ext uri="{FF2B5EF4-FFF2-40B4-BE49-F238E27FC236}">
                <a16:creationId xmlns:a16="http://schemas.microsoft.com/office/drawing/2014/main" id="{A33F5D34-2D67-A801-8ECD-4DE4C803A1F0}"/>
              </a:ext>
            </a:extLst>
          </p:cNvPr>
          <p:cNvSpPr/>
          <p:nvPr/>
        </p:nvSpPr>
        <p:spPr>
          <a:xfrm rot="15682198">
            <a:off x="6802782" y="5697814"/>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7" name="Arrow: Curved Up 6">
            <a:extLst>
              <a:ext uri="{FF2B5EF4-FFF2-40B4-BE49-F238E27FC236}">
                <a16:creationId xmlns:a16="http://schemas.microsoft.com/office/drawing/2014/main" id="{9A1555F8-C914-CA6F-9957-9171E9FB5AF0}"/>
              </a:ext>
            </a:extLst>
          </p:cNvPr>
          <p:cNvSpPr/>
          <p:nvPr/>
        </p:nvSpPr>
        <p:spPr>
          <a:xfrm rot="15682198">
            <a:off x="3099141" y="5817295"/>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18" name="Arrow: Curved Up 17">
            <a:extLst>
              <a:ext uri="{FF2B5EF4-FFF2-40B4-BE49-F238E27FC236}">
                <a16:creationId xmlns:a16="http://schemas.microsoft.com/office/drawing/2014/main" id="{10F77196-2D6A-22F2-9224-BF2645A741B3}"/>
              </a:ext>
            </a:extLst>
          </p:cNvPr>
          <p:cNvSpPr/>
          <p:nvPr/>
        </p:nvSpPr>
        <p:spPr>
          <a:xfrm rot="15682198">
            <a:off x="3105427" y="4183206"/>
            <a:ext cx="1538640" cy="645448"/>
          </a:xfrm>
          <a:prstGeom prst="curvedUpArrow">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Y">
              <a:solidFill>
                <a:schemeClr val="tx1"/>
              </a:solidFill>
            </a:endParaRPr>
          </a:p>
        </p:txBody>
      </p:sp>
      <p:sp>
        <p:nvSpPr>
          <p:cNvPr id="14" name="Slide Number Placeholder 9">
            <a:extLst>
              <a:ext uri="{FF2B5EF4-FFF2-40B4-BE49-F238E27FC236}">
                <a16:creationId xmlns:a16="http://schemas.microsoft.com/office/drawing/2014/main" id="{58A16555-53DE-B9EE-6D78-8A11CF0E6151}"/>
              </a:ext>
            </a:extLst>
          </p:cNvPr>
          <p:cNvSpPr txBox="1">
            <a:spLocks/>
          </p:cNvSpPr>
          <p:nvPr/>
        </p:nvSpPr>
        <p:spPr>
          <a:xfrm>
            <a:off x="15468600" y="9258153"/>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16</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1162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TextBox 8">
            <a:extLst>
              <a:ext uri="{FF2B5EF4-FFF2-40B4-BE49-F238E27FC236}">
                <a16:creationId xmlns:a16="http://schemas.microsoft.com/office/drawing/2014/main" id="{AD0D05FB-94F2-5F6B-7AE9-2F09A9CDE75C}"/>
              </a:ext>
            </a:extLst>
          </p:cNvPr>
          <p:cNvSpPr txBox="1"/>
          <p:nvPr/>
        </p:nvSpPr>
        <p:spPr>
          <a:xfrm>
            <a:off x="1094122" y="2095500"/>
            <a:ext cx="16584278" cy="7509748"/>
          </a:xfrm>
          <a:prstGeom prst="rect">
            <a:avLst/>
          </a:prstGeom>
          <a:noFill/>
        </p:spPr>
        <p:txBody>
          <a:bodyPr wrap="square">
            <a:spAutoFit/>
          </a:bodyPr>
          <a:lstStyle/>
          <a:p>
            <a:pPr algn="just"/>
            <a:r>
              <a:rPr lang="el-GR" sz="3600" dirty="0">
                <a:latin typeface="Arial" panose="020B0604020202020204" pitchFamily="34" charset="0"/>
                <a:cs typeface="Arial" panose="020B0604020202020204" pitchFamily="34" charset="0"/>
              </a:rPr>
              <a:t>Τα παρακάτω πρόσωπα καταβάλλουν ΕΕΑ στο ποσό των μερισμάτων που λαμβάνουν σύμφωνα με το Άρθρο 3(1), παράγραφος (γ):</a:t>
            </a:r>
          </a:p>
          <a:p>
            <a:pPr algn="just"/>
            <a:endParaRPr lang="el-GR" sz="1400" dirty="0">
              <a:latin typeface="Arial" panose="020B0604020202020204" pitchFamily="34" charset="0"/>
              <a:cs typeface="Arial" panose="020B0604020202020204" pitchFamily="34" charset="0"/>
            </a:endParaRPr>
          </a:p>
          <a:p>
            <a:pPr marL="571500" indent="-571500" algn="just">
              <a:buClr>
                <a:srgbClr val="009999"/>
              </a:buClr>
              <a:buFont typeface="Wingdings" panose="05000000000000000000" pitchFamily="2" charset="2"/>
              <a:buChar char="Ø"/>
            </a:pPr>
            <a:r>
              <a:rPr lang="el-GR" sz="3600" b="1" u="sng" dirty="0">
                <a:latin typeface="Arial" panose="020B0604020202020204" pitchFamily="34" charset="0"/>
                <a:cs typeface="Arial" panose="020B0604020202020204" pitchFamily="34" charset="0"/>
              </a:rPr>
              <a:t>Εταιρεία που είναι κάτοικος στη Δημοκρατία ή μόνιμη εγκατάσταση στη Δημοκρατία </a:t>
            </a:r>
            <a:r>
              <a:rPr lang="el-GR" sz="3600" dirty="0">
                <a:latin typeface="Arial" panose="020B0604020202020204" pitchFamily="34" charset="0"/>
                <a:cs typeface="Arial" panose="020B0604020202020204" pitchFamily="34" charset="0"/>
              </a:rPr>
              <a:t>σε ποσοστό </a:t>
            </a:r>
            <a:r>
              <a:rPr lang="el-GR" sz="3600" b="1" u="sng" dirty="0">
                <a:latin typeface="Arial" panose="020B0604020202020204" pitchFamily="34" charset="0"/>
                <a:cs typeface="Arial" panose="020B0604020202020204" pitchFamily="34" charset="0"/>
              </a:rPr>
              <a:t>5%</a:t>
            </a:r>
            <a:r>
              <a:rPr lang="el-GR" sz="3600" dirty="0">
                <a:latin typeface="Arial" panose="020B0604020202020204" pitchFamily="34" charset="0"/>
                <a:cs typeface="Arial" panose="020B0604020202020204" pitchFamily="34" charset="0"/>
              </a:rPr>
              <a:t> επί των μερισμάτων που λαμβάνει </a:t>
            </a:r>
            <a:r>
              <a:rPr lang="el-GR" sz="3600" b="1" dirty="0">
                <a:latin typeface="Arial" panose="020B0604020202020204" pitchFamily="34" charset="0"/>
                <a:cs typeface="Arial" panose="020B0604020202020204" pitchFamily="34" charset="0"/>
              </a:rPr>
              <a:t>από εταιρεία που δεν είναι κάτοικος στη Δημοκρατία</a:t>
            </a:r>
            <a:r>
              <a:rPr lang="el-GR" sz="3600" dirty="0">
                <a:latin typeface="Arial" panose="020B0604020202020204" pitchFamily="34" charset="0"/>
                <a:cs typeface="Arial" panose="020B0604020202020204" pitchFamily="34" charset="0"/>
              </a:rPr>
              <a:t>, στην περίπτωση που αυτή- </a:t>
            </a:r>
          </a:p>
          <a:p>
            <a:pPr marL="571500" indent="-571500" algn="just">
              <a:buClr>
                <a:srgbClr val="009999"/>
              </a:buClr>
              <a:buFont typeface="Wingdings" panose="05000000000000000000" pitchFamily="2" charset="2"/>
              <a:buChar char="Ø"/>
            </a:pPr>
            <a:endParaRPr lang="el-GR" sz="3600" dirty="0">
              <a:latin typeface="Arial" panose="020B0604020202020204" pitchFamily="34" charset="0"/>
              <a:cs typeface="Arial" panose="020B0604020202020204" pitchFamily="34" charset="0"/>
            </a:endParaRPr>
          </a:p>
          <a:p>
            <a:pPr marL="930275" indent="-571500" algn="just">
              <a:buClr>
                <a:srgbClr val="009999"/>
              </a:buClr>
              <a:buFont typeface="Arial" panose="020B0604020202020204" pitchFamily="34" charset="0"/>
              <a:buChar char="•"/>
            </a:pPr>
            <a:r>
              <a:rPr lang="el-GR" sz="3600" dirty="0">
                <a:latin typeface="Arial" panose="020B0604020202020204" pitchFamily="34" charset="0"/>
                <a:cs typeface="Arial" panose="020B0604020202020204" pitchFamily="34" charset="0"/>
              </a:rPr>
              <a:t>επιδίδεται άμεσα ή έμμεσα </a:t>
            </a:r>
            <a:r>
              <a:rPr lang="el-GR" sz="3600" b="1" dirty="0">
                <a:latin typeface="Arial" panose="020B0604020202020204" pitchFamily="34" charset="0"/>
                <a:cs typeface="Arial" panose="020B0604020202020204" pitchFamily="34" charset="0"/>
              </a:rPr>
              <a:t>περισσότερο από 50% </a:t>
            </a:r>
            <a:r>
              <a:rPr lang="el-GR" sz="3600" dirty="0">
                <a:latin typeface="Arial" panose="020B0604020202020204" pitchFamily="34" charset="0"/>
                <a:cs typeface="Arial" panose="020B0604020202020204" pitchFamily="34" charset="0"/>
              </a:rPr>
              <a:t>σε δραστηριότητες οι οποίες απολήγουν σε </a:t>
            </a:r>
            <a:r>
              <a:rPr lang="el-GR" sz="3600" b="1" dirty="0">
                <a:latin typeface="Arial" panose="020B0604020202020204" pitchFamily="34" charset="0"/>
                <a:cs typeface="Arial" panose="020B0604020202020204" pitchFamily="34" charset="0"/>
              </a:rPr>
              <a:t>εισόδημα από επένδυση</a:t>
            </a:r>
            <a:r>
              <a:rPr lang="el-GR" sz="3600" dirty="0">
                <a:latin typeface="Arial" panose="020B0604020202020204" pitchFamily="34" charset="0"/>
                <a:cs typeface="Arial" panose="020B0604020202020204" pitchFamily="34" charset="0"/>
              </a:rPr>
              <a:t>· </a:t>
            </a:r>
            <a:r>
              <a:rPr lang="el-GR" sz="3600" b="1" u="sng" dirty="0">
                <a:latin typeface="Arial" panose="020B0604020202020204" pitchFamily="34" charset="0"/>
                <a:cs typeface="Arial" panose="020B0604020202020204" pitchFamily="34" charset="0"/>
              </a:rPr>
              <a:t>και</a:t>
            </a:r>
          </a:p>
          <a:p>
            <a:pPr marL="930275" indent="-571500" algn="just">
              <a:buClr>
                <a:srgbClr val="009999"/>
              </a:buClr>
              <a:buFont typeface="Wingdings" panose="05000000000000000000" pitchFamily="2" charset="2"/>
              <a:buChar char="Ø"/>
            </a:pPr>
            <a:endParaRPr lang="el-GR" sz="3600" dirty="0">
              <a:latin typeface="Arial" panose="020B0604020202020204" pitchFamily="34" charset="0"/>
              <a:cs typeface="Arial" panose="020B0604020202020204" pitchFamily="34" charset="0"/>
            </a:endParaRPr>
          </a:p>
          <a:p>
            <a:pPr marL="930275" indent="-571500" algn="just">
              <a:buClr>
                <a:srgbClr val="009999"/>
              </a:buClr>
              <a:buFont typeface="Arial" panose="020B0604020202020204" pitchFamily="34" charset="0"/>
              <a:buChar char="•"/>
            </a:pPr>
            <a:r>
              <a:rPr lang="el-GR" sz="3600" dirty="0">
                <a:latin typeface="Arial" panose="020B0604020202020204" pitchFamily="34" charset="0"/>
                <a:cs typeface="Arial" panose="020B0604020202020204" pitchFamily="34" charset="0"/>
              </a:rPr>
              <a:t>επιβαρύνεται με αλλοδαπό φόρο που είναι </a:t>
            </a:r>
            <a:r>
              <a:rPr lang="el-GR" sz="3600" b="1" dirty="0">
                <a:latin typeface="Arial" panose="020B0604020202020204" pitchFamily="34" charset="0"/>
                <a:cs typeface="Arial" panose="020B0604020202020204" pitchFamily="34" charset="0"/>
              </a:rPr>
              <a:t>χαμηλότερος του 50% </a:t>
            </a:r>
            <a:r>
              <a:rPr lang="el-GR" sz="3600" dirty="0">
                <a:latin typeface="Arial" panose="020B0604020202020204" pitchFamily="34" charset="0"/>
                <a:cs typeface="Arial" panose="020B0604020202020204" pitchFamily="34" charset="0"/>
              </a:rPr>
              <a:t>(αντί «σημαντικά λιγότερη») </a:t>
            </a:r>
            <a:r>
              <a:rPr lang="el-GR" sz="3600" b="1" dirty="0">
                <a:latin typeface="Arial" panose="020B0604020202020204" pitchFamily="34" charset="0"/>
                <a:cs typeface="Arial" panose="020B0604020202020204" pitchFamily="34" charset="0"/>
              </a:rPr>
              <a:t>της φορολογικής επιβάρυνσης</a:t>
            </a:r>
            <a:r>
              <a:rPr lang="el-GR" sz="3600" dirty="0">
                <a:latin typeface="Arial" panose="020B0604020202020204" pitchFamily="34" charset="0"/>
                <a:cs typeface="Arial" panose="020B0604020202020204" pitchFamily="34" charset="0"/>
              </a:rPr>
              <a:t> της εταιρείας που είναι κάτοικος στη Δημοκρατία ή της μόνιμης εγκατάστασης στη Δημοκρατία.</a:t>
            </a:r>
          </a:p>
        </p:txBody>
      </p:sp>
      <p:sp>
        <p:nvSpPr>
          <p:cNvPr id="10" name="TextBox 9">
            <a:extLst>
              <a:ext uri="{FF2B5EF4-FFF2-40B4-BE49-F238E27FC236}">
                <a16:creationId xmlns:a16="http://schemas.microsoft.com/office/drawing/2014/main" id="{D697B9F3-545F-9466-BE17-E6A3AED14491}"/>
              </a:ext>
            </a:extLst>
          </p:cNvPr>
          <p:cNvSpPr txBox="1"/>
          <p:nvPr/>
        </p:nvSpPr>
        <p:spPr>
          <a:xfrm>
            <a:off x="4346495" y="-38163"/>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3(1)(γ) - Εισόδημα από ΜΕΡΙΣΜΑΤΑ</a:t>
            </a:r>
            <a:endParaRPr lang="LID4096"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8F7B3BD3-64BF-1115-67F5-DA5E999BCE46}"/>
              </a:ext>
            </a:extLst>
          </p:cNvPr>
          <p:cNvSpPr txBox="1">
            <a:spLocks/>
          </p:cNvSpPr>
          <p:nvPr/>
        </p:nvSpPr>
        <p:spPr>
          <a:xfrm>
            <a:off x="15858545" y="958173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17</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632788">
            <a:off x="13362890" y="-9662140"/>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7155531">
            <a:off x="-10511645" y="-10865124"/>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9" name="TextBox 8">
            <a:extLst>
              <a:ext uri="{FF2B5EF4-FFF2-40B4-BE49-F238E27FC236}">
                <a16:creationId xmlns:a16="http://schemas.microsoft.com/office/drawing/2014/main" id="{08A98ECF-AD6B-91D3-842B-D096A96AD909}"/>
              </a:ext>
            </a:extLst>
          </p:cNvPr>
          <p:cNvSpPr txBox="1"/>
          <p:nvPr/>
        </p:nvSpPr>
        <p:spPr>
          <a:xfrm>
            <a:off x="4980314" y="114300"/>
            <a:ext cx="11620500" cy="1754326"/>
          </a:xfrm>
          <a:prstGeom prst="rect">
            <a:avLst/>
          </a:prstGeom>
          <a:noFill/>
        </p:spPr>
        <p:txBody>
          <a:bodyPr wrap="square" rtlCol="0">
            <a:spAutoFit/>
          </a:bodyPr>
          <a:lstStyle/>
          <a:p>
            <a:pPr algn="ctr"/>
            <a:r>
              <a:rPr lang="el-GR" sz="5400" b="1" dirty="0">
                <a:solidFill>
                  <a:srgbClr val="009999"/>
                </a:solidFill>
                <a:latin typeface="Arial" panose="020B0604020202020204" pitchFamily="34" charset="0"/>
                <a:cs typeface="Arial" panose="020B0604020202020204" pitchFamily="34" charset="0"/>
              </a:rPr>
              <a:t>Άρθρο 3(2) - Εισόδημα από ΜΕΡΙΣΜΑΤΑ</a:t>
            </a:r>
            <a:endParaRPr lang="LID4096" sz="54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51643C7E-4871-9DAB-C6B1-AA366C0F5139}"/>
              </a:ext>
            </a:extLst>
          </p:cNvPr>
          <p:cNvSpPr txBox="1"/>
          <p:nvPr/>
        </p:nvSpPr>
        <p:spPr>
          <a:xfrm>
            <a:off x="1212140" y="1708174"/>
            <a:ext cx="16999659" cy="8525411"/>
          </a:xfrm>
          <a:prstGeom prst="rect">
            <a:avLst/>
          </a:prstGeom>
          <a:noFill/>
        </p:spPr>
        <p:txBody>
          <a:bodyPr wrap="square" rtlCol="0">
            <a:spAutoFit/>
          </a:bodyPr>
          <a:lstStyle/>
          <a:p>
            <a:pPr>
              <a:buClr>
                <a:srgbClr val="00C0BC"/>
              </a:buClr>
            </a:pPr>
            <a:r>
              <a:rPr lang="el-GR" sz="2400" dirty="0">
                <a:latin typeface="Arial" panose="020B0604020202020204" pitchFamily="34" charset="0"/>
                <a:cs typeface="Arial" panose="020B0604020202020204" pitchFamily="34" charset="0"/>
              </a:rPr>
              <a:t>Για σκοπούς των παραγράφων (α), (β) και (γ)</a:t>
            </a:r>
            <a:r>
              <a:rPr lang="en-GB" sz="2400" dirty="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του άρθρου 3(1):</a:t>
            </a:r>
          </a:p>
          <a:p>
            <a:pPr marL="285750" indent="-285750">
              <a:buClr>
                <a:srgbClr val="00C0BC"/>
              </a:buClr>
              <a:buFont typeface="Wingdings" panose="05000000000000000000" pitchFamily="2" charset="2"/>
              <a:buChar char="Ø"/>
            </a:pPr>
            <a:endParaRPr lang="el-GR" dirty="0">
              <a:latin typeface="Arial" panose="020B0604020202020204" pitchFamily="34" charset="0"/>
              <a:cs typeface="Arial" panose="020B0604020202020204" pitchFamily="34" charset="0"/>
            </a:endParaRPr>
          </a:p>
          <a:p>
            <a:pPr marL="285750" indent="-285750">
              <a:buClr>
                <a:srgbClr val="00C0BC"/>
              </a:buClr>
              <a:buFont typeface="Wingdings" panose="05000000000000000000" pitchFamily="2" charset="2"/>
              <a:buChar char="Ø"/>
            </a:pPr>
            <a:r>
              <a:rPr lang="el-GR" sz="2400" dirty="0">
                <a:latin typeface="Arial" panose="020B0604020202020204" pitchFamily="34" charset="0"/>
                <a:cs typeface="Arial" panose="020B0604020202020204" pitchFamily="34" charset="0"/>
              </a:rPr>
              <a:t>Σε διανομή περιουσιακών στοιχείων στο πλαίσιο </a:t>
            </a:r>
            <a:r>
              <a:rPr lang="el-GR" sz="2400" b="1" dirty="0">
                <a:latin typeface="Arial" panose="020B0604020202020204" pitchFamily="34" charset="0"/>
                <a:cs typeface="Arial" panose="020B0604020202020204" pitchFamily="34" charset="0"/>
              </a:rPr>
              <a:t>μείωσης κεφαλαίου ή διάλυσης ή εκκαθάρισης</a:t>
            </a:r>
            <a:r>
              <a:rPr lang="el-GR" sz="2400" dirty="0">
                <a:latin typeface="Arial" panose="020B0604020202020204" pitchFamily="34" charset="0"/>
                <a:cs typeface="Arial" panose="020B0604020202020204" pitchFamily="34" charset="0"/>
              </a:rPr>
              <a:t>, η διαφορά μεταξύ της αγοραίας αξίας των στοιχείων και του ποσού του κεφαλαίου που πραγματικά καταβλήθηκε από τον μέτοχο, </a:t>
            </a:r>
            <a:r>
              <a:rPr lang="el-GR" sz="2400" b="1" u="sng" dirty="0">
                <a:solidFill>
                  <a:srgbClr val="009999"/>
                </a:solidFill>
                <a:latin typeface="Arial" panose="020B0604020202020204" pitchFamily="34" charset="0"/>
                <a:cs typeface="Arial" panose="020B0604020202020204" pitchFamily="34" charset="0"/>
              </a:rPr>
              <a:t>συνιστά μέρισμα</a:t>
            </a:r>
            <a:r>
              <a:rPr lang="el-GR" sz="2400" dirty="0">
                <a:latin typeface="Arial" panose="020B0604020202020204" pitchFamily="34" charset="0"/>
                <a:cs typeface="Arial" panose="020B0604020202020204" pitchFamily="34" charset="0"/>
              </a:rPr>
              <a:t>.</a:t>
            </a:r>
          </a:p>
          <a:p>
            <a:pPr marL="285750" indent="-285750">
              <a:buClr>
                <a:srgbClr val="00C0BC"/>
              </a:buClr>
              <a:buFont typeface="Wingdings" panose="05000000000000000000" pitchFamily="2" charset="2"/>
              <a:buChar char="Ø"/>
            </a:pPr>
            <a:endParaRPr lang="el-GR" dirty="0">
              <a:latin typeface="Arial" panose="020B0604020202020204" pitchFamily="34" charset="0"/>
              <a:cs typeface="Arial" panose="020B0604020202020204" pitchFamily="34" charset="0"/>
            </a:endParaRPr>
          </a:p>
          <a:p>
            <a:pPr marL="800100" lvl="1" indent="-342900">
              <a:buClr>
                <a:srgbClr val="00C0BC"/>
              </a:buClr>
              <a:buFont typeface="Arial" panose="020B0604020202020204" pitchFamily="34" charset="0"/>
              <a:buChar char="•"/>
            </a:pPr>
            <a:r>
              <a:rPr lang="el-GR" sz="2400" dirty="0">
                <a:latin typeface="Arial" panose="020B0604020202020204" pitchFamily="34" charset="0"/>
                <a:cs typeface="Arial" panose="020B0604020202020204" pitchFamily="34" charset="0"/>
              </a:rPr>
              <a:t>Αφορά εταιρείες κάτοικους Κύπρου και εξωτερικού.</a:t>
            </a:r>
          </a:p>
          <a:p>
            <a:pPr marL="742950" lvl="1" indent="-285750">
              <a:buClr>
                <a:srgbClr val="00C0BC"/>
              </a:buClr>
              <a:buFont typeface="Arial" panose="020B0604020202020204" pitchFamily="34" charset="0"/>
              <a:buChar char="•"/>
            </a:pPr>
            <a:endParaRPr lang="el-GR" sz="1600" dirty="0">
              <a:latin typeface="Arial" panose="020B0604020202020204" pitchFamily="34" charset="0"/>
              <a:cs typeface="Arial" panose="020B0604020202020204" pitchFamily="34" charset="0"/>
            </a:endParaRPr>
          </a:p>
          <a:p>
            <a:pPr marL="800100" lvl="1" indent="-342900">
              <a:buClr>
                <a:srgbClr val="00C0BC"/>
              </a:buClr>
              <a:buFont typeface="Arial" panose="020B0604020202020204" pitchFamily="34" charset="0"/>
              <a:buChar char="•"/>
            </a:pPr>
            <a:r>
              <a:rPr lang="el-GR" sz="2400" dirty="0">
                <a:latin typeface="Arial" panose="020B0604020202020204" pitchFamily="34" charset="0"/>
                <a:cs typeface="Arial" panose="020B0604020202020204" pitchFamily="34" charset="0"/>
              </a:rPr>
              <a:t>Τέτοιο μέρισμα μειώνεται με:</a:t>
            </a:r>
            <a:endParaRPr lang="en-GB" sz="2400" dirty="0">
              <a:latin typeface="Arial" panose="020B0604020202020204" pitchFamily="34" charset="0"/>
              <a:cs typeface="Arial" panose="020B0604020202020204" pitchFamily="34" charset="0"/>
            </a:endParaRPr>
          </a:p>
          <a:p>
            <a:pPr marL="549275" indent="-171450">
              <a:buClr>
                <a:srgbClr val="00C0BC"/>
              </a:buClr>
              <a:buFont typeface="Wingdings" panose="05000000000000000000" pitchFamily="2" charset="2"/>
              <a:buChar char="Ø"/>
            </a:pPr>
            <a:endParaRPr lang="el-GR" sz="1000" dirty="0">
              <a:latin typeface="Arial" panose="020B0604020202020204" pitchFamily="34" charset="0"/>
              <a:cs typeface="Arial" panose="020B0604020202020204" pitchFamily="34" charset="0"/>
            </a:endParaRPr>
          </a:p>
          <a:p>
            <a:pPr marL="1533525" lvl="1" indent="-342900">
              <a:buClr>
                <a:srgbClr val="00C0BC"/>
              </a:buClr>
              <a:buFont typeface="Arial" panose="020B0604020202020204" pitchFamily="34" charset="0"/>
              <a:buChar char="-"/>
            </a:pPr>
            <a:r>
              <a:rPr lang="el-GR" sz="2400" dirty="0">
                <a:latin typeface="Arial" panose="020B0604020202020204" pitchFamily="34" charset="0"/>
                <a:cs typeface="Arial" panose="020B0604020202020204" pitchFamily="34" charset="0"/>
              </a:rPr>
              <a:t> ΦΚΚ που πληρώθηκε επί των εν λόγω περιουσιακών στοιχείων</a:t>
            </a:r>
            <a:endParaRPr lang="en-GB" sz="2400" dirty="0">
              <a:latin typeface="Arial" panose="020B0604020202020204" pitchFamily="34" charset="0"/>
              <a:cs typeface="Arial" panose="020B0604020202020204" pitchFamily="34" charset="0"/>
            </a:endParaRPr>
          </a:p>
          <a:p>
            <a:pPr marL="1349375" lvl="1" indent="-171450">
              <a:buClr>
                <a:srgbClr val="00C0BC"/>
              </a:buClr>
              <a:buFont typeface="Arial" panose="020B0604020202020204" pitchFamily="34" charset="0"/>
              <a:buChar char="-"/>
            </a:pPr>
            <a:endParaRPr lang="el-GR" sz="1000" dirty="0">
              <a:latin typeface="Arial" panose="020B0604020202020204" pitchFamily="34" charset="0"/>
              <a:cs typeface="Arial" panose="020B0604020202020204" pitchFamily="34" charset="0"/>
            </a:endParaRPr>
          </a:p>
          <a:p>
            <a:pPr marL="1533525" lvl="1" indent="-342900">
              <a:buClr>
                <a:srgbClr val="00C0BC"/>
              </a:buClr>
              <a:buFont typeface="Arial" panose="020B0604020202020204" pitchFamily="34" charset="0"/>
              <a:buChar char="-"/>
            </a:pPr>
            <a:r>
              <a:rPr lang="el-GR" sz="2400" dirty="0">
                <a:latin typeface="Arial" panose="020B0604020202020204" pitchFamily="34" charset="0"/>
                <a:cs typeface="Arial" panose="020B0604020202020204" pitchFamily="34" charset="0"/>
              </a:rPr>
              <a:t> Ποσό συγκεκαλυμένης διανομής αναφορικά με το συγκεκριμένο στοιχείο (σε περίπτωση που ο μέτοχος είχε προσωπική χρήση)</a:t>
            </a:r>
          </a:p>
          <a:p>
            <a:pPr marL="1076325" indent="-342900">
              <a:buClr>
                <a:srgbClr val="00C0BC"/>
              </a:buClr>
              <a:buFont typeface="Arial" panose="020B0604020202020204" pitchFamily="34" charset="0"/>
              <a:buChar char="•"/>
            </a:pPr>
            <a:r>
              <a:rPr lang="el-GR" sz="2400" dirty="0">
                <a:latin typeface="Arial" panose="020B0604020202020204" pitchFamily="34" charset="0"/>
                <a:cs typeface="Arial" panose="020B0604020202020204" pitchFamily="34" charset="0"/>
              </a:rPr>
              <a:t>Το ποσό του κεφαλαίου που πραγματικά καταβλήθηκε από τον μέτοχο μειώνεται με οποιοδήποτε ποσό κεφαλαίου επιστράφηκε λόγω προγενέστερης μείωσης κεφαλαίου και λαμβάνεται υπόψη οποιοδήποτε ποσό συγκεκαλυμένης διανομής.</a:t>
            </a:r>
          </a:p>
          <a:p>
            <a:pPr marL="641350" indent="-285750">
              <a:buClr>
                <a:srgbClr val="00C0BC"/>
              </a:buClr>
              <a:buFont typeface="Wingdings" panose="05000000000000000000" pitchFamily="2" charset="2"/>
              <a:buChar char="Ø"/>
            </a:pPr>
            <a:endParaRPr lang="el-GR" sz="1200" dirty="0">
              <a:latin typeface="Arial" panose="020B0604020202020204" pitchFamily="34" charset="0"/>
              <a:cs typeface="Arial" panose="020B0604020202020204" pitchFamily="34" charset="0"/>
            </a:endParaRPr>
          </a:p>
          <a:p>
            <a:pPr marL="355600" indent="-355600">
              <a:buClr>
                <a:srgbClr val="00C0BC"/>
              </a:buClr>
              <a:buFont typeface="Wingdings" panose="05000000000000000000" pitchFamily="2" charset="2"/>
              <a:buChar char="Ø"/>
            </a:pPr>
            <a:r>
              <a:rPr lang="el-GR" sz="2400" dirty="0">
                <a:latin typeface="Arial" panose="020B0604020202020204" pitchFamily="34" charset="0"/>
                <a:cs typeface="Arial" panose="020B0604020202020204" pitchFamily="34" charset="0"/>
              </a:rPr>
              <a:t>Οποιαδήποτε μεταφορά περιουσιακών στοιχείων στο πλαίσιο διανομής κερδών ή μείωσης κεφαλαίου υπολογίζεται ότι γίνεται με βάση την αγοραία αξία των διανεμηθέντων περιουσιακών στοιχείων.</a:t>
            </a:r>
          </a:p>
          <a:p>
            <a:pPr marL="285750" indent="-285750">
              <a:buClr>
                <a:srgbClr val="00C0BC"/>
              </a:buClr>
              <a:buFont typeface="Wingdings" panose="05000000000000000000" pitchFamily="2" charset="2"/>
              <a:buChar char="Ø"/>
            </a:pPr>
            <a:endParaRPr lang="el-GR" sz="1200" dirty="0">
              <a:latin typeface="Arial" panose="020B0604020202020204" pitchFamily="34" charset="0"/>
              <a:cs typeface="Arial" panose="020B0604020202020204" pitchFamily="34" charset="0"/>
            </a:endParaRPr>
          </a:p>
          <a:p>
            <a:pPr marL="355600" indent="-355600">
              <a:buClr>
                <a:srgbClr val="00C0BC"/>
              </a:buClr>
              <a:buFont typeface="Wingdings" panose="05000000000000000000" pitchFamily="2" charset="2"/>
              <a:buChar char="Ø"/>
            </a:pPr>
            <a:r>
              <a:rPr lang="el-GR" sz="2400" dirty="0">
                <a:latin typeface="Arial" panose="020B0604020202020204" pitchFamily="34" charset="0"/>
                <a:cs typeface="Arial" panose="020B0604020202020204" pitchFamily="34" charset="0"/>
              </a:rPr>
              <a:t>Από την 1 / 1 / 2031, </a:t>
            </a:r>
            <a:r>
              <a:rPr lang="el-GR" sz="2400" b="1" dirty="0">
                <a:latin typeface="Arial" panose="020B0604020202020204" pitchFamily="34" charset="0"/>
                <a:cs typeface="Arial" panose="020B0604020202020204" pitchFamily="34" charset="0"/>
              </a:rPr>
              <a:t>η εξαργύρωση μετοχής</a:t>
            </a:r>
            <a:r>
              <a:rPr lang="el-GR" sz="2400" dirty="0">
                <a:latin typeface="Arial" panose="020B0604020202020204" pitchFamily="34" charset="0"/>
                <a:cs typeface="Arial" panose="020B0604020202020204" pitchFamily="34" charset="0"/>
              </a:rPr>
              <a:t> σε συλλογικό επενδυτικό  σχέδιο που έχει συσταθεί με την μορφή εταιρείας </a:t>
            </a:r>
            <a:r>
              <a:rPr lang="el-GR" sz="2400" b="1" u="sng" dirty="0">
                <a:solidFill>
                  <a:srgbClr val="009999"/>
                </a:solidFill>
                <a:latin typeface="Arial" panose="020B0604020202020204" pitchFamily="34" charset="0"/>
                <a:cs typeface="Arial" panose="020B0604020202020204" pitchFamily="34" charset="0"/>
              </a:rPr>
              <a:t>συνιστά μείωση κεφαλαίου</a:t>
            </a:r>
            <a:r>
              <a:rPr lang="en-GB" sz="2400" b="1" u="sng" dirty="0">
                <a:solidFill>
                  <a:srgbClr val="009999"/>
                </a:solidFill>
                <a:latin typeface="Arial" panose="020B0604020202020204" pitchFamily="34" charset="0"/>
                <a:cs typeface="Arial" panose="020B0604020202020204" pitchFamily="34" charset="0"/>
              </a:rPr>
              <a:t> (</a:t>
            </a:r>
            <a:r>
              <a:rPr lang="el-GR" sz="2400" b="1" u="sng" dirty="0">
                <a:solidFill>
                  <a:srgbClr val="009999"/>
                </a:solidFill>
                <a:latin typeface="Arial" panose="020B0604020202020204" pitchFamily="34" charset="0"/>
                <a:cs typeface="Arial" panose="020B0604020202020204" pitchFamily="34" charset="0"/>
              </a:rPr>
              <a:t>μέρισμα)</a:t>
            </a:r>
          </a:p>
          <a:p>
            <a:pPr marL="285750" indent="-285750">
              <a:buClr>
                <a:srgbClr val="00C0BC"/>
              </a:buClr>
              <a:buFont typeface="Wingdings" panose="05000000000000000000" pitchFamily="2" charset="2"/>
              <a:buChar char="Ø"/>
            </a:pPr>
            <a:endParaRPr lang="el-GR" sz="1200" dirty="0">
              <a:latin typeface="Arial" panose="020B0604020202020204" pitchFamily="34" charset="0"/>
              <a:cs typeface="Arial" panose="020B0604020202020204" pitchFamily="34" charset="0"/>
            </a:endParaRPr>
          </a:p>
          <a:p>
            <a:pPr marL="355600" indent="-355600">
              <a:buClr>
                <a:srgbClr val="00C0BC"/>
              </a:buClr>
              <a:buFont typeface="Wingdings" panose="05000000000000000000" pitchFamily="2" charset="2"/>
              <a:buChar char="Ø"/>
            </a:pPr>
            <a:r>
              <a:rPr lang="el-GR" sz="2400" dirty="0">
                <a:latin typeface="Arial" panose="020B0604020202020204" pitchFamily="34" charset="0"/>
                <a:cs typeface="Arial" panose="020B0604020202020204" pitchFamily="34" charset="0"/>
              </a:rPr>
              <a:t>Σε περίπτωση αύξησης του εκδομένου κεφαλαίου εταιρείας με </a:t>
            </a:r>
            <a:r>
              <a:rPr lang="el-GR" sz="2400" b="1" dirty="0">
                <a:latin typeface="Arial" panose="020B0604020202020204" pitchFamily="34" charset="0"/>
                <a:cs typeface="Arial" panose="020B0604020202020204" pitchFamily="34" charset="0"/>
              </a:rPr>
              <a:t>κεφαλαιοποίηση αποθεματικών διαθέσιμων προς διανομή</a:t>
            </a:r>
            <a:r>
              <a:rPr lang="el-GR" sz="2400" dirty="0">
                <a:latin typeface="Arial" panose="020B0604020202020204" pitchFamily="34" charset="0"/>
                <a:cs typeface="Arial" panose="020B0604020202020204" pitchFamily="34" charset="0"/>
              </a:rPr>
              <a:t>, το ποσό της κεφαλαιοποίησης </a:t>
            </a:r>
            <a:r>
              <a:rPr lang="el-GR" sz="2400" b="1" u="sng" dirty="0">
                <a:solidFill>
                  <a:srgbClr val="009999"/>
                </a:solidFill>
                <a:latin typeface="Arial" panose="020B0604020202020204" pitchFamily="34" charset="0"/>
                <a:cs typeface="Arial" panose="020B0604020202020204" pitchFamily="34" charset="0"/>
              </a:rPr>
              <a:t>συνιστά μέρισμα</a:t>
            </a:r>
            <a:r>
              <a:rPr lang="el-GR" sz="2400" dirty="0">
                <a:latin typeface="Arial" panose="020B0604020202020204" pitchFamily="34" charset="0"/>
                <a:cs typeface="Arial" panose="020B0604020202020204" pitchFamily="34" charset="0"/>
              </a:rPr>
              <a:t>.</a:t>
            </a:r>
          </a:p>
        </p:txBody>
      </p:sp>
      <p:sp>
        <p:nvSpPr>
          <p:cNvPr id="14" name="Slide Number Placeholder 9">
            <a:extLst>
              <a:ext uri="{FF2B5EF4-FFF2-40B4-BE49-F238E27FC236}">
                <a16:creationId xmlns:a16="http://schemas.microsoft.com/office/drawing/2014/main" id="{AFE89684-2822-DA9C-3734-A07D823B78AA}"/>
              </a:ext>
            </a:extLst>
          </p:cNvPr>
          <p:cNvSpPr>
            <a:spLocks noGrp="1"/>
          </p:cNvSpPr>
          <p:nvPr>
            <p:ph type="sldNum" sz="quarter" idx="12"/>
          </p:nvPr>
        </p:nvSpPr>
        <p:spPr>
          <a:xfrm>
            <a:off x="15849600" y="9659174"/>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18</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17842-6598-6ADE-3703-BC58A22F5A6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7CE0670-1487-41EB-4C1E-80D77FA401BA}"/>
              </a:ext>
            </a:extLst>
          </p:cNvPr>
          <p:cNvSpPr/>
          <p:nvPr/>
        </p:nvSpPr>
        <p:spPr>
          <a:xfrm rot="8632788">
            <a:off x="13362889" y="-9738341"/>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a:extLst>
              <a:ext uri="{FF2B5EF4-FFF2-40B4-BE49-F238E27FC236}">
                <a16:creationId xmlns:a16="http://schemas.microsoft.com/office/drawing/2014/main" id="{A5AAAE87-D761-8875-2975-B6EB5668A407}"/>
              </a:ext>
            </a:extLst>
          </p:cNvPr>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a:extLst>
              <a:ext uri="{FF2B5EF4-FFF2-40B4-BE49-F238E27FC236}">
                <a16:creationId xmlns:a16="http://schemas.microsoft.com/office/drawing/2014/main" id="{30DA9916-B974-D686-1F47-FD871DE95A4E}"/>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a:extLst>
              <a:ext uri="{FF2B5EF4-FFF2-40B4-BE49-F238E27FC236}">
                <a16:creationId xmlns:a16="http://schemas.microsoft.com/office/drawing/2014/main" id="{CC83D6BD-C618-1541-3438-3E7B72EEDB0F}"/>
              </a:ext>
            </a:extLst>
          </p:cNvPr>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TextBox 4">
            <a:extLst>
              <a:ext uri="{FF2B5EF4-FFF2-40B4-BE49-F238E27FC236}">
                <a16:creationId xmlns:a16="http://schemas.microsoft.com/office/drawing/2014/main" id="{E7CAF112-CE83-5EFF-A028-C6919B102100}"/>
              </a:ext>
            </a:extLst>
          </p:cNvPr>
          <p:cNvSpPr txBox="1"/>
          <p:nvPr/>
        </p:nvSpPr>
        <p:spPr>
          <a:xfrm>
            <a:off x="1246277" y="2171700"/>
            <a:ext cx="16813123" cy="7786747"/>
          </a:xfrm>
          <a:prstGeom prst="rect">
            <a:avLst/>
          </a:prstGeom>
          <a:noFill/>
        </p:spPr>
        <p:txBody>
          <a:bodyPr wrap="square" rtlCol="0">
            <a:spAutoFit/>
          </a:bodyPr>
          <a:lstStyle/>
          <a:p>
            <a:pPr>
              <a:buClr>
                <a:srgbClr val="00C0BC"/>
              </a:buClr>
            </a:pPr>
            <a:r>
              <a:rPr lang="el-GR" sz="2800" dirty="0">
                <a:latin typeface="Arial" panose="020B0604020202020204" pitchFamily="34" charset="0"/>
                <a:cs typeface="Arial" panose="020B0604020202020204" pitchFamily="34" charset="0"/>
              </a:rPr>
              <a:t>Τα παρακάτω πρόσωπα καταβάλλουν ΕΕΑ στο ποσό των μερισμάτων που λαμβάνουν σύμφωνα με την παράγραφο (δ) του Άρθρου 3(1):</a:t>
            </a:r>
          </a:p>
          <a:p>
            <a:pPr marL="457200" indent="-457200">
              <a:buClr>
                <a:srgbClr val="00C0BC"/>
              </a:buClr>
              <a:buFont typeface="Wingdings" panose="05000000000000000000" pitchFamily="2" charset="2"/>
              <a:buChar char="Ø"/>
            </a:pPr>
            <a:endParaRPr lang="el-GR" sz="2800" dirty="0">
              <a:latin typeface="Arial" panose="020B0604020202020204" pitchFamily="34" charset="0"/>
              <a:cs typeface="Arial" panose="020B0604020202020204" pitchFamily="34" charset="0"/>
            </a:endParaRPr>
          </a:p>
          <a:p>
            <a:pPr marL="457200" indent="-457200">
              <a:buClr>
                <a:srgbClr val="00C0BC"/>
              </a:buClr>
              <a:buFont typeface="Wingdings" panose="05000000000000000000" pitchFamily="2" charset="2"/>
              <a:buChar char="Ø"/>
            </a:pPr>
            <a:r>
              <a:rPr lang="el-GR" sz="2800" b="1" u="sng" dirty="0">
                <a:latin typeface="Arial" panose="020B0604020202020204" pitchFamily="34" charset="0"/>
                <a:cs typeface="Arial" panose="020B0604020202020204" pitchFamily="34" charset="0"/>
              </a:rPr>
              <a:t>Εταιρεία που είναι μη κάτοικος της Δημοκρατίας</a:t>
            </a:r>
            <a:r>
              <a:rPr lang="el-GR" sz="2800" dirty="0">
                <a:latin typeface="Arial" panose="020B0604020202020204" pitchFamily="34" charset="0"/>
                <a:cs typeface="Arial" panose="020B0604020202020204" pitchFamily="34" charset="0"/>
              </a:rPr>
              <a:t> (και μόνιμη εγκατάσταση εκτός της Δημοκρατίας υπό προϋποθέσεις), αναφορικά με μερίσματα που λαμβάνει από εταιρεία κάτοικο της Δημοκρατίας, </a:t>
            </a:r>
          </a:p>
          <a:p>
            <a:pPr marL="457200" indent="-457200">
              <a:buClr>
                <a:srgbClr val="00C0BC"/>
              </a:buClr>
              <a:buFont typeface="Wingdings" panose="05000000000000000000" pitchFamily="2" charset="2"/>
              <a:buChar char="Ø"/>
            </a:pPr>
            <a:endParaRPr lang="el-GR" sz="1600" dirty="0">
              <a:latin typeface="Arial" panose="020B0604020202020204" pitchFamily="34" charset="0"/>
              <a:cs typeface="Arial" panose="020B0604020202020204" pitchFamily="34" charset="0"/>
            </a:endParaRPr>
          </a:p>
          <a:p>
            <a:pPr marL="1252538" indent="-457200">
              <a:buClr>
                <a:srgbClr val="00C0BC"/>
              </a:buClr>
              <a:buFont typeface="Arial" panose="020B0604020202020204" pitchFamily="34" charset="0"/>
              <a:buChar char="•"/>
              <a:tabLst>
                <a:tab pos="1163638" algn="l"/>
              </a:tabLst>
            </a:pPr>
            <a:r>
              <a:rPr lang="el-GR" sz="2800" dirty="0">
                <a:latin typeface="Arial" panose="020B0604020202020204" pitchFamily="34" charset="0"/>
                <a:cs typeface="Arial" panose="020B0604020202020204" pitchFamily="34" charset="0"/>
              </a:rPr>
              <a:t>σε ποσοστό </a:t>
            </a:r>
            <a:r>
              <a:rPr lang="el-GR" sz="2800" b="1" u="sng" dirty="0">
                <a:latin typeface="Arial" panose="020B0604020202020204" pitchFamily="34" charset="0"/>
                <a:cs typeface="Arial" panose="020B0604020202020204" pitchFamily="34" charset="0"/>
              </a:rPr>
              <a:t>5%</a:t>
            </a:r>
            <a:r>
              <a:rPr lang="el-GR" sz="2800" b="1" dirty="0">
                <a:latin typeface="Arial" panose="020B0604020202020204" pitchFamily="34" charset="0"/>
                <a:cs typeface="Arial" panose="020B0604020202020204" pitchFamily="34" charset="0"/>
              </a:rPr>
              <a:t>, </a:t>
            </a:r>
            <a:r>
              <a:rPr lang="el-GR" sz="2800" dirty="0">
                <a:latin typeface="Arial" panose="020B0604020202020204" pitchFamily="34" charset="0"/>
                <a:cs typeface="Arial" panose="020B0604020202020204" pitchFamily="34" charset="0"/>
              </a:rPr>
              <a:t>εάν είναι κάτοικος σε δικαιοδοσία με </a:t>
            </a:r>
            <a:r>
              <a:rPr lang="el-GR" sz="2800" b="1" dirty="0">
                <a:latin typeface="Arial" panose="020B0604020202020204" pitchFamily="34" charset="0"/>
                <a:cs typeface="Arial" panose="020B0604020202020204" pitchFamily="34" charset="0"/>
              </a:rPr>
              <a:t>χαμηλό φορολογικό συντελεστή </a:t>
            </a:r>
            <a:r>
              <a:rPr lang="el-GR" sz="2800" dirty="0">
                <a:latin typeface="Arial" panose="020B0604020202020204" pitchFamily="34" charset="0"/>
                <a:cs typeface="Arial" panose="020B0604020202020204" pitchFamily="34" charset="0"/>
              </a:rPr>
              <a:t>ή έχει συσταθεί ή εγγραφεί σε δικαιοδοσία με χαμηλό φορολογικό συντελεστή και δεν είναι κάτοικος σε δικαιοδοσία με μη χαμηλό φορολογικό συντελεστή, ή</a:t>
            </a:r>
          </a:p>
          <a:p>
            <a:pPr marL="1252538" indent="-457200">
              <a:buClr>
                <a:srgbClr val="00C0BC"/>
              </a:buClr>
              <a:buFont typeface="Arial" panose="020B0604020202020204" pitchFamily="34" charset="0"/>
              <a:buChar char="•"/>
              <a:tabLst>
                <a:tab pos="1163638" algn="l"/>
              </a:tabLst>
            </a:pPr>
            <a:endParaRPr lang="el-GR" sz="1600" dirty="0">
              <a:latin typeface="Arial" panose="020B0604020202020204" pitchFamily="34" charset="0"/>
              <a:cs typeface="Arial" panose="020B0604020202020204" pitchFamily="34" charset="0"/>
            </a:endParaRPr>
          </a:p>
          <a:p>
            <a:pPr marL="1252538" indent="-457200">
              <a:buClr>
                <a:srgbClr val="00C0BC"/>
              </a:buClr>
              <a:buFont typeface="Arial" panose="020B0604020202020204" pitchFamily="34" charset="0"/>
              <a:buChar char="•"/>
              <a:tabLst>
                <a:tab pos="1163638" algn="l"/>
              </a:tabLst>
            </a:pPr>
            <a:r>
              <a:rPr lang="el-GR" sz="2800" dirty="0">
                <a:latin typeface="Arial" panose="020B0604020202020204" pitchFamily="34" charset="0"/>
                <a:cs typeface="Arial" panose="020B0604020202020204" pitchFamily="34" charset="0"/>
              </a:rPr>
              <a:t>σε ποσοστό </a:t>
            </a:r>
            <a:r>
              <a:rPr lang="el-GR" sz="2800" b="1" u="sng" dirty="0">
                <a:latin typeface="Arial" panose="020B0604020202020204" pitchFamily="34" charset="0"/>
                <a:cs typeface="Arial" panose="020B0604020202020204" pitchFamily="34" charset="0"/>
              </a:rPr>
              <a:t>17%</a:t>
            </a:r>
            <a:r>
              <a:rPr lang="el-GR" sz="2800" dirty="0">
                <a:latin typeface="Arial" panose="020B0604020202020204" pitchFamily="34" charset="0"/>
                <a:cs typeface="Arial" panose="020B0604020202020204" pitchFamily="34" charset="0"/>
              </a:rPr>
              <a:t>, εάν είναι κάτοικος σε </a:t>
            </a:r>
            <a:r>
              <a:rPr lang="el-GR" sz="2800" b="1" dirty="0">
                <a:latin typeface="Arial" panose="020B0604020202020204" pitchFamily="34" charset="0"/>
                <a:cs typeface="Arial" panose="020B0604020202020204" pitchFamily="34" charset="0"/>
              </a:rPr>
              <a:t>μη συνεργάσιμη δικαιοδοσία </a:t>
            </a:r>
            <a:r>
              <a:rPr lang="el-GR" sz="2800" dirty="0">
                <a:latin typeface="Arial" panose="020B0604020202020204" pitchFamily="34" charset="0"/>
                <a:cs typeface="Arial" panose="020B0604020202020204" pitchFamily="34" charset="0"/>
              </a:rPr>
              <a:t>ή έχει συσταθεί ή εγγραφεί σε τέτοια δικαιοδοσία και δεν είναι φορολογικός κάτοικος σε άλλη δικαιοδοσία που δεν  είναι μη συνεργάσιμη δικαιοδοσία.</a:t>
            </a:r>
          </a:p>
          <a:p>
            <a:pPr marL="830263" indent="-457200">
              <a:buClr>
                <a:srgbClr val="00C0BC"/>
              </a:buClr>
              <a:buFont typeface="Wingdings" panose="05000000000000000000" pitchFamily="2" charset="2"/>
              <a:buChar char="Ø"/>
            </a:pPr>
            <a:endParaRPr lang="el-GR" sz="2800" dirty="0">
              <a:latin typeface="Arial" panose="020B0604020202020204" pitchFamily="34" charset="0"/>
              <a:cs typeface="Arial" panose="020B0604020202020204" pitchFamily="34" charset="0"/>
            </a:endParaRPr>
          </a:p>
          <a:p>
            <a:pPr marL="830263" indent="-457200">
              <a:buClr>
                <a:srgbClr val="00C0BC"/>
              </a:buClr>
              <a:buFont typeface="Wingdings" panose="05000000000000000000" pitchFamily="2" charset="2"/>
              <a:buChar char="Ø"/>
            </a:pPr>
            <a:r>
              <a:rPr lang="el-GR" sz="2800" dirty="0">
                <a:latin typeface="Arial" panose="020B0604020202020204" pitchFamily="34" charset="0"/>
                <a:cs typeface="Arial" panose="020B0604020202020204" pitchFamily="34" charset="0"/>
              </a:rPr>
              <a:t>Σε περίπτωση που δικαιοδοσία περιλαμβάνεται στον κατάλογο με τις μη συνεργάσιμες δικαιοδοσίες και ταυτόχρονα είναι και δικαιοδοσία με χαμηλό φορολογικό συντελεστή, εφαρμόζεται το ποσοστό 17% για τις μη συνεργάσιμες δικαιοδοσίες. </a:t>
            </a:r>
          </a:p>
          <a:p>
            <a:pPr marL="830263" indent="-457200">
              <a:buClr>
                <a:srgbClr val="00C0BC"/>
              </a:buClr>
              <a:buFont typeface="Wingdings" panose="05000000000000000000" pitchFamily="2" charset="2"/>
              <a:buChar char="Ø"/>
            </a:pPr>
            <a:endParaRPr lang="el-GR" sz="2000" dirty="0">
              <a:latin typeface="Arial" panose="020B0604020202020204" pitchFamily="34" charset="0"/>
              <a:cs typeface="Arial" panose="020B0604020202020204" pitchFamily="34" charset="0"/>
            </a:endParaRPr>
          </a:p>
          <a:p>
            <a:pPr marL="830263" indent="-457200">
              <a:buClr>
                <a:srgbClr val="00C0BC"/>
              </a:buClr>
              <a:buFont typeface="Wingdings" panose="05000000000000000000" pitchFamily="2" charset="2"/>
              <a:buChar char="Ø"/>
            </a:pPr>
            <a:r>
              <a:rPr lang="el-GR" sz="2800" dirty="0">
                <a:latin typeface="Arial" panose="020B0604020202020204" pitchFamily="34" charset="0"/>
                <a:cs typeface="Arial" panose="020B0604020202020204" pitchFamily="34" charset="0"/>
              </a:rPr>
              <a:t>Οι υπόλοιπες πρόνοιες παραμένουν οι ίδιες.</a:t>
            </a:r>
          </a:p>
        </p:txBody>
      </p:sp>
      <p:sp>
        <p:nvSpPr>
          <p:cNvPr id="9" name="TextBox 8">
            <a:extLst>
              <a:ext uri="{FF2B5EF4-FFF2-40B4-BE49-F238E27FC236}">
                <a16:creationId xmlns:a16="http://schemas.microsoft.com/office/drawing/2014/main" id="{0BF7D85C-27DA-7E15-D937-16F6F422EBD1}"/>
              </a:ext>
            </a:extLst>
          </p:cNvPr>
          <p:cNvSpPr txBox="1"/>
          <p:nvPr/>
        </p:nvSpPr>
        <p:spPr>
          <a:xfrm>
            <a:off x="5184695" y="362895"/>
            <a:ext cx="100584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3(1)(δ) - Εισόδημα από ΜΕΡΙΣΜΑΤΑ</a:t>
            </a:r>
            <a:endParaRPr lang="LID4096" sz="6000" dirty="0">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4DF048CD-B899-AAFD-FB71-4B4CFF57F34D}"/>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19</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9880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206806">
            <a:off x="15838423" y="-2452485"/>
            <a:ext cx="3346370" cy="5979665"/>
          </a:xfrm>
          <a:custGeom>
            <a:avLst/>
            <a:gdLst/>
            <a:ahLst/>
            <a:cxnLst/>
            <a:rect l="l" t="t" r="r" b="b"/>
            <a:pathLst>
              <a:path w="3346370" h="5979665">
                <a:moveTo>
                  <a:pt x="0" y="0"/>
                </a:moveTo>
                <a:lnTo>
                  <a:pt x="3346370" y="0"/>
                </a:lnTo>
                <a:lnTo>
                  <a:pt x="3346370" y="5979666"/>
                </a:lnTo>
                <a:lnTo>
                  <a:pt x="0" y="5979666"/>
                </a:lnTo>
                <a:lnTo>
                  <a:pt x="0" y="0"/>
                </a:lnTo>
                <a:close/>
              </a:path>
            </a:pathLst>
          </a:custGeom>
          <a:blipFill>
            <a:blip r:embed="rId3">
              <a:extLst>
                <a:ext uri="{96DAC541-7B7A-43D3-8B79-37D633B846F1}">
                  <asvg:svgBlip xmlns:asvg="http://schemas.microsoft.com/office/drawing/2016/SVG/main" r:embed="rId4"/>
                </a:ext>
              </a:extLst>
            </a:blip>
            <a:stretch>
              <a:fillRect t="-33210" r="-172748"/>
            </a:stretch>
          </a:blipFill>
        </p:spPr>
      </p:sp>
      <p:sp>
        <p:nvSpPr>
          <p:cNvPr id="3" name="Freeform 3"/>
          <p:cNvSpPr/>
          <p:nvPr/>
        </p:nvSpPr>
        <p:spPr>
          <a:xfrm rot="9509506">
            <a:off x="-1128083" y="5629785"/>
            <a:ext cx="4026131" cy="7231270"/>
          </a:xfrm>
          <a:custGeom>
            <a:avLst/>
            <a:gdLst/>
            <a:ahLst/>
            <a:cxnLst/>
            <a:rect l="l" t="t" r="r" b="b"/>
            <a:pathLst>
              <a:path w="4026131" h="7231270">
                <a:moveTo>
                  <a:pt x="0" y="0"/>
                </a:moveTo>
                <a:lnTo>
                  <a:pt x="4026131" y="0"/>
                </a:lnTo>
                <a:lnTo>
                  <a:pt x="4026131" y="7231270"/>
                </a:lnTo>
                <a:lnTo>
                  <a:pt x="0" y="7231270"/>
                </a:lnTo>
                <a:lnTo>
                  <a:pt x="0" y="0"/>
                </a:lnTo>
                <a:close/>
              </a:path>
            </a:pathLst>
          </a:custGeom>
          <a:blipFill>
            <a:blip r:embed="rId3">
              <a:extLst>
                <a:ext uri="{96DAC541-7B7A-43D3-8B79-37D633B846F1}">
                  <asvg:svgBlip xmlns:asvg="http://schemas.microsoft.com/office/drawing/2016/SVG/main" r:embed="rId4"/>
                </a:ext>
              </a:extLst>
            </a:blip>
            <a:stretch>
              <a:fillRect t="-40462" r="-189073"/>
            </a:stretch>
          </a:blipFill>
        </p:spPr>
      </p:sp>
      <p:sp>
        <p:nvSpPr>
          <p:cNvPr id="6" name="Freeform 6"/>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8" name="Content Placeholder 2">
            <a:extLst>
              <a:ext uri="{FF2B5EF4-FFF2-40B4-BE49-F238E27FC236}">
                <a16:creationId xmlns:a16="http://schemas.microsoft.com/office/drawing/2014/main" id="{656DE285-97D1-C4B3-DDED-14BD7B3CF42D}"/>
              </a:ext>
            </a:extLst>
          </p:cNvPr>
          <p:cNvSpPr txBox="1">
            <a:spLocks/>
          </p:cNvSpPr>
          <p:nvPr/>
        </p:nvSpPr>
        <p:spPr>
          <a:xfrm>
            <a:off x="1866900" y="2110202"/>
            <a:ext cx="15430500" cy="7376697"/>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Clr>
                <a:srgbClr val="009999"/>
              </a:buClr>
              <a:buFont typeface="Arial" pitchFamily="34" charset="0"/>
              <a:buNone/>
            </a:pPr>
            <a:endParaRPr lang="en-GB" sz="2800" dirty="0">
              <a:latin typeface="Arial" panose="020B0604020202020204" pitchFamily="34" charset="0"/>
              <a:cs typeface="Arial" panose="020B0604020202020204" pitchFamily="34" charset="0"/>
            </a:endParaRPr>
          </a:p>
          <a:p>
            <a:pPr marL="620713" indent="-620713">
              <a:buClr>
                <a:srgbClr val="009999"/>
              </a:buClr>
              <a:buFont typeface="Wingdings" panose="05000000000000000000" pitchFamily="2" charset="2"/>
              <a:buChar char="Ø"/>
            </a:pPr>
            <a:r>
              <a:rPr lang="el-GR" sz="5400" dirty="0">
                <a:latin typeface="Arial" panose="020B0604020202020204" pitchFamily="34" charset="0"/>
                <a:cs typeface="Arial" panose="020B0604020202020204" pitchFamily="34" charset="0"/>
              </a:rPr>
              <a:t>Επέκταση του καθεστώτος </a:t>
            </a:r>
            <a:r>
              <a:rPr lang="en-US" sz="5400" dirty="0">
                <a:latin typeface="Arial" panose="020B0604020202020204" pitchFamily="34" charset="0"/>
                <a:cs typeface="Arial" panose="020B0604020202020204" pitchFamily="34" charset="0"/>
              </a:rPr>
              <a:t>non-</a:t>
            </a:r>
            <a:r>
              <a:rPr lang="en-US" sz="5400" dirty="0" err="1">
                <a:latin typeface="Arial" panose="020B0604020202020204" pitchFamily="34" charset="0"/>
                <a:cs typeface="Arial" panose="020B0604020202020204" pitchFamily="34" charset="0"/>
              </a:rPr>
              <a:t>dom</a:t>
            </a:r>
            <a:r>
              <a:rPr lang="en-US" sz="5400" dirty="0">
                <a:latin typeface="Arial" panose="020B0604020202020204" pitchFamily="34" charset="0"/>
                <a:cs typeface="Arial" panose="020B0604020202020204" pitchFamily="34" charset="0"/>
              </a:rPr>
              <a:t> (</a:t>
            </a:r>
            <a:r>
              <a:rPr lang="el-GR" sz="5400" dirty="0">
                <a:latin typeface="Arial" panose="020B0604020202020204" pitchFamily="34" charset="0"/>
                <a:cs typeface="Arial" panose="020B0604020202020204" pitchFamily="34" charset="0"/>
              </a:rPr>
              <a:t>Εναλλακτικός τρόπος καταβολής ΕΕΑ)</a:t>
            </a:r>
            <a:r>
              <a:rPr lang="en-US" sz="5400" dirty="0">
                <a:latin typeface="Arial" panose="020B0604020202020204" pitchFamily="34" charset="0"/>
                <a:cs typeface="Arial" panose="020B0604020202020204" pitchFamily="34" charset="0"/>
              </a:rPr>
              <a:t>.</a:t>
            </a:r>
          </a:p>
          <a:p>
            <a:pPr>
              <a:buClr>
                <a:srgbClr val="009999"/>
              </a:buClr>
              <a:buFont typeface="Wingdings" panose="05000000000000000000" pitchFamily="2" charset="2"/>
              <a:buChar char="Ø"/>
            </a:pPr>
            <a:endParaRPr lang="en-US" sz="2600" dirty="0">
              <a:latin typeface="Arial" panose="020B0604020202020204" pitchFamily="34" charset="0"/>
              <a:cs typeface="Arial" panose="020B0604020202020204" pitchFamily="34" charset="0"/>
            </a:endParaRPr>
          </a:p>
          <a:p>
            <a:pPr marL="620713" indent="-620713">
              <a:buClr>
                <a:srgbClr val="009999"/>
              </a:buClr>
              <a:buFont typeface="Wingdings" panose="05000000000000000000" pitchFamily="2" charset="2"/>
              <a:buChar char="Ø"/>
            </a:pPr>
            <a:r>
              <a:rPr lang="el-GR" sz="5400" dirty="0">
                <a:latin typeface="Arial" panose="020B0604020202020204" pitchFamily="34" charset="0"/>
                <a:cs typeface="Arial" panose="020B0604020202020204" pitchFamily="34" charset="0"/>
              </a:rPr>
              <a:t>Κατάργηση της λογιζόμενης διανομής των κερδών των ετών από το 2026 και εντεύθεν.</a:t>
            </a:r>
          </a:p>
          <a:p>
            <a:pPr marL="0" indent="0">
              <a:buClr>
                <a:srgbClr val="009999"/>
              </a:buClr>
              <a:buFont typeface="Arial" pitchFamily="34" charset="0"/>
              <a:buNone/>
            </a:pPr>
            <a:endParaRPr lang="el-GR" sz="2400" dirty="0">
              <a:latin typeface="Arial" panose="020B0604020202020204" pitchFamily="34" charset="0"/>
              <a:cs typeface="Arial" panose="020B0604020202020204" pitchFamily="34" charset="0"/>
            </a:endParaRPr>
          </a:p>
          <a:p>
            <a:pPr marL="620713" indent="-620713">
              <a:buClr>
                <a:srgbClr val="009999"/>
              </a:buClr>
              <a:buFont typeface="Wingdings" panose="05000000000000000000" pitchFamily="2" charset="2"/>
              <a:buChar char="Ø"/>
            </a:pPr>
            <a:r>
              <a:rPr lang="el-GR" sz="5400" dirty="0">
                <a:latin typeface="Arial" panose="020B0604020202020204" pitchFamily="34" charset="0"/>
                <a:cs typeface="Arial" panose="020B0604020202020204" pitchFamily="34" charset="0"/>
              </a:rPr>
              <a:t>Φορολόγηση μερισμάτων σε ποσοστό 5%</a:t>
            </a:r>
            <a:r>
              <a:rPr lang="en-US" sz="5400" dirty="0">
                <a:latin typeface="Arial" panose="020B0604020202020204" pitchFamily="34" charset="0"/>
                <a:cs typeface="Arial" panose="020B0604020202020204" pitchFamily="34" charset="0"/>
              </a:rPr>
              <a:t>.</a:t>
            </a:r>
            <a:endParaRPr lang="el-GR" sz="5400" dirty="0">
              <a:latin typeface="Arial" panose="020B0604020202020204" pitchFamily="34" charset="0"/>
              <a:cs typeface="Arial" panose="020B0604020202020204" pitchFamily="34" charset="0"/>
            </a:endParaRPr>
          </a:p>
          <a:p>
            <a:pPr marL="0" indent="0">
              <a:buClr>
                <a:srgbClr val="009999"/>
              </a:buClr>
              <a:buFont typeface="Arial" pitchFamily="34" charset="0"/>
              <a:buNone/>
            </a:pPr>
            <a:endParaRPr lang="el-GR" sz="2400" dirty="0">
              <a:latin typeface="Arial" panose="020B0604020202020204" pitchFamily="34" charset="0"/>
              <a:cs typeface="Arial" panose="020B0604020202020204" pitchFamily="34" charset="0"/>
            </a:endParaRPr>
          </a:p>
          <a:p>
            <a:pPr marL="620713" indent="-620713">
              <a:buClr>
                <a:srgbClr val="009999"/>
              </a:buClr>
              <a:buFont typeface="Wingdings" panose="05000000000000000000" pitchFamily="2" charset="2"/>
              <a:buChar char="Ø"/>
            </a:pPr>
            <a:r>
              <a:rPr lang="el-GR" sz="5400" dirty="0">
                <a:latin typeface="Arial" panose="020B0604020202020204" pitchFamily="34" charset="0"/>
                <a:cs typeface="Arial" panose="020B0604020202020204" pitchFamily="34" charset="0"/>
              </a:rPr>
              <a:t>Συγκεκαλυμμένη διανομή μερισμάτων</a:t>
            </a:r>
            <a:r>
              <a:rPr lang="en-US" sz="5400" dirty="0">
                <a:latin typeface="Arial" panose="020B0604020202020204" pitchFamily="34" charset="0"/>
                <a:cs typeface="Arial" panose="020B0604020202020204" pitchFamily="34" charset="0"/>
              </a:rPr>
              <a:t>.</a:t>
            </a:r>
            <a:endParaRPr lang="el-GR" sz="5400" dirty="0">
              <a:latin typeface="Arial" panose="020B0604020202020204" pitchFamily="34" charset="0"/>
              <a:cs typeface="Arial" panose="020B0604020202020204" pitchFamily="34" charset="0"/>
            </a:endParaRPr>
          </a:p>
          <a:p>
            <a:pPr marL="0" indent="0">
              <a:buClr>
                <a:srgbClr val="009999"/>
              </a:buClr>
              <a:buNone/>
            </a:pPr>
            <a:endParaRPr lang="en-US" sz="2400" dirty="0">
              <a:latin typeface="Arial" panose="020B0604020202020204" pitchFamily="34" charset="0"/>
              <a:cs typeface="Arial" panose="020B0604020202020204" pitchFamily="34" charset="0"/>
            </a:endParaRPr>
          </a:p>
          <a:p>
            <a:pPr marL="620713" indent="-620713">
              <a:buClr>
                <a:srgbClr val="009999"/>
              </a:buClr>
              <a:buFont typeface="Wingdings" panose="05000000000000000000" pitchFamily="2" charset="2"/>
              <a:buChar char="Ø"/>
            </a:pPr>
            <a:r>
              <a:rPr lang="el-GR" sz="5400" dirty="0">
                <a:latin typeface="Arial" panose="020B0604020202020204" pitchFamily="34" charset="0"/>
                <a:cs typeface="Arial" panose="020B0604020202020204" pitchFamily="34" charset="0"/>
              </a:rPr>
              <a:t>Κατάργηση από 1/1/2026 της ΕΕΑ σε εισόδημα από ενοίκια.</a:t>
            </a:r>
          </a:p>
          <a:p>
            <a:pPr>
              <a:buClr>
                <a:srgbClr val="009999"/>
              </a:buClr>
              <a:buFont typeface="Wingdings" panose="05000000000000000000" pitchFamily="2" charset="2"/>
              <a:buChar char="Ø"/>
            </a:pPr>
            <a:endParaRPr lang="en-US" sz="54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F6E8E7E8-9791-60D0-9B01-C6C4850FD6AD}"/>
              </a:ext>
            </a:extLst>
          </p:cNvPr>
          <p:cNvSpPr txBox="1"/>
          <p:nvPr/>
        </p:nvSpPr>
        <p:spPr>
          <a:xfrm>
            <a:off x="5638800" y="528873"/>
            <a:ext cx="9906000" cy="1015663"/>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Κύριες Τροποποιήσεις</a:t>
            </a:r>
            <a:endParaRPr lang="LID4096" sz="6000" b="1" dirty="0">
              <a:solidFill>
                <a:srgbClr val="009999"/>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66D2F2FA-F88A-6FB5-D793-D5AE5E350E76}"/>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9FFBA-F001-CCCA-D5DD-8E73FB6A80A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9F928D1-62D7-3601-95A7-77191D9A9192}"/>
              </a:ext>
            </a:extLst>
          </p:cNvPr>
          <p:cNvSpPr/>
          <p:nvPr/>
        </p:nvSpPr>
        <p:spPr>
          <a:xfrm rot="8632788">
            <a:off x="13362889" y="-9873798"/>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a:extLst>
              <a:ext uri="{FF2B5EF4-FFF2-40B4-BE49-F238E27FC236}">
                <a16:creationId xmlns:a16="http://schemas.microsoft.com/office/drawing/2014/main" id="{756EC545-50B5-7CFC-3392-D81D005AF354}"/>
              </a:ext>
            </a:extLst>
          </p:cNvPr>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a:extLst>
              <a:ext uri="{FF2B5EF4-FFF2-40B4-BE49-F238E27FC236}">
                <a16:creationId xmlns:a16="http://schemas.microsoft.com/office/drawing/2014/main" id="{90B8DDC5-DA75-4ABF-57B3-52D7363804D4}"/>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a:extLst>
              <a:ext uri="{FF2B5EF4-FFF2-40B4-BE49-F238E27FC236}">
                <a16:creationId xmlns:a16="http://schemas.microsoft.com/office/drawing/2014/main" id="{C7BAFF4E-D52D-1278-591F-4A6CEB9FAB1C}"/>
              </a:ext>
            </a:extLst>
          </p:cNvPr>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TextBox 4">
            <a:extLst>
              <a:ext uri="{FF2B5EF4-FFF2-40B4-BE49-F238E27FC236}">
                <a16:creationId xmlns:a16="http://schemas.microsoft.com/office/drawing/2014/main" id="{C879FD51-83EF-9863-DB24-0FED2B6C7474}"/>
              </a:ext>
            </a:extLst>
          </p:cNvPr>
          <p:cNvSpPr txBox="1"/>
          <p:nvPr/>
        </p:nvSpPr>
        <p:spPr>
          <a:xfrm>
            <a:off x="1042829" y="2282826"/>
            <a:ext cx="16216471" cy="7602081"/>
          </a:xfrm>
          <a:prstGeom prst="rect">
            <a:avLst/>
          </a:prstGeom>
          <a:noFill/>
        </p:spPr>
        <p:txBody>
          <a:bodyPr wrap="square" rtlCol="0">
            <a:spAutoFit/>
          </a:bodyPr>
          <a:lstStyle/>
          <a:p>
            <a:pPr algn="just"/>
            <a:r>
              <a:rPr lang="el-GR" sz="4400" dirty="0">
                <a:latin typeface="Arial" panose="020B0604020202020204" pitchFamily="34" charset="0"/>
                <a:cs typeface="Arial" panose="020B0604020202020204" pitchFamily="34" charset="0"/>
              </a:rPr>
              <a:t>Σε περίπτωση που εταιρεία καταβάλλει μέρισμα, </a:t>
            </a:r>
            <a:r>
              <a:rPr lang="el-GR" sz="4400" dirty="0">
                <a:solidFill>
                  <a:srgbClr val="009999"/>
                </a:solidFill>
                <a:latin typeface="Arial" panose="020B0604020202020204" pitchFamily="34" charset="0"/>
                <a:cs typeface="Arial" panose="020B0604020202020204" pitchFamily="34" charset="0"/>
              </a:rPr>
              <a:t>περιλαμβανομένης και της συγκεκαλυμμένης διανομής μερίσματος</a:t>
            </a:r>
            <a:r>
              <a:rPr lang="el-GR" sz="4400" dirty="0">
                <a:latin typeface="Arial" panose="020B0604020202020204" pitchFamily="34" charset="0"/>
                <a:cs typeface="Arial" panose="020B0604020202020204" pitchFamily="34" charset="0"/>
              </a:rPr>
              <a:t>, εφοδιάζει κάθε μέτοχο με </a:t>
            </a:r>
            <a:r>
              <a:rPr lang="el-GR" sz="4400" b="1" dirty="0">
                <a:latin typeface="Arial" panose="020B0604020202020204" pitchFamily="34" charset="0"/>
                <a:cs typeface="Arial" panose="020B0604020202020204" pitchFamily="34" charset="0"/>
              </a:rPr>
              <a:t>πιστοποιητικό</a:t>
            </a:r>
            <a:r>
              <a:rPr lang="el-GR" sz="4400" dirty="0">
                <a:latin typeface="Arial" panose="020B0604020202020204" pitchFamily="34" charset="0"/>
                <a:cs typeface="Arial" panose="020B0604020202020204" pitchFamily="34" charset="0"/>
              </a:rPr>
              <a:t>, στο οποίο δηλώνονται τα πιο κάτω: </a:t>
            </a:r>
          </a:p>
          <a:p>
            <a:endParaRPr lang="el-GR" sz="1600" dirty="0">
              <a:latin typeface="Arial" panose="020B0604020202020204" pitchFamily="34" charset="0"/>
              <a:cs typeface="Arial" panose="020B0604020202020204" pitchFamily="34" charset="0"/>
            </a:endParaRPr>
          </a:p>
          <a:p>
            <a:pPr algn="just"/>
            <a:r>
              <a:rPr lang="el-GR" sz="4400" dirty="0">
                <a:latin typeface="Arial" panose="020B0604020202020204" pitchFamily="34" charset="0"/>
                <a:cs typeface="Arial" panose="020B0604020202020204" pitchFamily="34" charset="0"/>
              </a:rPr>
              <a:t>(α) Το ποσό του μερίσματος και το ποσό της συγκεκαλυμένης διανομής μερίσματος· </a:t>
            </a:r>
          </a:p>
          <a:p>
            <a:pPr algn="just"/>
            <a:endParaRPr lang="el-GR" sz="1600" dirty="0">
              <a:latin typeface="Arial" panose="020B0604020202020204" pitchFamily="34" charset="0"/>
              <a:cs typeface="Arial" panose="020B0604020202020204" pitchFamily="34" charset="0"/>
            </a:endParaRPr>
          </a:p>
          <a:p>
            <a:pPr algn="just"/>
            <a:r>
              <a:rPr lang="el-GR" sz="4400" dirty="0">
                <a:latin typeface="Arial" panose="020B0604020202020204" pitchFamily="34" charset="0"/>
                <a:cs typeface="Arial" panose="020B0604020202020204" pitchFamily="34" charset="0"/>
              </a:rPr>
              <a:t>(β) το ποσό της έκτακτης εισφοράς που </a:t>
            </a:r>
            <a:r>
              <a:rPr lang="el-GR" sz="4400" dirty="0" err="1">
                <a:latin typeface="Arial" panose="020B0604020202020204" pitchFamily="34" charset="0"/>
                <a:cs typeface="Arial" panose="020B0604020202020204" pitchFamily="34" charset="0"/>
              </a:rPr>
              <a:t>παρακρατήθηκε</a:t>
            </a:r>
            <a:r>
              <a:rPr lang="el-GR" sz="4400" dirty="0">
                <a:latin typeface="Arial" panose="020B0604020202020204" pitchFamily="34" charset="0"/>
                <a:cs typeface="Arial" panose="020B0604020202020204" pitchFamily="34" charset="0"/>
              </a:rPr>
              <a:t> από την εταιρεία·</a:t>
            </a:r>
          </a:p>
          <a:p>
            <a:pPr algn="just"/>
            <a:endParaRPr lang="el-GR" sz="1600" dirty="0">
              <a:latin typeface="Arial" panose="020B0604020202020204" pitchFamily="34" charset="0"/>
              <a:cs typeface="Arial" panose="020B0604020202020204" pitchFamily="34" charset="0"/>
            </a:endParaRPr>
          </a:p>
          <a:p>
            <a:pPr algn="just"/>
            <a:r>
              <a:rPr lang="el-GR" sz="4400" dirty="0">
                <a:latin typeface="Arial" panose="020B0604020202020204" pitchFamily="34" charset="0"/>
                <a:cs typeface="Arial" panose="020B0604020202020204" pitchFamily="34" charset="0"/>
              </a:rPr>
              <a:t>(γ) </a:t>
            </a:r>
            <a:r>
              <a:rPr lang="el-GR" sz="4400" dirty="0">
                <a:solidFill>
                  <a:srgbClr val="009999"/>
                </a:solidFill>
                <a:latin typeface="Arial" panose="020B0604020202020204" pitchFamily="34" charset="0"/>
                <a:cs typeface="Arial" panose="020B0604020202020204" pitchFamily="34" charset="0"/>
              </a:rPr>
              <a:t>το έτος στο οποίο πραγματοποιήθηκαν τα κέρδη από τα οποία καταβλήθηκε το μέρισμα</a:t>
            </a:r>
            <a:r>
              <a:rPr lang="el-GR" sz="4400" dirty="0">
                <a:latin typeface="Arial" panose="020B0604020202020204" pitchFamily="34" charset="0"/>
                <a:cs typeface="Arial" panose="020B0604020202020204" pitchFamily="34" charset="0"/>
              </a:rPr>
              <a:t>. </a:t>
            </a:r>
          </a:p>
        </p:txBody>
      </p:sp>
      <p:sp>
        <p:nvSpPr>
          <p:cNvPr id="9" name="TextBox 8">
            <a:extLst>
              <a:ext uri="{FF2B5EF4-FFF2-40B4-BE49-F238E27FC236}">
                <a16:creationId xmlns:a16="http://schemas.microsoft.com/office/drawing/2014/main" id="{6E6E77BE-467E-99BA-B308-D02ECF3DD030}"/>
              </a:ext>
            </a:extLst>
          </p:cNvPr>
          <p:cNvSpPr txBox="1"/>
          <p:nvPr/>
        </p:nvSpPr>
        <p:spPr>
          <a:xfrm>
            <a:off x="5184695" y="362895"/>
            <a:ext cx="100584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3(3) - Εισόδημα από ΜΕΡΙΣΜΑΤΑ</a:t>
            </a:r>
            <a:endParaRPr lang="LID4096" sz="6000" dirty="0">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CAD8110D-6EBE-2F38-8B41-79A54EC34EEE}"/>
              </a:ext>
            </a:extLst>
          </p:cNvPr>
          <p:cNvSpPr>
            <a:spLocks noGrp="1"/>
          </p:cNvSpPr>
          <p:nvPr>
            <p:ph type="sldNum" sz="quarter" idx="12"/>
          </p:nvPr>
        </p:nvSpPr>
        <p:spPr>
          <a:xfrm>
            <a:off x="15544800" y="93345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20</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2657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F247A490-467C-17C2-0667-E55224824661}"/>
              </a:ext>
            </a:extLst>
          </p:cNvPr>
          <p:cNvSpPr txBox="1"/>
          <p:nvPr/>
        </p:nvSpPr>
        <p:spPr>
          <a:xfrm>
            <a:off x="4800600" y="171627"/>
            <a:ext cx="12351843"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3Α – ΣΥΓΚΕΚΑΛΥΜΜΕΝΗ ΔΙΑΝΟΜΗ ΜΕΡΙΣΜΑΤΟΣ</a:t>
            </a:r>
            <a:endParaRPr lang="LID4096" sz="6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BCAA1B70-DB89-E80E-E93E-1E01861BC414}"/>
              </a:ext>
            </a:extLst>
          </p:cNvPr>
          <p:cNvSpPr txBox="1"/>
          <p:nvPr/>
        </p:nvSpPr>
        <p:spPr>
          <a:xfrm>
            <a:off x="1131545" y="2079004"/>
            <a:ext cx="16020898" cy="7848302"/>
          </a:xfrm>
          <a:prstGeom prst="rect">
            <a:avLst/>
          </a:prstGeom>
          <a:noFill/>
        </p:spPr>
        <p:txBody>
          <a:bodyPr wrap="square">
            <a:spAutoFit/>
          </a:bodyPr>
          <a:lstStyle/>
          <a:p>
            <a:pPr algn="just">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Ισχύει για άτομα που είναι κάτοικοι στην Δημοκρατία για σκοπούς ΕΕΑ αναφορικά με συναλλαγές με εταιρεία κάτοικο της Δημοκρατίας.</a:t>
            </a:r>
          </a:p>
          <a:p>
            <a:pPr algn="just">
              <a:buClr>
                <a:srgbClr val="009999"/>
              </a:buClr>
              <a:buFont typeface="Wingdings" panose="05000000000000000000" pitchFamily="2" charset="2"/>
              <a:buChar char="Ø"/>
            </a:pPr>
            <a:endParaRPr lang="el-GR" sz="36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Η συγκεκαλυμμένη διανομή μερίσματος φορολογείται στο </a:t>
            </a:r>
            <a:r>
              <a:rPr lang="el-GR" sz="3600" b="1" dirty="0">
                <a:latin typeface="Arial" panose="020B0604020202020204" pitchFamily="34" charset="0"/>
                <a:cs typeface="Arial" panose="020B0604020202020204" pitchFamily="34" charset="0"/>
              </a:rPr>
              <a:t>10%</a:t>
            </a:r>
            <a:r>
              <a:rPr lang="el-GR" sz="3600" dirty="0">
                <a:latin typeface="Arial" panose="020B0604020202020204" pitchFamily="34" charset="0"/>
                <a:cs typeface="Arial" panose="020B0604020202020204" pitchFamily="34" charset="0"/>
              </a:rPr>
              <a:t>.</a:t>
            </a:r>
          </a:p>
          <a:p>
            <a:pPr algn="just">
              <a:buClr>
                <a:srgbClr val="009999"/>
              </a:buClr>
              <a:buFont typeface="Wingdings" panose="05000000000000000000" pitchFamily="2" charset="2"/>
              <a:buChar char="Ø"/>
            </a:pPr>
            <a:endParaRPr lang="el-GR" sz="36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Το ποσό της συγκεκαλυμμένης διανομής μερίσματος αποτελείται από:</a:t>
            </a:r>
          </a:p>
          <a:p>
            <a:pPr marL="0" indent="0" algn="just">
              <a:buNone/>
            </a:pPr>
            <a:endParaRPr lang="el-GR" sz="3600" dirty="0">
              <a:latin typeface="Arial" panose="020B0604020202020204" pitchFamily="34" charset="0"/>
              <a:cs typeface="Arial" panose="020B0604020202020204" pitchFamily="34" charset="0"/>
            </a:endParaRPr>
          </a:p>
          <a:p>
            <a:pPr marL="985838" indent="-608013" algn="just">
              <a:buNone/>
            </a:pPr>
            <a:r>
              <a:rPr lang="el-GR" sz="3600" dirty="0">
                <a:latin typeface="Arial" panose="020B0604020202020204" pitchFamily="34" charset="0"/>
                <a:cs typeface="Arial" panose="020B0604020202020204" pitchFamily="34" charset="0"/>
              </a:rPr>
              <a:t>(α) Την αγοραία αξία περιουσιακού στοιχείου εταιρείας </a:t>
            </a:r>
            <a:r>
              <a:rPr lang="el-GR" sz="3600" b="1" dirty="0">
                <a:latin typeface="Arial" panose="020B0604020202020204" pitchFamily="34" charset="0"/>
                <a:cs typeface="Arial" panose="020B0604020202020204" pitchFamily="34" charset="0"/>
              </a:rPr>
              <a:t>που χρησιμοποιείται </a:t>
            </a:r>
            <a:r>
              <a:rPr lang="el-GR" sz="3600" dirty="0">
                <a:latin typeface="Arial" panose="020B0604020202020204" pitchFamily="34" charset="0"/>
                <a:cs typeface="Arial" panose="020B0604020202020204" pitchFamily="34" charset="0"/>
              </a:rPr>
              <a:t>από άτομο μέτοχο ή συνδεδεμένο με αυτόν άτομο, και</a:t>
            </a:r>
          </a:p>
          <a:p>
            <a:pPr marL="377825" indent="0" algn="just">
              <a:buNone/>
            </a:pPr>
            <a:endParaRPr lang="el-GR" sz="3600" dirty="0">
              <a:latin typeface="Arial" panose="020B0604020202020204" pitchFamily="34" charset="0"/>
              <a:cs typeface="Arial" panose="020B0604020202020204" pitchFamily="34" charset="0"/>
            </a:endParaRPr>
          </a:p>
          <a:p>
            <a:pPr marL="901700" indent="-546100" algn="just">
              <a:buNone/>
            </a:pPr>
            <a:r>
              <a:rPr lang="el-GR" sz="3600" dirty="0">
                <a:latin typeface="Arial" panose="020B0604020202020204" pitchFamily="34" charset="0"/>
                <a:cs typeface="Arial" panose="020B0604020202020204" pitchFamily="34" charset="0"/>
              </a:rPr>
              <a:t>(β) Τη</a:t>
            </a:r>
            <a:r>
              <a:rPr lang="en-GB" sz="3600" dirty="0">
                <a:latin typeface="Arial" panose="020B0604020202020204" pitchFamily="34" charset="0"/>
                <a:cs typeface="Arial" panose="020B0604020202020204" pitchFamily="34" charset="0"/>
              </a:rPr>
              <a:t>v</a:t>
            </a:r>
            <a:r>
              <a:rPr lang="el-GR" sz="3600" dirty="0">
                <a:latin typeface="Arial" panose="020B0604020202020204" pitchFamily="34" charset="0"/>
                <a:cs typeface="Arial" panose="020B0604020202020204" pitchFamily="34" charset="0"/>
              </a:rPr>
              <a:t> διαφοράς μεταξύ της αγοραίας αξίας οποιουδήποτε περιουσιακού στοιχείου </a:t>
            </a:r>
            <a:r>
              <a:rPr lang="el-GR" sz="3600" b="1" dirty="0">
                <a:latin typeface="Arial" panose="020B0604020202020204" pitchFamily="34" charset="0"/>
                <a:cs typeface="Arial" panose="020B0604020202020204" pitchFamily="34" charset="0"/>
              </a:rPr>
              <a:t>που διατίθεται </a:t>
            </a:r>
            <a:r>
              <a:rPr lang="el-GR" sz="3600" dirty="0">
                <a:latin typeface="Arial" panose="020B0604020202020204" pitchFamily="34" charset="0"/>
                <a:cs typeface="Arial" panose="020B0604020202020204" pitchFamily="34" charset="0"/>
              </a:rPr>
              <a:t>από εταιρεία σε άτομο μέτοχο αυτής ή σε συνδεδεμένο με αυτόν άτομο κατά την ημερομηνία διάθεσης και του ποσού της αντιπαροχής που καταβάλλεται.</a:t>
            </a:r>
          </a:p>
        </p:txBody>
      </p:sp>
      <p:sp>
        <p:nvSpPr>
          <p:cNvPr id="14" name="Slide Number Placeholder 9">
            <a:extLst>
              <a:ext uri="{FF2B5EF4-FFF2-40B4-BE49-F238E27FC236}">
                <a16:creationId xmlns:a16="http://schemas.microsoft.com/office/drawing/2014/main" id="{0F2F378C-66C8-9AE1-751C-C0ADC0378E71}"/>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21</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632788">
            <a:off x="13286689" y="-10043140"/>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Freeform 5"/>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BABDA672-3945-97DC-3242-BCE13F1257AC}"/>
              </a:ext>
            </a:extLst>
          </p:cNvPr>
          <p:cNvSpPr txBox="1"/>
          <p:nvPr/>
        </p:nvSpPr>
        <p:spPr>
          <a:xfrm>
            <a:off x="1734931" y="2636403"/>
            <a:ext cx="15404542" cy="7155297"/>
          </a:xfrm>
          <a:prstGeom prst="rect">
            <a:avLst/>
          </a:prstGeom>
          <a:noFill/>
        </p:spPr>
        <p:txBody>
          <a:bodyPr wrap="square">
            <a:normAutofit lnSpcReduction="10000"/>
          </a:bodyPr>
          <a:lstStyle/>
          <a:p>
            <a:pPr marL="0" indent="0">
              <a:buNone/>
            </a:pPr>
            <a:r>
              <a:rPr lang="el-GR" sz="3000" b="1" dirty="0">
                <a:latin typeface="Arial" panose="020B0604020202020204" pitchFamily="34" charset="0"/>
                <a:cs typeface="Arial" panose="020B0604020202020204" pitchFamily="34" charset="0"/>
              </a:rPr>
              <a:t>(α) </a:t>
            </a:r>
            <a:r>
              <a:rPr lang="el-GR" sz="3000" b="1" u="sng" dirty="0">
                <a:latin typeface="Arial" panose="020B0604020202020204" pitchFamily="34" charset="0"/>
                <a:cs typeface="Arial" panose="020B0604020202020204" pitchFamily="34" charset="0"/>
              </a:rPr>
              <a:t>Χρήση περιουσιακού στοιχείου</a:t>
            </a:r>
          </a:p>
          <a:p>
            <a:pPr marL="0" indent="0">
              <a:buNone/>
            </a:pPr>
            <a:endParaRPr lang="el-GR" sz="3000" u="sng"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3000" dirty="0">
                <a:latin typeface="Arial" panose="020B0604020202020204" pitchFamily="34" charset="0"/>
                <a:cs typeface="Arial" panose="020B0604020202020204" pitchFamily="34" charset="0"/>
              </a:rPr>
              <a:t>Η αγοραία αξία του περιουσιακού στοιχείου υπολογίζεται κατά την ημερομηνία που το περιουσιακό στοιχείο αρχίζει να χρησιμοποιείται από τον μέτοχο. </a:t>
            </a:r>
          </a:p>
          <a:p>
            <a:pPr algn="just">
              <a:buClr>
                <a:srgbClr val="009999"/>
              </a:buClr>
              <a:buFont typeface="Wingdings" panose="05000000000000000000" pitchFamily="2" charset="2"/>
              <a:buChar char="Ø"/>
            </a:pPr>
            <a:endParaRPr lang="el-GR" sz="30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3000" dirty="0">
                <a:latin typeface="Arial" panose="020B0604020202020204" pitchFamily="34" charset="0"/>
                <a:cs typeface="Arial" panose="020B0604020202020204" pitchFamily="34" charset="0"/>
              </a:rPr>
              <a:t>Το ποσό της συγκεκαλυμένης διανομής μερίσματος υπολογίζεται με </a:t>
            </a:r>
            <a:r>
              <a:rPr lang="el-GR" sz="3000" b="1" dirty="0">
                <a:latin typeface="Arial" panose="020B0604020202020204" pitchFamily="34" charset="0"/>
                <a:cs typeface="Arial" panose="020B0604020202020204" pitchFamily="34" charset="0"/>
              </a:rPr>
              <a:t>βάση το ποσοστό προσωπικής χρήσης </a:t>
            </a:r>
            <a:r>
              <a:rPr lang="el-GR" sz="3000" dirty="0">
                <a:latin typeface="Arial" panose="020B0604020202020204" pitchFamily="34" charset="0"/>
                <a:cs typeface="Arial" panose="020B0604020202020204" pitchFamily="34" charset="0"/>
              </a:rPr>
              <a:t>του περιουσιακού στοιχείου από τον μέτοχο (100% εάν δεν συνδέεται με την επιχείρηση).</a:t>
            </a:r>
          </a:p>
          <a:p>
            <a:pPr algn="just">
              <a:buClr>
                <a:srgbClr val="009999"/>
              </a:buClr>
              <a:buFont typeface="Wingdings" panose="05000000000000000000" pitchFamily="2" charset="2"/>
              <a:buChar char="Ø"/>
            </a:pPr>
            <a:endParaRPr lang="el-GR" sz="30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3000" dirty="0">
                <a:latin typeface="Arial" panose="020B0604020202020204" pitchFamily="34" charset="0"/>
                <a:cs typeface="Arial" panose="020B0604020202020204" pitchFamily="34" charset="0"/>
              </a:rPr>
              <a:t>Εάν το ποσοστό προσωπικής χρήσης </a:t>
            </a:r>
            <a:r>
              <a:rPr lang="el-GR" sz="3000" b="1" dirty="0">
                <a:latin typeface="Arial" panose="020B0604020202020204" pitchFamily="34" charset="0"/>
                <a:cs typeface="Arial" panose="020B0604020202020204" pitchFamily="34" charset="0"/>
              </a:rPr>
              <a:t>αυξηθεί</a:t>
            </a:r>
            <a:r>
              <a:rPr lang="el-GR" sz="3000" dirty="0">
                <a:latin typeface="Arial" panose="020B0604020202020204" pitchFamily="34" charset="0"/>
                <a:cs typeface="Arial" panose="020B0604020202020204" pitchFamily="34" charset="0"/>
              </a:rPr>
              <a:t>, το επιπρόσθετο ποσό συγκεκαλυμένης διανομής μερίσματος υπολογίζεται με βάση την αγοραία αξία του περιουσιακού στοιχείου κατά την ημερομηνία της αύξησης του ποσοστού προσωπικής χρήσης.</a:t>
            </a:r>
          </a:p>
          <a:p>
            <a:pPr algn="just">
              <a:buClr>
                <a:srgbClr val="009999"/>
              </a:buClr>
              <a:buFont typeface="Wingdings" panose="05000000000000000000" pitchFamily="2" charset="2"/>
              <a:buChar char="Ø"/>
            </a:pPr>
            <a:endParaRPr lang="el-GR" sz="30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3000" dirty="0">
                <a:latin typeface="Arial" panose="020B0604020202020204" pitchFamily="34" charset="0"/>
                <a:cs typeface="Arial" panose="020B0604020202020204" pitchFamily="34" charset="0"/>
              </a:rPr>
              <a:t>Σε περίπτωση που το ποσοστό προσωπικής χρήσης του περιουσιακού στοιχείου από τον μέτοχο ή από συνδεδεμένο με αυτόν άτομο </a:t>
            </a:r>
            <a:r>
              <a:rPr lang="el-GR" sz="3000" b="1" dirty="0">
                <a:latin typeface="Arial" panose="020B0604020202020204" pitchFamily="34" charset="0"/>
                <a:cs typeface="Arial" panose="020B0604020202020204" pitchFamily="34" charset="0"/>
              </a:rPr>
              <a:t>μειωθεί</a:t>
            </a:r>
            <a:r>
              <a:rPr lang="el-GR" sz="3000" dirty="0">
                <a:latin typeface="Arial" panose="020B0604020202020204" pitchFamily="34" charset="0"/>
                <a:cs typeface="Arial" panose="020B0604020202020204" pitchFamily="34" charset="0"/>
              </a:rPr>
              <a:t>, κανένα ποσό έκτακτης εισφοράς που καταβλήθηκε δεν επιστρέφεται.</a:t>
            </a:r>
          </a:p>
        </p:txBody>
      </p:sp>
      <p:sp>
        <p:nvSpPr>
          <p:cNvPr id="13" name="TextBox 12">
            <a:extLst>
              <a:ext uri="{FF2B5EF4-FFF2-40B4-BE49-F238E27FC236}">
                <a16:creationId xmlns:a16="http://schemas.microsoft.com/office/drawing/2014/main" id="{DED95314-2DD2-F9F4-4243-2C9E2C9597F2}"/>
              </a:ext>
            </a:extLst>
          </p:cNvPr>
          <p:cNvSpPr txBox="1"/>
          <p:nvPr/>
        </p:nvSpPr>
        <p:spPr>
          <a:xfrm>
            <a:off x="4800600" y="171627"/>
            <a:ext cx="12351843" cy="286232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3Α – ΣΥΓΚΕΚΑΛΥΜΜΕΝΗ ΔΙΑΝΟΜΗ ΜΕΡΙΣΜΑΤΟΣ</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08BF3991-D853-AEB3-52A7-949CBF794141}"/>
              </a:ext>
            </a:extLst>
          </p:cNvPr>
          <p:cNvSpPr>
            <a:spLocks noGrp="1"/>
          </p:cNvSpPr>
          <p:nvPr>
            <p:ph type="sldNum" sz="quarter" idx="12"/>
          </p:nvPr>
        </p:nvSpPr>
        <p:spPr>
          <a:xfrm>
            <a:off x="15621000" y="9182100"/>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22</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712664">
            <a:off x="15687431" y="1209546"/>
            <a:ext cx="14368361" cy="10209036"/>
          </a:xfrm>
          <a:custGeom>
            <a:avLst/>
            <a:gdLst/>
            <a:ahLst/>
            <a:cxnLst/>
            <a:rect l="l" t="t" r="r" b="b"/>
            <a:pathLst>
              <a:path w="14368361" h="10209036">
                <a:moveTo>
                  <a:pt x="0" y="0"/>
                </a:moveTo>
                <a:lnTo>
                  <a:pt x="14368360" y="0"/>
                </a:lnTo>
                <a:lnTo>
                  <a:pt x="14368360"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2892867">
            <a:off x="-10113613" y="-2464972"/>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7910893">
            <a:off x="12717324" y="-180191"/>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47BEDC7D-621B-7449-809E-C75B1F724445}"/>
              </a:ext>
            </a:extLst>
          </p:cNvPr>
          <p:cNvSpPr txBox="1"/>
          <p:nvPr/>
        </p:nvSpPr>
        <p:spPr>
          <a:xfrm>
            <a:off x="1135557" y="2570871"/>
            <a:ext cx="16916400" cy="6816507"/>
          </a:xfrm>
          <a:prstGeom prst="rect">
            <a:avLst/>
          </a:prstGeom>
          <a:noFill/>
        </p:spPr>
        <p:txBody>
          <a:bodyPr wrap="square">
            <a:spAutoFit/>
          </a:bodyPr>
          <a:lstStyle/>
          <a:p>
            <a:pPr marL="0" indent="0" algn="just">
              <a:buNone/>
            </a:pPr>
            <a:r>
              <a:rPr lang="el-GR" sz="3200" b="1" u="sng" dirty="0">
                <a:solidFill>
                  <a:srgbClr val="00C0BC"/>
                </a:solidFill>
                <a:latin typeface="Arial" panose="020B0604020202020204" pitchFamily="34" charset="0"/>
                <a:cs typeface="Arial" panose="020B0604020202020204" pitchFamily="34" charset="0"/>
              </a:rPr>
              <a:t>Παράδειγμα:</a:t>
            </a:r>
          </a:p>
          <a:p>
            <a:pPr marL="0" indent="0" algn="just">
              <a:buNone/>
            </a:pPr>
            <a:r>
              <a:rPr lang="el-GR" sz="3200" b="1" dirty="0">
                <a:latin typeface="Arial" panose="020B0604020202020204" pitchFamily="34" charset="0"/>
                <a:cs typeface="Arial" panose="020B0604020202020204" pitchFamily="34" charset="0"/>
              </a:rPr>
              <a:t>(α) </a:t>
            </a:r>
            <a:r>
              <a:rPr lang="el-GR" sz="3200" dirty="0">
                <a:latin typeface="Arial" panose="020B0604020202020204" pitchFamily="34" charset="0"/>
                <a:cs typeface="Arial" panose="020B0604020202020204" pitchFamily="34" charset="0"/>
              </a:rPr>
              <a:t>Εταιρεία φορολογικός κάτοικος Κύπρου αγόρασε ακίνητη ιδιοκτησία με κόστος €500χιλ. τον Ιανουάριο του 2024 με σκοπό να την εκμεταλλευτεί εμπορικά (ενοίκια).</a:t>
            </a:r>
          </a:p>
          <a:p>
            <a:pPr marL="0" indent="0" algn="just">
              <a:buNone/>
            </a:pPr>
            <a:endParaRPr lang="el-GR" sz="1200" dirty="0">
              <a:latin typeface="Arial" panose="020B0604020202020204" pitchFamily="34" charset="0"/>
              <a:cs typeface="Arial" panose="020B0604020202020204" pitchFamily="34" charset="0"/>
            </a:endParaRPr>
          </a:p>
          <a:p>
            <a:pPr marL="0" indent="0" algn="just">
              <a:buNone/>
            </a:pPr>
            <a:r>
              <a:rPr lang="el-GR" sz="3200" dirty="0">
                <a:latin typeface="Arial" panose="020B0604020202020204" pitchFamily="34" charset="0"/>
                <a:cs typeface="Arial" panose="020B0604020202020204" pitchFamily="34" charset="0"/>
              </a:rPr>
              <a:t>Το έτος 2026, ο μέτοχος αποφάσισε να την χρησιμοποιεί μερικώς σε ποσοστό 40%. Η αγοραία αξία κατά την ημερομηνία που αρχίζει να χρησιμοποιείται από τον μέτοχο είναι €400χιλ.</a:t>
            </a:r>
          </a:p>
          <a:p>
            <a:pPr marL="0" indent="0">
              <a:buNone/>
            </a:pPr>
            <a:endParaRPr lang="el-GR" sz="1200" dirty="0">
              <a:latin typeface="Arial" panose="020B0604020202020204" pitchFamily="34" charset="0"/>
              <a:cs typeface="Arial" panose="020B0604020202020204" pitchFamily="34" charset="0"/>
            </a:endParaRPr>
          </a:p>
          <a:p>
            <a:pPr marL="0" indent="0">
              <a:buNone/>
            </a:pPr>
            <a:r>
              <a:rPr lang="el-GR" sz="3200" u="sng" dirty="0">
                <a:latin typeface="Arial" panose="020B0604020202020204" pitchFamily="34" charset="0"/>
                <a:cs typeface="Arial" panose="020B0604020202020204" pitchFamily="34" charset="0"/>
              </a:rPr>
              <a:t>Συγκεκαλυμμένη διανομή κατά το 2026:</a:t>
            </a:r>
          </a:p>
          <a:p>
            <a:pPr marL="0" indent="0">
              <a:buNone/>
            </a:pPr>
            <a:r>
              <a:rPr lang="el-GR" sz="3200" dirty="0">
                <a:latin typeface="Arial" panose="020B0604020202020204" pitchFamily="34" charset="0"/>
                <a:cs typeface="Arial" panose="020B0604020202020204" pitchFamily="34" charset="0"/>
              </a:rPr>
              <a:t>€400χιλ * 40% = €160χιλ φορολογείται σε ποσοστό 10%</a:t>
            </a:r>
          </a:p>
          <a:p>
            <a:pPr marL="0" indent="0">
              <a:buNone/>
            </a:pPr>
            <a:endParaRPr lang="el-GR" sz="1200" dirty="0">
              <a:latin typeface="Arial" panose="020B0604020202020204" pitchFamily="34" charset="0"/>
              <a:cs typeface="Arial" panose="020B0604020202020204" pitchFamily="34" charset="0"/>
            </a:endParaRPr>
          </a:p>
          <a:p>
            <a:pPr marL="0" indent="0">
              <a:buNone/>
            </a:pPr>
            <a:r>
              <a:rPr lang="el-GR" sz="3200" b="1" dirty="0">
                <a:latin typeface="Arial" panose="020B0604020202020204" pitchFamily="34" charset="0"/>
                <a:cs typeface="Arial" panose="020B0604020202020204" pitchFamily="34" charset="0"/>
              </a:rPr>
              <a:t>(β) </a:t>
            </a:r>
            <a:r>
              <a:rPr lang="el-GR" sz="3200" dirty="0">
                <a:latin typeface="Arial" panose="020B0604020202020204" pitchFamily="34" charset="0"/>
                <a:cs typeface="Arial" panose="020B0604020202020204" pitchFamily="34" charset="0"/>
              </a:rPr>
              <a:t>Ο μέτοχος αποφασίζει το 2027 ότι θα χρησιμοποιεί πλέον 100% της ακίνητης ιδιοκτησίας. Η αγοραία αξία εκείνη την στιγμή είναι €300χιλ.</a:t>
            </a:r>
          </a:p>
          <a:p>
            <a:pPr marL="0" indent="0">
              <a:buNone/>
            </a:pPr>
            <a:endParaRPr lang="el-GR" sz="1200" dirty="0">
              <a:latin typeface="Arial" panose="020B0604020202020204" pitchFamily="34" charset="0"/>
              <a:cs typeface="Arial" panose="020B0604020202020204" pitchFamily="34" charset="0"/>
            </a:endParaRPr>
          </a:p>
          <a:p>
            <a:pPr marL="0" indent="0">
              <a:buNone/>
            </a:pPr>
            <a:r>
              <a:rPr lang="el-GR" sz="3200" u="sng" dirty="0">
                <a:latin typeface="Arial" panose="020B0604020202020204" pitchFamily="34" charset="0"/>
                <a:cs typeface="Arial" panose="020B0604020202020204" pitchFamily="34" charset="0"/>
              </a:rPr>
              <a:t>Συγκεκαλυμμένη διανομή κατά το 2027:</a:t>
            </a:r>
          </a:p>
          <a:p>
            <a:pPr marL="0" indent="0">
              <a:buNone/>
            </a:pPr>
            <a:r>
              <a:rPr lang="el-GR" sz="3200" dirty="0">
                <a:latin typeface="Arial" panose="020B0604020202020204" pitchFamily="34" charset="0"/>
                <a:cs typeface="Arial" panose="020B0604020202020204" pitchFamily="34" charset="0"/>
              </a:rPr>
              <a:t>€300χιλ * 60% = €180χιλ φορολογείται σε ποσοστό 10%</a:t>
            </a:r>
          </a:p>
        </p:txBody>
      </p:sp>
      <p:sp>
        <p:nvSpPr>
          <p:cNvPr id="13" name="TextBox 12">
            <a:extLst>
              <a:ext uri="{FF2B5EF4-FFF2-40B4-BE49-F238E27FC236}">
                <a16:creationId xmlns:a16="http://schemas.microsoft.com/office/drawing/2014/main" id="{385B135A-FD23-24FF-03EF-B7FB497DD51F}"/>
              </a:ext>
            </a:extLst>
          </p:cNvPr>
          <p:cNvSpPr txBox="1"/>
          <p:nvPr/>
        </p:nvSpPr>
        <p:spPr>
          <a:xfrm>
            <a:off x="4800600" y="171627"/>
            <a:ext cx="12351843" cy="286232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3Α – ΣΥΓΚΕΚΑΛΥΜΜΕΝΗ ΔΙΑΝΟΜΗ ΜΕΡΙΣΜΑΤΟΣ</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F352380D-B4E2-121D-B5ED-60CF76444E70}"/>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23</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EC404A73-E9CE-E57A-A511-BD82F19A18DA}"/>
              </a:ext>
            </a:extLst>
          </p:cNvPr>
          <p:cNvSpPr txBox="1"/>
          <p:nvPr/>
        </p:nvSpPr>
        <p:spPr>
          <a:xfrm>
            <a:off x="1282700" y="3067185"/>
            <a:ext cx="15722600" cy="6247864"/>
          </a:xfrm>
          <a:prstGeom prst="rect">
            <a:avLst/>
          </a:prstGeom>
          <a:noFill/>
        </p:spPr>
        <p:txBody>
          <a:bodyPr wrap="square">
            <a:spAutoFit/>
          </a:bodyPr>
          <a:lstStyle/>
          <a:p>
            <a:pPr marL="0" indent="0">
              <a:buNone/>
            </a:pPr>
            <a:r>
              <a:rPr lang="el-GR" sz="4000" b="1" dirty="0">
                <a:latin typeface="Arial" panose="020B0604020202020204" pitchFamily="34" charset="0"/>
                <a:cs typeface="Arial" panose="020B0604020202020204" pitchFamily="34" charset="0"/>
              </a:rPr>
              <a:t>(β) </a:t>
            </a:r>
            <a:r>
              <a:rPr lang="el-GR" sz="4000" b="1" u="sng" dirty="0">
                <a:latin typeface="Arial" panose="020B0604020202020204" pitchFamily="34" charset="0"/>
                <a:cs typeface="Arial" panose="020B0604020202020204" pitchFamily="34" charset="0"/>
              </a:rPr>
              <a:t>Διάθεση περιουσιακού στοιχείου</a:t>
            </a:r>
          </a:p>
          <a:p>
            <a:pPr marL="0" indent="0">
              <a:buClr>
                <a:srgbClr val="009999"/>
              </a:buClr>
              <a:buNone/>
            </a:pPr>
            <a:endParaRPr lang="el-GR" sz="4000" dirty="0">
              <a:latin typeface="Arial" panose="020B0604020202020204" pitchFamily="34" charset="0"/>
              <a:cs typeface="Arial" panose="020B0604020202020204" pitchFamily="34" charset="0"/>
            </a:endParaRPr>
          </a:p>
          <a:p>
            <a:pPr>
              <a:buClr>
                <a:srgbClr val="009999"/>
              </a:buClr>
              <a:buFont typeface="Wingdings" panose="05000000000000000000" pitchFamily="2" charset="2"/>
              <a:buChar char="Ø"/>
            </a:pPr>
            <a:r>
              <a:rPr lang="el-GR" sz="4000" dirty="0">
                <a:latin typeface="Arial" panose="020B0604020202020204" pitchFamily="34" charset="0"/>
                <a:cs typeface="Arial" panose="020B0604020202020204" pitchFamily="34" charset="0"/>
              </a:rPr>
              <a:t>Δεν εφαρμόζεται κατά τη διανομή περιουσιακών στοιχείων σε μέτοχο στο πλαίσιο μείωσης κεφαλαίου ή διάλυσης ή εκκαθάρισης εταιρείας</a:t>
            </a:r>
          </a:p>
          <a:p>
            <a:pPr>
              <a:buClr>
                <a:srgbClr val="009999"/>
              </a:buClr>
              <a:buFont typeface="Wingdings" panose="05000000000000000000" pitchFamily="2" charset="2"/>
              <a:buChar char="Ø"/>
            </a:pPr>
            <a:endParaRPr lang="el-GR" sz="40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4000" dirty="0">
                <a:latin typeface="Arial" panose="020B0604020202020204" pitchFamily="34" charset="0"/>
                <a:cs typeface="Arial" panose="020B0604020202020204" pitchFamily="34" charset="0"/>
              </a:rPr>
              <a:t>Το ποσό της συγκεκαλυμένης διανομής μερίσματος μειώνεται με το ποσό της συγκεκαλυμένης διανομής μερίσματος επί του οποίου ο μέτοχος κατέβαλε έκτακτη εισφορά σε προηγούμενη χρήση του περιουσιακού στοιχείου.</a:t>
            </a:r>
          </a:p>
        </p:txBody>
      </p:sp>
      <p:sp>
        <p:nvSpPr>
          <p:cNvPr id="12" name="TextBox 11">
            <a:extLst>
              <a:ext uri="{FF2B5EF4-FFF2-40B4-BE49-F238E27FC236}">
                <a16:creationId xmlns:a16="http://schemas.microsoft.com/office/drawing/2014/main" id="{10312F7B-B54A-70D6-6119-1A3FAED06A9B}"/>
              </a:ext>
            </a:extLst>
          </p:cNvPr>
          <p:cNvSpPr txBox="1"/>
          <p:nvPr/>
        </p:nvSpPr>
        <p:spPr>
          <a:xfrm>
            <a:off x="4800600" y="171627"/>
            <a:ext cx="12351843" cy="286232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3Α – ΣΥΓΚΕΚΑΛΥΜΜΕΝΗ ΔΙΑΝΟΜΗ ΜΕΡΙΣΜΑΤΟΣ</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97EAB473-96B6-77BD-8D07-9FDD7DD5D1A8}"/>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24</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8" name="Freeform 8"/>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p:cNvSpPr/>
          <p:nvPr/>
        </p:nvSpPr>
        <p:spPr>
          <a:xfrm rot="7910893">
            <a:off x="12003046" y="38982"/>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1" name="Slide Number Placeholder 10">
            <a:extLst>
              <a:ext uri="{FF2B5EF4-FFF2-40B4-BE49-F238E27FC236}">
                <a16:creationId xmlns:a16="http://schemas.microsoft.com/office/drawing/2014/main" id="{2AC4DA6C-3AC1-4CB9-4C60-25D028EEC0DE}"/>
              </a:ext>
            </a:extLst>
          </p:cNvPr>
          <p:cNvSpPr>
            <a:spLocks noGrp="1"/>
          </p:cNvSpPr>
          <p:nvPr>
            <p:ph type="sldNum" sz="quarter" idx="12"/>
          </p:nvPr>
        </p:nvSpPr>
        <p:spPr>
          <a:xfrm>
            <a:off x="18120426" y="9182100"/>
            <a:ext cx="2133600" cy="365125"/>
          </a:xfrm>
        </p:spPr>
        <p:txBody>
          <a:bodyPr/>
          <a:lstStyle/>
          <a:p>
            <a:fld id="{B6F15528-21DE-4FAA-801E-634DDDAF4B2B}" type="slidenum">
              <a:rPr lang="en-US" sz="1050" b="1" smtClean="0">
                <a:latin typeface="Arial" panose="020B0604020202020204" pitchFamily="34" charset="0"/>
                <a:cs typeface="Arial" panose="020B0604020202020204" pitchFamily="34" charset="0"/>
              </a:rPr>
              <a:pPr/>
              <a:t>25</a:t>
            </a:fld>
            <a:endParaRPr lang="en-US" sz="1050" b="1">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2FB03FFD-ECFC-747A-1152-1EC55D24AEB7}"/>
              </a:ext>
            </a:extLst>
          </p:cNvPr>
          <p:cNvSpPr txBox="1"/>
          <p:nvPr/>
        </p:nvSpPr>
        <p:spPr>
          <a:xfrm>
            <a:off x="1513010" y="2874437"/>
            <a:ext cx="16002000" cy="8063746"/>
          </a:xfrm>
          <a:prstGeom prst="rect">
            <a:avLst/>
          </a:prstGeom>
          <a:noFill/>
        </p:spPr>
        <p:txBody>
          <a:bodyPr wrap="square">
            <a:spAutoFit/>
          </a:bodyPr>
          <a:lstStyle/>
          <a:p>
            <a:r>
              <a:rPr lang="el-GR" sz="3200" b="1" u="sng" dirty="0">
                <a:solidFill>
                  <a:srgbClr val="00C0BC"/>
                </a:solidFill>
                <a:latin typeface="Arial" panose="020B0604020202020204" pitchFamily="34" charset="0"/>
                <a:cs typeface="Arial" panose="020B0604020202020204" pitchFamily="34" charset="0"/>
              </a:rPr>
              <a:t>Παράδειγμα:</a:t>
            </a:r>
            <a:br>
              <a:rPr lang="el-GR" sz="3200" dirty="0">
                <a:latin typeface="Arial" panose="020B0604020202020204" pitchFamily="34" charset="0"/>
                <a:cs typeface="Arial" panose="020B0604020202020204" pitchFamily="34" charset="0"/>
              </a:rPr>
            </a:br>
            <a:r>
              <a:rPr lang="el-GR" sz="3200" dirty="0">
                <a:latin typeface="Arial" panose="020B0604020202020204" pitchFamily="34" charset="0"/>
                <a:cs typeface="Arial" panose="020B0604020202020204" pitchFamily="34" charset="0"/>
              </a:rPr>
              <a:t>Σε συνέχεια του προηγούμενου παραδείγματος, η εταιρεία πώλησε το ακίνητο προς τον μέτοχο της στην τιμή των €100χιλ.. Η αγοραία αξία κατά την ημερομηνία της πώλησης είναι €500χιλ.. Δεν καταβλήθηκε ΦΚΚ καθότι το κόστος κτήσης ήταν €500χιλ..</a:t>
            </a:r>
          </a:p>
          <a:p>
            <a:endParaRPr lang="el-GR" sz="3200" dirty="0">
              <a:latin typeface="Arial" panose="020B0604020202020204" pitchFamily="34" charset="0"/>
              <a:cs typeface="Arial" panose="020B0604020202020204" pitchFamily="34" charset="0"/>
            </a:endParaRPr>
          </a:p>
          <a:p>
            <a:r>
              <a:rPr lang="el-GR" sz="3200" dirty="0">
                <a:latin typeface="Arial" panose="020B0604020202020204" pitchFamily="34" charset="0"/>
                <a:cs typeface="Arial" panose="020B0604020202020204" pitchFamily="34" charset="0"/>
              </a:rPr>
              <a:t>Ό μέτοχος φορολογήθηκε με συγκεκαλυμμένη διανομή για τη χρήση του ακινήτου ως εξής:</a:t>
            </a:r>
          </a:p>
          <a:p>
            <a:pPr lvl="1"/>
            <a:r>
              <a:rPr lang="el-GR" sz="3200" dirty="0">
                <a:latin typeface="Arial" panose="020B0604020202020204" pitchFamily="34" charset="0"/>
                <a:cs typeface="Arial" panose="020B0604020202020204" pitchFamily="34" charset="0"/>
              </a:rPr>
              <a:t>2026: €160χιλ.</a:t>
            </a:r>
          </a:p>
          <a:p>
            <a:pPr lvl="1"/>
            <a:r>
              <a:rPr lang="el-GR" sz="3200" dirty="0">
                <a:latin typeface="Arial" panose="020B0604020202020204" pitchFamily="34" charset="0"/>
                <a:cs typeface="Arial" panose="020B0604020202020204" pitchFamily="34" charset="0"/>
              </a:rPr>
              <a:t>2027: €180χιλ.</a:t>
            </a:r>
          </a:p>
          <a:p>
            <a:endParaRPr lang="el-GR" sz="3200" dirty="0">
              <a:latin typeface="Arial" panose="020B0604020202020204" pitchFamily="34" charset="0"/>
              <a:cs typeface="Arial" panose="020B0604020202020204" pitchFamily="34" charset="0"/>
            </a:endParaRPr>
          </a:p>
          <a:p>
            <a:r>
              <a:rPr lang="el-GR" sz="3200" dirty="0">
                <a:latin typeface="Arial" panose="020B0604020202020204" pitchFamily="34" charset="0"/>
                <a:cs typeface="Arial" panose="020B0604020202020204" pitchFamily="34" charset="0"/>
              </a:rPr>
              <a:t>Η συγκεκαλυμμένη διανομή κατά την πώληση ισούται με:</a:t>
            </a:r>
          </a:p>
          <a:p>
            <a:endParaRPr lang="el-GR" sz="3200" dirty="0">
              <a:latin typeface="Arial" panose="020B0604020202020204" pitchFamily="34" charset="0"/>
              <a:cs typeface="Arial" panose="020B0604020202020204" pitchFamily="34" charset="0"/>
            </a:endParaRPr>
          </a:p>
          <a:p>
            <a:r>
              <a:rPr lang="el-GR" sz="2000" dirty="0">
                <a:latin typeface="Arial" panose="020B0604020202020204" pitchFamily="34" charset="0"/>
                <a:cs typeface="Arial" panose="020B0604020202020204" pitchFamily="34" charset="0"/>
              </a:rPr>
              <a:t> Αγοραία αξία     -    Ποσό αντιπαροχής   -   Συγκεκαλυμμένη διανομή σχετικά με χρήση του ιδίου στοιχείου.</a:t>
            </a:r>
          </a:p>
          <a:p>
            <a:pPr marL="12641263" indent="-12641263"/>
            <a:r>
              <a:rPr lang="el-GR" sz="3200" dirty="0">
                <a:latin typeface="Arial" panose="020B0604020202020204" pitchFamily="34" charset="0"/>
                <a:cs typeface="Arial" panose="020B0604020202020204" pitchFamily="34" charset="0"/>
              </a:rPr>
              <a:t>  €500χιλ. -      €100χιλ.    -        (€160χιλ. + €180χιλ.)            = </a:t>
            </a:r>
            <a:r>
              <a:rPr lang="el-GR" sz="3200" b="1" dirty="0">
                <a:latin typeface="Arial" panose="020B0604020202020204" pitchFamily="34" charset="0"/>
                <a:cs typeface="Arial" panose="020B0604020202020204" pitchFamily="34" charset="0"/>
              </a:rPr>
              <a:t>€60χιλ.</a:t>
            </a:r>
            <a:r>
              <a:rPr lang="en-US" sz="3200" b="1" dirty="0">
                <a:latin typeface="Arial" panose="020B0604020202020204" pitchFamily="34" charset="0"/>
                <a:cs typeface="Arial" panose="020B0604020202020204" pitchFamily="34" charset="0"/>
              </a:rPr>
              <a:t> </a:t>
            </a:r>
            <a:r>
              <a:rPr lang="el-GR" sz="3200" dirty="0">
                <a:latin typeface="Arial" panose="020B0604020202020204" pitchFamily="34" charset="0"/>
                <a:cs typeface="Arial" panose="020B0604020202020204" pitchFamily="34" charset="0"/>
              </a:rPr>
              <a:t>φορολογείται σε ποσοστό 10%</a:t>
            </a:r>
          </a:p>
          <a:p>
            <a:endParaRPr lang="el-GR" sz="3200" b="1" dirty="0">
              <a:latin typeface="Arial" panose="020B0604020202020204" pitchFamily="34" charset="0"/>
              <a:cs typeface="Arial" panose="020B0604020202020204" pitchFamily="34" charset="0"/>
            </a:endParaRPr>
          </a:p>
          <a:p>
            <a:endParaRPr lang="el-GR" dirty="0"/>
          </a:p>
        </p:txBody>
      </p:sp>
      <p:sp>
        <p:nvSpPr>
          <p:cNvPr id="14" name="TextBox 13">
            <a:extLst>
              <a:ext uri="{FF2B5EF4-FFF2-40B4-BE49-F238E27FC236}">
                <a16:creationId xmlns:a16="http://schemas.microsoft.com/office/drawing/2014/main" id="{530B67FB-9C6C-55A5-1C41-5492F603D502}"/>
              </a:ext>
            </a:extLst>
          </p:cNvPr>
          <p:cNvSpPr txBox="1"/>
          <p:nvPr/>
        </p:nvSpPr>
        <p:spPr>
          <a:xfrm>
            <a:off x="4800600" y="171627"/>
            <a:ext cx="12351843" cy="286232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3Α – ΣΥΓΚΕΚΑΛΥΜΜΕΝΗ ΔΙΑΝΟΜΗ ΜΕΡΙΣΜΑΤΟΣ</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16" name="Slide Number Placeholder 9">
            <a:extLst>
              <a:ext uri="{FF2B5EF4-FFF2-40B4-BE49-F238E27FC236}">
                <a16:creationId xmlns:a16="http://schemas.microsoft.com/office/drawing/2014/main" id="{34A6C328-F876-9067-E65F-4F99F2904BEB}"/>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25</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832E6502-FB5D-5FAB-A8BC-56C20F8CAB24}"/>
              </a:ext>
            </a:extLst>
          </p:cNvPr>
          <p:cNvSpPr txBox="1"/>
          <p:nvPr/>
        </p:nvSpPr>
        <p:spPr>
          <a:xfrm>
            <a:off x="990599" y="3069364"/>
            <a:ext cx="16230600" cy="6032421"/>
          </a:xfrm>
          <a:prstGeom prst="rect">
            <a:avLst/>
          </a:prstGeom>
          <a:noFill/>
        </p:spPr>
        <p:txBody>
          <a:bodyPr wrap="square">
            <a:spAutoFit/>
          </a:bodyPr>
          <a:lstStyle/>
          <a:p>
            <a:pPr marL="0" indent="0">
              <a:buNone/>
            </a:pPr>
            <a:r>
              <a:rPr lang="el-GR" sz="3600" dirty="0">
                <a:latin typeface="Arial" panose="020B0604020202020204" pitchFamily="34" charset="0"/>
                <a:cs typeface="Arial" panose="020B0604020202020204" pitchFamily="34" charset="0"/>
              </a:rPr>
              <a:t>Διατάξεις που ισχύουν για το (α) και το (β)</a:t>
            </a:r>
          </a:p>
          <a:p>
            <a:pPr marL="0" indent="0">
              <a:buNone/>
            </a:pPr>
            <a:endParaRPr lang="el-GR" dirty="0">
              <a:latin typeface="Arial" panose="020B0604020202020204" pitchFamily="34" charset="0"/>
              <a:cs typeface="Arial" panose="020B0604020202020204" pitchFamily="34" charset="0"/>
            </a:endParaRPr>
          </a:p>
          <a:p>
            <a:pPr marL="355600" indent="-355600">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Κανένα ποσό </a:t>
            </a:r>
            <a:r>
              <a:rPr lang="en-GB" sz="3600" dirty="0">
                <a:latin typeface="Arial" panose="020B0604020202020204" pitchFamily="34" charset="0"/>
                <a:cs typeface="Arial" panose="020B0604020202020204" pitchFamily="34" charset="0"/>
              </a:rPr>
              <a:t>EEA</a:t>
            </a:r>
            <a:r>
              <a:rPr lang="el-GR" sz="3600" dirty="0">
                <a:latin typeface="Arial" panose="020B0604020202020204" pitchFamily="34" charset="0"/>
                <a:cs typeface="Arial" panose="020B0604020202020204" pitchFamily="34" charset="0"/>
              </a:rPr>
              <a:t> που καταβλήθηκε </a:t>
            </a:r>
            <a:r>
              <a:rPr lang="el-GR" sz="3600" b="1" dirty="0">
                <a:latin typeface="Arial" panose="020B0604020202020204" pitchFamily="34" charset="0"/>
                <a:cs typeface="Arial" panose="020B0604020202020204" pitchFamily="34" charset="0"/>
              </a:rPr>
              <a:t>δεν επιστρέφεται </a:t>
            </a:r>
            <a:r>
              <a:rPr lang="el-GR" sz="3600" dirty="0">
                <a:latin typeface="Arial" panose="020B0604020202020204" pitchFamily="34" charset="0"/>
                <a:cs typeface="Arial" panose="020B0604020202020204" pitchFamily="34" charset="0"/>
              </a:rPr>
              <a:t>σε περίπτωση που σε οποιοδήποτε έτος που έπεται του έτους εντός του οποίου επιβλήθηκε ή καταβλήθηκε έκτακτη εισφορά ο μέτοχος:</a:t>
            </a:r>
          </a:p>
          <a:p>
            <a:pPr marL="0" indent="0">
              <a:buNone/>
            </a:pPr>
            <a:endParaRPr lang="el-GR" sz="1400" dirty="0">
              <a:latin typeface="Arial" panose="020B0604020202020204" pitchFamily="34" charset="0"/>
              <a:cs typeface="Arial" panose="020B0604020202020204" pitchFamily="34" charset="0"/>
            </a:endParaRPr>
          </a:p>
          <a:p>
            <a:pPr marL="927100" indent="-571500">
              <a:buClr>
                <a:srgbClr val="00C0BC"/>
              </a:buClr>
              <a:buFont typeface="Arial" panose="020B0604020202020204" pitchFamily="34" charset="0"/>
              <a:buChar char="•"/>
            </a:pPr>
            <a:r>
              <a:rPr lang="el-GR" sz="3600" b="1" dirty="0">
                <a:latin typeface="Arial" panose="020B0604020202020204" pitchFamily="34" charset="0"/>
                <a:cs typeface="Arial" panose="020B0604020202020204" pitchFamily="34" charset="0"/>
              </a:rPr>
              <a:t>λαμβάνει μέρισμα </a:t>
            </a:r>
            <a:r>
              <a:rPr lang="el-GR" sz="3600" dirty="0">
                <a:latin typeface="Arial" panose="020B0604020202020204" pitchFamily="34" charset="0"/>
                <a:cs typeface="Arial" panose="020B0604020202020204" pitchFamily="34" charset="0"/>
              </a:rPr>
              <a:t>από την εταιρεία, ή</a:t>
            </a:r>
          </a:p>
          <a:p>
            <a:pPr marL="641350" indent="-285750">
              <a:buClr>
                <a:srgbClr val="00C0BC"/>
              </a:buClr>
              <a:buFont typeface="Arial" panose="020B0604020202020204" pitchFamily="34" charset="0"/>
              <a:buChar char="•"/>
            </a:pPr>
            <a:endParaRPr lang="el-GR" sz="1400" dirty="0">
              <a:latin typeface="Arial" panose="020B0604020202020204" pitchFamily="34" charset="0"/>
              <a:cs typeface="Arial" panose="020B0604020202020204" pitchFamily="34" charset="0"/>
            </a:endParaRPr>
          </a:p>
          <a:p>
            <a:pPr marL="927100" indent="-571500">
              <a:buClr>
                <a:srgbClr val="00C0BC"/>
              </a:buClr>
              <a:buFont typeface="Arial" panose="020B0604020202020204" pitchFamily="34" charset="0"/>
              <a:buChar char="•"/>
            </a:pPr>
            <a:r>
              <a:rPr lang="el-GR" sz="3600" b="1" dirty="0">
                <a:latin typeface="Arial" panose="020B0604020202020204" pitchFamily="34" charset="0"/>
                <a:cs typeface="Arial" panose="020B0604020202020204" pitchFamily="34" charset="0"/>
              </a:rPr>
              <a:t>συνεισφέρει </a:t>
            </a:r>
            <a:r>
              <a:rPr lang="el-GR" sz="3600" dirty="0">
                <a:latin typeface="Arial" panose="020B0604020202020204" pitchFamily="34" charset="0"/>
                <a:cs typeface="Arial" panose="020B0604020202020204" pitchFamily="34" charset="0"/>
              </a:rPr>
              <a:t>στην εταιρεία περιουσιακά στοιχεία χρηματικής ή άλλης μορφής, έναντι του ποσού της συγκεκαλυμμένης διανομής μερίσματος, ή</a:t>
            </a:r>
          </a:p>
          <a:p>
            <a:pPr marL="641350" indent="-285750">
              <a:buClr>
                <a:srgbClr val="00C0BC"/>
              </a:buClr>
              <a:buFont typeface="Arial" panose="020B0604020202020204" pitchFamily="34" charset="0"/>
              <a:buChar char="•"/>
            </a:pPr>
            <a:endParaRPr lang="el-GR" sz="1400" dirty="0">
              <a:latin typeface="Arial" panose="020B0604020202020204" pitchFamily="34" charset="0"/>
              <a:cs typeface="Arial" panose="020B0604020202020204" pitchFamily="34" charset="0"/>
            </a:endParaRPr>
          </a:p>
          <a:p>
            <a:pPr marL="927100" indent="-571500">
              <a:buClr>
                <a:srgbClr val="00C0BC"/>
              </a:buClr>
              <a:buFont typeface="Arial" panose="020B0604020202020204" pitchFamily="34" charset="0"/>
              <a:buChar char="•"/>
            </a:pPr>
            <a:r>
              <a:rPr lang="el-GR" sz="3600" b="1" dirty="0">
                <a:latin typeface="Arial" panose="020B0604020202020204" pitchFamily="34" charset="0"/>
                <a:cs typeface="Arial" panose="020B0604020202020204" pitchFamily="34" charset="0"/>
              </a:rPr>
              <a:t>παύει να χρησιμοποιεί </a:t>
            </a:r>
            <a:r>
              <a:rPr lang="el-GR" sz="3600" dirty="0">
                <a:latin typeface="Arial" panose="020B0604020202020204" pitchFamily="34" charset="0"/>
                <a:cs typeface="Arial" panose="020B0604020202020204" pitchFamily="34" charset="0"/>
              </a:rPr>
              <a:t>για προσωπική του χρήση περιουσιακό στοιχείο της εταιρείας.</a:t>
            </a:r>
          </a:p>
        </p:txBody>
      </p:sp>
      <p:sp>
        <p:nvSpPr>
          <p:cNvPr id="12" name="TextBox 11">
            <a:extLst>
              <a:ext uri="{FF2B5EF4-FFF2-40B4-BE49-F238E27FC236}">
                <a16:creationId xmlns:a16="http://schemas.microsoft.com/office/drawing/2014/main" id="{A1750F86-AFAF-6660-BC30-644D7C9B900F}"/>
              </a:ext>
            </a:extLst>
          </p:cNvPr>
          <p:cNvSpPr txBox="1"/>
          <p:nvPr/>
        </p:nvSpPr>
        <p:spPr>
          <a:xfrm>
            <a:off x="4800600" y="171627"/>
            <a:ext cx="12351843" cy="286232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3Α – ΣΥΓΚΕΚΑΛΥΜΜΕΝΗ ΔΙΑΝΟΜΗ ΜΕΡΙΣΜΑΤΟΣ</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CE7722EC-C8C3-816B-A6D3-503BFCFCD54B}"/>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26</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B3668A48-897F-99BD-7684-DFD5F942E1BC}"/>
              </a:ext>
            </a:extLst>
          </p:cNvPr>
          <p:cNvSpPr txBox="1"/>
          <p:nvPr/>
        </p:nvSpPr>
        <p:spPr>
          <a:xfrm>
            <a:off x="1268348" y="2822320"/>
            <a:ext cx="16230600" cy="6555641"/>
          </a:xfrm>
          <a:prstGeom prst="rect">
            <a:avLst/>
          </a:prstGeom>
          <a:noFill/>
        </p:spPr>
        <p:txBody>
          <a:bodyPr wrap="square">
            <a:spAutoFit/>
          </a:bodyPr>
          <a:lstStyle/>
          <a:p>
            <a:pPr marL="0" indent="0">
              <a:buNone/>
            </a:pPr>
            <a:r>
              <a:rPr lang="el-GR" sz="2800" dirty="0">
                <a:latin typeface="Arial" panose="020B0604020202020204" pitchFamily="34" charset="0"/>
                <a:cs typeface="Arial" panose="020B0604020202020204" pitchFamily="34" charset="0"/>
              </a:rPr>
              <a:t>Διατάξεις που ισχύουν για το (α) και το (β) </a:t>
            </a:r>
            <a:endParaRPr lang="en-US" sz="2800" dirty="0">
              <a:latin typeface="Arial" panose="020B0604020202020204" pitchFamily="34" charset="0"/>
              <a:cs typeface="Arial" panose="020B0604020202020204" pitchFamily="34" charset="0"/>
            </a:endParaRPr>
          </a:p>
          <a:p>
            <a:pPr marL="0" indent="0">
              <a:buNone/>
            </a:pPr>
            <a:r>
              <a:rPr lang="el-GR" sz="2800" dirty="0">
                <a:latin typeface="Arial" panose="020B0604020202020204" pitchFamily="34" charset="0"/>
                <a:cs typeface="Arial" panose="020B0604020202020204" pitchFamily="34" charset="0"/>
              </a:rPr>
              <a:t>(συνέχεια)</a:t>
            </a:r>
          </a:p>
          <a:p>
            <a:pPr marL="0" indent="0">
              <a:buNone/>
            </a:pPr>
            <a:endParaRPr lang="el-GR" sz="28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2800" dirty="0">
                <a:latin typeface="Arial" panose="020B0604020202020204" pitchFamily="34" charset="0"/>
                <a:cs typeface="Arial" panose="020B0604020202020204" pitchFamily="34" charset="0"/>
              </a:rPr>
              <a:t>Άτομο είναι συνδεδεμένο με άλλο άτομο σύμφωνα με τις διατάξεις του άρθρου 33 του περί ΦΕ Νόμου.</a:t>
            </a:r>
          </a:p>
          <a:p>
            <a:pPr>
              <a:buClr>
                <a:srgbClr val="009999"/>
              </a:buClr>
              <a:buFont typeface="Wingdings" panose="05000000000000000000" pitchFamily="2" charset="2"/>
              <a:buChar char="Ø"/>
            </a:pPr>
            <a:endParaRPr lang="el-GR" sz="2800" dirty="0">
              <a:latin typeface="Arial" panose="020B0604020202020204" pitchFamily="34" charset="0"/>
              <a:cs typeface="Arial" panose="020B0604020202020204" pitchFamily="34" charset="0"/>
            </a:endParaRPr>
          </a:p>
          <a:p>
            <a:pPr>
              <a:buClr>
                <a:srgbClr val="009999"/>
              </a:buClr>
              <a:buFont typeface="Wingdings" panose="05000000000000000000" pitchFamily="2" charset="2"/>
              <a:buChar char="Ø"/>
            </a:pPr>
            <a:r>
              <a:rPr lang="el-GR" sz="2800" dirty="0">
                <a:latin typeface="Arial" panose="020B0604020202020204" pitchFamily="34" charset="0"/>
                <a:cs typeface="Arial" panose="020B0604020202020204" pitchFamily="34" charset="0"/>
              </a:rPr>
              <a:t>Οι διατάξεις </a:t>
            </a:r>
            <a:r>
              <a:rPr lang="el-GR" sz="2800" u="sng" dirty="0">
                <a:latin typeface="Arial" panose="020B0604020202020204" pitchFamily="34" charset="0"/>
                <a:cs typeface="Arial" panose="020B0604020202020204" pitchFamily="34" charset="0"/>
              </a:rPr>
              <a:t>δεν</a:t>
            </a:r>
            <a:r>
              <a:rPr lang="el-GR" sz="2800" dirty="0">
                <a:latin typeface="Arial" panose="020B0604020202020204" pitchFamily="34" charset="0"/>
                <a:cs typeface="Arial" panose="020B0604020202020204" pitchFamily="34" charset="0"/>
              </a:rPr>
              <a:t> εφαρμόζονται στην περίπτωση:</a:t>
            </a:r>
          </a:p>
          <a:p>
            <a:pPr>
              <a:buClr>
                <a:srgbClr val="009999"/>
              </a:buClr>
              <a:buFont typeface="Wingdings" panose="05000000000000000000" pitchFamily="2" charset="2"/>
              <a:buChar char="Ø"/>
            </a:pPr>
            <a:endParaRPr lang="el-GR" sz="2800" dirty="0">
              <a:latin typeface="Arial" panose="020B0604020202020204" pitchFamily="34" charset="0"/>
              <a:cs typeface="Arial" panose="020B0604020202020204" pitchFamily="34" charset="0"/>
            </a:endParaRPr>
          </a:p>
          <a:p>
            <a:pPr marL="355600" indent="0" algn="just">
              <a:buClr>
                <a:srgbClr val="009999"/>
              </a:buClr>
              <a:buNone/>
            </a:pPr>
            <a:r>
              <a:rPr lang="el-GR" sz="2800" b="1" dirty="0">
                <a:latin typeface="Arial" panose="020B0604020202020204" pitchFamily="34" charset="0"/>
                <a:cs typeface="Arial" panose="020B0604020202020204" pitchFamily="34" charset="0"/>
              </a:rPr>
              <a:t>(α) </a:t>
            </a:r>
            <a:r>
              <a:rPr lang="el-GR" sz="2800" dirty="0">
                <a:latin typeface="Arial" panose="020B0604020202020204" pitchFamily="34" charset="0"/>
                <a:cs typeface="Arial" panose="020B0604020202020204" pitchFamily="34" charset="0"/>
              </a:rPr>
              <a:t>που η εταιρεία απέκτησε με δωρεά το περιουσιακό στοιχείο από τον συγκεκριμένο μέτοχό της ή από συνδεδεμένο με αυτόν άτομο </a:t>
            </a:r>
            <a:r>
              <a:rPr lang="el-GR" sz="2800" b="1" dirty="0">
                <a:latin typeface="Arial" panose="020B0604020202020204" pitchFamily="34" charset="0"/>
                <a:cs typeface="Arial" panose="020B0604020202020204" pitchFamily="34" charset="0"/>
              </a:rPr>
              <a:t>ή</a:t>
            </a:r>
          </a:p>
          <a:p>
            <a:pPr marL="355600" indent="0" algn="just">
              <a:buClr>
                <a:srgbClr val="009999"/>
              </a:buClr>
              <a:buNone/>
            </a:pPr>
            <a:endParaRPr lang="el-GR" sz="2800" dirty="0">
              <a:latin typeface="Arial" panose="020B0604020202020204" pitchFamily="34" charset="0"/>
              <a:cs typeface="Arial" panose="020B0604020202020204" pitchFamily="34" charset="0"/>
            </a:endParaRPr>
          </a:p>
          <a:p>
            <a:pPr marL="355600" indent="0" algn="just">
              <a:buClr>
                <a:srgbClr val="009999"/>
              </a:buClr>
              <a:buNone/>
            </a:pPr>
            <a:r>
              <a:rPr lang="el-GR" sz="2800" b="1" dirty="0">
                <a:latin typeface="Arial" panose="020B0604020202020204" pitchFamily="34" charset="0"/>
                <a:cs typeface="Arial" panose="020B0604020202020204" pitchFamily="34" charset="0"/>
              </a:rPr>
              <a:t>(β) </a:t>
            </a:r>
            <a:r>
              <a:rPr lang="el-GR" sz="2800" dirty="0">
                <a:latin typeface="Arial" panose="020B0604020202020204" pitchFamily="34" charset="0"/>
                <a:cs typeface="Arial" panose="020B0604020202020204" pitchFamily="34" charset="0"/>
              </a:rPr>
              <a:t>που εφαρμόζονται οι διατάξεις της παραγράφου (β) του εδαφίου (1) του άρθρου 5 και οι διατάξεις της παραγράφου (β) του εδαφίου (2) του άρθρου 5 του περί ΦΕ Νόμου·</a:t>
            </a:r>
          </a:p>
          <a:p>
            <a:pPr marL="355600" indent="0" algn="just">
              <a:buClr>
                <a:srgbClr val="009999"/>
              </a:buClr>
              <a:buNone/>
            </a:pPr>
            <a:endParaRPr lang="el-GR" sz="2800" dirty="0">
              <a:latin typeface="Arial" panose="020B0604020202020204" pitchFamily="34" charset="0"/>
              <a:cs typeface="Arial" panose="020B0604020202020204" pitchFamily="34" charset="0"/>
            </a:endParaRPr>
          </a:p>
          <a:p>
            <a:pPr>
              <a:buClr>
                <a:srgbClr val="009999"/>
              </a:buClr>
              <a:buFont typeface="Wingdings" panose="05000000000000000000" pitchFamily="2" charset="2"/>
              <a:buChar char="Ø"/>
            </a:pPr>
            <a:r>
              <a:rPr lang="el-GR" sz="2800" dirty="0">
                <a:latin typeface="Arial" panose="020B0604020202020204" pitchFamily="34" charset="0"/>
                <a:cs typeface="Arial" panose="020B0604020202020204" pitchFamily="34" charset="0"/>
              </a:rPr>
              <a:t>Εφαρμόζεται και στην περίπτωση </a:t>
            </a:r>
            <a:r>
              <a:rPr lang="el-GR" sz="2800" b="1" dirty="0">
                <a:latin typeface="Arial" panose="020B0604020202020204" pitchFamily="34" charset="0"/>
                <a:cs typeface="Arial" panose="020B0604020202020204" pitchFamily="34" charset="0"/>
              </a:rPr>
              <a:t>έμμεσου μετόχου</a:t>
            </a:r>
            <a:r>
              <a:rPr lang="el-GR" sz="2800" dirty="0">
                <a:latin typeface="Arial" panose="020B0604020202020204" pitchFamily="34" charset="0"/>
                <a:cs typeface="Arial" panose="020B0604020202020204" pitchFamily="34" charset="0"/>
              </a:rPr>
              <a:t>.</a:t>
            </a:r>
          </a:p>
        </p:txBody>
      </p:sp>
      <p:sp>
        <p:nvSpPr>
          <p:cNvPr id="12" name="TextBox 11">
            <a:extLst>
              <a:ext uri="{FF2B5EF4-FFF2-40B4-BE49-F238E27FC236}">
                <a16:creationId xmlns:a16="http://schemas.microsoft.com/office/drawing/2014/main" id="{3EDD0C3B-187E-E8CE-1A71-5FA43C37E98D}"/>
              </a:ext>
            </a:extLst>
          </p:cNvPr>
          <p:cNvSpPr txBox="1"/>
          <p:nvPr/>
        </p:nvSpPr>
        <p:spPr>
          <a:xfrm>
            <a:off x="4800600" y="171627"/>
            <a:ext cx="12351843" cy="286232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3Α – ΣΥΓΚΕΚΑΛΥΜΜΕΝΗ ΔΙΑΝΟΜΗ ΜΕΡΙΣΜΑΤΟΣ</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ABEEBE6A-5F02-67A0-3891-5F403D58E7FD}"/>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27</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DE5FB87D-66E7-7224-A6FD-E33A7F06809B}"/>
              </a:ext>
            </a:extLst>
          </p:cNvPr>
          <p:cNvSpPr txBox="1"/>
          <p:nvPr/>
        </p:nvSpPr>
        <p:spPr>
          <a:xfrm>
            <a:off x="495299" y="2658732"/>
            <a:ext cx="16725900" cy="7259530"/>
          </a:xfrm>
          <a:prstGeom prst="rect">
            <a:avLst/>
          </a:prstGeom>
          <a:noFill/>
        </p:spPr>
        <p:txBody>
          <a:bodyPr wrap="square">
            <a:spAutoFit/>
          </a:bodyPr>
          <a:lstStyle/>
          <a:p>
            <a:pPr>
              <a:buFont typeface="Wingdings" panose="05000000000000000000" pitchFamily="2" charset="2"/>
              <a:buChar char="Ø"/>
            </a:pPr>
            <a:r>
              <a:rPr lang="el-GR" sz="3200" b="1" u="sng" dirty="0">
                <a:solidFill>
                  <a:srgbClr val="009999"/>
                </a:solidFill>
                <a:latin typeface="Arial" panose="020B0604020202020204" pitchFamily="34" charset="0"/>
                <a:cs typeface="Arial" panose="020B0604020202020204" pitchFamily="34" charset="0"/>
              </a:rPr>
              <a:t>Εταιρείες απαλλάσσονται από ΕΕΑ σχετικά με τόκους </a:t>
            </a:r>
          </a:p>
          <a:p>
            <a:pPr marL="720725" indent="-720725">
              <a:buNone/>
            </a:pPr>
            <a:endParaRPr lang="el-GR" sz="3200" b="1" dirty="0">
              <a:latin typeface="Arial" panose="020B0604020202020204" pitchFamily="34" charset="0"/>
              <a:cs typeface="Arial" panose="020B0604020202020204" pitchFamily="34" charset="0"/>
            </a:endParaRPr>
          </a:p>
          <a:p>
            <a:pPr marL="720725" indent="-720725">
              <a:buNone/>
            </a:pPr>
            <a:r>
              <a:rPr lang="el-GR" sz="3200" b="1" dirty="0">
                <a:latin typeface="Arial" panose="020B0604020202020204" pitchFamily="34" charset="0"/>
                <a:cs typeface="Arial" panose="020B0604020202020204" pitchFamily="34" charset="0"/>
              </a:rPr>
              <a:t>(α</a:t>
            </a:r>
            <a:r>
              <a:rPr lang="en-US" sz="3200" b="1" dirty="0">
                <a:latin typeface="Arial" panose="020B0604020202020204" pitchFamily="34" charset="0"/>
                <a:cs typeface="Arial" panose="020B0604020202020204" pitchFamily="34" charset="0"/>
              </a:rPr>
              <a:t>)(</a:t>
            </a:r>
            <a:r>
              <a:rPr lang="en-GB" sz="3200" b="1" dirty="0" err="1">
                <a:latin typeface="Arial" panose="020B0604020202020204" pitchFamily="34" charset="0"/>
                <a:cs typeface="Arial" panose="020B0604020202020204" pitchFamily="34" charset="0"/>
              </a:rPr>
              <a:t>i</a:t>
            </a:r>
            <a:r>
              <a:rPr lang="el-GR" sz="3200" b="1" dirty="0">
                <a:latin typeface="Arial" panose="020B0604020202020204" pitchFamily="34" charset="0"/>
                <a:cs typeface="Arial" panose="020B0604020202020204" pitchFamily="34" charset="0"/>
              </a:rPr>
              <a:t>)  </a:t>
            </a:r>
            <a:r>
              <a:rPr lang="el-GR" sz="3200" dirty="0">
                <a:latin typeface="Arial" panose="020B0604020202020204" pitchFamily="34" charset="0"/>
                <a:cs typeface="Arial" panose="020B0604020202020204" pitchFamily="34" charset="0"/>
              </a:rPr>
              <a:t>κάθε </a:t>
            </a:r>
            <a:r>
              <a:rPr lang="el-GR" sz="3200" b="1" dirty="0">
                <a:latin typeface="Arial" panose="020B0604020202020204" pitchFamily="34" charset="0"/>
                <a:cs typeface="Arial" panose="020B0604020202020204" pitchFamily="34" charset="0"/>
              </a:rPr>
              <a:t>άτομο</a:t>
            </a:r>
            <a:r>
              <a:rPr lang="el-GR" sz="3200" dirty="0">
                <a:latin typeface="Arial" panose="020B0604020202020204" pitchFamily="34" charset="0"/>
                <a:cs typeface="Arial" panose="020B0604020202020204" pitchFamily="34" charset="0"/>
              </a:rPr>
              <a:t> που είναι κάτοικος στη Δημοκρατία αναφορικά με τόκο που λαμβάνει ή πιστώνεται, σε </a:t>
            </a:r>
            <a:r>
              <a:rPr lang="el-GR" sz="3200" b="1" dirty="0">
                <a:latin typeface="Arial" panose="020B0604020202020204" pitchFamily="34" charset="0"/>
                <a:cs typeface="Arial" panose="020B0604020202020204" pitchFamily="34" charset="0"/>
              </a:rPr>
              <a:t>17% </a:t>
            </a:r>
            <a:r>
              <a:rPr lang="el-GR" sz="3200" dirty="0">
                <a:latin typeface="Arial" panose="020B0604020202020204" pitchFamily="34" charset="0"/>
                <a:cs typeface="Arial" panose="020B0604020202020204" pitchFamily="34" charset="0"/>
              </a:rPr>
              <a:t>(</a:t>
            </a:r>
            <a:r>
              <a:rPr lang="el-GR" sz="3200" u="sng" dirty="0">
                <a:latin typeface="Arial" panose="020B0604020202020204" pitchFamily="34" charset="0"/>
                <a:cs typeface="Arial" panose="020B0604020202020204" pitchFamily="34" charset="0"/>
              </a:rPr>
              <a:t>δεν λαμβάνονται υπόψη τα κριτήρια εμπορίας</a:t>
            </a:r>
            <a:r>
              <a:rPr lang="el-GR" sz="3200" dirty="0">
                <a:latin typeface="Arial" panose="020B0604020202020204" pitchFamily="34" charset="0"/>
                <a:cs typeface="Arial" panose="020B0604020202020204" pitchFamily="34" charset="0"/>
              </a:rPr>
              <a:t>)</a:t>
            </a:r>
          </a:p>
          <a:p>
            <a:pPr marL="0" indent="0">
              <a:buNone/>
            </a:pPr>
            <a:endParaRPr lang="en-US" sz="3200" dirty="0">
              <a:latin typeface="Arial" panose="020B0604020202020204" pitchFamily="34" charset="0"/>
              <a:cs typeface="Arial" panose="020B0604020202020204" pitchFamily="34" charset="0"/>
            </a:endParaRPr>
          </a:p>
          <a:p>
            <a:pPr marL="803275" indent="-803275" algn="just">
              <a:buNone/>
            </a:pPr>
            <a:r>
              <a:rPr lang="en-US" sz="3200" b="1" dirty="0">
                <a:latin typeface="Arial" panose="020B0604020202020204" pitchFamily="34" charset="0"/>
                <a:cs typeface="Arial" panose="020B0604020202020204" pitchFamily="34" charset="0"/>
              </a:rPr>
              <a:t>(</a:t>
            </a:r>
            <a:r>
              <a:rPr lang="el-GR" sz="3200" b="1" dirty="0">
                <a:latin typeface="Arial" panose="020B0604020202020204" pitchFamily="34" charset="0"/>
                <a:cs typeface="Arial" panose="020B0604020202020204" pitchFamily="34" charset="0"/>
              </a:rPr>
              <a:t>α)</a:t>
            </a:r>
            <a:r>
              <a:rPr lang="en-US" sz="3200" b="1" dirty="0">
                <a:latin typeface="Arial" panose="020B0604020202020204" pitchFamily="34" charset="0"/>
                <a:cs typeface="Arial" panose="020B0604020202020204" pitchFamily="34" charset="0"/>
              </a:rPr>
              <a:t>(ii)</a:t>
            </a:r>
            <a:r>
              <a:rPr lang="el-GR" b="1" dirty="0">
                <a:latin typeface="Arial" panose="020B0604020202020204" pitchFamily="34" charset="0"/>
                <a:cs typeface="Arial" panose="020B0604020202020204" pitchFamily="34" charset="0"/>
              </a:rPr>
              <a:t> </a:t>
            </a:r>
            <a:r>
              <a:rPr lang="el-GR" sz="3200" dirty="0">
                <a:latin typeface="Arial" panose="020B0604020202020204" pitchFamily="34" charset="0"/>
                <a:cs typeface="Arial" panose="020B0604020202020204" pitchFamily="34" charset="0"/>
              </a:rPr>
              <a:t>- κάθε </a:t>
            </a:r>
            <a:r>
              <a:rPr lang="el-GR" sz="3200" b="1" dirty="0">
                <a:latin typeface="Arial" panose="020B0604020202020204" pitchFamily="34" charset="0"/>
                <a:cs typeface="Arial" panose="020B0604020202020204" pitchFamily="34" charset="0"/>
              </a:rPr>
              <a:t>θρησκευτικό, φιλανθρωπικό ή εκπαιδευτικό ίδρυμα </a:t>
            </a:r>
            <a:r>
              <a:rPr lang="el-GR" sz="3200" dirty="0">
                <a:latin typeface="Arial" panose="020B0604020202020204" pitchFamily="34" charset="0"/>
                <a:cs typeface="Arial" panose="020B0604020202020204" pitchFamily="34" charset="0"/>
              </a:rPr>
              <a:t>δημόσιου χαρακτήρα που είναι κάτοικος της Δημοκρατίας, το εισόδημα του οποίου απαλλάσσεται από τον φόρο με βάση το εδάφιο (13) του άρθρου 8 του περί ΦΕ Νόμου, και </a:t>
            </a:r>
          </a:p>
          <a:p>
            <a:pPr marL="803275" indent="-803275" algn="just">
              <a:buNone/>
            </a:pPr>
            <a:endParaRPr lang="el-GR" sz="3200" dirty="0">
              <a:latin typeface="Arial" panose="020B0604020202020204" pitchFamily="34" charset="0"/>
              <a:cs typeface="Arial" panose="020B0604020202020204" pitchFamily="34" charset="0"/>
            </a:endParaRPr>
          </a:p>
          <a:p>
            <a:pPr marL="1260475" lvl="1" indent="-173038" algn="just">
              <a:buFontTx/>
              <a:buChar char="-"/>
            </a:pPr>
            <a:r>
              <a:rPr lang="el-GR" sz="3200" dirty="0">
                <a:latin typeface="Arial" panose="020B0604020202020204" pitchFamily="34" charset="0"/>
                <a:cs typeface="Arial" panose="020B0604020202020204" pitchFamily="34" charset="0"/>
              </a:rPr>
              <a:t> κάθε </a:t>
            </a:r>
            <a:r>
              <a:rPr lang="el-GR" sz="3200" b="1" dirty="0">
                <a:latin typeface="Arial" panose="020B0604020202020204" pitchFamily="34" charset="0"/>
                <a:cs typeface="Arial" panose="020B0604020202020204" pitchFamily="34" charset="0"/>
              </a:rPr>
              <a:t>εταιρεία</a:t>
            </a:r>
            <a:r>
              <a:rPr lang="el-GR" sz="3200" dirty="0">
                <a:latin typeface="Arial" panose="020B0604020202020204" pitchFamily="34" charset="0"/>
                <a:cs typeface="Arial" panose="020B0604020202020204" pitchFamily="34" charset="0"/>
              </a:rPr>
              <a:t> που είναι κάτοικος της Δημοκρατίας και συστάθηκε αποκλειστικά και μόνο για την </a:t>
            </a:r>
            <a:r>
              <a:rPr lang="el-GR" sz="3200" b="1" dirty="0">
                <a:latin typeface="Arial" panose="020B0604020202020204" pitchFamily="34" charset="0"/>
                <a:cs typeface="Arial" panose="020B0604020202020204" pitchFamily="34" charset="0"/>
              </a:rPr>
              <a:t>προαγωγή της τέχνης, της επιστήμης ή του αθλητισμού, </a:t>
            </a:r>
            <a:r>
              <a:rPr lang="el-GR" sz="3200" dirty="0">
                <a:latin typeface="Arial" panose="020B0604020202020204" pitchFamily="34" charset="0"/>
                <a:cs typeface="Arial" panose="020B0604020202020204" pitchFamily="34" charset="0"/>
              </a:rPr>
              <a:t>το εισόδημα της οποίας απαλλάσσεται από τον φόρο με βάση το εδάφιο (17) του άρθρου 8 του περί ΦΕ Νόμου αναφορικά με τόκο που λαμβάνει ή πιστώνεται, σε ποσοστό </a:t>
            </a:r>
            <a:r>
              <a:rPr lang="el-GR" sz="3200" b="1" dirty="0">
                <a:latin typeface="Arial" panose="020B0604020202020204" pitchFamily="34" charset="0"/>
                <a:cs typeface="Arial" panose="020B0604020202020204" pitchFamily="34" charset="0"/>
              </a:rPr>
              <a:t>17%</a:t>
            </a:r>
            <a:r>
              <a:rPr lang="el-GR" sz="3200" dirty="0">
                <a:latin typeface="Arial" panose="020B0604020202020204" pitchFamily="34" charset="0"/>
                <a:cs typeface="Arial" panose="020B0604020202020204" pitchFamily="34" charset="0"/>
              </a:rPr>
              <a:t>.</a:t>
            </a:r>
          </a:p>
        </p:txBody>
      </p:sp>
      <p:sp>
        <p:nvSpPr>
          <p:cNvPr id="13" name="TextBox 12">
            <a:extLst>
              <a:ext uri="{FF2B5EF4-FFF2-40B4-BE49-F238E27FC236}">
                <a16:creationId xmlns:a16="http://schemas.microsoft.com/office/drawing/2014/main" id="{2EAFD1E2-A71E-2926-A634-96E5D6CB8D49}"/>
              </a:ext>
            </a:extLst>
          </p:cNvPr>
          <p:cNvSpPr txBox="1"/>
          <p:nvPr/>
        </p:nvSpPr>
        <p:spPr>
          <a:xfrm>
            <a:off x="4558552" y="430127"/>
            <a:ext cx="12700748"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3Β – Εισόδημα από ΤΟΚΟΥΣ</a:t>
            </a:r>
            <a:endParaRPr lang="LID4096" sz="6000" dirty="0"/>
          </a:p>
        </p:txBody>
      </p:sp>
      <p:sp>
        <p:nvSpPr>
          <p:cNvPr id="15" name="Slide Number Placeholder 9">
            <a:extLst>
              <a:ext uri="{FF2B5EF4-FFF2-40B4-BE49-F238E27FC236}">
                <a16:creationId xmlns:a16="http://schemas.microsoft.com/office/drawing/2014/main" id="{42D018DF-DF25-C8DD-8435-F4CC65007E01}"/>
              </a:ext>
            </a:extLst>
          </p:cNvPr>
          <p:cNvSpPr>
            <a:spLocks noGrp="1"/>
          </p:cNvSpPr>
          <p:nvPr>
            <p:ph type="sldNum" sz="quarter" idx="12"/>
          </p:nvPr>
        </p:nvSpPr>
        <p:spPr>
          <a:xfrm>
            <a:off x="15316200" y="9489743"/>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28</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76D64-033A-D7F0-771D-C8B2BB72DC0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956CF6C-B9B1-92DA-10C7-1A87A6B9CB22}"/>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0CA0EA03-2AD5-167C-1703-5E8742BAB218}"/>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801E102E-242E-EB9C-ED73-50EE0A6E384A}"/>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8" name="Freeform 8">
            <a:extLst>
              <a:ext uri="{FF2B5EF4-FFF2-40B4-BE49-F238E27FC236}">
                <a16:creationId xmlns:a16="http://schemas.microsoft.com/office/drawing/2014/main" id="{7ED1C90C-38E9-C890-E2FE-E48ED15B3148}"/>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FBB35035-04AD-EDF1-D9BF-AABA03C539E9}"/>
              </a:ext>
            </a:extLst>
          </p:cNvPr>
          <p:cNvSpPr/>
          <p:nvPr/>
        </p:nvSpPr>
        <p:spPr>
          <a:xfrm rot="7910893">
            <a:off x="12307845" y="318386"/>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EE141605-6E11-06E5-1CC4-0B699725C559}"/>
              </a:ext>
            </a:extLst>
          </p:cNvPr>
          <p:cNvSpPr txBox="1"/>
          <p:nvPr/>
        </p:nvSpPr>
        <p:spPr>
          <a:xfrm>
            <a:off x="1350898" y="2200731"/>
            <a:ext cx="16148050" cy="6986528"/>
          </a:xfrm>
          <a:prstGeom prst="rect">
            <a:avLst/>
          </a:prstGeom>
          <a:noFill/>
        </p:spPr>
        <p:txBody>
          <a:bodyPr wrap="square">
            <a:spAutoFit/>
          </a:bodyPr>
          <a:lstStyle/>
          <a:p>
            <a:pPr marL="720725" indent="-720725" algn="just">
              <a:buNone/>
            </a:pPr>
            <a:r>
              <a:rPr lang="el-GR" sz="3200" b="1" dirty="0">
                <a:latin typeface="Arial" panose="020B0604020202020204" pitchFamily="34" charset="0"/>
                <a:cs typeface="Arial" panose="020B0604020202020204" pitchFamily="34" charset="0"/>
              </a:rPr>
              <a:t>(β</a:t>
            </a:r>
            <a:r>
              <a:rPr lang="en-US" sz="3200" b="1" dirty="0">
                <a:latin typeface="Arial" panose="020B0604020202020204" pitchFamily="34" charset="0"/>
                <a:cs typeface="Arial" panose="020B0604020202020204" pitchFamily="34" charset="0"/>
              </a:rPr>
              <a:t>)(</a:t>
            </a:r>
            <a:r>
              <a:rPr lang="en-GB" sz="3200" b="1" dirty="0" err="1">
                <a:latin typeface="Arial" panose="020B0604020202020204" pitchFamily="34" charset="0"/>
                <a:cs typeface="Arial" panose="020B0604020202020204" pitchFamily="34" charset="0"/>
              </a:rPr>
              <a:t>i</a:t>
            </a:r>
            <a:r>
              <a:rPr lang="el-GR" sz="3200" b="1" dirty="0">
                <a:latin typeface="Arial" panose="020B0604020202020204" pitchFamily="34" charset="0"/>
                <a:cs typeface="Arial" panose="020B0604020202020204" pitchFamily="34" charset="0"/>
              </a:rPr>
              <a:t>)  </a:t>
            </a:r>
            <a:r>
              <a:rPr lang="el-GR" sz="3200" dirty="0">
                <a:latin typeface="Arial" panose="020B0604020202020204" pitchFamily="34" charset="0"/>
                <a:cs typeface="Arial" panose="020B0604020202020204" pitchFamily="34" charset="0"/>
              </a:rPr>
              <a:t>κάθε πρόσωπο (άτομο ή ίδρυμα ή εταιρεία προαγωγής τέχνης που εμπίπτει στο (α)) αναφορικά με τόκους που λαμβάνει ή πιστώνεται από πιστοποιητικά αποταμιεύσεως ή χρεόγραφα αναπτύξεως της Κυπριακής Κυβέρνησης </a:t>
            </a:r>
            <a:r>
              <a:rPr lang="el-GR" sz="3200" b="1" dirty="0">
                <a:latin typeface="Arial" panose="020B0604020202020204" pitchFamily="34" charset="0"/>
                <a:cs typeface="Arial" panose="020B0604020202020204" pitchFamily="34" charset="0"/>
              </a:rPr>
              <a:t>ή της κυβέρνησης άλλου κράτους μέλους της Ευρωπαϊκής Ένωσης</a:t>
            </a:r>
            <a:r>
              <a:rPr lang="el-GR" sz="3200" dirty="0">
                <a:latin typeface="Arial" panose="020B0604020202020204" pitchFamily="34" charset="0"/>
                <a:cs typeface="Arial" panose="020B0604020202020204" pitchFamily="34" charset="0"/>
              </a:rPr>
              <a:t>, εταιρικά χρεόγραφα εισηγμένα σε αναγνωρισμένο χρηματιστήριο αξιών, ομόλογα ή χρεόγραφα εισηγμένα σε αναγνωρισμένο χρηματιστήριο αξιών που εκδίδονται από αρχή τοπικής διοίκησης ή κρατικό οργανισμό της Κυπριακής Δημοκρατίας </a:t>
            </a:r>
            <a:r>
              <a:rPr lang="el-GR" sz="3200" b="1" dirty="0">
                <a:latin typeface="Arial" panose="020B0604020202020204" pitchFamily="34" charset="0"/>
                <a:cs typeface="Arial" panose="020B0604020202020204" pitchFamily="34" charset="0"/>
              </a:rPr>
              <a:t>ή άλλου κράτους μέλους της Ευρωπαϊκής Ένωσης,</a:t>
            </a:r>
          </a:p>
          <a:p>
            <a:pPr marL="720725" indent="-720725" algn="just">
              <a:buNone/>
            </a:pPr>
            <a:endParaRPr lang="el-GR" sz="3200" dirty="0">
              <a:latin typeface="Arial" panose="020B0604020202020204" pitchFamily="34" charset="0"/>
              <a:cs typeface="Arial" panose="020B0604020202020204" pitchFamily="34" charset="0"/>
            </a:endParaRPr>
          </a:p>
          <a:p>
            <a:pPr marL="715963" indent="-715963" algn="just">
              <a:buNone/>
            </a:pPr>
            <a:r>
              <a:rPr lang="el-GR" sz="3200" b="1" dirty="0">
                <a:latin typeface="Arial" panose="020B0604020202020204" pitchFamily="34" charset="0"/>
                <a:cs typeface="Arial" panose="020B0604020202020204" pitchFamily="34" charset="0"/>
              </a:rPr>
              <a:t>β(</a:t>
            </a:r>
            <a:r>
              <a:rPr lang="en-GB" sz="3200" b="1" dirty="0">
                <a:latin typeface="Arial" panose="020B0604020202020204" pitchFamily="34" charset="0"/>
                <a:cs typeface="Arial" panose="020B0604020202020204" pitchFamily="34" charset="0"/>
              </a:rPr>
              <a:t>ii) </a:t>
            </a:r>
            <a:r>
              <a:rPr lang="el-GR" sz="3200" dirty="0">
                <a:latin typeface="Arial" panose="020B0604020202020204" pitchFamily="34" charset="0"/>
                <a:cs typeface="Arial" panose="020B0604020202020204" pitchFamily="34" charset="0"/>
              </a:rPr>
              <a:t>κρατικός οργανισμός, αρχή τοπικής διοίκησης και </a:t>
            </a:r>
            <a:r>
              <a:rPr lang="el-GR" sz="3200" b="1" dirty="0">
                <a:latin typeface="Arial" panose="020B0604020202020204" pitchFamily="34" charset="0"/>
                <a:cs typeface="Arial" panose="020B0604020202020204" pitchFamily="34" charset="0"/>
              </a:rPr>
              <a:t>οντότητα Γενικής Κυβέρνησης που δεν ασκεί οικονομική δραστηριότητα</a:t>
            </a:r>
            <a:r>
              <a:rPr lang="el-GR" sz="3200" dirty="0">
                <a:latin typeface="Arial" panose="020B0604020202020204" pitchFamily="34" charset="0"/>
                <a:cs typeface="Arial" panose="020B0604020202020204" pitchFamily="34" charset="0"/>
              </a:rPr>
              <a:t>, αναφορικά με τόκους που λαμβάνουν ή πιστώνονται,</a:t>
            </a:r>
          </a:p>
          <a:p>
            <a:pPr marL="720725" indent="-720725">
              <a:buNone/>
            </a:pPr>
            <a:endParaRPr lang="el-GR" sz="3200" dirty="0">
              <a:latin typeface="Arial" panose="020B0604020202020204" pitchFamily="34" charset="0"/>
              <a:cs typeface="Arial" panose="020B0604020202020204" pitchFamily="34" charset="0"/>
            </a:endParaRPr>
          </a:p>
          <a:p>
            <a:pPr marL="720725" indent="-720725">
              <a:buNone/>
            </a:pPr>
            <a:r>
              <a:rPr lang="el-GR" sz="3200" dirty="0">
                <a:latin typeface="Arial" panose="020B0604020202020204" pitchFamily="34" charset="0"/>
                <a:cs typeface="Arial" panose="020B0604020202020204" pitchFamily="34" charset="0"/>
              </a:rPr>
              <a:t>	σε ποσοστό τρία τοις εκατό (3%)∙</a:t>
            </a:r>
            <a:endParaRPr lang="en-US" sz="32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510A753-128C-1BC9-E0F8-9F9267DBB527}"/>
              </a:ext>
            </a:extLst>
          </p:cNvPr>
          <p:cNvSpPr txBox="1"/>
          <p:nvPr/>
        </p:nvSpPr>
        <p:spPr>
          <a:xfrm>
            <a:off x="4558552" y="430127"/>
            <a:ext cx="12700748"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3Β – Εισόδημα από ΤΟΚΟΥΣ</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p>
        </p:txBody>
      </p:sp>
      <p:sp>
        <p:nvSpPr>
          <p:cNvPr id="15" name="Slide Number Placeholder 9">
            <a:extLst>
              <a:ext uri="{FF2B5EF4-FFF2-40B4-BE49-F238E27FC236}">
                <a16:creationId xmlns:a16="http://schemas.microsoft.com/office/drawing/2014/main" id="{19F22D7B-551A-1479-173E-D2CA589B922E}"/>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29</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5451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5" name="Freeform 5"/>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9" name="Content Placeholder 2">
            <a:extLst>
              <a:ext uri="{FF2B5EF4-FFF2-40B4-BE49-F238E27FC236}">
                <a16:creationId xmlns:a16="http://schemas.microsoft.com/office/drawing/2014/main" id="{62A13AED-743E-DED4-C681-ED9AF4173B90}"/>
              </a:ext>
            </a:extLst>
          </p:cNvPr>
          <p:cNvSpPr txBox="1">
            <a:spLocks/>
          </p:cNvSpPr>
          <p:nvPr/>
        </p:nvSpPr>
        <p:spPr>
          <a:xfrm>
            <a:off x="990600" y="1808576"/>
            <a:ext cx="16763999" cy="8211724"/>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009999"/>
              </a:buClr>
              <a:buFont typeface="Wingdings" panose="05000000000000000000" pitchFamily="2" charset="2"/>
              <a:buChar char="Ø"/>
            </a:pPr>
            <a:r>
              <a:rPr lang="el-GR" sz="4000" dirty="0">
                <a:latin typeface="Arial" panose="020B0604020202020204" pitchFamily="34" charset="0"/>
                <a:cs typeface="Arial" panose="020B0604020202020204" pitchFamily="34" charset="0"/>
              </a:rPr>
              <a:t>Αντικαταστάθηκε το άρθρο 3 και προστέθηκαν τα νέα άρθρα 3Α μέχρι 3Δ, ούτως ώστε το κάθε άρθρο να αφορά μόνο ένα είδος εισοδήματος:</a:t>
            </a:r>
          </a:p>
          <a:p>
            <a:pPr>
              <a:buClr>
                <a:srgbClr val="009999"/>
              </a:buClr>
              <a:buFont typeface="Wingdings" panose="05000000000000000000" pitchFamily="2" charset="2"/>
              <a:buChar char="Ø"/>
            </a:pPr>
            <a:endParaRPr lang="el-GR" sz="900" dirty="0">
              <a:latin typeface="Arial" panose="020B0604020202020204" pitchFamily="34" charset="0"/>
              <a:cs typeface="Arial" panose="020B0604020202020204" pitchFamily="34" charset="0"/>
            </a:endParaRPr>
          </a:p>
          <a:p>
            <a:pPr marL="2246313" indent="-1530350">
              <a:buClr>
                <a:srgbClr val="009999"/>
              </a:buClr>
              <a:buFont typeface="Arial" pitchFamily="34" charset="0"/>
              <a:buNone/>
            </a:pPr>
            <a:r>
              <a:rPr lang="el-GR" sz="4000" dirty="0">
                <a:latin typeface="Arial" panose="020B0604020202020204" pitchFamily="34" charset="0"/>
                <a:cs typeface="Arial" panose="020B0604020202020204" pitchFamily="34" charset="0"/>
              </a:rPr>
              <a:t>Άρθρο 3		Υποχρέωση καταβολής ΕΕΑ σε εισόδημα από 					μερίσματα</a:t>
            </a:r>
          </a:p>
          <a:p>
            <a:pPr marL="2246313" indent="-1530350">
              <a:buClr>
                <a:srgbClr val="009999"/>
              </a:buClr>
              <a:buFont typeface="Arial" pitchFamily="34" charset="0"/>
              <a:buNone/>
              <a:tabLst>
                <a:tab pos="2246313" algn="l"/>
              </a:tabLst>
            </a:pPr>
            <a:endParaRPr lang="el-GR" sz="900" dirty="0">
              <a:latin typeface="Arial" panose="020B0604020202020204" pitchFamily="34" charset="0"/>
              <a:cs typeface="Arial" panose="020B0604020202020204" pitchFamily="34" charset="0"/>
            </a:endParaRPr>
          </a:p>
          <a:p>
            <a:pPr marL="2246313" indent="-1530350">
              <a:buClr>
                <a:srgbClr val="009999"/>
              </a:buClr>
              <a:buFont typeface="Arial" pitchFamily="34" charset="0"/>
              <a:buNone/>
              <a:tabLst>
                <a:tab pos="2246313" algn="l"/>
              </a:tabLst>
            </a:pPr>
            <a:r>
              <a:rPr lang="el-GR" sz="4000" dirty="0">
                <a:latin typeface="Arial" panose="020B0604020202020204" pitchFamily="34" charset="0"/>
                <a:cs typeface="Arial" panose="020B0604020202020204" pitchFamily="34" charset="0"/>
              </a:rPr>
              <a:t>Άρθρο 3Α	Συγκεκαλυμμένη διανομή μερίσματος</a:t>
            </a:r>
          </a:p>
          <a:p>
            <a:pPr marL="2246313" indent="-1530350">
              <a:buClr>
                <a:srgbClr val="009999"/>
              </a:buClr>
              <a:buFont typeface="Arial" pitchFamily="34" charset="0"/>
              <a:buNone/>
              <a:tabLst>
                <a:tab pos="2246313" algn="l"/>
              </a:tabLst>
            </a:pPr>
            <a:endParaRPr lang="el-GR" sz="1200" dirty="0">
              <a:latin typeface="Arial" panose="020B0604020202020204" pitchFamily="34" charset="0"/>
              <a:cs typeface="Arial" panose="020B0604020202020204" pitchFamily="34" charset="0"/>
            </a:endParaRPr>
          </a:p>
          <a:p>
            <a:pPr marL="2246313" indent="-1530350">
              <a:buClr>
                <a:srgbClr val="009999"/>
              </a:buClr>
              <a:buFont typeface="Arial" pitchFamily="34" charset="0"/>
              <a:buNone/>
              <a:tabLst>
                <a:tab pos="2246313" algn="l"/>
              </a:tabLst>
            </a:pPr>
            <a:r>
              <a:rPr lang="el-GR" sz="4000" dirty="0">
                <a:latin typeface="Arial" panose="020B0604020202020204" pitchFamily="34" charset="0"/>
                <a:cs typeface="Arial" panose="020B0604020202020204" pitchFamily="34" charset="0"/>
              </a:rPr>
              <a:t>Άρθρο 3Β	Υποχρέωση καταβολής ΕΕΑ σε εισόδημα από τόκους</a:t>
            </a:r>
          </a:p>
          <a:p>
            <a:pPr marL="2246313" indent="-1530350">
              <a:buClr>
                <a:srgbClr val="009999"/>
              </a:buClr>
              <a:buFont typeface="Arial" pitchFamily="34" charset="0"/>
              <a:buNone/>
              <a:tabLst>
                <a:tab pos="2246313" algn="l"/>
              </a:tabLst>
            </a:pPr>
            <a:endParaRPr lang="el-GR" sz="1200" dirty="0">
              <a:latin typeface="Arial" panose="020B0604020202020204" pitchFamily="34" charset="0"/>
              <a:cs typeface="Arial" panose="020B0604020202020204" pitchFamily="34" charset="0"/>
            </a:endParaRPr>
          </a:p>
          <a:p>
            <a:pPr marL="2246313" indent="-1530350">
              <a:buClr>
                <a:srgbClr val="009999"/>
              </a:buClr>
              <a:buFont typeface="Arial" pitchFamily="34" charset="0"/>
              <a:buNone/>
              <a:tabLst>
                <a:tab pos="2246313" algn="l"/>
              </a:tabLst>
            </a:pPr>
            <a:r>
              <a:rPr lang="el-GR" sz="4000" dirty="0">
                <a:latin typeface="Arial" panose="020B0604020202020204" pitchFamily="34" charset="0"/>
                <a:cs typeface="Arial" panose="020B0604020202020204" pitchFamily="34" charset="0"/>
              </a:rPr>
              <a:t>Άρθρο 3Γ	Υποχρέωση καταβολής ΕΕΑ σε λογιζόμενη διανομή 				κερδών των φορολογικών ετών μέχρι και το φορολογικό 			έτος 2025</a:t>
            </a:r>
          </a:p>
          <a:p>
            <a:pPr marL="2246313" indent="-1530350">
              <a:buClr>
                <a:srgbClr val="009999"/>
              </a:buClr>
              <a:buFont typeface="Arial" pitchFamily="34" charset="0"/>
              <a:buNone/>
              <a:tabLst>
                <a:tab pos="2246313" algn="l"/>
              </a:tabLst>
            </a:pPr>
            <a:endParaRPr lang="el-GR" sz="800" dirty="0">
              <a:latin typeface="Arial" panose="020B0604020202020204" pitchFamily="34" charset="0"/>
              <a:cs typeface="Arial" panose="020B0604020202020204" pitchFamily="34" charset="0"/>
            </a:endParaRPr>
          </a:p>
          <a:p>
            <a:pPr marL="2246313" indent="-1530350">
              <a:buClr>
                <a:srgbClr val="009999"/>
              </a:buClr>
              <a:buFont typeface="Arial" pitchFamily="34" charset="0"/>
              <a:buNone/>
              <a:tabLst>
                <a:tab pos="2246313" algn="l"/>
              </a:tabLst>
            </a:pPr>
            <a:r>
              <a:rPr lang="el-GR" sz="4000" dirty="0">
                <a:latin typeface="Arial" panose="020B0604020202020204" pitchFamily="34" charset="0"/>
                <a:cs typeface="Arial" panose="020B0604020202020204" pitchFamily="34" charset="0"/>
              </a:rPr>
              <a:t>Άρθρο 3Δ	Εναλλακτικός τρόπος επιβολής ΕΕΑ </a:t>
            </a:r>
          </a:p>
          <a:p>
            <a:pPr marL="2246313" indent="0">
              <a:buClr>
                <a:srgbClr val="009999"/>
              </a:buClr>
              <a:buFont typeface="Arial" pitchFamily="34" charset="0"/>
              <a:buNone/>
              <a:tabLst>
                <a:tab pos="2246313" algn="l"/>
              </a:tabLst>
            </a:pPr>
            <a:r>
              <a:rPr lang="el-GR" sz="4000" dirty="0">
                <a:latin typeface="Arial" panose="020B0604020202020204" pitchFamily="34" charset="0"/>
                <a:cs typeface="Arial" panose="020B0604020202020204" pitchFamily="34" charset="0"/>
              </a:rPr>
              <a:t>		(επέκταση καθεστώτος </a:t>
            </a:r>
            <a:r>
              <a:rPr lang="en-US" sz="4000" dirty="0">
                <a:latin typeface="Arial" panose="020B0604020202020204" pitchFamily="34" charset="0"/>
                <a:cs typeface="Arial" panose="020B0604020202020204" pitchFamily="34" charset="0"/>
              </a:rPr>
              <a:t>non-</a:t>
            </a:r>
            <a:r>
              <a:rPr lang="en-US" sz="4000" dirty="0" err="1">
                <a:latin typeface="Arial" panose="020B0604020202020204" pitchFamily="34" charset="0"/>
                <a:cs typeface="Arial" panose="020B0604020202020204" pitchFamily="34" charset="0"/>
              </a:rPr>
              <a:t>dom</a:t>
            </a:r>
            <a:r>
              <a:rPr lang="en-US" sz="4000" dirty="0">
                <a:latin typeface="Arial" panose="020B0604020202020204" pitchFamily="34" charset="0"/>
                <a:cs typeface="Arial" panose="020B0604020202020204" pitchFamily="34" charset="0"/>
              </a:rPr>
              <a:t>)</a:t>
            </a:r>
          </a:p>
        </p:txBody>
      </p:sp>
      <p:sp>
        <p:nvSpPr>
          <p:cNvPr id="11" name="TextBox 10">
            <a:extLst>
              <a:ext uri="{FF2B5EF4-FFF2-40B4-BE49-F238E27FC236}">
                <a16:creationId xmlns:a16="http://schemas.microsoft.com/office/drawing/2014/main" id="{1A61B59F-789C-E368-F255-74E2629AEA83}"/>
              </a:ext>
            </a:extLst>
          </p:cNvPr>
          <p:cNvSpPr txBox="1"/>
          <p:nvPr/>
        </p:nvSpPr>
        <p:spPr>
          <a:xfrm>
            <a:off x="4254004" y="356769"/>
            <a:ext cx="12509996" cy="1015663"/>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Εισόδημα που υπόκειται σε ΕΕΑ</a:t>
            </a:r>
            <a:endParaRPr lang="en-CY" sz="6000" b="1" dirty="0">
              <a:solidFill>
                <a:srgbClr val="009999"/>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E6B3A586-4471-9CA1-7350-58309C81EDD4}"/>
              </a:ext>
            </a:extLst>
          </p:cNvPr>
          <p:cNvSpPr txBox="1">
            <a:spLocks/>
          </p:cNvSpPr>
          <p:nvPr/>
        </p:nvSpPr>
        <p:spPr>
          <a:xfrm>
            <a:off x="15608029" y="93345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333984" y="-1458629"/>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EFB70544-CEFC-91DA-537A-D20E0D7D50FE}"/>
              </a:ext>
            </a:extLst>
          </p:cNvPr>
          <p:cNvSpPr txBox="1"/>
          <p:nvPr/>
        </p:nvSpPr>
        <p:spPr>
          <a:xfrm>
            <a:off x="1086098" y="2382281"/>
            <a:ext cx="16764000" cy="7333219"/>
          </a:xfrm>
          <a:prstGeom prst="rect">
            <a:avLst/>
          </a:prstGeom>
          <a:noFill/>
        </p:spPr>
        <p:txBody>
          <a:bodyPr wrap="square">
            <a:normAutofit lnSpcReduction="10000"/>
          </a:bodyPr>
          <a:lstStyle/>
          <a:p>
            <a:pPr algn="just">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Εταιρεία η οποία είναι κάτοικος στη Δημοκρατία </a:t>
            </a:r>
            <a:r>
              <a:rPr lang="el-GR" sz="3600" b="1" dirty="0">
                <a:latin typeface="Arial" panose="020B0604020202020204" pitchFamily="34" charset="0"/>
                <a:cs typeface="Arial" panose="020B0604020202020204" pitchFamily="34" charset="0"/>
              </a:rPr>
              <a:t>λογίζεται ότι έχει διανείμει εβδομήντα τοις εκατό (70%) των κερδών </a:t>
            </a:r>
            <a:r>
              <a:rPr lang="el-GR" sz="3600" dirty="0">
                <a:latin typeface="Arial" panose="020B0604020202020204" pitchFamily="34" charset="0"/>
                <a:cs typeface="Arial" panose="020B0604020202020204" pitchFamily="34" charset="0"/>
              </a:rPr>
              <a:t>της που </a:t>
            </a:r>
            <a:r>
              <a:rPr lang="el-GR" sz="3600" dirty="0" err="1">
                <a:latin typeface="Arial" panose="020B0604020202020204" pitchFamily="34" charset="0"/>
                <a:cs typeface="Arial" panose="020B0604020202020204" pitchFamily="34" charset="0"/>
              </a:rPr>
              <a:t>κτήθηκαν</a:t>
            </a:r>
            <a:r>
              <a:rPr lang="el-GR" sz="3600" dirty="0">
                <a:latin typeface="Arial" panose="020B0604020202020204" pitchFamily="34" charset="0"/>
                <a:cs typeface="Arial" panose="020B0604020202020204" pitchFamily="34" charset="0"/>
              </a:rPr>
              <a:t> ή προέκυψαν στα φορολογικά έτη </a:t>
            </a:r>
            <a:r>
              <a:rPr lang="el-GR" sz="3600" b="1" dirty="0">
                <a:latin typeface="Arial" panose="020B0604020202020204" pitchFamily="34" charset="0"/>
                <a:cs typeface="Arial" panose="020B0604020202020204" pitchFamily="34" charset="0"/>
              </a:rPr>
              <a:t>2024 και 2025 </a:t>
            </a:r>
            <a:r>
              <a:rPr lang="el-GR" sz="3600" dirty="0">
                <a:latin typeface="Arial" panose="020B0604020202020204" pitchFamily="34" charset="0"/>
                <a:cs typeface="Arial" panose="020B0604020202020204" pitchFamily="34" charset="0"/>
              </a:rPr>
              <a:t>κατά το τέλος της περιόδου των </a:t>
            </a:r>
            <a:r>
              <a:rPr lang="el-GR" sz="3600" b="1" dirty="0">
                <a:latin typeface="Arial" panose="020B0604020202020204" pitchFamily="34" charset="0"/>
                <a:cs typeface="Arial" panose="020B0604020202020204" pitchFamily="34" charset="0"/>
              </a:rPr>
              <a:t>2 ετών </a:t>
            </a:r>
            <a:r>
              <a:rPr lang="el-GR" sz="3600" dirty="0">
                <a:latin typeface="Arial" panose="020B0604020202020204" pitchFamily="34" charset="0"/>
                <a:cs typeface="Arial" panose="020B0604020202020204" pitchFamily="34" charset="0"/>
              </a:rPr>
              <a:t>από το τέλος του φορολογικού έτους στο οποίο τα κέρδη αναφέρονται.</a:t>
            </a:r>
          </a:p>
          <a:p>
            <a:pPr algn="just">
              <a:buClr>
                <a:srgbClr val="009999"/>
              </a:buClr>
              <a:buFont typeface="Wingdings" panose="05000000000000000000" pitchFamily="2" charset="2"/>
              <a:buChar char="Ø"/>
            </a:pPr>
            <a:endParaRPr lang="el-GR" sz="2400" dirty="0">
              <a:latin typeface="Arial" panose="020B0604020202020204" pitchFamily="34" charset="0"/>
              <a:cs typeface="Arial" panose="020B0604020202020204" pitchFamily="34" charset="0"/>
            </a:endParaRPr>
          </a:p>
          <a:p>
            <a:pPr>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Σε περίπτωση </a:t>
            </a:r>
            <a:r>
              <a:rPr lang="el-GR" sz="3600" b="1" dirty="0">
                <a:latin typeface="Arial" panose="020B0604020202020204" pitchFamily="34" charset="0"/>
                <a:cs typeface="Arial" panose="020B0604020202020204" pitchFamily="34" charset="0"/>
              </a:rPr>
              <a:t>διάλυσης</a:t>
            </a:r>
            <a:r>
              <a:rPr lang="el-GR" sz="3600" dirty="0">
                <a:latin typeface="Arial" panose="020B0604020202020204" pitchFamily="34" charset="0"/>
                <a:cs typeface="Arial" panose="020B0604020202020204" pitchFamily="34" charset="0"/>
              </a:rPr>
              <a:t> εταιρείας, </a:t>
            </a:r>
            <a:r>
              <a:rPr lang="el-GR" sz="3600" b="1" dirty="0">
                <a:latin typeface="Arial" panose="020B0604020202020204" pitchFamily="34" charset="0"/>
                <a:cs typeface="Arial" panose="020B0604020202020204" pitchFamily="34" charset="0"/>
              </a:rPr>
              <a:t>το σύνολο των κερδών </a:t>
            </a:r>
            <a:r>
              <a:rPr lang="el-GR" sz="3600" dirty="0">
                <a:latin typeface="Arial" panose="020B0604020202020204" pitchFamily="34" charset="0"/>
                <a:cs typeface="Arial" panose="020B0604020202020204" pitchFamily="34" charset="0"/>
              </a:rPr>
              <a:t>των τελευταίων </a:t>
            </a:r>
            <a:r>
              <a:rPr lang="el-GR" sz="3600" b="1" dirty="0">
                <a:latin typeface="Arial" panose="020B0604020202020204" pitchFamily="34" charset="0"/>
                <a:cs typeface="Arial" panose="020B0604020202020204" pitchFamily="34" charset="0"/>
              </a:rPr>
              <a:t>5 ετών</a:t>
            </a:r>
            <a:r>
              <a:rPr lang="el-GR" sz="3600" dirty="0">
                <a:latin typeface="Arial" panose="020B0604020202020204" pitchFamily="34" charset="0"/>
                <a:cs typeface="Arial" panose="020B0604020202020204" pitchFamily="34" charset="0"/>
              </a:rPr>
              <a:t> στην έκταση που </a:t>
            </a:r>
            <a:r>
              <a:rPr lang="el-GR" sz="3600" dirty="0" err="1">
                <a:latin typeface="Arial" panose="020B0604020202020204" pitchFamily="34" charset="0"/>
                <a:cs typeface="Arial" panose="020B0604020202020204" pitchFamily="34" charset="0"/>
              </a:rPr>
              <a:t>κτήθηκαν</a:t>
            </a:r>
            <a:r>
              <a:rPr lang="el-GR" sz="3600" dirty="0">
                <a:latin typeface="Arial" panose="020B0604020202020204" pitchFamily="34" charset="0"/>
                <a:cs typeface="Arial" panose="020B0604020202020204" pitchFamily="34" charset="0"/>
              </a:rPr>
              <a:t> ή προέκυψαν κατά τα φορολογικά έτη </a:t>
            </a:r>
            <a:r>
              <a:rPr lang="el-GR" sz="3600" b="1" dirty="0">
                <a:latin typeface="Arial" panose="020B0604020202020204" pitchFamily="34" charset="0"/>
                <a:cs typeface="Arial" panose="020B0604020202020204" pitchFamily="34" charset="0"/>
              </a:rPr>
              <a:t>μέχρι και το φορολογικό έτος 2025, </a:t>
            </a:r>
            <a:r>
              <a:rPr lang="el-GR" sz="3600" dirty="0">
                <a:latin typeface="Arial" panose="020B0604020202020204" pitchFamily="34" charset="0"/>
                <a:cs typeface="Arial" panose="020B0604020202020204" pitchFamily="34" charset="0"/>
              </a:rPr>
              <a:t>τα οποία δεν έχουν </a:t>
            </a:r>
            <a:r>
              <a:rPr lang="el-GR" sz="3600" dirty="0" err="1">
                <a:latin typeface="Arial" panose="020B0604020202020204" pitchFamily="34" charset="0"/>
                <a:cs typeface="Arial" panose="020B0604020202020204" pitchFamily="34" charset="0"/>
              </a:rPr>
              <a:t>διανεµηθεί</a:t>
            </a:r>
            <a:r>
              <a:rPr lang="el-GR" sz="3600" dirty="0">
                <a:latin typeface="Arial" panose="020B0604020202020204" pitchFamily="34" charset="0"/>
                <a:cs typeface="Arial" panose="020B0604020202020204" pitchFamily="34" charset="0"/>
              </a:rPr>
              <a:t> ή δεν έχουν λογιστεί ότι έχουν </a:t>
            </a:r>
            <a:r>
              <a:rPr lang="el-GR" sz="3600" dirty="0" err="1">
                <a:latin typeface="Arial" panose="020B0604020202020204" pitchFamily="34" charset="0"/>
                <a:cs typeface="Arial" panose="020B0604020202020204" pitchFamily="34" charset="0"/>
              </a:rPr>
              <a:t>διανεµηθεί</a:t>
            </a:r>
            <a:r>
              <a:rPr lang="el-GR" sz="3600" dirty="0">
                <a:latin typeface="Arial" panose="020B0604020202020204" pitchFamily="34" charset="0"/>
                <a:cs typeface="Arial" panose="020B0604020202020204" pitchFamily="34" charset="0"/>
              </a:rPr>
              <a:t>,</a:t>
            </a:r>
            <a:r>
              <a:rPr lang="el-GR" sz="3600" b="1" dirty="0">
                <a:latin typeface="Arial" panose="020B0604020202020204" pitchFamily="34" charset="0"/>
                <a:cs typeface="Arial" panose="020B0604020202020204" pitchFamily="34" charset="0"/>
              </a:rPr>
              <a:t> λογίζονται κατά τη διάλυση ως </a:t>
            </a:r>
            <a:r>
              <a:rPr lang="el-GR" sz="3600" b="1" dirty="0" err="1">
                <a:latin typeface="Arial" panose="020B0604020202020204" pitchFamily="34" charset="0"/>
                <a:cs typeface="Arial" panose="020B0604020202020204" pitchFamily="34" charset="0"/>
              </a:rPr>
              <a:t>διανεµηθέντα</a:t>
            </a:r>
            <a:r>
              <a:rPr lang="el-GR" sz="3600" b="1" dirty="0">
                <a:latin typeface="Arial" panose="020B0604020202020204" pitchFamily="34" charset="0"/>
                <a:cs typeface="Arial" panose="020B0604020202020204" pitchFamily="34" charset="0"/>
              </a:rPr>
              <a:t> µ</a:t>
            </a:r>
            <a:r>
              <a:rPr lang="el-GR" sz="3600" b="1" dirty="0" err="1">
                <a:latin typeface="Arial" panose="020B0604020202020204" pitchFamily="34" charset="0"/>
                <a:cs typeface="Arial" panose="020B0604020202020204" pitchFamily="34" charset="0"/>
              </a:rPr>
              <a:t>ερίσµατα</a:t>
            </a:r>
            <a:r>
              <a:rPr lang="el-GR" sz="3600" dirty="0">
                <a:latin typeface="Arial" panose="020B0604020202020204" pitchFamily="34" charset="0"/>
                <a:cs typeface="Arial" panose="020B0604020202020204" pitchFamily="34" charset="0"/>
              </a:rPr>
              <a:t>.</a:t>
            </a:r>
          </a:p>
          <a:p>
            <a:pPr>
              <a:buClr>
                <a:srgbClr val="009999"/>
              </a:buClr>
              <a:buFont typeface="Wingdings" panose="05000000000000000000" pitchFamily="2" charset="2"/>
              <a:buChar char="Ø"/>
            </a:pPr>
            <a:endParaRPr lang="el-GR" sz="2400" dirty="0">
              <a:latin typeface="Arial" panose="020B0604020202020204" pitchFamily="34" charset="0"/>
              <a:cs typeface="Arial" panose="020B0604020202020204" pitchFamily="34" charset="0"/>
            </a:endParaRPr>
          </a:p>
          <a:p>
            <a:pPr>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Η λογιζόμενη διανομή φορολογείται στο </a:t>
            </a:r>
            <a:r>
              <a:rPr lang="el-GR" sz="3600" b="1" u="sng" dirty="0">
                <a:latin typeface="Arial" panose="020B0604020202020204" pitchFamily="34" charset="0"/>
                <a:cs typeface="Arial" panose="020B0604020202020204" pitchFamily="34" charset="0"/>
              </a:rPr>
              <a:t>17%</a:t>
            </a:r>
            <a:r>
              <a:rPr lang="el-GR" sz="3600" dirty="0">
                <a:latin typeface="Arial" panose="020B0604020202020204" pitchFamily="34" charset="0"/>
                <a:cs typeface="Arial" panose="020B0604020202020204" pitchFamily="34" charset="0"/>
              </a:rPr>
              <a:t>.</a:t>
            </a:r>
            <a:endParaRPr lang="el-GR" sz="1400" dirty="0">
              <a:latin typeface="Arial" panose="020B0604020202020204" pitchFamily="34" charset="0"/>
              <a:cs typeface="Arial" panose="020B0604020202020204" pitchFamily="34" charset="0"/>
            </a:endParaRPr>
          </a:p>
          <a:p>
            <a:pPr>
              <a:buClr>
                <a:srgbClr val="009999"/>
              </a:buClr>
              <a:buFont typeface="Wingdings" panose="05000000000000000000" pitchFamily="2" charset="2"/>
              <a:buChar char="Ø"/>
            </a:pPr>
            <a:endParaRPr lang="el-GR" sz="24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Οι πιο πάνω διατάξεις εφαρμόζονται </a:t>
            </a:r>
            <a:r>
              <a:rPr lang="el-GR" sz="3600" b="1" dirty="0">
                <a:latin typeface="Arial" panose="020B0604020202020204" pitchFamily="34" charset="0"/>
                <a:cs typeface="Arial" panose="020B0604020202020204" pitchFamily="34" charset="0"/>
              </a:rPr>
              <a:t>μόνο</a:t>
            </a:r>
            <a:r>
              <a:rPr lang="el-GR" sz="3600" dirty="0">
                <a:latin typeface="Arial" panose="020B0604020202020204" pitchFamily="34" charset="0"/>
                <a:cs typeface="Arial" panose="020B0604020202020204" pitchFamily="34" charset="0"/>
              </a:rPr>
              <a:t> στα κέρδη που αναλογούν </a:t>
            </a:r>
            <a:r>
              <a:rPr lang="el-GR" sz="3600" b="1" dirty="0">
                <a:latin typeface="Arial" panose="020B0604020202020204" pitchFamily="34" charset="0"/>
                <a:cs typeface="Arial" panose="020B0604020202020204" pitchFamily="34" charset="0"/>
              </a:rPr>
              <a:t>άμεσα ή έμμεσα σε άτομο </a:t>
            </a:r>
            <a:r>
              <a:rPr lang="el-GR" sz="3600" dirty="0">
                <a:latin typeface="Arial" panose="020B0604020202020204" pitchFamily="34" charset="0"/>
                <a:cs typeface="Arial" panose="020B0604020202020204" pitchFamily="34" charset="0"/>
              </a:rPr>
              <a:t>το οποίο κατά την ημερομηνία της λογιζόμενης διανομής ήταν </a:t>
            </a:r>
            <a:r>
              <a:rPr lang="el-GR" sz="3600" b="1" dirty="0">
                <a:latin typeface="Arial" panose="020B0604020202020204" pitchFamily="34" charset="0"/>
                <a:cs typeface="Arial" panose="020B0604020202020204" pitchFamily="34" charset="0"/>
              </a:rPr>
              <a:t>κάτοικος της Δημοκρατίας.</a:t>
            </a:r>
          </a:p>
        </p:txBody>
      </p:sp>
      <p:sp>
        <p:nvSpPr>
          <p:cNvPr id="12" name="TextBox 11">
            <a:extLst>
              <a:ext uri="{FF2B5EF4-FFF2-40B4-BE49-F238E27FC236}">
                <a16:creationId xmlns:a16="http://schemas.microsoft.com/office/drawing/2014/main" id="{F053D4EB-53B4-2818-AC6D-A72D722249E7}"/>
              </a:ext>
            </a:extLst>
          </p:cNvPr>
          <p:cNvSpPr txBox="1"/>
          <p:nvPr/>
        </p:nvSpPr>
        <p:spPr>
          <a:xfrm>
            <a:off x="5143996" y="342900"/>
            <a:ext cx="111252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3Γ – Λογιζόμενη διανομή κερδών</a:t>
            </a:r>
            <a:endParaRPr lang="LID4096"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AAE6CD93-67BA-8096-6935-E515C35321E0}"/>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30</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1" name="TextBox 10">
            <a:extLst>
              <a:ext uri="{FF2B5EF4-FFF2-40B4-BE49-F238E27FC236}">
                <a16:creationId xmlns:a16="http://schemas.microsoft.com/office/drawing/2014/main" id="{2CE4668D-3874-88B2-0754-F43AB26D3F7F}"/>
              </a:ext>
            </a:extLst>
          </p:cNvPr>
          <p:cNvSpPr txBox="1"/>
          <p:nvPr/>
        </p:nvSpPr>
        <p:spPr>
          <a:xfrm>
            <a:off x="1855250" y="2143711"/>
            <a:ext cx="15621000" cy="6863417"/>
          </a:xfrm>
          <a:prstGeom prst="rect">
            <a:avLst/>
          </a:prstGeom>
          <a:noFill/>
        </p:spPr>
        <p:txBody>
          <a:bodyPr wrap="square">
            <a:spAutoFit/>
          </a:bodyPr>
          <a:lstStyle/>
          <a:p>
            <a:pPr algn="just">
              <a:buClr>
                <a:srgbClr val="009999"/>
              </a:buClr>
              <a:buFont typeface="Wingdings" panose="05000000000000000000" pitchFamily="2" charset="2"/>
              <a:buChar char="Ø"/>
            </a:pPr>
            <a:r>
              <a:rPr lang="el-GR" sz="4000" dirty="0">
                <a:latin typeface="Arial" panose="020B0604020202020204" pitchFamily="34" charset="0"/>
                <a:cs typeface="Arial" panose="020B0604020202020204" pitchFamily="34" charset="0"/>
              </a:rPr>
              <a:t>Στην περίπτωση </a:t>
            </a:r>
            <a:r>
              <a:rPr lang="el-GR" sz="4000" b="1" dirty="0">
                <a:latin typeface="Arial" panose="020B0604020202020204" pitchFamily="34" charset="0"/>
                <a:cs typeface="Arial" panose="020B0604020202020204" pitchFamily="34" charset="0"/>
              </a:rPr>
              <a:t>μεταβίβασης ή διανομής περιουσιακών </a:t>
            </a:r>
            <a:r>
              <a:rPr lang="el-GR" sz="4000" dirty="0">
                <a:latin typeface="Arial" panose="020B0604020202020204" pitchFamily="34" charset="0"/>
                <a:cs typeface="Arial" panose="020B0604020202020204" pitchFamily="34" charset="0"/>
              </a:rPr>
              <a:t>στοιχείων μη χρηματικής μορφής, η έκτακτη εισφορά </a:t>
            </a:r>
            <a:r>
              <a:rPr lang="el-GR" sz="4000" b="1" dirty="0">
                <a:latin typeface="Arial" panose="020B0604020202020204" pitchFamily="34" charset="0"/>
                <a:cs typeface="Arial" panose="020B0604020202020204" pitchFamily="34" charset="0"/>
              </a:rPr>
              <a:t>καταβάλλεται</a:t>
            </a:r>
            <a:r>
              <a:rPr lang="el-GR" sz="4000" dirty="0">
                <a:latin typeface="Arial" panose="020B0604020202020204" pitchFamily="34" charset="0"/>
                <a:cs typeface="Arial" panose="020B0604020202020204" pitchFamily="34" charset="0"/>
              </a:rPr>
              <a:t> κατά πρώτο λόγο από την </a:t>
            </a:r>
            <a:r>
              <a:rPr lang="el-GR" sz="4000" b="1" dirty="0">
                <a:latin typeface="Arial" panose="020B0604020202020204" pitchFamily="34" charset="0"/>
                <a:cs typeface="Arial" panose="020B0604020202020204" pitchFamily="34" charset="0"/>
              </a:rPr>
              <a:t>εταιρεία</a:t>
            </a:r>
            <a:r>
              <a:rPr lang="el-GR" sz="4000" dirty="0">
                <a:latin typeface="Arial" panose="020B0604020202020204" pitchFamily="34" charset="0"/>
                <a:cs typeface="Arial" panose="020B0604020202020204" pitchFamily="34" charset="0"/>
              </a:rPr>
              <a:t>, η οποία χρεώνει τέτοια εισφορά στους δικαιούχους.</a:t>
            </a:r>
          </a:p>
          <a:p>
            <a:pPr>
              <a:buClr>
                <a:srgbClr val="009999"/>
              </a:buClr>
              <a:buFont typeface="Wingdings" panose="05000000000000000000" pitchFamily="2" charset="2"/>
              <a:buChar char="Ø"/>
            </a:pPr>
            <a:endParaRPr lang="el-GR" sz="40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4000" dirty="0">
                <a:latin typeface="Arial" panose="020B0604020202020204" pitchFamily="34" charset="0"/>
                <a:cs typeface="Arial" panose="020B0604020202020204" pitchFamily="34" charset="0"/>
              </a:rPr>
              <a:t>Η έκτακτη εισφορά επί των μερισμάτων ή τόκων </a:t>
            </a:r>
            <a:r>
              <a:rPr lang="el-GR" sz="4000" b="1" dirty="0">
                <a:latin typeface="Arial" panose="020B0604020202020204" pitchFamily="34" charset="0"/>
                <a:cs typeface="Arial" panose="020B0604020202020204" pitchFamily="34" charset="0"/>
              </a:rPr>
              <a:t>από πηγές εκτός </a:t>
            </a:r>
            <a:r>
              <a:rPr lang="el-GR" sz="4000" dirty="0">
                <a:latin typeface="Arial" panose="020B0604020202020204" pitchFamily="34" charset="0"/>
                <a:cs typeface="Arial" panose="020B0604020202020204" pitchFamily="34" charset="0"/>
              </a:rPr>
              <a:t>της Δημοκρατίας καταβάλλεται </a:t>
            </a:r>
            <a:r>
              <a:rPr lang="el-GR" sz="4000" b="1" dirty="0">
                <a:latin typeface="Arial" panose="020B0604020202020204" pitchFamily="34" charset="0"/>
                <a:cs typeface="Arial" panose="020B0604020202020204" pitchFamily="34" charset="0"/>
              </a:rPr>
              <a:t>μέχρι την προθεσμία υποβολής της φορολογικής δήλωσης</a:t>
            </a:r>
            <a:r>
              <a:rPr lang="el-GR" sz="4000" dirty="0">
                <a:latin typeface="Arial" panose="020B0604020202020204" pitchFamily="34" charset="0"/>
                <a:cs typeface="Arial" panose="020B0604020202020204" pitchFamily="34" charset="0"/>
              </a:rPr>
              <a:t> σε μια δόση για το σχετικό έτος.</a:t>
            </a:r>
          </a:p>
          <a:p>
            <a:pPr marL="0" indent="0" algn="just">
              <a:buClr>
                <a:srgbClr val="009999"/>
              </a:buClr>
              <a:buNone/>
            </a:pPr>
            <a:endParaRPr lang="el-GR" sz="4000" dirty="0">
              <a:latin typeface="Arial" panose="020B0604020202020204" pitchFamily="34" charset="0"/>
              <a:cs typeface="Arial" panose="020B0604020202020204" pitchFamily="34" charset="0"/>
            </a:endParaRPr>
          </a:p>
          <a:p>
            <a:pPr marL="354013" indent="0" algn="just">
              <a:buClr>
                <a:srgbClr val="009999"/>
              </a:buClr>
              <a:buNone/>
            </a:pPr>
            <a:r>
              <a:rPr lang="el-GR" sz="4000" dirty="0">
                <a:latin typeface="Arial" panose="020B0604020202020204" pitchFamily="34" charset="0"/>
                <a:cs typeface="Arial" panose="020B0604020202020204" pitchFamily="34" charset="0"/>
              </a:rPr>
              <a:t>(προηγουμένως σε δύο εξαμηνιαίες δόσεις, κατά την 30</a:t>
            </a:r>
            <a:r>
              <a:rPr lang="el-GR" sz="4000" baseline="30000" dirty="0">
                <a:latin typeface="Arial" panose="020B0604020202020204" pitchFamily="34" charset="0"/>
                <a:cs typeface="Arial" panose="020B0604020202020204" pitchFamily="34" charset="0"/>
              </a:rPr>
              <a:t>η</a:t>
            </a:r>
            <a:r>
              <a:rPr lang="el-GR" sz="4000" dirty="0">
                <a:latin typeface="Arial" panose="020B0604020202020204" pitchFamily="34" charset="0"/>
                <a:cs typeface="Arial" panose="020B0604020202020204" pitchFamily="34" charset="0"/>
              </a:rPr>
              <a:t> Ιουνίου και την 31</a:t>
            </a:r>
            <a:r>
              <a:rPr lang="el-GR" sz="4000" baseline="30000" dirty="0">
                <a:latin typeface="Arial" panose="020B0604020202020204" pitchFamily="34" charset="0"/>
                <a:cs typeface="Arial" panose="020B0604020202020204" pitchFamily="34" charset="0"/>
              </a:rPr>
              <a:t>η</a:t>
            </a:r>
            <a:r>
              <a:rPr lang="el-GR" sz="4000" dirty="0">
                <a:latin typeface="Arial" panose="020B0604020202020204" pitchFamily="34" charset="0"/>
                <a:cs typeface="Arial" panose="020B0604020202020204" pitchFamily="34" charset="0"/>
              </a:rPr>
              <a:t> Δεκεμβρίου του έτους).</a:t>
            </a:r>
          </a:p>
        </p:txBody>
      </p:sp>
      <p:sp>
        <p:nvSpPr>
          <p:cNvPr id="12" name="TextBox 11">
            <a:extLst>
              <a:ext uri="{FF2B5EF4-FFF2-40B4-BE49-F238E27FC236}">
                <a16:creationId xmlns:a16="http://schemas.microsoft.com/office/drawing/2014/main" id="{69A93F64-1FBC-C0AE-CFFF-F72D5E231144}"/>
              </a:ext>
            </a:extLst>
          </p:cNvPr>
          <p:cNvSpPr txBox="1"/>
          <p:nvPr/>
        </p:nvSpPr>
        <p:spPr>
          <a:xfrm>
            <a:off x="4410529" y="356769"/>
            <a:ext cx="12877800" cy="1015663"/>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Άρθρο </a:t>
            </a:r>
            <a:r>
              <a:rPr lang="en-GB" sz="6000" b="1" dirty="0">
                <a:solidFill>
                  <a:srgbClr val="009999"/>
                </a:solidFill>
                <a:latin typeface="Arial" panose="020B0604020202020204" pitchFamily="34" charset="0"/>
                <a:cs typeface="Arial" panose="020B0604020202020204" pitchFamily="34" charset="0"/>
              </a:rPr>
              <a:t>4</a:t>
            </a:r>
            <a:r>
              <a:rPr lang="el-GR" sz="6000" b="1" dirty="0">
                <a:solidFill>
                  <a:srgbClr val="009999"/>
                </a:solidFill>
                <a:latin typeface="Arial" panose="020B0604020202020204" pitchFamily="34" charset="0"/>
                <a:cs typeface="Arial" panose="020B0604020202020204" pitchFamily="34" charset="0"/>
              </a:rPr>
              <a:t> – Καταβολή της εισφοράς</a:t>
            </a:r>
            <a:endParaRPr lang="LID4096"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A5D95BC3-8371-ED5F-B7C4-A4DF707E2A54}"/>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31</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F67FD-3CD6-C3FD-9D56-8675900EDFE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B41D84B-9632-5414-27F5-50425B9ABCF6}"/>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8459145C-42C6-24A6-0959-787E2EC450D8}"/>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D6487D86-B9C6-FEAE-C3EB-7B123FF9840A}"/>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C9FA75DA-03F3-60D6-EA1E-B2515573C150}"/>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8B23B1DC-B002-B152-D30A-E0D955A9DA39}"/>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4732F93F-F6C7-A3AF-E10D-CFE9889ED336}"/>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0" name="Slide Number Placeholder 9">
            <a:extLst>
              <a:ext uri="{FF2B5EF4-FFF2-40B4-BE49-F238E27FC236}">
                <a16:creationId xmlns:a16="http://schemas.microsoft.com/office/drawing/2014/main" id="{9607D83A-9C4B-5D98-F827-AD24961F813C}"/>
              </a:ext>
            </a:extLst>
          </p:cNvPr>
          <p:cNvSpPr>
            <a:spLocks noGrp="1"/>
          </p:cNvSpPr>
          <p:nvPr>
            <p:ph type="sldNum" sz="quarter" idx="12"/>
          </p:nvPr>
        </p:nvSpPr>
        <p:spPr>
          <a:xfrm>
            <a:off x="15848817" y="9393169"/>
            <a:ext cx="2133600" cy="365125"/>
          </a:xfrm>
        </p:spPr>
        <p:txBody>
          <a:bodyPr/>
          <a:lstStyle/>
          <a:p>
            <a:fld id="{B6F15528-21DE-4FAA-801E-634DDDAF4B2B}" type="slidenum">
              <a:rPr lang="en-US" sz="2000" smtClean="0"/>
              <a:pPr/>
              <a:t>32</a:t>
            </a:fld>
            <a:endParaRPr lang="en-US" sz="2000" dirty="0"/>
          </a:p>
        </p:txBody>
      </p:sp>
      <p:sp>
        <p:nvSpPr>
          <p:cNvPr id="12" name="TextBox 11">
            <a:extLst>
              <a:ext uri="{FF2B5EF4-FFF2-40B4-BE49-F238E27FC236}">
                <a16:creationId xmlns:a16="http://schemas.microsoft.com/office/drawing/2014/main" id="{E02241DC-6E7A-272D-BC8D-346F6754B7BA}"/>
              </a:ext>
            </a:extLst>
          </p:cNvPr>
          <p:cNvSpPr txBox="1"/>
          <p:nvPr/>
        </p:nvSpPr>
        <p:spPr>
          <a:xfrm>
            <a:off x="432085" y="1898162"/>
            <a:ext cx="17550332" cy="7860132"/>
          </a:xfrm>
          <a:prstGeom prst="rect">
            <a:avLst/>
          </a:prstGeom>
          <a:noFill/>
        </p:spPr>
        <p:txBody>
          <a:bodyPr wrap="square">
            <a:normAutofit lnSpcReduction="10000"/>
          </a:bodyPr>
          <a:lstStyle/>
          <a:p>
            <a:pPr marL="0" indent="0" algn="just">
              <a:buNone/>
            </a:pPr>
            <a:r>
              <a:rPr lang="el-GR" sz="3600" dirty="0">
                <a:latin typeface="Arial" panose="020B0604020202020204" pitchFamily="34" charset="0"/>
                <a:cs typeface="Arial" panose="020B0604020202020204" pitchFamily="34" charset="0"/>
              </a:rPr>
              <a:t>Καινούργιος γενικός </a:t>
            </a:r>
            <a:r>
              <a:rPr lang="el-GR" sz="3600" dirty="0" err="1">
                <a:latin typeface="Arial" panose="020B0604020202020204" pitchFamily="34" charset="0"/>
                <a:cs typeface="Arial" panose="020B0604020202020204" pitchFamily="34" charset="0"/>
              </a:rPr>
              <a:t>αντικαταχρηστικός</a:t>
            </a:r>
            <a:r>
              <a:rPr lang="el-GR" sz="3600" dirty="0">
                <a:latin typeface="Arial" panose="020B0604020202020204" pitchFamily="34" charset="0"/>
                <a:cs typeface="Arial" panose="020B0604020202020204" pitchFamily="34" charset="0"/>
              </a:rPr>
              <a:t> κανόνας σχετικά με έκτακτη εισφορά (αντίστοιχος του άρθρου 33Α του περί ΦΕ Νόμου):</a:t>
            </a:r>
          </a:p>
          <a:p>
            <a:pPr marL="0" indent="0" algn="just">
              <a:buNone/>
            </a:pPr>
            <a:endParaRPr lang="el-GR" sz="3600" dirty="0">
              <a:latin typeface="Arial" panose="020B0604020202020204" pitchFamily="34" charset="0"/>
              <a:cs typeface="Arial" panose="020B0604020202020204" pitchFamily="34" charset="0"/>
            </a:endParaRPr>
          </a:p>
          <a:p>
            <a:pPr marL="0" indent="0" algn="just">
              <a:buNone/>
            </a:pPr>
            <a:r>
              <a:rPr lang="el-GR" sz="3600" dirty="0">
                <a:latin typeface="Arial" panose="020B0604020202020204" pitchFamily="34" charset="0"/>
                <a:cs typeface="Arial" panose="020B0604020202020204" pitchFamily="34" charset="0"/>
              </a:rPr>
              <a:t>«</a:t>
            </a:r>
            <a:r>
              <a:rPr lang="el-GR" sz="3600" i="1" dirty="0">
                <a:latin typeface="Arial" panose="020B0604020202020204" pitchFamily="34" charset="0"/>
                <a:cs typeface="Arial" panose="020B0604020202020204" pitchFamily="34" charset="0"/>
              </a:rPr>
              <a:t>δεν λαμβάνεται υπόψη οποιαδήποτε ρύθμιση ή σειρά ρυθμίσεων που έχουν τεθεί σε εφαρμογή με κύριο σκοπό ή έναν από τους κύριους σκοπούς την απόκτηση φορολογικού πλεονεκτήματος που ματαιώνει το αντικείμενο ή τον σκοπό των εφαρμοστέων φορολογικών διατάξεων και οι οποίες δεν είναι γνήσιες, λαμβανομένων υπόψη όλων των σχετικών στοιχείων και περιστάσεων: </a:t>
            </a:r>
          </a:p>
          <a:p>
            <a:pPr marL="0" indent="0" algn="just">
              <a:buNone/>
            </a:pPr>
            <a:endParaRPr lang="el-GR" sz="3600" i="1" dirty="0">
              <a:latin typeface="Arial" panose="020B0604020202020204" pitchFamily="34" charset="0"/>
              <a:cs typeface="Arial" panose="020B0604020202020204" pitchFamily="34" charset="0"/>
            </a:endParaRPr>
          </a:p>
          <a:p>
            <a:pPr marL="0" indent="0" algn="just">
              <a:buNone/>
            </a:pPr>
            <a:r>
              <a:rPr lang="el-GR" sz="3600" i="1" dirty="0">
                <a:latin typeface="Arial" panose="020B0604020202020204" pitchFamily="34" charset="0"/>
                <a:cs typeface="Arial" panose="020B0604020202020204" pitchFamily="34" charset="0"/>
              </a:rPr>
              <a:t>Νοείται ότι, ρύθμιση ή σειρά ρυθμίσεων δύναται να περιλαμβάνει περισσότερα από ένα στάδια ή μέρη: </a:t>
            </a:r>
          </a:p>
          <a:p>
            <a:pPr marL="0" indent="0" algn="just">
              <a:buNone/>
            </a:pPr>
            <a:endParaRPr lang="el-GR" sz="3600" i="1" dirty="0">
              <a:latin typeface="Arial" panose="020B0604020202020204" pitchFamily="34" charset="0"/>
              <a:cs typeface="Arial" panose="020B0604020202020204" pitchFamily="34" charset="0"/>
            </a:endParaRPr>
          </a:p>
          <a:p>
            <a:pPr marL="0" indent="0" algn="just">
              <a:buNone/>
            </a:pPr>
            <a:r>
              <a:rPr lang="el-GR" sz="3600" i="1" dirty="0">
                <a:latin typeface="Arial" panose="020B0604020202020204" pitchFamily="34" charset="0"/>
                <a:cs typeface="Arial" panose="020B0604020202020204" pitchFamily="34" charset="0"/>
              </a:rPr>
              <a:t>Νοείται περαιτέρω ότι, για τους σκοπούς του παρόντος εδαφίου, ρύθμιση ή σειρά ρυθμίσεων θεωρούνται µη γνήσιες, στον βαθμό που δεν τίθενται σε εφαρμογή για βάσιμους εμπορικούς λόγους που απηχούν την οικονομική πραγματικότητα.</a:t>
            </a:r>
            <a:r>
              <a:rPr lang="el-GR" sz="3600" dirty="0">
                <a:latin typeface="Arial" panose="020B0604020202020204" pitchFamily="34" charset="0"/>
                <a:cs typeface="Arial" panose="020B0604020202020204" pitchFamily="34" charset="0"/>
              </a:rPr>
              <a:t>»</a:t>
            </a:r>
          </a:p>
        </p:txBody>
      </p:sp>
      <p:sp>
        <p:nvSpPr>
          <p:cNvPr id="13" name="TextBox 12">
            <a:extLst>
              <a:ext uri="{FF2B5EF4-FFF2-40B4-BE49-F238E27FC236}">
                <a16:creationId xmlns:a16="http://schemas.microsoft.com/office/drawing/2014/main" id="{BAF5F9F6-5435-C019-7BB6-A36BC9370E9E}"/>
              </a:ext>
            </a:extLst>
          </p:cNvPr>
          <p:cNvSpPr txBox="1"/>
          <p:nvPr/>
        </p:nvSpPr>
        <p:spPr>
          <a:xfrm>
            <a:off x="5168900" y="30843"/>
            <a:ext cx="122682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a:t>
            </a:r>
            <a:r>
              <a:rPr lang="en-GB" sz="6000" b="1" dirty="0">
                <a:solidFill>
                  <a:srgbClr val="009999"/>
                </a:solidFill>
                <a:latin typeface="Arial" panose="020B0604020202020204" pitchFamily="34" charset="0"/>
                <a:cs typeface="Arial" panose="020B0604020202020204" pitchFamily="34" charset="0"/>
              </a:rPr>
              <a:t>4</a:t>
            </a:r>
            <a:r>
              <a:rPr lang="el-GR" sz="6000" b="1" dirty="0">
                <a:solidFill>
                  <a:srgbClr val="009999"/>
                </a:solidFill>
                <a:latin typeface="Arial" panose="020B0604020202020204" pitchFamily="34" charset="0"/>
                <a:cs typeface="Arial" panose="020B0604020202020204" pitchFamily="34" charset="0"/>
              </a:rPr>
              <a:t>Β – Γενικός κανόνας απαγόρευσης των καταχρήσεων</a:t>
            </a:r>
            <a:endParaRPr lang="LID4096" sz="6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36594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3E7B2B48-2649-1ED0-AD1A-AB2B66CF495F}"/>
              </a:ext>
            </a:extLst>
          </p:cNvPr>
          <p:cNvSpPr txBox="1"/>
          <p:nvPr/>
        </p:nvSpPr>
        <p:spPr>
          <a:xfrm>
            <a:off x="4567623" y="517361"/>
            <a:ext cx="11811000" cy="1015663"/>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Άρθρο 6 – Αδικήματα και ποινές</a:t>
            </a:r>
            <a:endParaRPr lang="LID4096" sz="6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18464C3D-DBE0-76BF-972C-3A1F40A1D02C}"/>
              </a:ext>
            </a:extLst>
          </p:cNvPr>
          <p:cNvSpPr txBox="1"/>
          <p:nvPr/>
        </p:nvSpPr>
        <p:spPr>
          <a:xfrm>
            <a:off x="965948" y="2066008"/>
            <a:ext cx="13563600" cy="954107"/>
          </a:xfrm>
          <a:prstGeom prst="rect">
            <a:avLst/>
          </a:prstGeom>
          <a:noFill/>
        </p:spPr>
        <p:txBody>
          <a:bodyPr wrap="square">
            <a:spAutoFit/>
          </a:bodyPr>
          <a:lstStyle/>
          <a:p>
            <a:pPr marL="0" indent="0" algn="just">
              <a:buNone/>
            </a:pPr>
            <a:r>
              <a:rPr lang="el-GR" sz="2800" dirty="0">
                <a:latin typeface="Arial" panose="020B0604020202020204" pitchFamily="34" charset="0"/>
                <a:cs typeface="Arial" panose="020B0604020202020204" pitchFamily="34" charset="0"/>
              </a:rPr>
              <a:t>Κάθε πρόσωπο το οποίο αρνείται, παραλείπει ή αμελεί να καταβάλει έκτακτη εισφορά, υπόκειται σε:</a:t>
            </a:r>
            <a:endParaRPr lang="en-US" sz="2800"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11B41653-FDF0-798F-F1BD-6435015A2E7C}"/>
              </a:ext>
            </a:extLst>
          </p:cNvPr>
          <p:cNvSpPr txBox="1"/>
          <p:nvPr/>
        </p:nvSpPr>
        <p:spPr>
          <a:xfrm>
            <a:off x="1400408" y="7868864"/>
            <a:ext cx="13563600" cy="1569660"/>
          </a:xfrm>
          <a:prstGeom prst="rect">
            <a:avLst/>
          </a:prstGeom>
          <a:noFill/>
        </p:spPr>
        <p:txBody>
          <a:bodyPr wrap="square">
            <a:spAutoFit/>
          </a:bodyPr>
          <a:lstStyle/>
          <a:p>
            <a:pPr algn="just">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Πρόσωπο που παραβαίνει ή παραλείπει να συμμορφωθεί προς οποιαδήποτε διάταξη του παρόντος Νόμου για την οποία </a:t>
            </a:r>
            <a:r>
              <a:rPr lang="el-GR" sz="3200" b="1" dirty="0">
                <a:latin typeface="Arial" panose="020B0604020202020204" pitchFamily="34" charset="0"/>
                <a:cs typeface="Arial" panose="020B0604020202020204" pitchFamily="34" charset="0"/>
              </a:rPr>
              <a:t>δεν προνοείται ποινή</a:t>
            </a:r>
            <a:r>
              <a:rPr lang="el-GR" sz="3200" dirty="0">
                <a:latin typeface="Arial" panose="020B0604020202020204" pitchFamily="34" charset="0"/>
                <a:cs typeface="Arial" panose="020B0604020202020204" pitchFamily="34" charset="0"/>
              </a:rPr>
              <a:t>,  η ποινή είναι €1.000 (πριν £500)</a:t>
            </a:r>
          </a:p>
        </p:txBody>
      </p:sp>
      <p:sp>
        <p:nvSpPr>
          <p:cNvPr id="17" name="Slide Number Placeholder 9">
            <a:extLst>
              <a:ext uri="{FF2B5EF4-FFF2-40B4-BE49-F238E27FC236}">
                <a16:creationId xmlns:a16="http://schemas.microsoft.com/office/drawing/2014/main" id="{E410F737-53BB-BA1C-4C85-1AA5D6D1BCCC}"/>
              </a:ext>
            </a:extLst>
          </p:cNvPr>
          <p:cNvSpPr>
            <a:spLocks noGrp="1"/>
          </p:cNvSpPr>
          <p:nvPr>
            <p:ph type="sldNum" sz="quarter" idx="12"/>
          </p:nvPr>
        </p:nvSpPr>
        <p:spPr>
          <a:xfrm>
            <a:off x="15365348" y="9004696"/>
            <a:ext cx="2133600" cy="365125"/>
          </a:xfrm>
        </p:spPr>
        <p:txBody>
          <a:bodyPr/>
          <a:lstStyle/>
          <a:p>
            <a:fld id="{B6F15528-21DE-4FAA-801E-634DDDAF4B2B}" type="slidenum">
              <a:rPr lang="en-US" sz="2000" smtClean="0">
                <a:latin typeface="Arial" panose="020B0604020202020204" pitchFamily="34" charset="0"/>
                <a:cs typeface="Arial" panose="020B0604020202020204" pitchFamily="34" charset="0"/>
              </a:rPr>
              <a:pPr/>
              <a:t>33</a:t>
            </a:fld>
            <a:endParaRPr lang="en-US" sz="2000" dirty="0">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22788695-7176-3D85-30F3-BC5BDC4D101D}"/>
              </a:ext>
            </a:extLst>
          </p:cNvPr>
          <p:cNvPicPr>
            <a:picLocks noChangeAspect="1"/>
          </p:cNvPicPr>
          <p:nvPr/>
        </p:nvPicPr>
        <p:blipFill>
          <a:blip r:embed="rId6"/>
          <a:stretch>
            <a:fillRect/>
          </a:stretch>
        </p:blipFill>
        <p:spPr>
          <a:xfrm>
            <a:off x="1779050" y="2997733"/>
            <a:ext cx="13563600" cy="4577098"/>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FBB52-A64A-975E-1CCB-F73646B958E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C242B80-EA64-7A61-4BE7-4927CF360785}"/>
              </a:ext>
            </a:extLst>
          </p:cNvPr>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a:extLst>
              <a:ext uri="{FF2B5EF4-FFF2-40B4-BE49-F238E27FC236}">
                <a16:creationId xmlns:a16="http://schemas.microsoft.com/office/drawing/2014/main" id="{0D5E6AE2-FDF0-32E3-4DF1-17E1454B16E8}"/>
              </a:ext>
            </a:extLst>
          </p:cNvPr>
          <p:cNvSpPr/>
          <p:nvPr/>
        </p:nvSpPr>
        <p:spPr>
          <a:xfrm rot="-6663679">
            <a:off x="-1402868" y="-3151862"/>
            <a:ext cx="6197728" cy="8361125"/>
          </a:xfrm>
          <a:custGeom>
            <a:avLst/>
            <a:gdLst/>
            <a:ahLst/>
            <a:cxnLst/>
            <a:rect l="l" t="t" r="r" b="b"/>
            <a:pathLst>
              <a:path w="6197728" h="8361125">
                <a:moveTo>
                  <a:pt x="4530811" y="0"/>
                </a:moveTo>
                <a:lnTo>
                  <a:pt x="6197728" y="7330898"/>
                </a:lnTo>
                <a:lnTo>
                  <a:pt x="1666917" y="8361124"/>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a:extLst>
              <a:ext uri="{FF2B5EF4-FFF2-40B4-BE49-F238E27FC236}">
                <a16:creationId xmlns:a16="http://schemas.microsoft.com/office/drawing/2014/main" id="{5DEA89F7-1D24-6D79-0DE2-8CEE4F1E006D}"/>
              </a:ext>
            </a:extLst>
          </p:cNvPr>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7" name="TextBox 7">
            <a:extLst>
              <a:ext uri="{FF2B5EF4-FFF2-40B4-BE49-F238E27FC236}">
                <a16:creationId xmlns:a16="http://schemas.microsoft.com/office/drawing/2014/main" id="{6CB081E9-FBD7-06F1-E35F-31258D368187}"/>
              </a:ext>
            </a:extLst>
          </p:cNvPr>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a:solidFill>
                  <a:srgbClr val="000000"/>
                </a:solidFill>
                <a:latin typeface="Canva Sans"/>
                <a:ea typeface="Canva Sans"/>
                <a:cs typeface="Canva Sans"/>
                <a:sym typeface="Canva Sans"/>
              </a:rPr>
              <a:t>28</a:t>
            </a:r>
          </a:p>
        </p:txBody>
      </p:sp>
      <p:sp>
        <p:nvSpPr>
          <p:cNvPr id="8" name="Freeform 8">
            <a:extLst>
              <a:ext uri="{FF2B5EF4-FFF2-40B4-BE49-F238E27FC236}">
                <a16:creationId xmlns:a16="http://schemas.microsoft.com/office/drawing/2014/main" id="{BD43756D-EB40-7FCA-ACEF-EF43A189271D}"/>
              </a:ext>
            </a:extLst>
          </p:cNvPr>
          <p:cNvSpPr/>
          <p:nvPr/>
        </p:nvSpPr>
        <p:spPr>
          <a:xfrm rot="-11035051">
            <a:off x="-3984610" y="3394396"/>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9" name="Freeform 9">
            <a:extLst>
              <a:ext uri="{FF2B5EF4-FFF2-40B4-BE49-F238E27FC236}">
                <a16:creationId xmlns:a16="http://schemas.microsoft.com/office/drawing/2014/main" id="{815CDEC0-C8EB-129D-A8FC-D0F2B4326034}"/>
              </a:ext>
            </a:extLst>
          </p:cNvPr>
          <p:cNvSpPr/>
          <p:nvPr/>
        </p:nvSpPr>
        <p:spPr>
          <a:xfrm rot="7910893">
            <a:off x="12935801" y="-1170285"/>
            <a:ext cx="14368361" cy="10209036"/>
          </a:xfrm>
          <a:custGeom>
            <a:avLst/>
            <a:gdLst/>
            <a:ahLst/>
            <a:cxnLst/>
            <a:rect l="l" t="t" r="r" b="b"/>
            <a:pathLst>
              <a:path w="14368361" h="10209036">
                <a:moveTo>
                  <a:pt x="0" y="0"/>
                </a:moveTo>
                <a:lnTo>
                  <a:pt x="14368361" y="0"/>
                </a:lnTo>
                <a:lnTo>
                  <a:pt x="14368361" y="10209035"/>
                </a:lnTo>
                <a:lnTo>
                  <a:pt x="0" y="10209035"/>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12" name="TextBox 11">
            <a:extLst>
              <a:ext uri="{FF2B5EF4-FFF2-40B4-BE49-F238E27FC236}">
                <a16:creationId xmlns:a16="http://schemas.microsoft.com/office/drawing/2014/main" id="{1DF62726-F5DF-0A1C-D32B-B9F311E6B92C}"/>
              </a:ext>
            </a:extLst>
          </p:cNvPr>
          <p:cNvSpPr txBox="1"/>
          <p:nvPr/>
        </p:nvSpPr>
        <p:spPr>
          <a:xfrm>
            <a:off x="1695996" y="2941850"/>
            <a:ext cx="16119719" cy="6740307"/>
          </a:xfrm>
          <a:prstGeom prst="rect">
            <a:avLst/>
          </a:prstGeom>
          <a:noFill/>
        </p:spPr>
        <p:txBody>
          <a:bodyPr wrap="square">
            <a:spAutoFit/>
          </a:bodyPr>
          <a:lstStyle/>
          <a:p>
            <a:pPr marL="0" indent="0" algn="just">
              <a:buNone/>
              <a:tabLst>
                <a:tab pos="1885950" algn="l"/>
                <a:tab pos="2686050" algn="l"/>
              </a:tabLst>
            </a:pPr>
            <a:r>
              <a:rPr lang="el-GR" sz="4800" dirty="0">
                <a:latin typeface="Arial" panose="020B0604020202020204" pitchFamily="34" charset="0"/>
                <a:cs typeface="Arial" panose="020B0604020202020204" pitchFamily="34" charset="0"/>
              </a:rPr>
              <a:t>Άρθρο 7Α(1)   - 	</a:t>
            </a:r>
            <a:r>
              <a:rPr lang="en-US" sz="4800" dirty="0">
                <a:latin typeface="Arial" panose="020B0604020202020204" pitchFamily="34" charset="0"/>
                <a:cs typeface="Arial" panose="020B0604020202020204" pitchFamily="34" charset="0"/>
              </a:rPr>
              <a:t>H</a:t>
            </a:r>
            <a:r>
              <a:rPr lang="el-GR" sz="4800" dirty="0">
                <a:latin typeface="Arial" panose="020B0604020202020204" pitchFamily="34" charset="0"/>
                <a:cs typeface="Arial" panose="020B0604020202020204" pitchFamily="34" charset="0"/>
              </a:rPr>
              <a:t> χρηματική ποινή αυξάνεται από 							£10.000 σε 	€30.000. </a:t>
            </a:r>
          </a:p>
          <a:p>
            <a:pPr marL="0" indent="0" algn="just">
              <a:buNone/>
              <a:tabLst>
                <a:tab pos="1885950" algn="l"/>
                <a:tab pos="2686050" algn="l"/>
              </a:tabLst>
            </a:pPr>
            <a:r>
              <a:rPr lang="el-GR" sz="4800" dirty="0">
                <a:latin typeface="Arial" panose="020B0604020202020204" pitchFamily="34" charset="0"/>
                <a:cs typeface="Arial" panose="020B0604020202020204" pitchFamily="34" charset="0"/>
              </a:rPr>
              <a:t>					</a:t>
            </a:r>
            <a:r>
              <a:rPr lang="en-US" sz="4800" dirty="0">
                <a:latin typeface="Arial" panose="020B0604020202020204" pitchFamily="34" charset="0"/>
                <a:cs typeface="Arial" panose="020B0604020202020204" pitchFamily="34" charset="0"/>
              </a:rPr>
              <a:t>(</a:t>
            </a:r>
            <a:r>
              <a:rPr lang="el-GR" sz="4800" dirty="0">
                <a:latin typeface="Arial" panose="020B0604020202020204" pitchFamily="34" charset="0"/>
                <a:cs typeface="Arial" panose="020B0604020202020204" pitchFamily="34" charset="0"/>
              </a:rPr>
              <a:t>οποιοδήποτε πρόσωπο)</a:t>
            </a:r>
          </a:p>
          <a:p>
            <a:pPr marL="0" indent="0" algn="just">
              <a:buNone/>
            </a:pPr>
            <a:endParaRPr lang="el-GR" sz="4800" dirty="0">
              <a:latin typeface="Arial" panose="020B0604020202020204" pitchFamily="34" charset="0"/>
              <a:cs typeface="Arial" panose="020B0604020202020204" pitchFamily="34" charset="0"/>
            </a:endParaRPr>
          </a:p>
          <a:p>
            <a:pPr marL="2057400" indent="-2057400" algn="just">
              <a:buNone/>
              <a:tabLst>
                <a:tab pos="1793875" algn="l"/>
              </a:tabLst>
            </a:pPr>
            <a:r>
              <a:rPr lang="el-GR" sz="4800" dirty="0">
                <a:latin typeface="Arial" panose="020B0604020202020204" pitchFamily="34" charset="0"/>
                <a:cs typeface="Arial" panose="020B0604020202020204" pitchFamily="34" charset="0"/>
              </a:rPr>
              <a:t>Άρθρο 7Α(2)  -  Προσθήκη χρηματικής ποινής που δεν  				υπερβαίνει τις   €100.000 </a:t>
            </a:r>
          </a:p>
          <a:p>
            <a:pPr marL="2057400" indent="-2057400" algn="just">
              <a:buNone/>
              <a:tabLst>
                <a:tab pos="1793875" algn="l"/>
              </a:tabLst>
            </a:pPr>
            <a:r>
              <a:rPr lang="el-GR" sz="4800" dirty="0">
                <a:latin typeface="Arial" panose="020B0604020202020204" pitchFamily="34" charset="0"/>
                <a:cs typeface="Arial" panose="020B0604020202020204" pitchFamily="34" charset="0"/>
              </a:rPr>
              <a:t>					(πρόσωπο που κατέχει δημόσιο αξίωμα ή 			ευρίσκεται στην υπηρεσία της 							∆</a:t>
            </a:r>
            <a:r>
              <a:rPr lang="el-GR" sz="4800" dirty="0" err="1">
                <a:latin typeface="Arial" panose="020B0604020202020204" pitchFamily="34" charset="0"/>
                <a:cs typeface="Arial" panose="020B0604020202020204" pitchFamily="34" charset="0"/>
              </a:rPr>
              <a:t>ηµοκρατίας</a:t>
            </a:r>
            <a:r>
              <a:rPr lang="el-GR" sz="4800" dirty="0">
                <a:latin typeface="Arial" panose="020B0604020202020204" pitchFamily="34" charset="0"/>
                <a:cs typeface="Arial" panose="020B0604020202020204" pitchFamily="34" charset="0"/>
              </a:rPr>
              <a:t>)</a:t>
            </a:r>
          </a:p>
        </p:txBody>
      </p:sp>
      <p:sp>
        <p:nvSpPr>
          <p:cNvPr id="13" name="TextBox 12">
            <a:extLst>
              <a:ext uri="{FF2B5EF4-FFF2-40B4-BE49-F238E27FC236}">
                <a16:creationId xmlns:a16="http://schemas.microsoft.com/office/drawing/2014/main" id="{B8A7DA5D-9632-7424-EDBF-DFBEE1DCFB78}"/>
              </a:ext>
            </a:extLst>
          </p:cNvPr>
          <p:cNvSpPr txBox="1"/>
          <p:nvPr/>
        </p:nvSpPr>
        <p:spPr>
          <a:xfrm>
            <a:off x="4185556" y="142771"/>
            <a:ext cx="13950043" cy="2308324"/>
          </a:xfrm>
          <a:prstGeom prst="rect">
            <a:avLst/>
          </a:prstGeom>
          <a:noFill/>
        </p:spPr>
        <p:txBody>
          <a:bodyPr wrap="square" rtlCol="0">
            <a:spAutoFit/>
          </a:bodyPr>
          <a:lstStyle/>
          <a:p>
            <a:pPr algn="ctr"/>
            <a:r>
              <a:rPr lang="el-GR" sz="4800" b="1" dirty="0">
                <a:solidFill>
                  <a:srgbClr val="009999"/>
                </a:solidFill>
                <a:latin typeface="Arial" panose="020B0604020202020204" pitchFamily="34" charset="0"/>
                <a:cs typeface="Arial" panose="020B0604020202020204" pitchFamily="34" charset="0"/>
              </a:rPr>
              <a:t>Άρθρο </a:t>
            </a:r>
            <a:r>
              <a:rPr lang="en-GB" sz="4800" b="1" dirty="0">
                <a:solidFill>
                  <a:srgbClr val="009999"/>
                </a:solidFill>
                <a:latin typeface="Arial" panose="020B0604020202020204" pitchFamily="34" charset="0"/>
                <a:cs typeface="Arial" panose="020B0604020202020204" pitchFamily="34" charset="0"/>
              </a:rPr>
              <a:t>7A</a:t>
            </a:r>
            <a:r>
              <a:rPr lang="el-GR" sz="4800" b="1" dirty="0">
                <a:solidFill>
                  <a:srgbClr val="009999"/>
                </a:solidFill>
                <a:latin typeface="Arial" panose="020B0604020202020204" pitchFamily="34" charset="0"/>
                <a:cs typeface="Arial" panose="020B0604020202020204" pitchFamily="34" charset="0"/>
              </a:rPr>
              <a:t> - Αδικήματα σε σχέση με την προμήθεια ή άλλο οικονομικό όφελος για αγορά αντικειμένων για σκοπούς άμυνας</a:t>
            </a:r>
            <a:endParaRPr lang="LID4096" sz="4800" dirty="0">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62E595CD-DD5D-851A-2F1D-83A7794A7A7E}"/>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34</a:t>
            </a:fld>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08206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4" name="Freeform 4"/>
          <p:cNvSpPr/>
          <p:nvPr/>
        </p:nvSpPr>
        <p:spPr>
          <a:xfrm rot="-11035051">
            <a:off x="-4609648" y="3558869"/>
            <a:ext cx="6197728" cy="8361125"/>
          </a:xfrm>
          <a:custGeom>
            <a:avLst/>
            <a:gdLst/>
            <a:ahLst/>
            <a:cxnLst/>
            <a:rect l="l" t="t" r="r" b="b"/>
            <a:pathLst>
              <a:path w="6197728" h="8361125">
                <a:moveTo>
                  <a:pt x="4530811" y="0"/>
                </a:moveTo>
                <a:lnTo>
                  <a:pt x="6197728" y="7330898"/>
                </a:lnTo>
                <a:lnTo>
                  <a:pt x="1666917" y="8361125"/>
                </a:lnTo>
                <a:lnTo>
                  <a:pt x="0" y="1030226"/>
                </a:lnTo>
                <a:lnTo>
                  <a:pt x="4530811"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10" name="TextBox 9">
            <a:extLst>
              <a:ext uri="{FF2B5EF4-FFF2-40B4-BE49-F238E27FC236}">
                <a16:creationId xmlns:a16="http://schemas.microsoft.com/office/drawing/2014/main" id="{EA578B7C-6778-A4A3-600C-95FECA892E2C}"/>
              </a:ext>
            </a:extLst>
          </p:cNvPr>
          <p:cNvSpPr txBox="1"/>
          <p:nvPr/>
        </p:nvSpPr>
        <p:spPr>
          <a:xfrm>
            <a:off x="5029200" y="342900"/>
            <a:ext cx="120015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Άρθρ4(6) και </a:t>
            </a:r>
            <a:r>
              <a:rPr lang="en-GB" sz="6000" b="1" dirty="0">
                <a:solidFill>
                  <a:srgbClr val="009999"/>
                </a:solidFill>
                <a:latin typeface="Arial" panose="020B0604020202020204" pitchFamily="34" charset="0"/>
                <a:cs typeface="Arial" panose="020B0604020202020204" pitchFamily="34" charset="0"/>
              </a:rPr>
              <a:t>7</a:t>
            </a:r>
            <a:r>
              <a:rPr lang="el-GR" sz="6000" b="1" dirty="0">
                <a:solidFill>
                  <a:srgbClr val="009999"/>
                </a:solidFill>
                <a:latin typeface="Arial" panose="020B0604020202020204" pitchFamily="34" charset="0"/>
                <a:cs typeface="Arial" panose="020B0604020202020204" pitchFamily="34" charset="0"/>
              </a:rPr>
              <a:t>Β – Τόκοι και Διοικητικά πρόστιμα</a:t>
            </a:r>
            <a:endParaRPr lang="LID4096" sz="6000" dirty="0">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01BFD241-191B-C062-22AF-91D099037CF0}"/>
              </a:ext>
            </a:extLst>
          </p:cNvPr>
          <p:cNvPicPr>
            <a:picLocks noChangeAspect="1"/>
          </p:cNvPicPr>
          <p:nvPr/>
        </p:nvPicPr>
        <p:blipFill>
          <a:blip r:embed="rId6"/>
          <a:stretch>
            <a:fillRect/>
          </a:stretch>
        </p:blipFill>
        <p:spPr>
          <a:xfrm>
            <a:off x="1560479" y="2391168"/>
            <a:ext cx="15468600" cy="7236295"/>
          </a:xfrm>
          <a:prstGeom prst="rect">
            <a:avLst/>
          </a:prstGeom>
        </p:spPr>
      </p:pic>
      <p:sp>
        <p:nvSpPr>
          <p:cNvPr id="13" name="Slide Number Placeholder 9">
            <a:extLst>
              <a:ext uri="{FF2B5EF4-FFF2-40B4-BE49-F238E27FC236}">
                <a16:creationId xmlns:a16="http://schemas.microsoft.com/office/drawing/2014/main" id="{B6A98BDE-3B87-E761-D644-6CA58224C3AD}"/>
              </a:ext>
            </a:extLst>
          </p:cNvPr>
          <p:cNvSpPr txBox="1">
            <a:spLocks/>
          </p:cNvSpPr>
          <p:nvPr/>
        </p:nvSpPr>
        <p:spPr>
          <a:xfrm>
            <a:off x="15468601" y="9335624"/>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35</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Freeform 2"/>
          <p:cNvSpPr/>
          <p:nvPr/>
        </p:nvSpPr>
        <p:spPr>
          <a:xfrm rot="-5836485">
            <a:off x="-7125540" y="-206944"/>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a:off x="0" y="7966133"/>
            <a:ext cx="5949523" cy="2320867"/>
          </a:xfrm>
          <a:custGeom>
            <a:avLst/>
            <a:gdLst/>
            <a:ahLst/>
            <a:cxnLst/>
            <a:rect l="l" t="t" r="r" b="b"/>
            <a:pathLst>
              <a:path w="5949523" h="2320867">
                <a:moveTo>
                  <a:pt x="0" y="0"/>
                </a:moveTo>
                <a:lnTo>
                  <a:pt x="5949523" y="0"/>
                </a:lnTo>
                <a:lnTo>
                  <a:pt x="5949523" y="2320867"/>
                </a:lnTo>
                <a:lnTo>
                  <a:pt x="0" y="2320867"/>
                </a:lnTo>
                <a:lnTo>
                  <a:pt x="0" y="0"/>
                </a:lnTo>
                <a:close/>
              </a:path>
            </a:pathLst>
          </a:custGeom>
          <a:blipFill>
            <a:blip r:embed="rId5"/>
            <a:stretch>
              <a:fillRect/>
            </a:stretch>
          </a:blipFill>
        </p:spPr>
      </p:sp>
      <p:sp>
        <p:nvSpPr>
          <p:cNvPr id="4" name="TextBox 4"/>
          <p:cNvSpPr txBox="1"/>
          <p:nvPr/>
        </p:nvSpPr>
        <p:spPr>
          <a:xfrm>
            <a:off x="5791200" y="1181101"/>
            <a:ext cx="12261835" cy="6373540"/>
          </a:xfrm>
          <a:prstGeom prst="rect">
            <a:avLst/>
          </a:prstGeom>
          <a:solidFill>
            <a:srgbClr val="009999"/>
          </a:solidFill>
        </p:spPr>
        <p:txBody>
          <a:bodyPr wrap="square" lIns="0" tIns="0" rIns="0" bIns="0" rtlCol="0" anchor="t">
            <a:spAutoFit/>
          </a:bodyPr>
          <a:lstStyle/>
          <a:p>
            <a:pPr algn="ctr">
              <a:lnSpc>
                <a:spcPts val="7125"/>
              </a:lnSpc>
              <a:spcBef>
                <a:spcPct val="0"/>
              </a:spcBef>
            </a:pPr>
            <a:r>
              <a:rPr lang="el-GR" sz="7200" b="1" dirty="0">
                <a:solidFill>
                  <a:schemeClr val="bg1"/>
                </a:solidFill>
                <a:latin typeface="Arial" panose="020B0604020202020204" pitchFamily="34" charset="0"/>
                <a:cs typeface="Arial" panose="020B0604020202020204" pitchFamily="34" charset="0"/>
              </a:rPr>
              <a:t>Ο περί Φορολογίας Κεφαλαιουχικών Κερδών (Τροποποιητικός) (</a:t>
            </a:r>
            <a:r>
              <a:rPr lang="el-GR" sz="7200" b="1" dirty="0" err="1">
                <a:solidFill>
                  <a:schemeClr val="bg1"/>
                </a:solidFill>
                <a:latin typeface="Arial" panose="020B0604020202020204" pitchFamily="34" charset="0"/>
                <a:cs typeface="Arial" panose="020B0604020202020204" pitchFamily="34" charset="0"/>
              </a:rPr>
              <a:t>Αρ</a:t>
            </a:r>
            <a:r>
              <a:rPr lang="el-GR" sz="7200" b="1" dirty="0">
                <a:solidFill>
                  <a:schemeClr val="bg1"/>
                </a:solidFill>
                <a:latin typeface="Arial" panose="020B0604020202020204" pitchFamily="34" charset="0"/>
                <a:cs typeface="Arial" panose="020B0604020202020204" pitchFamily="34" charset="0"/>
              </a:rPr>
              <a:t>. 3) Νόμος του 2025 </a:t>
            </a:r>
            <a:endParaRPr lang="en-US" sz="7200" b="1" dirty="0">
              <a:solidFill>
                <a:schemeClr val="bg1"/>
              </a:solidFill>
              <a:latin typeface="Arial" panose="020B0604020202020204" pitchFamily="34" charset="0"/>
              <a:cs typeface="Arial" panose="020B0604020202020204" pitchFamily="34" charset="0"/>
            </a:endParaRPr>
          </a:p>
          <a:p>
            <a:pPr algn="ctr">
              <a:lnSpc>
                <a:spcPts val="7125"/>
              </a:lnSpc>
              <a:spcBef>
                <a:spcPct val="0"/>
              </a:spcBef>
            </a:pPr>
            <a:endParaRPr lang="en-US" sz="7200" b="1" dirty="0">
              <a:solidFill>
                <a:schemeClr val="bg1"/>
              </a:solidFill>
              <a:latin typeface="Arial" panose="020B0604020202020204" pitchFamily="34" charset="0"/>
              <a:ea typeface="Open Sans Bold"/>
              <a:cs typeface="Arial" panose="020B0604020202020204" pitchFamily="34" charset="0"/>
              <a:sym typeface="Open Sans Bold"/>
            </a:endParaRPr>
          </a:p>
          <a:p>
            <a:pPr algn="ctr">
              <a:lnSpc>
                <a:spcPts val="7125"/>
              </a:lnSpc>
              <a:spcBef>
                <a:spcPct val="0"/>
              </a:spcBef>
            </a:pPr>
            <a:endParaRPr lang="en-US" sz="7200" b="1" dirty="0">
              <a:solidFill>
                <a:schemeClr val="bg1"/>
              </a:solidFill>
              <a:latin typeface="Arial" panose="020B0604020202020204" pitchFamily="34" charset="0"/>
              <a:ea typeface="Open Sans Bold"/>
              <a:cs typeface="Arial" panose="020B0604020202020204" pitchFamily="34" charset="0"/>
              <a:sym typeface="Open Sans Bold"/>
            </a:endParaRPr>
          </a:p>
          <a:p>
            <a:pPr algn="ctr">
              <a:lnSpc>
                <a:spcPts val="7125"/>
              </a:lnSpc>
              <a:spcBef>
                <a:spcPct val="0"/>
              </a:spcBef>
            </a:pPr>
            <a:r>
              <a:rPr lang="el-GR" sz="4800" b="1" dirty="0">
                <a:solidFill>
                  <a:srgbClr val="464646"/>
                </a:solidFill>
                <a:latin typeface="Arial" panose="020B0604020202020204" pitchFamily="34" charset="0"/>
                <a:cs typeface="Arial" panose="020B0604020202020204" pitchFamily="34" charset="0"/>
              </a:rPr>
              <a:t>Τίθεται σε ισχύ από την 1/1/2026</a:t>
            </a:r>
            <a:endParaRPr lang="en-US" sz="4800" b="1" dirty="0">
              <a:solidFill>
                <a:srgbClr val="FFFFFF"/>
              </a:solidFill>
              <a:latin typeface="Arial" panose="020B0604020202020204" pitchFamily="34" charset="0"/>
              <a:ea typeface="Open Sans Bold"/>
              <a:cs typeface="Arial" panose="020B0604020202020204" pitchFamily="34" charset="0"/>
              <a:sym typeface="Open Sans Bold"/>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206806">
            <a:off x="15838423" y="-2452485"/>
            <a:ext cx="3346370" cy="5979665"/>
          </a:xfrm>
          <a:custGeom>
            <a:avLst/>
            <a:gdLst/>
            <a:ahLst/>
            <a:cxnLst/>
            <a:rect l="l" t="t" r="r" b="b"/>
            <a:pathLst>
              <a:path w="3346370" h="5979665">
                <a:moveTo>
                  <a:pt x="0" y="0"/>
                </a:moveTo>
                <a:lnTo>
                  <a:pt x="3346370" y="0"/>
                </a:lnTo>
                <a:lnTo>
                  <a:pt x="3346370" y="5979666"/>
                </a:lnTo>
                <a:lnTo>
                  <a:pt x="0" y="5979666"/>
                </a:lnTo>
                <a:lnTo>
                  <a:pt x="0" y="0"/>
                </a:lnTo>
                <a:close/>
              </a:path>
            </a:pathLst>
          </a:custGeom>
          <a:blipFill>
            <a:blip r:embed="rId3">
              <a:extLst>
                <a:ext uri="{96DAC541-7B7A-43D3-8B79-37D633B846F1}">
                  <asvg:svgBlip xmlns:asvg="http://schemas.microsoft.com/office/drawing/2016/SVG/main" r:embed="rId4"/>
                </a:ext>
              </a:extLst>
            </a:blip>
            <a:stretch>
              <a:fillRect t="-33210" r="-172748"/>
            </a:stretch>
          </a:blipFill>
        </p:spPr>
      </p:sp>
      <p:sp>
        <p:nvSpPr>
          <p:cNvPr id="3" name="Freeform 3"/>
          <p:cNvSpPr/>
          <p:nvPr/>
        </p:nvSpPr>
        <p:spPr>
          <a:xfrm rot="9509506">
            <a:off x="-1128083" y="5629785"/>
            <a:ext cx="4026131" cy="7231270"/>
          </a:xfrm>
          <a:custGeom>
            <a:avLst/>
            <a:gdLst/>
            <a:ahLst/>
            <a:cxnLst/>
            <a:rect l="l" t="t" r="r" b="b"/>
            <a:pathLst>
              <a:path w="4026131" h="7231270">
                <a:moveTo>
                  <a:pt x="0" y="0"/>
                </a:moveTo>
                <a:lnTo>
                  <a:pt x="4026131" y="0"/>
                </a:lnTo>
                <a:lnTo>
                  <a:pt x="4026131" y="7231270"/>
                </a:lnTo>
                <a:lnTo>
                  <a:pt x="0" y="7231270"/>
                </a:lnTo>
                <a:lnTo>
                  <a:pt x="0" y="0"/>
                </a:lnTo>
                <a:close/>
              </a:path>
            </a:pathLst>
          </a:custGeom>
          <a:blipFill>
            <a:blip r:embed="rId3">
              <a:extLst>
                <a:ext uri="{96DAC541-7B7A-43D3-8B79-37D633B846F1}">
                  <asvg:svgBlip xmlns:asvg="http://schemas.microsoft.com/office/drawing/2016/SVG/main" r:embed="rId4"/>
                </a:ext>
              </a:extLst>
            </a:blip>
            <a:stretch>
              <a:fillRect t="-40462" r="-189073"/>
            </a:stretch>
          </a:blipFill>
        </p:spPr>
      </p:sp>
      <p:sp>
        <p:nvSpPr>
          <p:cNvPr id="6" name="Freeform 6"/>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8" name="Content Placeholder 2">
            <a:extLst>
              <a:ext uri="{FF2B5EF4-FFF2-40B4-BE49-F238E27FC236}">
                <a16:creationId xmlns:a16="http://schemas.microsoft.com/office/drawing/2014/main" id="{656DE285-97D1-C4B3-DDED-14BD7B3CF42D}"/>
              </a:ext>
            </a:extLst>
          </p:cNvPr>
          <p:cNvSpPr txBox="1">
            <a:spLocks/>
          </p:cNvSpPr>
          <p:nvPr/>
        </p:nvSpPr>
        <p:spPr>
          <a:xfrm>
            <a:off x="789052" y="2171700"/>
            <a:ext cx="16013048" cy="7586427"/>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el-GR" sz="2800" b="1" u="sng" dirty="0">
                <a:latin typeface="Arial" panose="020B0604020202020204" pitchFamily="34" charset="0"/>
                <a:cs typeface="Arial" panose="020B0604020202020204" pitchFamily="34" charset="0"/>
              </a:rPr>
              <a:t>«Ακίνητη ιδιοκτησία»</a:t>
            </a:r>
          </a:p>
          <a:p>
            <a:pPr marL="0" indent="0" algn="just">
              <a:buNone/>
            </a:pPr>
            <a:r>
              <a:rPr lang="el-GR" sz="2800" dirty="0">
                <a:latin typeface="Arial" panose="020B0604020202020204" pitchFamily="34" charset="0"/>
                <a:cs typeface="Arial" panose="020B0604020202020204" pitchFamily="34" charset="0"/>
              </a:rPr>
              <a:t>Προστέθηκε ορισμός, ο οποίος έχει την έννοια που αποδίδεται στον όρο αυτό από τον περί Ακίνητης Ιδιοκτησίας (</a:t>
            </a:r>
            <a:r>
              <a:rPr lang="el-GR" sz="2800" dirty="0" err="1">
                <a:latin typeface="Arial" panose="020B0604020202020204" pitchFamily="34" charset="0"/>
                <a:cs typeface="Arial" panose="020B0604020202020204" pitchFamily="34" charset="0"/>
              </a:rPr>
              <a:t>Διακατοχή</a:t>
            </a:r>
            <a:r>
              <a:rPr lang="el-GR" sz="2800" dirty="0">
                <a:latin typeface="Arial" panose="020B0604020202020204" pitchFamily="34" charset="0"/>
                <a:cs typeface="Arial" panose="020B0604020202020204" pitchFamily="34" charset="0"/>
              </a:rPr>
              <a:t>, Εγγραφή και Εκτίμηση) Νόμο.</a:t>
            </a:r>
          </a:p>
          <a:p>
            <a:pPr marL="0" indent="0" algn="just">
              <a:buNone/>
            </a:pPr>
            <a:endParaRPr lang="el-GR" sz="2400" dirty="0">
              <a:latin typeface="Arial" panose="020B0604020202020204" pitchFamily="34" charset="0"/>
              <a:cs typeface="Arial" panose="020B0604020202020204" pitchFamily="34" charset="0"/>
            </a:endParaRPr>
          </a:p>
          <a:p>
            <a:pPr marL="0" indent="0" algn="just">
              <a:buNone/>
            </a:pPr>
            <a:r>
              <a:rPr lang="el-GR" sz="2800" b="1" u="sng" dirty="0">
                <a:latin typeface="Arial" panose="020B0604020202020204" pitchFamily="34" charset="0"/>
                <a:cs typeface="Arial" panose="020B0604020202020204" pitchFamily="34" charset="0"/>
              </a:rPr>
              <a:t>«Ιδιοκτησία»</a:t>
            </a:r>
          </a:p>
          <a:p>
            <a:pPr marL="0" indent="0" algn="just">
              <a:buNone/>
            </a:pPr>
            <a:r>
              <a:rPr lang="el-GR" sz="2800" dirty="0">
                <a:latin typeface="Arial" panose="020B0604020202020204" pitchFamily="34" charset="0"/>
                <a:cs typeface="Arial" panose="020B0604020202020204" pitchFamily="34" charset="0"/>
              </a:rPr>
              <a:t>Τροποποιήθηκε ο ορισμός, ούτως ώστε οι </a:t>
            </a:r>
            <a:r>
              <a:rPr lang="el-GR" sz="2800" b="1" dirty="0">
                <a:latin typeface="Arial" panose="020B0604020202020204" pitchFamily="34" charset="0"/>
                <a:cs typeface="Arial" panose="020B0604020202020204" pitchFamily="34" charset="0"/>
              </a:rPr>
              <a:t>μετοχές εταιρειών </a:t>
            </a:r>
            <a:r>
              <a:rPr lang="el-GR" sz="2800" dirty="0">
                <a:latin typeface="Arial" panose="020B0604020202020204" pitchFamily="34" charset="0"/>
                <a:cs typeface="Arial" panose="020B0604020202020204" pitchFamily="34" charset="0"/>
              </a:rPr>
              <a:t>που μέσω άλλων εταιρειών </a:t>
            </a:r>
            <a:r>
              <a:rPr lang="el-GR" sz="2800" b="1" dirty="0">
                <a:latin typeface="Arial" panose="020B0604020202020204" pitchFamily="34" charset="0"/>
                <a:cs typeface="Arial" panose="020B0604020202020204" pitchFamily="34" charset="0"/>
              </a:rPr>
              <a:t>κατέχουν έμμεσα ακίνητη ιδιοκτησία στη Δημοκρατία</a:t>
            </a:r>
            <a:r>
              <a:rPr lang="el-GR" sz="2800" dirty="0">
                <a:latin typeface="Arial" panose="020B0604020202020204" pitchFamily="34" charset="0"/>
                <a:cs typeface="Arial" panose="020B0604020202020204" pitchFamily="34" charset="0"/>
              </a:rPr>
              <a:t> να θεωρούνται ιδιοκτησία και ως εκ τούτου να υπόκεινται σε ΦΚΚ</a:t>
            </a:r>
            <a:r>
              <a:rPr lang="en-US" sz="2800" dirty="0">
                <a:latin typeface="Arial" panose="020B0604020202020204" pitchFamily="34" charset="0"/>
                <a:cs typeface="Arial" panose="020B0604020202020204" pitchFamily="34" charset="0"/>
              </a:rPr>
              <a:t>,</a:t>
            </a:r>
            <a:r>
              <a:rPr lang="el-GR" sz="2800" dirty="0">
                <a:latin typeface="Arial" panose="020B0604020202020204" pitchFamily="34" charset="0"/>
                <a:cs typeface="Arial" panose="020B0604020202020204" pitchFamily="34" charset="0"/>
              </a:rPr>
              <a:t> εάν τουλάχιστον το </a:t>
            </a:r>
            <a:r>
              <a:rPr lang="el-GR" sz="2800" b="1" dirty="0">
                <a:latin typeface="Arial" panose="020B0604020202020204" pitchFamily="34" charset="0"/>
                <a:cs typeface="Arial" panose="020B0604020202020204" pitchFamily="34" charset="0"/>
              </a:rPr>
              <a:t>20%</a:t>
            </a:r>
            <a:r>
              <a:rPr lang="el-GR" sz="2800" dirty="0">
                <a:latin typeface="Arial" panose="020B0604020202020204" pitchFamily="34" charset="0"/>
                <a:cs typeface="Arial" panose="020B0604020202020204" pitchFamily="34" charset="0"/>
              </a:rPr>
              <a:t> (αντί του 50%) </a:t>
            </a:r>
            <a:r>
              <a:rPr lang="el-GR" sz="2800" b="1" dirty="0">
                <a:latin typeface="Arial" panose="020B0604020202020204" pitchFamily="34" charset="0"/>
                <a:cs typeface="Arial" panose="020B0604020202020204" pitchFamily="34" charset="0"/>
              </a:rPr>
              <a:t>της αγοραίας αξίας τους προέρχεται από την ακίνητη ιδιοκτησία στη Δημοκρατία.</a:t>
            </a:r>
            <a:endParaRPr lang="en-US" sz="2800" b="1" dirty="0">
              <a:latin typeface="Arial" panose="020B0604020202020204" pitchFamily="34" charset="0"/>
              <a:cs typeface="Arial" panose="020B0604020202020204" pitchFamily="34" charset="0"/>
            </a:endParaRPr>
          </a:p>
          <a:p>
            <a:pPr marL="0" indent="0" algn="just">
              <a:buNone/>
            </a:pPr>
            <a:endParaRPr lang="en-US" sz="2400" b="1" dirty="0">
              <a:latin typeface="Arial" panose="020B0604020202020204" pitchFamily="34" charset="0"/>
              <a:cs typeface="Arial" panose="020B0604020202020204" pitchFamily="34" charset="0"/>
            </a:endParaRPr>
          </a:p>
          <a:p>
            <a:pPr marL="0" indent="0" algn="just">
              <a:buNone/>
            </a:pPr>
            <a:r>
              <a:rPr lang="el-GR" sz="2800" b="1" dirty="0">
                <a:latin typeface="Arial" panose="020B0604020202020204" pitchFamily="34" charset="0"/>
                <a:cs typeface="Arial" panose="020B0604020202020204" pitchFamily="34" charset="0"/>
              </a:rPr>
              <a:t>Επισημαίνεται ότι οι μετοχές εταιρείας, η οποία κατέχει άμεσα ακίνητη ιδιοκτησία συνιστούν ιδιοκτησία ανεξαρτήτως ποσοστού.</a:t>
            </a:r>
          </a:p>
          <a:p>
            <a:pPr marL="0" indent="0" algn="just">
              <a:buNone/>
            </a:pPr>
            <a:endParaRPr lang="el-GR" sz="2400" b="1"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2800" dirty="0">
                <a:latin typeface="Arial" panose="020B0604020202020204" pitchFamily="34" charset="0"/>
                <a:cs typeface="Arial" panose="020B0604020202020204" pitchFamily="34" charset="0"/>
              </a:rPr>
              <a:t>Σε περίπτωση που μεταξύ της Κύπρου και του κράτους φορολογικής κατοικίας του διαθέτη των μετοχών υπάρχει εν ισχύι ΣΑΔΦ, η οποία αποδίδει δικαίωμα φορολόγησης στην Κύπρο μόνο στην περίπτωση που τουλάχιστο το 50% της αξίας των μετοχών προέρχεται από την αξία της ακίνητης ιδιοκτησίας στην Κύπρο, τότε παρά την πιο πάνω τροποποίηση του όρου «ιδιοκτησία», σε περίπτωση που το ποσοστό είναι μικρότερο του 50%, η ΣΑΔΦ θα υπερισχύσει και δεν θα επιβληθεί ΦΚΚ.</a:t>
            </a:r>
            <a:endParaRPr lang="en-US" sz="28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F6E8E7E8-9791-60D0-9B01-C6C4850FD6AD}"/>
              </a:ext>
            </a:extLst>
          </p:cNvPr>
          <p:cNvSpPr txBox="1"/>
          <p:nvPr/>
        </p:nvSpPr>
        <p:spPr>
          <a:xfrm>
            <a:off x="5181600" y="342900"/>
            <a:ext cx="11277600" cy="1938992"/>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Άρθρο 2 – Ορισμοί «ακίνητη ιδιοκτησία» και «ιδιοκτησία»</a:t>
            </a:r>
            <a:endParaRPr lang="LID4096" sz="6000" b="1" dirty="0">
              <a:solidFill>
                <a:srgbClr val="009999"/>
              </a:solidFill>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66D2F2FA-F88A-6FB5-D793-D5AE5E350E76}"/>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dirty="0">
                <a:latin typeface="Arial" panose="020B0604020202020204" pitchFamily="34" charset="0"/>
                <a:cs typeface="Arial" panose="020B0604020202020204" pitchFamily="34" charset="0"/>
              </a:rPr>
              <a:t>1</a:t>
            </a:r>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4" name="Freeform 4"/>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5" name="Freeform 5"/>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1" name="TextBox 10">
            <a:extLst>
              <a:ext uri="{FF2B5EF4-FFF2-40B4-BE49-F238E27FC236}">
                <a16:creationId xmlns:a16="http://schemas.microsoft.com/office/drawing/2014/main" id="{1A61B59F-789C-E368-F255-74E2629AEA83}"/>
              </a:ext>
            </a:extLst>
          </p:cNvPr>
          <p:cNvSpPr txBox="1"/>
          <p:nvPr/>
        </p:nvSpPr>
        <p:spPr>
          <a:xfrm>
            <a:off x="4254003" y="356770"/>
            <a:ext cx="14033997" cy="1015663"/>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Άρθρο 5 – Αύξηση ποσών εξαιρέσεων</a:t>
            </a:r>
            <a:endParaRPr lang="en-CY" sz="6000" b="1" dirty="0">
              <a:solidFill>
                <a:srgbClr val="009999"/>
              </a:solidFill>
              <a:latin typeface="Arial" panose="020B0604020202020204" pitchFamily="34" charset="0"/>
              <a:cs typeface="Arial" panose="020B0604020202020204" pitchFamily="34" charset="0"/>
            </a:endParaRPr>
          </a:p>
        </p:txBody>
      </p:sp>
      <p:sp>
        <p:nvSpPr>
          <p:cNvPr id="15" name="Slide Number Placeholder 9">
            <a:extLst>
              <a:ext uri="{FF2B5EF4-FFF2-40B4-BE49-F238E27FC236}">
                <a16:creationId xmlns:a16="http://schemas.microsoft.com/office/drawing/2014/main" id="{E6B3A586-4471-9CA1-7350-58309C81EDD4}"/>
              </a:ext>
            </a:extLst>
          </p:cNvPr>
          <p:cNvSpPr txBox="1">
            <a:spLocks/>
          </p:cNvSpPr>
          <p:nvPr/>
        </p:nvSpPr>
        <p:spPr>
          <a:xfrm>
            <a:off x="15608029" y="93345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dirty="0">
                <a:latin typeface="Arial" panose="020B0604020202020204" pitchFamily="34" charset="0"/>
                <a:cs typeface="Arial" panose="020B0604020202020204" pitchFamily="34" charset="0"/>
              </a:rPr>
              <a:t>2</a:t>
            </a:r>
            <a:endParaRPr lang="en-US" sz="2000" dirty="0">
              <a:latin typeface="Arial" panose="020B0604020202020204" pitchFamily="34" charset="0"/>
              <a:cs typeface="Arial" panose="020B0604020202020204" pitchFamily="34" charset="0"/>
            </a:endParaRPr>
          </a:p>
        </p:txBody>
      </p:sp>
      <p:sp>
        <p:nvSpPr>
          <p:cNvPr id="2" name="Content Placeholder 2">
            <a:extLst>
              <a:ext uri="{FF2B5EF4-FFF2-40B4-BE49-F238E27FC236}">
                <a16:creationId xmlns:a16="http://schemas.microsoft.com/office/drawing/2014/main" id="{FD6A869C-F6E2-0F03-2474-C3A458FB4A72}"/>
              </a:ext>
            </a:extLst>
          </p:cNvPr>
          <p:cNvSpPr txBox="1">
            <a:spLocks/>
          </p:cNvSpPr>
          <p:nvPr/>
        </p:nvSpPr>
        <p:spPr>
          <a:xfrm>
            <a:off x="1066572" y="1420457"/>
            <a:ext cx="15619040" cy="8281988"/>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el-GR" sz="3000" dirty="0">
                <a:latin typeface="Arial" panose="020B0604020202020204" pitchFamily="34" charset="0"/>
                <a:cs typeface="Arial" panose="020B0604020202020204" pitchFamily="34" charset="0"/>
              </a:rPr>
              <a:t>Τα ποσά των απαλλαγών αναθεωρήθηκαν ως ακολούθως:</a:t>
            </a:r>
          </a:p>
          <a:p>
            <a:pPr marL="0" indent="0" algn="just">
              <a:buFont typeface="Arial" pitchFamily="34" charset="0"/>
              <a:buNone/>
            </a:pPr>
            <a:endParaRPr lang="el-GR" sz="3000" dirty="0">
              <a:latin typeface="Arial" panose="020B0604020202020204" pitchFamily="34" charset="0"/>
              <a:cs typeface="Arial" panose="020B0604020202020204" pitchFamily="34" charset="0"/>
            </a:endParaRPr>
          </a:p>
          <a:p>
            <a:pPr marL="0" indent="0" algn="just">
              <a:buClr>
                <a:srgbClr val="009999"/>
              </a:buClr>
              <a:buFont typeface="Arial" pitchFamily="34" charset="0"/>
              <a:buNone/>
            </a:pPr>
            <a:endParaRPr lang="en-US" sz="3000" dirty="0">
              <a:latin typeface="Arial" panose="020B0604020202020204" pitchFamily="34" charset="0"/>
              <a:cs typeface="Arial" panose="020B0604020202020204" pitchFamily="34" charset="0"/>
            </a:endParaRPr>
          </a:p>
          <a:p>
            <a:pPr marL="0" indent="0" algn="just">
              <a:buClr>
                <a:srgbClr val="009999"/>
              </a:buClr>
              <a:buFont typeface="Arial" pitchFamily="34" charset="0"/>
              <a:buNone/>
            </a:pPr>
            <a:endParaRPr lang="en-US" sz="3000" dirty="0">
              <a:latin typeface="Arial" panose="020B0604020202020204" pitchFamily="34" charset="0"/>
              <a:cs typeface="Arial" panose="020B0604020202020204" pitchFamily="34" charset="0"/>
            </a:endParaRPr>
          </a:p>
          <a:p>
            <a:pPr marL="0" indent="0" algn="just">
              <a:buClr>
                <a:srgbClr val="009999"/>
              </a:buClr>
              <a:buFont typeface="Arial" pitchFamily="34" charset="0"/>
              <a:buNone/>
            </a:pPr>
            <a:endParaRPr lang="en-US" sz="3000" dirty="0">
              <a:latin typeface="Arial" panose="020B0604020202020204" pitchFamily="34" charset="0"/>
              <a:cs typeface="Arial" panose="020B0604020202020204" pitchFamily="34" charset="0"/>
            </a:endParaRPr>
          </a:p>
          <a:p>
            <a:pPr marL="0" indent="0" algn="just">
              <a:buClr>
                <a:srgbClr val="009999"/>
              </a:buClr>
              <a:buFont typeface="Arial" pitchFamily="34" charset="0"/>
              <a:buNone/>
            </a:pPr>
            <a:endParaRPr lang="en-US" sz="3000" dirty="0">
              <a:latin typeface="Arial" panose="020B0604020202020204" pitchFamily="34" charset="0"/>
              <a:cs typeface="Arial" panose="020B0604020202020204" pitchFamily="34" charset="0"/>
            </a:endParaRPr>
          </a:p>
          <a:p>
            <a:pPr marL="0" indent="0" algn="just">
              <a:buClr>
                <a:srgbClr val="009999"/>
              </a:buClr>
              <a:buFont typeface="Arial" pitchFamily="34" charset="0"/>
              <a:buNone/>
            </a:pPr>
            <a:r>
              <a:rPr lang="el-GR" sz="3000" dirty="0">
                <a:latin typeface="Arial" panose="020B0604020202020204" pitchFamily="34" charset="0"/>
                <a:cs typeface="Arial" panose="020B0604020202020204" pitchFamily="34" charset="0"/>
              </a:rPr>
              <a:t>Σε περίπτωση που άτομο επωφελήθηκε είτε εν μέρει είτε πλήρως των εξαιρέσεων που ίσχυαν μέχρι την 31/12/2025, για διαθέσεις που θα πραγματοποιήσει από την 1/1/2026 και μετέπειτα</a:t>
            </a:r>
            <a:r>
              <a:rPr lang="en-US" sz="3000" dirty="0">
                <a:latin typeface="Arial" panose="020B0604020202020204" pitchFamily="34" charset="0"/>
                <a:cs typeface="Arial" panose="020B0604020202020204" pitchFamily="34" charset="0"/>
              </a:rPr>
              <a:t>,</a:t>
            </a:r>
            <a:r>
              <a:rPr lang="el-GR" sz="3000" dirty="0">
                <a:latin typeface="Arial" panose="020B0604020202020204" pitchFamily="34" charset="0"/>
                <a:cs typeface="Arial" panose="020B0604020202020204" pitchFamily="34" charset="0"/>
              </a:rPr>
              <a:t> θα δύναται να επωφεληθεί επιπρόσθετου ποσού εξαίρεσης, μέχρι τη συμπλήρωση των αναθεωρημένων ποσών εξαιρέσεων.</a:t>
            </a:r>
          </a:p>
          <a:p>
            <a:pPr algn="just">
              <a:buClr>
                <a:srgbClr val="009999"/>
              </a:buClr>
              <a:buFont typeface="Arial" pitchFamily="34" charset="0"/>
              <a:buChar char="˃"/>
            </a:pPr>
            <a:endParaRPr lang="el-GR" sz="3000" dirty="0">
              <a:latin typeface="Arial" panose="020B0604020202020204" pitchFamily="34" charset="0"/>
              <a:cs typeface="Arial" panose="020B0604020202020204" pitchFamily="34" charset="0"/>
            </a:endParaRPr>
          </a:p>
          <a:p>
            <a:pPr marL="0" indent="0" algn="just">
              <a:buClr>
                <a:srgbClr val="009999"/>
              </a:buClr>
              <a:buFont typeface="Arial" pitchFamily="34" charset="0"/>
              <a:buNone/>
            </a:pPr>
            <a:r>
              <a:rPr lang="el-GR" sz="3000" b="1" u="sng" dirty="0">
                <a:solidFill>
                  <a:srgbClr val="009999"/>
                </a:solidFill>
                <a:latin typeface="Arial" panose="020B0604020202020204" pitchFamily="34" charset="0"/>
                <a:cs typeface="Arial" panose="020B0604020202020204" pitchFamily="34" charset="0"/>
              </a:rPr>
              <a:t>Παράδειγμα:</a:t>
            </a:r>
          </a:p>
          <a:p>
            <a:pPr marL="0" indent="0" algn="just">
              <a:buClr>
                <a:srgbClr val="009999"/>
              </a:buClr>
              <a:buFont typeface="Arial" pitchFamily="34" charset="0"/>
              <a:buNone/>
            </a:pPr>
            <a:r>
              <a:rPr lang="el-GR" sz="3000" dirty="0">
                <a:latin typeface="Arial" panose="020B0604020202020204" pitchFamily="34" charset="0"/>
                <a:cs typeface="Arial" panose="020B0604020202020204" pitchFamily="34" charset="0"/>
              </a:rPr>
              <a:t>Άτομο, μέχρι την 31/12/2025, επωφελήθηκε του συνόλου της γενικής εξαίρεσης από την καταβολή ΦΚΚ. Με την αναθεώρηση του ποσού των εξαιρέσεων, το συγκεκριμένο άτομο θα δύναται να επωφεληθεί επιπρόσθετου ποσού γενικής εξαίρεσης σε διαθέσεις που θα πραγματοποιήσει από 1/1/2026 ύψους €12.914.</a:t>
            </a:r>
          </a:p>
          <a:p>
            <a:pPr algn="just">
              <a:buClr>
                <a:srgbClr val="009999"/>
              </a:buClr>
              <a:buFont typeface="Wingdings" panose="05000000000000000000" pitchFamily="2" charset="2"/>
              <a:buChar char="Ø"/>
            </a:pPr>
            <a:endParaRPr lang="en-CY" sz="30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3A22519B-47A8-FA78-5FC2-1F3A548336ED}"/>
              </a:ext>
            </a:extLst>
          </p:cNvPr>
          <p:cNvPicPr>
            <a:picLocks noChangeAspect="1"/>
          </p:cNvPicPr>
          <p:nvPr/>
        </p:nvPicPr>
        <p:blipFill>
          <a:blip r:embed="rId6"/>
          <a:stretch>
            <a:fillRect/>
          </a:stretch>
        </p:blipFill>
        <p:spPr>
          <a:xfrm>
            <a:off x="1219200" y="1909348"/>
            <a:ext cx="13391631" cy="2767745"/>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Freeform 5"/>
          <p:cNvSpPr/>
          <p:nvPr/>
        </p:nvSpPr>
        <p:spPr>
          <a:xfrm rot="8632788">
            <a:off x="11585385" y="4683908"/>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7" name="Freeform 7"/>
          <p:cNvSpPr/>
          <p:nvPr/>
        </p:nvSpPr>
        <p:spPr>
          <a:xfrm>
            <a:off x="457200" y="-59128"/>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1" name="TextBox 10">
            <a:extLst>
              <a:ext uri="{FF2B5EF4-FFF2-40B4-BE49-F238E27FC236}">
                <a16:creationId xmlns:a16="http://schemas.microsoft.com/office/drawing/2014/main" id="{8F91E670-740C-1F59-2964-A83E62039D3C}"/>
              </a:ext>
            </a:extLst>
          </p:cNvPr>
          <p:cNvSpPr txBox="1"/>
          <p:nvPr/>
        </p:nvSpPr>
        <p:spPr>
          <a:xfrm>
            <a:off x="4027278" y="460652"/>
            <a:ext cx="13803522"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5 – Διάθεση μετοχών σε αναγνωρισμένο χρηματιστήριο αξιών</a:t>
            </a:r>
            <a:endParaRPr lang="en-CY" sz="6000" b="1" dirty="0">
              <a:solidFill>
                <a:srgbClr val="009999"/>
              </a:solidFill>
              <a:latin typeface="Arial" panose="020B0604020202020204" pitchFamily="34" charset="0"/>
              <a:cs typeface="Arial" panose="020B0604020202020204" pitchFamily="34" charset="0"/>
            </a:endParaRPr>
          </a:p>
        </p:txBody>
      </p:sp>
      <p:sp>
        <p:nvSpPr>
          <p:cNvPr id="16" name="Slide Number Placeholder 9">
            <a:extLst>
              <a:ext uri="{FF2B5EF4-FFF2-40B4-BE49-F238E27FC236}">
                <a16:creationId xmlns:a16="http://schemas.microsoft.com/office/drawing/2014/main" id="{BDBE33C9-AAA4-5F36-D3A3-5AFB77F4C4D2}"/>
              </a:ext>
            </a:extLst>
          </p:cNvPr>
          <p:cNvSpPr txBox="1">
            <a:spLocks/>
          </p:cNvSpPr>
          <p:nvPr/>
        </p:nvSpPr>
        <p:spPr>
          <a:xfrm>
            <a:off x="15773400" y="91821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dirty="0">
                <a:latin typeface="Arial" panose="020B0604020202020204" pitchFamily="34" charset="0"/>
                <a:cs typeface="Arial" panose="020B0604020202020204" pitchFamily="34" charset="0"/>
              </a:rPr>
              <a:t>3</a:t>
            </a:r>
            <a:endParaRPr lang="en-US" sz="2000" dirty="0">
              <a:latin typeface="Arial" panose="020B0604020202020204" pitchFamily="34" charset="0"/>
              <a:cs typeface="Arial" panose="020B0604020202020204" pitchFamily="34" charset="0"/>
            </a:endParaRPr>
          </a:p>
        </p:txBody>
      </p:sp>
      <p:sp>
        <p:nvSpPr>
          <p:cNvPr id="8" name="Content Placeholder 2">
            <a:extLst>
              <a:ext uri="{FF2B5EF4-FFF2-40B4-BE49-F238E27FC236}">
                <a16:creationId xmlns:a16="http://schemas.microsoft.com/office/drawing/2014/main" id="{42F8E88D-911D-362E-BA4E-59A91674C92F}"/>
              </a:ext>
            </a:extLst>
          </p:cNvPr>
          <p:cNvSpPr txBox="1">
            <a:spLocks/>
          </p:cNvSpPr>
          <p:nvPr/>
        </p:nvSpPr>
        <p:spPr>
          <a:xfrm>
            <a:off x="1981200" y="2349646"/>
            <a:ext cx="15316200" cy="7197579"/>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Clr>
                <a:srgbClr val="009999"/>
              </a:buClr>
              <a:buFont typeface="Arial" pitchFamily="34" charset="0"/>
              <a:buNone/>
            </a:pPr>
            <a:r>
              <a:rPr lang="el-GR" sz="2800" b="1" u="sng" dirty="0">
                <a:latin typeface="Arial" panose="020B0604020202020204" pitchFamily="34" charset="0"/>
                <a:cs typeface="Arial" panose="020B0604020202020204" pitchFamily="34" charset="0"/>
              </a:rPr>
              <a:t>Μετοχές εισηγμένες σε ρυθμιζόμενη αγορά αναγνωρισμένου χρηματιστηρίου αξιών</a:t>
            </a:r>
          </a:p>
          <a:p>
            <a:pPr marL="0" indent="0" algn="just">
              <a:buClr>
                <a:srgbClr val="009999"/>
              </a:buClr>
              <a:buFont typeface="Arial" pitchFamily="34" charset="0"/>
              <a:buNone/>
            </a:pPr>
            <a:endParaRPr lang="el-GR" sz="1200" b="1" u="sng"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2800" dirty="0">
                <a:latin typeface="Arial" panose="020B0604020202020204" pitchFamily="34" charset="0"/>
                <a:cs typeface="Arial" panose="020B0604020202020204" pitchFamily="34" charset="0"/>
              </a:rPr>
              <a:t>Διατηρήθηκε η </a:t>
            </a:r>
            <a:r>
              <a:rPr lang="el-GR" sz="2800" b="1" dirty="0">
                <a:latin typeface="Arial" panose="020B0604020202020204" pitchFamily="34" charset="0"/>
                <a:cs typeface="Arial" panose="020B0604020202020204" pitchFamily="34" charset="0"/>
              </a:rPr>
              <a:t>εξαίρεση</a:t>
            </a:r>
            <a:r>
              <a:rPr lang="el-GR" sz="2800" dirty="0">
                <a:latin typeface="Arial" panose="020B0604020202020204" pitchFamily="34" charset="0"/>
                <a:cs typeface="Arial" panose="020B0604020202020204" pitchFamily="34" charset="0"/>
              </a:rPr>
              <a:t> από την καταβολή ΦΚΚ. </a:t>
            </a:r>
          </a:p>
          <a:p>
            <a:pPr algn="just">
              <a:buClr>
                <a:srgbClr val="009999"/>
              </a:buClr>
              <a:buFont typeface="Wingdings" panose="05000000000000000000" pitchFamily="2" charset="2"/>
              <a:buChar char="Ø"/>
            </a:pPr>
            <a:endParaRPr lang="el-GR" sz="1200" dirty="0">
              <a:latin typeface="Arial" panose="020B0604020202020204" pitchFamily="34" charset="0"/>
              <a:cs typeface="Arial" panose="020B0604020202020204" pitchFamily="34" charset="0"/>
            </a:endParaRPr>
          </a:p>
          <a:p>
            <a:pPr marL="0" indent="0" algn="just">
              <a:buClr>
                <a:srgbClr val="009999"/>
              </a:buClr>
              <a:buFont typeface="Arial" pitchFamily="34" charset="0"/>
              <a:buNone/>
            </a:pPr>
            <a:r>
              <a:rPr lang="el-GR" sz="2800" b="1" u="sng" dirty="0">
                <a:latin typeface="Arial" panose="020B0604020202020204" pitchFamily="34" charset="0"/>
                <a:cs typeface="Arial" panose="020B0604020202020204" pitchFamily="34" charset="0"/>
              </a:rPr>
              <a:t>Μετοχές εισηγμένες σε ΜΗ ρυθμιζόμενη αγορά αναγνωρισμένου χρηματιστηρίου αξιών</a:t>
            </a:r>
          </a:p>
          <a:p>
            <a:pPr algn="just">
              <a:buClr>
                <a:srgbClr val="009999"/>
              </a:buClr>
              <a:buFont typeface="Wingdings" panose="05000000000000000000" pitchFamily="2" charset="2"/>
              <a:buChar char="Ø"/>
            </a:pPr>
            <a:endParaRPr lang="el-GR" sz="12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2800" dirty="0">
                <a:latin typeface="Arial" panose="020B0604020202020204" pitchFamily="34" charset="0"/>
                <a:cs typeface="Arial" panose="020B0604020202020204" pitchFamily="34" charset="0"/>
              </a:rPr>
              <a:t>Εφαρμόζεται </a:t>
            </a:r>
            <a:r>
              <a:rPr lang="el-GR" sz="2800" b="1" dirty="0">
                <a:latin typeface="Arial" panose="020B0604020202020204" pitchFamily="34" charset="0"/>
                <a:cs typeface="Arial" panose="020B0604020202020204" pitchFamily="34" charset="0"/>
              </a:rPr>
              <a:t>εξαίρεση</a:t>
            </a:r>
            <a:r>
              <a:rPr lang="el-GR" sz="2800" dirty="0">
                <a:latin typeface="Arial" panose="020B0604020202020204" pitchFamily="34" charset="0"/>
                <a:cs typeface="Arial" panose="020B0604020202020204" pitchFamily="34" charset="0"/>
              </a:rPr>
              <a:t>, νοουμένου ότι η συνολική αξία του </a:t>
            </a:r>
            <a:r>
              <a:rPr lang="el-GR" sz="2800" b="1" dirty="0">
                <a:latin typeface="Arial" panose="020B0604020202020204" pitchFamily="34" charset="0"/>
                <a:cs typeface="Arial" panose="020B0604020202020204" pitchFamily="34" charset="0"/>
              </a:rPr>
              <a:t>συνόλου των διαθέσεων </a:t>
            </a:r>
            <a:r>
              <a:rPr lang="el-GR" sz="2800" dirty="0">
                <a:latin typeface="Arial" panose="020B0604020202020204" pitchFamily="34" charset="0"/>
                <a:cs typeface="Arial" panose="020B0604020202020204" pitchFamily="34" charset="0"/>
              </a:rPr>
              <a:t>που πραγματοποιήθηκαν εντός του έτους </a:t>
            </a:r>
            <a:r>
              <a:rPr lang="el-GR" sz="2800" b="1" dirty="0">
                <a:latin typeface="Arial" panose="020B0604020202020204" pitchFamily="34" charset="0"/>
                <a:cs typeface="Arial" panose="020B0604020202020204" pitchFamily="34" charset="0"/>
              </a:rPr>
              <a:t>δεν υπερβαίνει</a:t>
            </a:r>
            <a:r>
              <a:rPr lang="el-GR" sz="2800" dirty="0">
                <a:latin typeface="Arial" panose="020B0604020202020204" pitchFamily="34" charset="0"/>
                <a:cs typeface="Arial" panose="020B0604020202020204" pitchFamily="34" charset="0"/>
              </a:rPr>
              <a:t> σωρευτικά τις </a:t>
            </a:r>
            <a:r>
              <a:rPr lang="el-GR" sz="2800" b="1" dirty="0">
                <a:latin typeface="Arial" panose="020B0604020202020204" pitchFamily="34" charset="0"/>
                <a:cs typeface="Arial" panose="020B0604020202020204" pitchFamily="34" charset="0"/>
              </a:rPr>
              <a:t>€50.000</a:t>
            </a:r>
            <a:r>
              <a:rPr lang="el-GR" sz="2800" dirty="0">
                <a:latin typeface="Arial" panose="020B0604020202020204" pitchFamily="34" charset="0"/>
                <a:cs typeface="Arial" panose="020B0604020202020204" pitchFamily="34" charset="0"/>
              </a:rPr>
              <a:t>. </a:t>
            </a:r>
          </a:p>
          <a:p>
            <a:pPr algn="just">
              <a:buClr>
                <a:srgbClr val="009999"/>
              </a:buClr>
              <a:buFont typeface="Wingdings" panose="05000000000000000000" pitchFamily="2" charset="2"/>
              <a:buChar char="Ø"/>
            </a:pPr>
            <a:endParaRPr lang="el-GR" sz="12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2800" dirty="0">
                <a:latin typeface="Arial" panose="020B0604020202020204" pitchFamily="34" charset="0"/>
                <a:cs typeface="Arial" panose="020B0604020202020204" pitchFamily="34" charset="0"/>
              </a:rPr>
              <a:t>Σε περίπτωση που η αξία των διαθέσεων υπερβεί σωρευτικά τις €50.000, τότε, κατά τη διάθεση, η οποία οδηγεί στην υπέρβαση του ποσού των €50.000, επιβάλλεται και καταβάλλεται ΦΚΚ επί του συνόλου των διαθέσεων που πραγματοποιήθηκαν εντός του έτους μέχρι και την ημερομηνία της συγκεκριμένης διάθεσης.</a:t>
            </a:r>
          </a:p>
          <a:p>
            <a:pPr algn="just">
              <a:buClr>
                <a:srgbClr val="009999"/>
              </a:buClr>
              <a:buFont typeface="Wingdings" panose="05000000000000000000" pitchFamily="2" charset="2"/>
              <a:buChar char="Ø"/>
            </a:pPr>
            <a:endParaRPr lang="el-GR" sz="12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2800" u="sng" dirty="0">
                <a:solidFill>
                  <a:srgbClr val="00C0BC"/>
                </a:solidFill>
                <a:latin typeface="Arial" panose="020B0604020202020204" pitchFamily="34" charset="0"/>
                <a:cs typeface="Arial" panose="020B0604020202020204" pitchFamily="34" charset="0"/>
              </a:rPr>
              <a:t>Μεταβατική διάταξη</a:t>
            </a:r>
            <a:r>
              <a:rPr lang="el-GR" sz="2800" dirty="0">
                <a:solidFill>
                  <a:srgbClr val="00C0BC"/>
                </a:solidFill>
                <a:latin typeface="Arial" panose="020B0604020202020204" pitchFamily="34" charset="0"/>
                <a:cs typeface="Arial" panose="020B0604020202020204" pitchFamily="34" charset="0"/>
              </a:rPr>
              <a:t>: </a:t>
            </a:r>
            <a:r>
              <a:rPr lang="el-GR" sz="2800" dirty="0">
                <a:latin typeface="Arial" panose="020B0604020202020204" pitchFamily="34" charset="0"/>
                <a:cs typeface="Arial" panose="020B0604020202020204" pitchFamily="34" charset="0"/>
              </a:rPr>
              <a:t>Ανεξαρτήτως της αξίας των διαθέσεων που πραγματοποιήθηκαν εντός του έτους, η εξαίρεση αναφορικά με την πώληση μετοχών εισηγμένων σε μη ρυθμιζόμενη αγορά συνεχίζει να εφαρμόζεται σε μέτοχο για μετοχές που κατείχε κατά την 31/12/2025, οι οποίες κατά την εν λόγω ημερομηνία ήταν εισηγμένες σε μη ρυθμιζόμενη αγορά.</a:t>
            </a:r>
            <a:endParaRPr lang="en-CY" sz="2800"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5" name="Freeform 5"/>
          <p:cNvSpPr/>
          <p:nvPr/>
        </p:nvSpPr>
        <p:spPr>
          <a:xfrm rot="8632788">
            <a:off x="11585385" y="4683908"/>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7" name="Freeform 7"/>
          <p:cNvSpPr/>
          <p:nvPr/>
        </p:nvSpPr>
        <p:spPr>
          <a:xfrm>
            <a:off x="457200" y="-59128"/>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11" name="TextBox 10">
            <a:extLst>
              <a:ext uri="{FF2B5EF4-FFF2-40B4-BE49-F238E27FC236}">
                <a16:creationId xmlns:a16="http://schemas.microsoft.com/office/drawing/2014/main" id="{8F91E670-740C-1F59-2964-A83E62039D3C}"/>
              </a:ext>
            </a:extLst>
          </p:cNvPr>
          <p:cNvSpPr txBox="1"/>
          <p:nvPr/>
        </p:nvSpPr>
        <p:spPr>
          <a:xfrm>
            <a:off x="5207000" y="498574"/>
            <a:ext cx="12039600" cy="1015663"/>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Άρθρο 2 - Καθεστώς </a:t>
            </a:r>
            <a:r>
              <a:rPr lang="en-US" sz="6000" b="1" dirty="0">
                <a:solidFill>
                  <a:srgbClr val="009999"/>
                </a:solidFill>
                <a:latin typeface="Arial" panose="020B0604020202020204" pitchFamily="34" charset="0"/>
                <a:cs typeface="Arial" panose="020B0604020202020204" pitchFamily="34" charset="0"/>
              </a:rPr>
              <a:t>non-</a:t>
            </a:r>
            <a:r>
              <a:rPr lang="en-US" sz="6000" b="1" dirty="0" err="1">
                <a:solidFill>
                  <a:srgbClr val="009999"/>
                </a:solidFill>
                <a:latin typeface="Arial" panose="020B0604020202020204" pitchFamily="34" charset="0"/>
                <a:cs typeface="Arial" panose="020B0604020202020204" pitchFamily="34" charset="0"/>
              </a:rPr>
              <a:t>dom</a:t>
            </a:r>
            <a:endParaRPr lang="en-CY" sz="6000" b="1" dirty="0">
              <a:solidFill>
                <a:srgbClr val="009999"/>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966E80E9-E44D-0DEF-23D7-D4ADAC5C5459}"/>
              </a:ext>
            </a:extLst>
          </p:cNvPr>
          <p:cNvSpPr txBox="1"/>
          <p:nvPr/>
        </p:nvSpPr>
        <p:spPr>
          <a:xfrm>
            <a:off x="1447800" y="1691222"/>
            <a:ext cx="15646400" cy="8217634"/>
          </a:xfrm>
          <a:prstGeom prst="rect">
            <a:avLst/>
          </a:prstGeom>
          <a:noFill/>
        </p:spPr>
        <p:txBody>
          <a:bodyPr wrap="square" rtlCol="0">
            <a:spAutoFit/>
          </a:bodyPr>
          <a:lstStyle/>
          <a:p>
            <a:pPr algn="just">
              <a:buClr>
                <a:srgbClr val="009999"/>
              </a:buClr>
              <a:buFont typeface="Wingdings" panose="05000000000000000000" pitchFamily="2" charset="2"/>
              <a:buChar char="Ø"/>
            </a:pPr>
            <a:r>
              <a:rPr lang="el-GR" sz="4400" dirty="0">
                <a:latin typeface="Arial" panose="020B0604020202020204" pitchFamily="34" charset="0"/>
                <a:cs typeface="Arial" panose="020B0604020202020204" pitchFamily="34" charset="0"/>
              </a:rPr>
              <a:t>Διατηρείται το καθεστώς </a:t>
            </a:r>
            <a:r>
              <a:rPr lang="en-US" sz="4400" dirty="0">
                <a:latin typeface="Arial" panose="020B0604020202020204" pitchFamily="34" charset="0"/>
                <a:cs typeface="Arial" panose="020B0604020202020204" pitchFamily="34" charset="0"/>
              </a:rPr>
              <a:t>non-</a:t>
            </a:r>
            <a:r>
              <a:rPr lang="en-US" sz="4400" dirty="0" err="1">
                <a:latin typeface="Arial" panose="020B0604020202020204" pitchFamily="34" charset="0"/>
                <a:cs typeface="Arial" panose="020B0604020202020204" pitchFamily="34" charset="0"/>
              </a:rPr>
              <a:t>dom</a:t>
            </a:r>
            <a:r>
              <a:rPr lang="el-GR" sz="4400" dirty="0">
                <a:latin typeface="Arial" panose="020B0604020202020204" pitchFamily="34" charset="0"/>
                <a:cs typeface="Arial" panose="020B0604020202020204" pitchFamily="34" charset="0"/>
              </a:rPr>
              <a:t>.</a:t>
            </a:r>
          </a:p>
          <a:p>
            <a:pPr algn="just">
              <a:buClr>
                <a:srgbClr val="009999"/>
              </a:buClr>
            </a:pPr>
            <a:endParaRPr lang="el-GR" sz="4400" b="1"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4400" b="1" dirty="0">
                <a:latin typeface="Arial" panose="020B0604020202020204" pitchFamily="34" charset="0"/>
                <a:cs typeface="Arial" panose="020B0604020202020204" pitchFamily="34" charset="0"/>
              </a:rPr>
              <a:t>Αλλαγή στον ορισμό</a:t>
            </a:r>
          </a:p>
          <a:p>
            <a:pPr marL="101600" indent="0" algn="just">
              <a:buClr>
                <a:srgbClr val="009999"/>
              </a:buClr>
              <a:buNone/>
            </a:pPr>
            <a:r>
              <a:rPr lang="el-GR" sz="4400" dirty="0">
                <a:latin typeface="Arial" panose="020B0604020202020204" pitchFamily="34" charset="0"/>
                <a:cs typeface="Arial" panose="020B0604020202020204" pitchFamily="34" charset="0"/>
              </a:rPr>
              <a:t>Οποιοδήποτε άτομο είναι φορολογικός κάτοικος για τουλάχιστον δεκαεπτά (17) από τα τελευταία είκοσι (20) έτη πριν από το φορολογικό έτος, λογίζεται ως κάτοικος (</a:t>
            </a:r>
            <a:r>
              <a:rPr lang="el-GR" sz="4400" dirty="0" err="1">
                <a:latin typeface="Arial" panose="020B0604020202020204" pitchFamily="34" charset="0"/>
                <a:cs typeface="Arial" panose="020B0604020202020204" pitchFamily="34" charset="0"/>
              </a:rPr>
              <a:t>domicile</a:t>
            </a:r>
            <a:r>
              <a:rPr lang="el-GR" sz="4400" dirty="0">
                <a:latin typeface="Arial" panose="020B0604020202020204" pitchFamily="34" charset="0"/>
                <a:cs typeface="Arial" panose="020B0604020202020204" pitchFamily="34" charset="0"/>
              </a:rPr>
              <a:t>) στη Δημοκρατία.</a:t>
            </a:r>
          </a:p>
          <a:p>
            <a:pPr marL="444500" algn="just">
              <a:buClr>
                <a:srgbClr val="009999"/>
              </a:buClr>
              <a:buFont typeface="Wingdings" panose="05000000000000000000" pitchFamily="2" charset="2"/>
              <a:buChar char="Ø"/>
            </a:pPr>
            <a:endParaRPr lang="el-GR" sz="4400" dirty="0">
              <a:latin typeface="Arial" panose="020B0604020202020204" pitchFamily="34" charset="0"/>
              <a:cs typeface="Arial" panose="020B0604020202020204" pitchFamily="34" charset="0"/>
            </a:endParaRPr>
          </a:p>
          <a:p>
            <a:pPr marL="1284288" indent="-571500" algn="just">
              <a:buClr>
                <a:srgbClr val="009999"/>
              </a:buClr>
              <a:buFont typeface="Wingdings" panose="05000000000000000000" pitchFamily="2" charset="2"/>
              <a:buChar char="Ø"/>
            </a:pPr>
            <a:r>
              <a:rPr lang="el-GR" sz="4400" dirty="0">
                <a:latin typeface="Arial" panose="020B0604020202020204" pitchFamily="34" charset="0"/>
                <a:cs typeface="Arial" panose="020B0604020202020204" pitchFamily="34" charset="0"/>
              </a:rPr>
              <a:t>Τέτοιο άτομο λογίζεται ότι διατηρεί το </a:t>
            </a:r>
            <a:r>
              <a:rPr lang="en-GB" sz="4400" dirty="0">
                <a:latin typeface="Arial" panose="020B0604020202020204" pitchFamily="34" charset="0"/>
                <a:cs typeface="Arial" panose="020B0604020202020204" pitchFamily="34" charset="0"/>
              </a:rPr>
              <a:t>domicile status </a:t>
            </a:r>
            <a:r>
              <a:rPr lang="el-GR" sz="4400" dirty="0">
                <a:latin typeface="Arial" panose="020B0604020202020204" pitchFamily="34" charset="0"/>
                <a:cs typeface="Arial" panose="020B0604020202020204" pitchFamily="34" charset="0"/>
              </a:rPr>
              <a:t>μέχρι τη συμπλήρωση είκοσι (20) ετών, όχι απαραίτητα συναπτών, κατά τα</a:t>
            </a:r>
            <a:r>
              <a:rPr lang="en-GB" sz="4400" dirty="0">
                <a:latin typeface="Arial" panose="020B0604020202020204" pitchFamily="34" charset="0"/>
                <a:cs typeface="Arial" panose="020B0604020202020204" pitchFamily="34" charset="0"/>
              </a:rPr>
              <a:t> </a:t>
            </a:r>
            <a:r>
              <a:rPr lang="el-GR" sz="4400" dirty="0">
                <a:latin typeface="Arial" panose="020B0604020202020204" pitchFamily="34" charset="0"/>
                <a:cs typeface="Arial" panose="020B0604020202020204" pitchFamily="34" charset="0"/>
              </a:rPr>
              <a:t>οποία δεν είναι φορολογικός κάτοικος της Δημοκρατίας.</a:t>
            </a:r>
          </a:p>
        </p:txBody>
      </p:sp>
      <p:sp>
        <p:nvSpPr>
          <p:cNvPr id="16" name="Slide Number Placeholder 9">
            <a:extLst>
              <a:ext uri="{FF2B5EF4-FFF2-40B4-BE49-F238E27FC236}">
                <a16:creationId xmlns:a16="http://schemas.microsoft.com/office/drawing/2014/main" id="{BDBE33C9-AAA4-5F36-D3A3-5AFB77F4C4D2}"/>
              </a:ext>
            </a:extLst>
          </p:cNvPr>
          <p:cNvSpPr txBox="1">
            <a:spLocks/>
          </p:cNvSpPr>
          <p:nvPr/>
        </p:nvSpPr>
        <p:spPr>
          <a:xfrm>
            <a:off x="15773400" y="91821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4</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6" name="Freeform 6"/>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9" name="TextBox 8">
            <a:extLst>
              <a:ext uri="{FF2B5EF4-FFF2-40B4-BE49-F238E27FC236}">
                <a16:creationId xmlns:a16="http://schemas.microsoft.com/office/drawing/2014/main" id="{F53767CB-3CD0-48A4-67A8-77770BFC8D11}"/>
              </a:ext>
            </a:extLst>
          </p:cNvPr>
          <p:cNvSpPr txBox="1"/>
          <p:nvPr/>
        </p:nvSpPr>
        <p:spPr>
          <a:xfrm>
            <a:off x="4400712" y="449608"/>
            <a:ext cx="11887200" cy="2308324"/>
          </a:xfrm>
          <a:prstGeom prst="rect">
            <a:avLst/>
          </a:prstGeom>
          <a:noFill/>
        </p:spPr>
        <p:txBody>
          <a:bodyPr wrap="square" rtlCol="0">
            <a:spAutoFit/>
          </a:bodyPr>
          <a:lstStyle/>
          <a:p>
            <a:pPr algn="ctr"/>
            <a:r>
              <a:rPr lang="el-GR" sz="4800" b="1" dirty="0">
                <a:solidFill>
                  <a:srgbClr val="009999"/>
                </a:solidFill>
                <a:latin typeface="Arial" panose="020B0604020202020204" pitchFamily="34" charset="0"/>
                <a:cs typeface="Arial" panose="020B0604020202020204" pitchFamily="34" charset="0"/>
              </a:rPr>
              <a:t>Άρθρο 5 – Διάθεση κύριας κατοικίας (αναδιάρθρωση – πτώχευση – αφερεγγυότητα</a:t>
            </a:r>
            <a:r>
              <a:rPr lang="en-US" sz="4800" b="1" dirty="0">
                <a:solidFill>
                  <a:srgbClr val="009999"/>
                </a:solidFill>
                <a:latin typeface="Arial" panose="020B0604020202020204" pitchFamily="34" charset="0"/>
                <a:cs typeface="Arial" panose="020B0604020202020204" pitchFamily="34" charset="0"/>
              </a:rPr>
              <a:t> - </a:t>
            </a:r>
            <a:r>
              <a:rPr lang="el-GR" sz="4800" b="1" dirty="0">
                <a:solidFill>
                  <a:srgbClr val="009999"/>
                </a:solidFill>
                <a:latin typeface="Arial" panose="020B0604020202020204" pitchFamily="34" charset="0"/>
                <a:cs typeface="Arial" panose="020B0604020202020204" pitchFamily="34" charset="0"/>
              </a:rPr>
              <a:t>εκποίηση) </a:t>
            </a:r>
            <a:endParaRPr lang="LID4096" sz="4800" b="1" dirty="0">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814D2B15-34AA-1C60-883F-37596B1679C7}"/>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dirty="0">
                <a:latin typeface="Arial" panose="020B0604020202020204" pitchFamily="34" charset="0"/>
                <a:cs typeface="Arial" panose="020B0604020202020204" pitchFamily="34" charset="0"/>
              </a:rPr>
              <a:t>4</a:t>
            </a:r>
            <a:endParaRPr lang="en-US" sz="2000" dirty="0">
              <a:latin typeface="Arial" panose="020B0604020202020204" pitchFamily="34" charset="0"/>
              <a:cs typeface="Arial" panose="020B0604020202020204" pitchFamily="34" charset="0"/>
            </a:endParaRPr>
          </a:p>
        </p:txBody>
      </p:sp>
      <p:sp>
        <p:nvSpPr>
          <p:cNvPr id="2" name="Content Placeholder 2">
            <a:extLst>
              <a:ext uri="{FF2B5EF4-FFF2-40B4-BE49-F238E27FC236}">
                <a16:creationId xmlns:a16="http://schemas.microsoft.com/office/drawing/2014/main" id="{00FF4622-F6F6-F4ED-EFEE-D05FF5D65354}"/>
              </a:ext>
            </a:extLst>
          </p:cNvPr>
          <p:cNvSpPr txBox="1">
            <a:spLocks/>
          </p:cNvSpPr>
          <p:nvPr/>
        </p:nvSpPr>
        <p:spPr>
          <a:xfrm>
            <a:off x="1638300" y="3094246"/>
            <a:ext cx="15011400" cy="6611889"/>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Clr>
                <a:srgbClr val="009999"/>
              </a:buClr>
              <a:buFont typeface="Wingdings" panose="05000000000000000000" pitchFamily="2" charset="2"/>
              <a:buChar char="Ø"/>
            </a:pPr>
            <a:r>
              <a:rPr lang="el-GR" sz="3900" b="1" dirty="0">
                <a:latin typeface="Arial" panose="020B0604020202020204" pitchFamily="34" charset="0"/>
                <a:cs typeface="Arial" panose="020B0604020202020204" pitchFamily="34" charset="0"/>
              </a:rPr>
              <a:t>Αναθεώρηση της αξίας της κύριας κατοικίας στις €450.000 </a:t>
            </a:r>
            <a:r>
              <a:rPr lang="el-GR" sz="3900" dirty="0">
                <a:latin typeface="Arial" panose="020B0604020202020204" pitchFamily="34" charset="0"/>
                <a:cs typeface="Arial" panose="020B0604020202020204" pitchFamily="34" charset="0"/>
              </a:rPr>
              <a:t>(από €350.000), ούτως ώστε να εφαρμόζεται εξαίρεση από την καταβολή ΦΚΚ στην περίπτωση διάθεσής της στα πλαίσια:</a:t>
            </a:r>
          </a:p>
          <a:p>
            <a:pPr marL="830263" indent="-457200" algn="just">
              <a:buClr>
                <a:srgbClr val="009999"/>
              </a:buClr>
              <a:buFont typeface="Wingdings" panose="05000000000000000000" pitchFamily="2" charset="2"/>
              <a:buChar char="Ø"/>
            </a:pPr>
            <a:r>
              <a:rPr lang="el-GR" sz="3900" dirty="0">
                <a:latin typeface="Arial" panose="020B0604020202020204" pitchFamily="34" charset="0"/>
                <a:cs typeface="Arial" panose="020B0604020202020204" pitchFamily="34" charset="0"/>
              </a:rPr>
              <a:t>αναδιάρθρωσης δανείου, </a:t>
            </a:r>
          </a:p>
          <a:p>
            <a:pPr marL="830263" indent="-457200" algn="just">
              <a:buClr>
                <a:srgbClr val="009999"/>
              </a:buClr>
              <a:buFont typeface="Wingdings" panose="05000000000000000000" pitchFamily="2" charset="2"/>
              <a:buChar char="Ø"/>
            </a:pPr>
            <a:r>
              <a:rPr lang="el-GR" sz="3900" dirty="0">
                <a:latin typeface="Arial" panose="020B0604020202020204" pitchFamily="34" charset="0"/>
                <a:cs typeface="Arial" panose="020B0604020202020204" pitchFamily="34" charset="0"/>
              </a:rPr>
              <a:t>διαδικασίας πτώχευσης ή αφερεγγυότητας,</a:t>
            </a:r>
          </a:p>
          <a:p>
            <a:pPr marL="830263" indent="-457200" algn="just">
              <a:buClr>
                <a:srgbClr val="009999"/>
              </a:buClr>
              <a:buFont typeface="Wingdings" panose="05000000000000000000" pitchFamily="2" charset="2"/>
              <a:buChar char="Ø"/>
            </a:pPr>
            <a:r>
              <a:rPr lang="el-GR" sz="3900" dirty="0">
                <a:latin typeface="Arial" panose="020B0604020202020204" pitchFamily="34" charset="0"/>
                <a:cs typeface="Arial" panose="020B0604020202020204" pitchFamily="34" charset="0"/>
              </a:rPr>
              <a:t>εκποίησης,</a:t>
            </a:r>
          </a:p>
          <a:p>
            <a:pPr marL="830263" indent="-457200" algn="just">
              <a:buClr>
                <a:srgbClr val="009999"/>
              </a:buClr>
              <a:buFont typeface="Wingdings" panose="05000000000000000000" pitchFamily="2" charset="2"/>
              <a:buChar char="Ø"/>
            </a:pPr>
            <a:r>
              <a:rPr lang="el-GR" sz="3900" dirty="0">
                <a:latin typeface="Arial" panose="020B0604020202020204" pitchFamily="34" charset="0"/>
                <a:cs typeface="Arial" panose="020B0604020202020204" pitchFamily="34" charset="0"/>
              </a:rPr>
              <a:t>εκκαθάρισης εταιρείας.</a:t>
            </a:r>
          </a:p>
          <a:p>
            <a:pPr marL="715963" algn="just">
              <a:buClr>
                <a:srgbClr val="009999"/>
              </a:buClr>
            </a:pPr>
            <a:endParaRPr lang="el-GR" sz="3900" dirty="0">
              <a:latin typeface="Arial" panose="020B0604020202020204" pitchFamily="34" charset="0"/>
              <a:cs typeface="Arial" panose="020B0604020202020204" pitchFamily="34" charset="0"/>
            </a:endParaRPr>
          </a:p>
          <a:p>
            <a:pPr marL="457200" indent="-457200" algn="just">
              <a:buClr>
                <a:srgbClr val="009999"/>
              </a:buClr>
              <a:buFont typeface="Wingdings" panose="05000000000000000000" pitchFamily="2" charset="2"/>
              <a:buChar char="Ø"/>
            </a:pPr>
            <a:r>
              <a:rPr lang="el-GR" sz="3900" b="1" u="sng" dirty="0">
                <a:latin typeface="Arial" panose="020B0604020202020204" pitchFamily="34" charset="0"/>
                <a:cs typeface="Arial" panose="020B0604020202020204" pitchFamily="34" charset="0"/>
              </a:rPr>
              <a:t>Αναδιαρθρώσεις δανείων</a:t>
            </a:r>
            <a:r>
              <a:rPr lang="el-GR" sz="3900" dirty="0">
                <a:latin typeface="Arial" panose="020B0604020202020204" pitchFamily="34" charset="0"/>
                <a:cs typeface="Arial" panose="020B0604020202020204" pitchFamily="34" charset="0"/>
              </a:rPr>
              <a:t>: Καλύπτει μη εξυπηρετούμενες χορηγίες </a:t>
            </a:r>
            <a:r>
              <a:rPr lang="el-GR" sz="3900" b="1" dirty="0">
                <a:latin typeface="Arial" panose="020B0604020202020204" pitchFamily="34" charset="0"/>
                <a:cs typeface="Arial" panose="020B0604020202020204" pitchFamily="34" charset="0"/>
              </a:rPr>
              <a:t>(ΜΕΧ) κατά ή πριν την 31/12/2020</a:t>
            </a:r>
            <a:r>
              <a:rPr lang="el-GR" sz="3900" dirty="0">
                <a:latin typeface="Arial" panose="020B0604020202020204" pitchFamily="34" charset="0"/>
                <a:cs typeface="Arial" panose="020B0604020202020204" pitchFamily="34" charset="0"/>
              </a:rPr>
              <a:t>.</a:t>
            </a:r>
          </a:p>
          <a:p>
            <a:pPr marL="447675" indent="0" algn="just">
              <a:buClr>
                <a:srgbClr val="009999"/>
              </a:buClr>
              <a:buFont typeface="Arial" pitchFamily="34" charset="0"/>
              <a:buNone/>
            </a:pPr>
            <a:endParaRPr lang="el-GR" sz="3900" dirty="0">
              <a:latin typeface="Arial" panose="020B0604020202020204" pitchFamily="34" charset="0"/>
              <a:cs typeface="Arial" panose="020B0604020202020204" pitchFamily="34" charset="0"/>
            </a:endParaRPr>
          </a:p>
          <a:p>
            <a:pPr marL="457200" indent="-457200" algn="just">
              <a:buClr>
                <a:srgbClr val="009999"/>
              </a:buClr>
              <a:buFont typeface="Wingdings" panose="05000000000000000000" pitchFamily="2" charset="2"/>
              <a:buChar char="Ø"/>
            </a:pPr>
            <a:r>
              <a:rPr lang="el-GR" sz="3900" b="1" dirty="0">
                <a:latin typeface="Arial" panose="020B0604020202020204" pitchFamily="34" charset="0"/>
                <a:cs typeface="Arial" panose="020B0604020202020204" pitchFamily="34" charset="0"/>
              </a:rPr>
              <a:t>Επέκταση της περιόδου εφαρμογής της εξαίρεσης </a:t>
            </a:r>
            <a:r>
              <a:rPr lang="el-GR" sz="3900" dirty="0">
                <a:latin typeface="Arial" panose="020B0604020202020204" pitchFamily="34" charset="0"/>
                <a:cs typeface="Arial" panose="020B0604020202020204" pitchFamily="34" charset="0"/>
              </a:rPr>
              <a:t>για διαθέσεις που πραγματοποιούνται </a:t>
            </a:r>
            <a:r>
              <a:rPr lang="el-GR" sz="3900" b="1" dirty="0">
                <a:latin typeface="Arial" panose="020B0604020202020204" pitchFamily="34" charset="0"/>
                <a:cs typeface="Arial" panose="020B0604020202020204" pitchFamily="34" charset="0"/>
              </a:rPr>
              <a:t>μέχρι και την 31/12/2030</a:t>
            </a:r>
            <a:r>
              <a:rPr lang="el-GR" sz="3900" dirty="0">
                <a:latin typeface="Arial" panose="020B0604020202020204" pitchFamily="34" charset="0"/>
                <a:cs typeface="Arial" panose="020B0604020202020204" pitchFamily="34" charset="0"/>
              </a:rPr>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8" name="TextBox 7">
            <a:extLst>
              <a:ext uri="{FF2B5EF4-FFF2-40B4-BE49-F238E27FC236}">
                <a16:creationId xmlns:a16="http://schemas.microsoft.com/office/drawing/2014/main" id="{5433372D-D28E-DA38-9135-5D95243C043E}"/>
              </a:ext>
            </a:extLst>
          </p:cNvPr>
          <p:cNvSpPr txBox="1"/>
          <p:nvPr/>
        </p:nvSpPr>
        <p:spPr>
          <a:xfrm>
            <a:off x="4596652" y="495300"/>
            <a:ext cx="116586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9 – Προϊόν διάθεσης σε διάθεση μετοχών </a:t>
            </a:r>
            <a:endParaRPr lang="LID4096" sz="6000" b="1" dirty="0">
              <a:latin typeface="Arial" panose="020B0604020202020204" pitchFamily="34" charset="0"/>
              <a:cs typeface="Arial" panose="020B0604020202020204" pitchFamily="34" charset="0"/>
            </a:endParaRPr>
          </a:p>
        </p:txBody>
      </p:sp>
      <p:sp>
        <p:nvSpPr>
          <p:cNvPr id="11" name="Slide Number Placeholder 10">
            <a:extLst>
              <a:ext uri="{FF2B5EF4-FFF2-40B4-BE49-F238E27FC236}">
                <a16:creationId xmlns:a16="http://schemas.microsoft.com/office/drawing/2014/main" id="{1E060B04-5430-D7BE-0DFF-67411C15C6BD}"/>
              </a:ext>
            </a:extLst>
          </p:cNvPr>
          <p:cNvSpPr>
            <a:spLocks noGrp="1"/>
          </p:cNvSpPr>
          <p:nvPr>
            <p:ph type="sldNum" sz="quarter" idx="12"/>
          </p:nvPr>
        </p:nvSpPr>
        <p:spPr/>
        <p:txBody>
          <a:bodyPr/>
          <a:lstStyle/>
          <a:p>
            <a:fld id="{B6F15528-21DE-4FAA-801E-634DDDAF4B2B}" type="slidenum">
              <a:rPr lang="en-US" smtClean="0"/>
              <a:pPr/>
              <a:t>41</a:t>
            </a:fld>
            <a:endParaRPr lang="en-US"/>
          </a:p>
        </p:txBody>
      </p:sp>
      <p:sp>
        <p:nvSpPr>
          <p:cNvPr id="13" name="Slide Number Placeholder 9">
            <a:extLst>
              <a:ext uri="{FF2B5EF4-FFF2-40B4-BE49-F238E27FC236}">
                <a16:creationId xmlns:a16="http://schemas.microsoft.com/office/drawing/2014/main" id="{CBB52A16-E2F5-2F27-B8EB-266D87CAF6CF}"/>
              </a:ext>
            </a:extLst>
          </p:cNvPr>
          <p:cNvSpPr txBox="1">
            <a:spLocks/>
          </p:cNvSpPr>
          <p:nvPr/>
        </p:nvSpPr>
        <p:spPr>
          <a:xfrm>
            <a:off x="15858545" y="942657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dirty="0">
                <a:latin typeface="Arial" panose="020B0604020202020204" pitchFamily="34" charset="0"/>
                <a:cs typeface="Arial" panose="020B0604020202020204" pitchFamily="34" charset="0"/>
              </a:rPr>
              <a:t>5</a:t>
            </a:r>
            <a:endParaRPr lang="en-US" sz="2000" dirty="0">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D7D4FAFD-B539-34EC-80A9-2E4240787CAE}"/>
              </a:ext>
            </a:extLst>
          </p:cNvPr>
          <p:cNvSpPr txBox="1">
            <a:spLocks/>
          </p:cNvSpPr>
          <p:nvPr/>
        </p:nvSpPr>
        <p:spPr>
          <a:xfrm>
            <a:off x="1447800" y="2434292"/>
            <a:ext cx="16078200" cy="7205009"/>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Clr>
                <a:srgbClr val="009999"/>
              </a:buClr>
              <a:buFont typeface="Arial" pitchFamily="34" charset="0"/>
              <a:buNone/>
            </a:pPr>
            <a:r>
              <a:rPr lang="el-GR" sz="4000" b="1" u="sng" dirty="0">
                <a:latin typeface="Arial" panose="020B0604020202020204" pitchFamily="34" charset="0"/>
                <a:cs typeface="Arial" panose="020B0604020202020204" pitchFamily="34" charset="0"/>
              </a:rPr>
              <a:t>Διάθεση μετοχών εταιρείας</a:t>
            </a:r>
          </a:p>
          <a:p>
            <a:pPr marL="0" indent="0" algn="just">
              <a:buClr>
                <a:srgbClr val="009999"/>
              </a:buClr>
              <a:buFont typeface="Arial" pitchFamily="34" charset="0"/>
              <a:buNone/>
            </a:pPr>
            <a:endParaRPr lang="el-GR" sz="4000" b="1"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4000" b="1" dirty="0">
                <a:latin typeface="Arial" panose="020B0604020202020204" pitchFamily="34" charset="0"/>
                <a:cs typeface="Arial" panose="020B0604020202020204" pitchFamily="34" charset="0"/>
              </a:rPr>
              <a:t>Εάν η αγοραία αξία των μετοχών αντιπροσωπεύεται και αντλείται ουσιαστικά από την αγοραία αξία της ακίνητης </a:t>
            </a:r>
            <a:r>
              <a:rPr lang="el-GR" sz="4000" dirty="0">
                <a:latin typeface="Arial" panose="020B0604020202020204" pitchFamily="34" charset="0"/>
                <a:cs typeface="Arial" panose="020B0604020202020204" pitchFamily="34" charset="0"/>
              </a:rPr>
              <a:t>ιδιοκτησίας, ως προϊόν διάθεσης της ιδιοκτησίας θεωρείται το προϊόν διάθεσης των μετοχών, όπως δηλώνεται από τους συμβαλλόμενους, αναπροσαρμοζόμενο µε την αγοραία αξία τυχόν άλλων περιουσιακών στοιχείων και υποχρεώσεων. </a:t>
            </a:r>
          </a:p>
          <a:p>
            <a:pPr algn="just">
              <a:buClr>
                <a:srgbClr val="009999"/>
              </a:buClr>
              <a:buFont typeface="Wingdings" panose="05000000000000000000" pitchFamily="2" charset="2"/>
              <a:buChar char="Ø"/>
            </a:pPr>
            <a:endParaRPr lang="el-GR" sz="4000" dirty="0">
              <a:latin typeface="Arial" panose="020B0604020202020204" pitchFamily="34" charset="0"/>
              <a:cs typeface="Arial" panose="020B0604020202020204" pitchFamily="34" charset="0"/>
            </a:endParaRPr>
          </a:p>
          <a:p>
            <a:pPr algn="just">
              <a:buClr>
                <a:srgbClr val="009999"/>
              </a:buClr>
              <a:buFont typeface="Wingdings" panose="05000000000000000000" pitchFamily="2" charset="2"/>
              <a:buChar char="Ø"/>
            </a:pPr>
            <a:r>
              <a:rPr lang="el-GR" sz="4000" dirty="0">
                <a:latin typeface="Arial" panose="020B0604020202020204" pitchFamily="34" charset="0"/>
                <a:cs typeface="Arial" panose="020B0604020202020204" pitchFamily="34" charset="0"/>
              </a:rPr>
              <a:t>Ο Έφορος διατηρεί την εξουσία αμφισβήτησης της δήλωσης του προϊόντος διάθεσης από τους συμβαλλομένους είτε αποτελούν τρίτα είτε συνδεδεμένα μέρη.</a:t>
            </a:r>
          </a:p>
          <a:p>
            <a:pPr>
              <a:buClr>
                <a:srgbClr val="009999"/>
              </a:buClr>
              <a:buFont typeface="Wingdings" panose="05000000000000000000" pitchFamily="2" charset="2"/>
              <a:buChar char="Ø"/>
            </a:pPr>
            <a:endParaRPr lang="el-GR" sz="4000" dirty="0">
              <a:latin typeface="Arial" panose="020B0604020202020204" pitchFamily="34" charset="0"/>
              <a:cs typeface="Arial" panose="020B0604020202020204" pitchFamily="34" charset="0"/>
            </a:endParaRPr>
          </a:p>
          <a:p>
            <a:pPr>
              <a:buClr>
                <a:srgbClr val="009999"/>
              </a:buClr>
              <a:buFont typeface="Wingdings" panose="05000000000000000000" pitchFamily="2" charset="2"/>
              <a:buChar char="Ø"/>
            </a:pPr>
            <a:endParaRPr lang="en-CY" sz="4000" dirty="0">
              <a:latin typeface="Arial" panose="020B0604020202020204" pitchFamily="34" charset="0"/>
              <a:cs typeface="Arial" panose="020B060402020202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9" name="TextBox 8">
            <a:extLst>
              <a:ext uri="{FF2B5EF4-FFF2-40B4-BE49-F238E27FC236}">
                <a16:creationId xmlns:a16="http://schemas.microsoft.com/office/drawing/2014/main" id="{B81835C1-5A8B-AB27-E5A8-5D3A06AAB627}"/>
              </a:ext>
            </a:extLst>
          </p:cNvPr>
          <p:cNvSpPr txBox="1"/>
          <p:nvPr/>
        </p:nvSpPr>
        <p:spPr>
          <a:xfrm>
            <a:off x="4048765" y="550208"/>
            <a:ext cx="12344400" cy="1015663"/>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10 – Αντιπαροχή</a:t>
            </a:r>
            <a:endParaRPr lang="LID4096" sz="6000" b="1"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45E9F326-498D-FF27-7307-4E83F4A268D0}"/>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dirty="0">
                <a:latin typeface="Arial" panose="020B0604020202020204" pitchFamily="34" charset="0"/>
                <a:cs typeface="Arial" panose="020B0604020202020204" pitchFamily="34" charset="0"/>
              </a:rPr>
              <a:t>6</a:t>
            </a:r>
            <a:endParaRPr lang="en-US" sz="2000"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6E0359AD-6536-412F-08F1-B7D814BB871C}"/>
              </a:ext>
            </a:extLst>
          </p:cNvPr>
          <p:cNvSpPr txBox="1">
            <a:spLocks/>
          </p:cNvSpPr>
          <p:nvPr/>
        </p:nvSpPr>
        <p:spPr>
          <a:xfrm>
            <a:off x="1371600" y="2019300"/>
            <a:ext cx="16350343" cy="7523221"/>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Clr>
                <a:srgbClr val="009999"/>
              </a:buClr>
              <a:buFont typeface="Wingdings" panose="05000000000000000000" pitchFamily="2" charset="2"/>
              <a:buChar char="Ø"/>
            </a:pPr>
            <a:r>
              <a:rPr lang="el-GR" dirty="0">
                <a:latin typeface="Arial" panose="020B0604020202020204" pitchFamily="34" charset="0"/>
                <a:cs typeface="Arial" panose="020B0604020202020204" pitchFamily="34" charset="0"/>
              </a:rPr>
              <a:t>Η «ανταλλαγή» επεκτείνεται και περιλαμβάνει και «αντιπαροχή» </a:t>
            </a:r>
          </a:p>
          <a:p>
            <a:pPr marL="993775" indent="-457200" algn="just">
              <a:buClr>
                <a:srgbClr val="009999"/>
              </a:buClr>
              <a:buFont typeface="Wingdings" panose="05000000000000000000" pitchFamily="2" charset="2"/>
              <a:buChar char="Ø"/>
            </a:pPr>
            <a:r>
              <a:rPr lang="el-GR" dirty="0">
                <a:latin typeface="Arial" panose="020B0604020202020204" pitchFamily="34" charset="0"/>
                <a:cs typeface="Arial" panose="020B0604020202020204" pitchFamily="34" charset="0"/>
                <a:sym typeface="Symbol" panose="05050102010706020507" pitchFamily="18" charset="2"/>
              </a:rPr>
              <a:t>η επιβολή και καταβολή του ΦΚΚ </a:t>
            </a:r>
            <a:r>
              <a:rPr lang="el-GR" b="1" dirty="0">
                <a:latin typeface="Arial" panose="020B0604020202020204" pitchFamily="34" charset="0"/>
                <a:cs typeface="Arial" panose="020B0604020202020204" pitchFamily="34" charset="0"/>
                <a:sym typeface="Symbol" panose="05050102010706020507" pitchFamily="18" charset="2"/>
              </a:rPr>
              <a:t>αναβάλλεται</a:t>
            </a:r>
            <a:r>
              <a:rPr lang="el-GR" dirty="0">
                <a:latin typeface="Arial" panose="020B0604020202020204" pitchFamily="34" charset="0"/>
                <a:cs typeface="Arial" panose="020B0604020202020204" pitchFamily="34" charset="0"/>
                <a:sym typeface="Symbol" panose="05050102010706020507" pitchFamily="18" charset="2"/>
              </a:rPr>
              <a:t> σύμφωνα με τους ίδιους όρους και προϋποθέσεις που εφαρμόζονται στην «ανταλλαγή».</a:t>
            </a:r>
          </a:p>
          <a:p>
            <a:pPr algn="just">
              <a:buClr>
                <a:srgbClr val="009999"/>
              </a:buClr>
              <a:buFont typeface="Wingdings" panose="05000000000000000000" pitchFamily="2" charset="2"/>
              <a:buChar char="Ø"/>
            </a:pPr>
            <a:endParaRPr lang="el-GR" dirty="0">
              <a:latin typeface="Arial" panose="020B0604020202020204" pitchFamily="34" charset="0"/>
              <a:cs typeface="Arial" panose="020B0604020202020204" pitchFamily="34" charset="0"/>
              <a:sym typeface="Symbol" panose="05050102010706020507" pitchFamily="18" charset="2"/>
            </a:endParaRPr>
          </a:p>
          <a:p>
            <a:pPr algn="just">
              <a:buClr>
                <a:srgbClr val="009999"/>
              </a:buClr>
              <a:buFont typeface="Wingdings" panose="05000000000000000000" pitchFamily="2" charset="2"/>
              <a:buChar char="Ø"/>
            </a:pPr>
            <a:r>
              <a:rPr lang="el-GR" b="1" u="sng" dirty="0">
                <a:latin typeface="Arial" panose="020B0604020202020204" pitchFamily="34" charset="0"/>
                <a:cs typeface="Arial" panose="020B0604020202020204" pitchFamily="34" charset="0"/>
                <a:sym typeface="Symbol" panose="05050102010706020507" pitchFamily="18" charset="2"/>
              </a:rPr>
              <a:t>Αντιπαροχή </a:t>
            </a:r>
            <a:r>
              <a:rPr lang="el-GR" dirty="0">
                <a:latin typeface="Arial" panose="020B0604020202020204" pitchFamily="34" charset="0"/>
                <a:cs typeface="Arial" panose="020B0604020202020204" pitchFamily="34" charset="0"/>
                <a:sym typeface="Symbol" panose="05050102010706020507" pitchFamily="18" charset="2"/>
              </a:rPr>
              <a:t>σημαίνει:</a:t>
            </a:r>
          </a:p>
          <a:p>
            <a:pPr algn="just">
              <a:buClr>
                <a:srgbClr val="009999"/>
              </a:buClr>
              <a:buFont typeface="Wingdings" panose="05000000000000000000" pitchFamily="2" charset="2"/>
              <a:buChar char="Ø"/>
            </a:pPr>
            <a:endParaRPr lang="el-GR" dirty="0">
              <a:latin typeface="Arial" panose="020B0604020202020204" pitchFamily="34" charset="0"/>
              <a:cs typeface="Arial" panose="020B0604020202020204" pitchFamily="34" charset="0"/>
              <a:sym typeface="Symbol" panose="05050102010706020507" pitchFamily="18" charset="2"/>
            </a:endParaRPr>
          </a:p>
          <a:p>
            <a:pPr marL="895350" indent="-393700" algn="just">
              <a:buFont typeface="Arial" pitchFamily="34" charset="0"/>
              <a:buNone/>
              <a:tabLst>
                <a:tab pos="895350" algn="l"/>
              </a:tabLst>
            </a:pPr>
            <a:r>
              <a:rPr lang="el-GR"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	</a:t>
            </a:r>
            <a:r>
              <a:rPr lang="el-GR" b="1" dirty="0">
                <a:latin typeface="Arial" panose="020B0604020202020204" pitchFamily="34" charset="0"/>
                <a:cs typeface="Arial" panose="020B0604020202020204" pitchFamily="34" charset="0"/>
              </a:rPr>
              <a:t>Διάθεση</a:t>
            </a:r>
            <a:r>
              <a:rPr lang="el-GR" dirty="0">
                <a:latin typeface="Arial" panose="020B0604020202020204" pitchFamily="34" charset="0"/>
                <a:cs typeface="Arial" panose="020B0604020202020204" pitchFamily="34" charset="0"/>
              </a:rPr>
              <a:t> από ιδιοκτήτη μέρους τεμαχίου ή τεμαχίων </a:t>
            </a:r>
            <a:r>
              <a:rPr lang="el-GR" b="1" dirty="0">
                <a:latin typeface="Arial" panose="020B0604020202020204" pitchFamily="34" charset="0"/>
                <a:cs typeface="Arial" panose="020B0604020202020204" pitchFamily="34" charset="0"/>
              </a:rPr>
              <a:t>γης</a:t>
            </a:r>
            <a:r>
              <a:rPr lang="el-GR" dirty="0">
                <a:latin typeface="Arial" panose="020B0604020202020204" pitchFamily="34" charset="0"/>
                <a:cs typeface="Arial" panose="020B0604020202020204" pitchFamily="34" charset="0"/>
              </a:rPr>
              <a:t> σε επιχειρηματία ανάπτυξης γης για την ανέγερση οικοδομής, </a:t>
            </a:r>
            <a:r>
              <a:rPr lang="el-GR" b="1" dirty="0">
                <a:latin typeface="Arial" panose="020B0604020202020204" pitchFamily="34" charset="0"/>
                <a:cs typeface="Arial" panose="020B0604020202020204" pitchFamily="34" charset="0"/>
              </a:rPr>
              <a:t>έναντι παραχώρησης </a:t>
            </a:r>
            <a:r>
              <a:rPr lang="el-GR" dirty="0">
                <a:latin typeface="Arial" panose="020B0604020202020204" pitchFamily="34" charset="0"/>
                <a:cs typeface="Arial" panose="020B0604020202020204" pitchFamily="34" charset="0"/>
              </a:rPr>
              <a:t>στον ιδιοκτήτη δικαιώματος ιδιοκτησίας επί </a:t>
            </a:r>
            <a:r>
              <a:rPr lang="el-GR" b="1" dirty="0">
                <a:latin typeface="Arial" panose="020B0604020202020204" pitchFamily="34" charset="0"/>
                <a:cs typeface="Arial" panose="020B0604020202020204" pitchFamily="34" charset="0"/>
              </a:rPr>
              <a:t>ορισμένων μονάδων ή τμημάτων της οικοδομής που θα ανεγερθούν </a:t>
            </a:r>
            <a:r>
              <a:rPr lang="el-GR" dirty="0">
                <a:latin typeface="Arial" panose="020B0604020202020204" pitchFamily="34" charset="0"/>
                <a:cs typeface="Arial" panose="020B0604020202020204" pitchFamily="34" charset="0"/>
              </a:rPr>
              <a:t>και η ανέγερση ολοκληρώνεται εντός 5 ετών από την ημερομηνία της συμφωνίας· ή </a:t>
            </a:r>
          </a:p>
          <a:p>
            <a:pPr marL="1073150" indent="-571500" algn="just">
              <a:buClr>
                <a:srgbClr val="009999"/>
              </a:buClr>
              <a:buFont typeface="Arial" pitchFamily="34" charset="0"/>
              <a:buAutoNum type="romanLcPeriod"/>
            </a:pPr>
            <a:endParaRPr lang="el-GR" dirty="0">
              <a:latin typeface="Arial" panose="020B0604020202020204" pitchFamily="34" charset="0"/>
              <a:cs typeface="Arial" panose="020B0604020202020204" pitchFamily="34" charset="0"/>
            </a:endParaRPr>
          </a:p>
          <a:p>
            <a:pPr marL="895350" indent="-393700" algn="just">
              <a:buClr>
                <a:srgbClr val="009999"/>
              </a:buClr>
              <a:buFont typeface="Arial" pitchFamily="34" charset="0"/>
              <a:buNone/>
            </a:pPr>
            <a:r>
              <a:rPr lang="en-US" dirty="0">
                <a:latin typeface="Arial" panose="020B0604020202020204" pitchFamily="34" charset="0"/>
                <a:cs typeface="Arial" panose="020B0604020202020204" pitchFamily="34" charset="0"/>
              </a:rPr>
              <a:t>(ii)</a:t>
            </a:r>
            <a:r>
              <a:rPr lang="el-GR" b="1" dirty="0">
                <a:latin typeface="Arial" panose="020B0604020202020204" pitchFamily="34" charset="0"/>
                <a:cs typeface="Arial" panose="020B0604020202020204" pitchFamily="34" charset="0"/>
              </a:rPr>
              <a:t>Διάθεση</a:t>
            </a:r>
            <a:r>
              <a:rPr lang="el-GR" dirty="0">
                <a:latin typeface="Arial" panose="020B0604020202020204" pitchFamily="34" charset="0"/>
                <a:cs typeface="Arial" panose="020B0604020202020204" pitchFamily="34" charset="0"/>
              </a:rPr>
              <a:t> από ιδιοκτήτη μέρους </a:t>
            </a:r>
            <a:r>
              <a:rPr lang="el-GR" b="1" dirty="0">
                <a:latin typeface="Arial" panose="020B0604020202020204" pitchFamily="34" charset="0"/>
                <a:cs typeface="Arial" panose="020B0604020202020204" pitchFamily="34" charset="0"/>
              </a:rPr>
              <a:t>τεμαχίου γης</a:t>
            </a:r>
            <a:r>
              <a:rPr lang="el-GR" dirty="0">
                <a:latin typeface="Arial" panose="020B0604020202020204" pitchFamily="34" charset="0"/>
                <a:cs typeface="Arial" panose="020B0604020202020204" pitchFamily="34" charset="0"/>
              </a:rPr>
              <a:t> σε επιχειρηματία ανάπτυξης γης έναντι της αμοιβής του </a:t>
            </a:r>
            <a:r>
              <a:rPr lang="el-GR" b="1" dirty="0">
                <a:latin typeface="Arial" panose="020B0604020202020204" pitchFamily="34" charset="0"/>
                <a:cs typeface="Arial" panose="020B0604020202020204" pitchFamily="34" charset="0"/>
              </a:rPr>
              <a:t>για τον διαχωρισμό του τεμαχίου γης σε οικόπεδα </a:t>
            </a:r>
            <a:r>
              <a:rPr lang="el-GR" dirty="0">
                <a:latin typeface="Arial" panose="020B0604020202020204" pitchFamily="34" charset="0"/>
                <a:cs typeface="Arial" panose="020B0604020202020204" pitchFamily="34" charset="0"/>
              </a:rPr>
              <a:t>και οι ξεχωριστοί τίτλοι ιδιοκτησίας των οικοπέδων που προκύπτουν από τον διαχωρισμό εκδίδονται εντός 5 ετών από την ημερομηνία της συμφωνίας.</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3" name="Freeform 3"/>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5" name="Freeform 5"/>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8" name="TextBox 7">
            <a:extLst>
              <a:ext uri="{FF2B5EF4-FFF2-40B4-BE49-F238E27FC236}">
                <a16:creationId xmlns:a16="http://schemas.microsoft.com/office/drawing/2014/main" id="{43FCA326-ACE8-816F-ECA8-4C7C012D2531}"/>
              </a:ext>
            </a:extLst>
          </p:cNvPr>
          <p:cNvSpPr txBox="1"/>
          <p:nvPr/>
        </p:nvSpPr>
        <p:spPr>
          <a:xfrm>
            <a:off x="4191000" y="583178"/>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10 – Αντιπαροχή</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r>
              <a:rPr lang="en-US" sz="6000" b="1" dirty="0">
                <a:solidFill>
                  <a:srgbClr val="009999"/>
                </a:solidFill>
                <a:latin typeface="Arial" panose="020B0604020202020204" pitchFamily="34" charset="0"/>
                <a:cs typeface="Arial" panose="020B0604020202020204" pitchFamily="34" charset="0"/>
              </a:rPr>
              <a:t>)</a:t>
            </a:r>
            <a:endParaRPr lang="LID4096" sz="6000" b="1" dirty="0">
              <a:latin typeface="Arial" panose="020B0604020202020204" pitchFamily="34" charset="0"/>
              <a:cs typeface="Arial" panose="020B0604020202020204" pitchFamily="34" charset="0"/>
            </a:endParaRPr>
          </a:p>
        </p:txBody>
      </p:sp>
      <p:sp>
        <p:nvSpPr>
          <p:cNvPr id="11" name="Slide Number Placeholder 10">
            <a:extLst>
              <a:ext uri="{FF2B5EF4-FFF2-40B4-BE49-F238E27FC236}">
                <a16:creationId xmlns:a16="http://schemas.microsoft.com/office/drawing/2014/main" id="{614D8BA0-0F85-9CD8-2B87-3F74203BFE42}"/>
              </a:ext>
            </a:extLst>
          </p:cNvPr>
          <p:cNvSpPr>
            <a:spLocks noGrp="1"/>
          </p:cNvSpPr>
          <p:nvPr>
            <p:ph type="sldNum" sz="quarter" idx="12"/>
          </p:nvPr>
        </p:nvSpPr>
        <p:spPr/>
        <p:txBody>
          <a:bodyPr/>
          <a:lstStyle/>
          <a:p>
            <a:fld id="{B6F15528-21DE-4FAA-801E-634DDDAF4B2B}" type="slidenum">
              <a:rPr lang="en-US" smtClean="0"/>
              <a:pPr/>
              <a:t>43</a:t>
            </a:fld>
            <a:endParaRPr lang="en-US"/>
          </a:p>
        </p:txBody>
      </p:sp>
      <p:sp>
        <p:nvSpPr>
          <p:cNvPr id="13" name="Slide Number Placeholder 9">
            <a:extLst>
              <a:ext uri="{FF2B5EF4-FFF2-40B4-BE49-F238E27FC236}">
                <a16:creationId xmlns:a16="http://schemas.microsoft.com/office/drawing/2014/main" id="{56FB55F5-8BF9-8C78-11EB-E05EBF03E6F6}"/>
              </a:ext>
            </a:extLst>
          </p:cNvPr>
          <p:cNvSpPr txBox="1">
            <a:spLocks/>
          </p:cNvSpPr>
          <p:nvPr/>
        </p:nvSpPr>
        <p:spPr>
          <a:xfrm>
            <a:off x="15709232" y="94869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dirty="0">
                <a:latin typeface="Arial" panose="020B0604020202020204" pitchFamily="34" charset="0"/>
                <a:cs typeface="Arial" panose="020B0604020202020204" pitchFamily="34" charset="0"/>
              </a:rPr>
              <a:t>7</a:t>
            </a:r>
            <a:endParaRPr lang="en-US" sz="2000" dirty="0">
              <a:latin typeface="Arial" panose="020B0604020202020204" pitchFamily="34" charset="0"/>
              <a:cs typeface="Arial" panose="020B0604020202020204" pitchFamily="34" charset="0"/>
            </a:endParaRPr>
          </a:p>
        </p:txBody>
      </p:sp>
      <p:sp>
        <p:nvSpPr>
          <p:cNvPr id="4" name="Content Placeholder 2">
            <a:extLst>
              <a:ext uri="{FF2B5EF4-FFF2-40B4-BE49-F238E27FC236}">
                <a16:creationId xmlns:a16="http://schemas.microsoft.com/office/drawing/2014/main" id="{A9273373-E06E-C1C7-E745-603ECEA309CA}"/>
              </a:ext>
            </a:extLst>
          </p:cNvPr>
          <p:cNvSpPr txBox="1">
            <a:spLocks/>
          </p:cNvSpPr>
          <p:nvPr/>
        </p:nvSpPr>
        <p:spPr>
          <a:xfrm>
            <a:off x="457200" y="1600200"/>
            <a:ext cx="16611600" cy="788670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01650" indent="0">
              <a:buClr>
                <a:srgbClr val="009999"/>
              </a:buClr>
              <a:buFont typeface="Arial" pitchFamily="34" charset="0"/>
              <a:buNone/>
            </a:pPr>
            <a:endParaRPr lang="el-GR" sz="3600" b="1" u="sng" dirty="0">
              <a:latin typeface="Arial" panose="020B0604020202020204" pitchFamily="34" charset="0"/>
              <a:cs typeface="Arial" panose="020B0604020202020204" pitchFamily="34" charset="0"/>
            </a:endParaRPr>
          </a:p>
          <a:p>
            <a:pPr marL="501650" indent="0">
              <a:buClr>
                <a:srgbClr val="009999"/>
              </a:buClr>
              <a:buFont typeface="Arial" pitchFamily="34" charset="0"/>
              <a:buNone/>
            </a:pPr>
            <a:endParaRPr lang="el-GR" sz="3600" b="1" u="sng" dirty="0">
              <a:latin typeface="Arial" panose="020B0604020202020204" pitchFamily="34" charset="0"/>
              <a:cs typeface="Arial" panose="020B0604020202020204" pitchFamily="34" charset="0"/>
            </a:endParaRPr>
          </a:p>
          <a:p>
            <a:pPr marL="958850" indent="-457200">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Εάν </a:t>
            </a:r>
            <a:r>
              <a:rPr lang="el-GR" sz="3600" b="1" dirty="0">
                <a:latin typeface="Arial" panose="020B0604020202020204" pitchFamily="34" charset="0"/>
                <a:cs typeface="Arial" panose="020B0604020202020204" pitchFamily="34" charset="0"/>
              </a:rPr>
              <a:t>παρέλθει η περίοδος των 5 ετών</a:t>
            </a:r>
            <a:r>
              <a:rPr lang="el-GR" sz="3600" dirty="0">
                <a:latin typeface="Arial" panose="020B0604020202020204" pitchFamily="34" charset="0"/>
                <a:cs typeface="Arial" panose="020B0604020202020204" pitchFamily="34" charset="0"/>
              </a:rPr>
              <a:t> και: </a:t>
            </a:r>
          </a:p>
          <a:p>
            <a:pPr marL="1643063" indent="-571500">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η ανέγερση δεν ολοκληρώθηκε ή </a:t>
            </a:r>
          </a:p>
          <a:p>
            <a:pPr marL="1643063" indent="-571500">
              <a:buClr>
                <a:srgbClr val="009999"/>
              </a:buClr>
              <a:buFont typeface="Wingdings" panose="05000000000000000000" pitchFamily="2" charset="2"/>
              <a:buChar char="Ø"/>
            </a:pPr>
            <a:r>
              <a:rPr lang="el-GR" sz="3600" dirty="0">
                <a:latin typeface="Arial" panose="020B0604020202020204" pitchFamily="34" charset="0"/>
                <a:cs typeface="Arial" panose="020B0604020202020204" pitchFamily="34" charset="0"/>
              </a:rPr>
              <a:t>οι ξεχωριστοί τίτλοι ιδιοκτησίας των οικοπέδων δεν εκδόθηκαν</a:t>
            </a:r>
          </a:p>
          <a:p>
            <a:pPr marL="1528763" indent="-457200">
              <a:buClr>
                <a:srgbClr val="009999"/>
              </a:buClr>
            </a:pPr>
            <a:endParaRPr lang="el-GR" sz="3600" dirty="0">
              <a:latin typeface="Arial" panose="020B0604020202020204" pitchFamily="34" charset="0"/>
              <a:cs typeface="Arial" panose="020B0604020202020204" pitchFamily="34" charset="0"/>
            </a:endParaRPr>
          </a:p>
          <a:p>
            <a:pPr marL="900113" indent="171450" algn="just">
              <a:buClr>
                <a:srgbClr val="009999"/>
              </a:buClr>
              <a:buFont typeface="Wingdings" panose="05000000000000000000" pitchFamily="2" charset="2"/>
              <a:buChar char="Ø"/>
            </a:pPr>
            <a:r>
              <a:rPr lang="el-GR" sz="3600" b="1" dirty="0">
                <a:latin typeface="Arial" panose="020B0604020202020204" pitchFamily="34" charset="0"/>
                <a:cs typeface="Arial" panose="020B0604020202020204" pitchFamily="34" charset="0"/>
              </a:rPr>
              <a:t>επιβάλλεται και καταβάλλεται ΦΚΚ </a:t>
            </a:r>
            <a:r>
              <a:rPr lang="el-GR" sz="3600" dirty="0">
                <a:latin typeface="Arial" panose="020B0604020202020204" pitchFamily="34" charset="0"/>
                <a:cs typeface="Arial" panose="020B0604020202020204" pitchFamily="34" charset="0"/>
              </a:rPr>
              <a:t> </a:t>
            </a:r>
            <a:r>
              <a:rPr lang="el-GR" sz="3600" b="1" dirty="0">
                <a:latin typeface="Arial" panose="020B0604020202020204" pitchFamily="34" charset="0"/>
                <a:cs typeface="Arial" panose="020B0604020202020204" pitchFamily="34" charset="0"/>
              </a:rPr>
              <a:t>κατά την ημερομηνία συμπλήρωσης της περιόδου των 5 ετών</a:t>
            </a:r>
            <a:r>
              <a:rPr lang="el-GR" sz="3600" dirty="0">
                <a:latin typeface="Arial" panose="020B0604020202020204" pitchFamily="34" charset="0"/>
                <a:cs typeface="Arial" panose="020B0604020202020204" pitchFamily="34" charset="0"/>
              </a:rPr>
              <a:t> (με ημερομηνία αναφοράς την ημερομηνία του συμβολαίου, αλλά χωρίς την επιβολή τόκων και επιβαρύνσεων για την 5ετή περίοδο).</a:t>
            </a:r>
            <a:endParaRPr lang="el-GR" sz="3600" b="1" dirty="0">
              <a:latin typeface="Arial" panose="020B0604020202020204" pitchFamily="34" charset="0"/>
              <a:cs typeface="Arial" panose="020B0604020202020204" pitchFamily="34" charset="0"/>
            </a:endParaRPr>
          </a:p>
          <a:p>
            <a:pPr marL="958850" indent="-457200">
              <a:buClr>
                <a:srgbClr val="009999"/>
              </a:buClr>
              <a:buFont typeface="Wingdings" panose="05000000000000000000" pitchFamily="2" charset="2"/>
              <a:buChar char="Ø"/>
            </a:pPr>
            <a:endParaRPr lang="el-GR" sz="3600" b="1" u="sng" dirty="0">
              <a:latin typeface="Arial" panose="020B0604020202020204" pitchFamily="34" charset="0"/>
              <a:cs typeface="Arial" panose="020B0604020202020204"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p:cNvSpPr/>
          <p:nvPr/>
        </p:nvSpPr>
        <p:spPr>
          <a:xfrm rot="9514686">
            <a:off x="14773732" y="3711296"/>
            <a:ext cx="13450461" cy="11674405"/>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4">
              <a:extLst>
                <a:ext uri="{96DAC541-7B7A-43D3-8B79-37D633B846F1}">
                  <asvg:svgBlip xmlns:asvg="http://schemas.microsoft.com/office/drawing/2016/SVG/main" r:embed="rId5"/>
                </a:ext>
              </a:extLst>
            </a:blip>
            <a:stretch>
              <a:fillRect l="-24522" t="-71813" r="-46351"/>
            </a:stretch>
          </a:blipFill>
        </p:spPr>
      </p:sp>
      <p:sp>
        <p:nvSpPr>
          <p:cNvPr id="10" name="TextBox 9">
            <a:extLst>
              <a:ext uri="{FF2B5EF4-FFF2-40B4-BE49-F238E27FC236}">
                <a16:creationId xmlns:a16="http://schemas.microsoft.com/office/drawing/2014/main" id="{0A9636A7-BC45-83B8-61B9-4BC896790ECB}"/>
              </a:ext>
            </a:extLst>
          </p:cNvPr>
          <p:cNvSpPr txBox="1"/>
          <p:nvPr/>
        </p:nvSpPr>
        <p:spPr>
          <a:xfrm>
            <a:off x="4267200" y="146227"/>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23Α – Τόκοι και επιβαρύνσεις</a:t>
            </a:r>
            <a:endParaRPr lang="LID4096" sz="6000" b="1"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EC4C14B8-8BC0-090D-60C6-E0E11169CA6F}"/>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2000" dirty="0">
                <a:latin typeface="Arial" panose="020B0604020202020204" pitchFamily="34" charset="0"/>
                <a:cs typeface="Arial" panose="020B0604020202020204" pitchFamily="34" charset="0"/>
              </a:rPr>
              <a:t>8</a:t>
            </a:r>
            <a:endParaRPr lang="en-US" sz="2000"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09B5FB64-B2A5-D33F-44B4-F41DA7BC7FB5}"/>
              </a:ext>
            </a:extLst>
          </p:cNvPr>
          <p:cNvPicPr>
            <a:picLocks noChangeAspect="1"/>
          </p:cNvPicPr>
          <p:nvPr/>
        </p:nvPicPr>
        <p:blipFill>
          <a:blip r:embed="rId6"/>
          <a:stretch>
            <a:fillRect/>
          </a:stretch>
        </p:blipFill>
        <p:spPr>
          <a:xfrm>
            <a:off x="1680083" y="2324079"/>
            <a:ext cx="14927833" cy="632460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09A9B"/>
        </a:solidFill>
        <a:effectLst/>
      </p:bgPr>
    </p:bg>
    <p:spTree>
      <p:nvGrpSpPr>
        <p:cNvPr id="1" name=""/>
        <p:cNvGrpSpPr/>
        <p:nvPr/>
      </p:nvGrpSpPr>
      <p:grpSpPr>
        <a:xfrm>
          <a:off x="0" y="0"/>
          <a:ext cx="0" cy="0"/>
          <a:chOff x="0" y="0"/>
          <a:chExt cx="0" cy="0"/>
        </a:xfrm>
      </p:grpSpPr>
      <p:sp>
        <p:nvSpPr>
          <p:cNvPr id="2" name="Freeform 2"/>
          <p:cNvSpPr/>
          <p:nvPr/>
        </p:nvSpPr>
        <p:spPr>
          <a:xfrm rot="8219952">
            <a:off x="8128163" y="-560253"/>
            <a:ext cx="17425938" cy="14804065"/>
          </a:xfrm>
          <a:custGeom>
            <a:avLst/>
            <a:gdLst/>
            <a:ahLst/>
            <a:cxnLst/>
            <a:rect l="l" t="t" r="r" b="b"/>
            <a:pathLst>
              <a:path w="17425938" h="14804065">
                <a:moveTo>
                  <a:pt x="0" y="0"/>
                </a:moveTo>
                <a:lnTo>
                  <a:pt x="17425938" y="0"/>
                </a:lnTo>
                <a:lnTo>
                  <a:pt x="17425938" y="14804065"/>
                </a:lnTo>
                <a:lnTo>
                  <a:pt x="0" y="14804065"/>
                </a:lnTo>
                <a:lnTo>
                  <a:pt x="0" y="0"/>
                </a:lnTo>
                <a:close/>
              </a:path>
            </a:pathLst>
          </a:custGeom>
          <a:blipFill>
            <a:blip r:embed="rId3">
              <a:extLst>
                <a:ext uri="{96DAC541-7B7A-43D3-8B79-37D633B846F1}">
                  <asvg:svgBlip xmlns:asvg="http://schemas.microsoft.com/office/drawing/2016/SVG/main" r:embed="rId4"/>
                </a:ext>
              </a:extLst>
            </a:blip>
            <a:stretch>
              <a:fillRect l="-31891" t="-35490"/>
            </a:stretch>
          </a:blipFill>
        </p:spPr>
      </p:sp>
      <p:sp>
        <p:nvSpPr>
          <p:cNvPr id="3" name="TextBox 3"/>
          <p:cNvSpPr txBox="1"/>
          <p:nvPr/>
        </p:nvSpPr>
        <p:spPr>
          <a:xfrm>
            <a:off x="990600" y="1409700"/>
            <a:ext cx="12420600" cy="6465616"/>
          </a:xfrm>
          <a:prstGeom prst="rect">
            <a:avLst/>
          </a:prstGeom>
        </p:spPr>
        <p:txBody>
          <a:bodyPr wrap="square" lIns="0" tIns="0" rIns="0" bIns="0" rtlCol="0" anchor="t">
            <a:spAutoFit/>
          </a:bodyPr>
          <a:lstStyle/>
          <a:p>
            <a:pPr algn="ctr">
              <a:lnSpc>
                <a:spcPts val="12599"/>
              </a:lnSpc>
            </a:pPr>
            <a:r>
              <a:rPr lang="el-GR" sz="11999" b="1" dirty="0">
                <a:solidFill>
                  <a:srgbClr val="FFFFFF"/>
                </a:solidFill>
                <a:ea typeface="Oswald Bold"/>
                <a:cs typeface="Oswald Bold"/>
                <a:sym typeface="Oswald Bold"/>
              </a:rPr>
              <a:t>ΤΕΛΟΣ ΠΑΡΟΥΣΙΑΣΗΣ</a:t>
            </a:r>
          </a:p>
          <a:p>
            <a:pPr algn="l">
              <a:lnSpc>
                <a:spcPts val="12599"/>
              </a:lnSpc>
            </a:pPr>
            <a:endParaRPr lang="el-GR" sz="11999" b="1" dirty="0">
              <a:solidFill>
                <a:srgbClr val="FFFFFF"/>
              </a:solidFill>
              <a:ea typeface="Oswald Bold"/>
              <a:cs typeface="Oswald Bold"/>
              <a:sym typeface="Oswald Bold"/>
            </a:endParaRPr>
          </a:p>
          <a:p>
            <a:pPr algn="l">
              <a:lnSpc>
                <a:spcPts val="12599"/>
              </a:lnSpc>
            </a:pPr>
            <a:r>
              <a:rPr lang="en-US" sz="11999" b="1" dirty="0">
                <a:solidFill>
                  <a:srgbClr val="FFFFFF"/>
                </a:solidFill>
                <a:ea typeface="Oswald Bold"/>
                <a:cs typeface="Oswald Bold"/>
                <a:sym typeface="Oswald Bold"/>
              </a:rPr>
              <a:t>ΕΥΧΑΡΙΣΤΟΥΜΕ</a:t>
            </a:r>
          </a:p>
        </p:txBody>
      </p:sp>
      <p:sp>
        <p:nvSpPr>
          <p:cNvPr id="4" name="Freeform 4"/>
          <p:cNvSpPr/>
          <p:nvPr/>
        </p:nvSpPr>
        <p:spPr>
          <a:xfrm>
            <a:off x="14508734" y="552971"/>
            <a:ext cx="3552072" cy="1385638"/>
          </a:xfrm>
          <a:custGeom>
            <a:avLst/>
            <a:gdLst/>
            <a:ahLst/>
            <a:cxnLst/>
            <a:rect l="l" t="t" r="r" b="b"/>
            <a:pathLst>
              <a:path w="3552072" h="1385638">
                <a:moveTo>
                  <a:pt x="0" y="0"/>
                </a:moveTo>
                <a:lnTo>
                  <a:pt x="3552072" y="0"/>
                </a:lnTo>
                <a:lnTo>
                  <a:pt x="3552072" y="1385638"/>
                </a:lnTo>
                <a:lnTo>
                  <a:pt x="0" y="1385638"/>
                </a:lnTo>
                <a:lnTo>
                  <a:pt x="0" y="0"/>
                </a:lnTo>
                <a:close/>
              </a:path>
            </a:pathLst>
          </a:custGeom>
          <a:blipFill>
            <a:blip r:embed="rId5"/>
            <a:stretch>
              <a:fillRect/>
            </a:stretch>
          </a:blipFill>
        </p:spPr>
      </p:sp>
      <p:sp>
        <p:nvSpPr>
          <p:cNvPr id="5" name="TextBox 5"/>
          <p:cNvSpPr txBox="1"/>
          <p:nvPr/>
        </p:nvSpPr>
        <p:spPr>
          <a:xfrm>
            <a:off x="17259300" y="9210675"/>
            <a:ext cx="152400" cy="200025"/>
          </a:xfrm>
          <a:prstGeom prst="rect">
            <a:avLst/>
          </a:prstGeom>
        </p:spPr>
        <p:txBody>
          <a:bodyPr wrap="none" lIns="0" tIns="0" rIns="0" bIns="0" rtlCol="0" anchor="t">
            <a:spAutoFit/>
          </a:bodyPr>
          <a:lstStyle/>
          <a:p>
            <a:pPr algn="ctr">
              <a:lnSpc>
                <a:spcPts val="2800"/>
              </a:lnSpc>
              <a:spcBef>
                <a:spcPct val="0"/>
              </a:spcBef>
            </a:pPr>
            <a:r>
              <a:rPr lang="en-US" sz="2000" dirty="0">
                <a:solidFill>
                  <a:srgbClr val="FFFFFF"/>
                </a:solidFill>
                <a:latin typeface="Canva Sans"/>
                <a:ea typeface="Canva Sans"/>
                <a:cs typeface="Canva Sans"/>
                <a:sym typeface="Canva Sans"/>
              </a:rPr>
              <a:t>29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5" name="Freeform 5"/>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6" name="Freeform 6"/>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8" name="TextBox 7">
            <a:extLst>
              <a:ext uri="{FF2B5EF4-FFF2-40B4-BE49-F238E27FC236}">
                <a16:creationId xmlns:a16="http://schemas.microsoft.com/office/drawing/2014/main" id="{C412C73B-90A4-758E-7527-828DCC60B1DA}"/>
              </a:ext>
            </a:extLst>
          </p:cNvPr>
          <p:cNvSpPr txBox="1"/>
          <p:nvPr/>
        </p:nvSpPr>
        <p:spPr>
          <a:xfrm>
            <a:off x="1028700" y="1729202"/>
            <a:ext cx="15963900" cy="8062498"/>
          </a:xfrm>
          <a:prstGeom prst="rect">
            <a:avLst/>
          </a:prstGeom>
          <a:noFill/>
        </p:spPr>
        <p:txBody>
          <a:bodyPr wrap="square" rtlCol="0">
            <a:normAutofit fontScale="92500" lnSpcReduction="20000"/>
          </a:bodyPr>
          <a:lstStyle/>
          <a:p>
            <a:pPr algn="just">
              <a:buClr>
                <a:srgbClr val="009999"/>
              </a:buClr>
            </a:pPr>
            <a:r>
              <a:rPr lang="el-GR" sz="4000" u="sng" dirty="0">
                <a:solidFill>
                  <a:srgbClr val="00C0BC"/>
                </a:solidFill>
                <a:latin typeface="Arial" panose="020B0604020202020204" pitchFamily="34" charset="0"/>
                <a:cs typeface="Arial" panose="020B0604020202020204" pitchFamily="34" charset="0"/>
              </a:rPr>
              <a:t>Παράδειγμα:</a:t>
            </a:r>
          </a:p>
          <a:p>
            <a:pPr algn="just">
              <a:buClr>
                <a:srgbClr val="009999"/>
              </a:buClr>
            </a:pPr>
            <a:endParaRPr lang="el-GR" sz="2200" u="sng" dirty="0">
              <a:solidFill>
                <a:srgbClr val="00C0BC"/>
              </a:solidFill>
              <a:latin typeface="Arial" panose="020B0604020202020204" pitchFamily="34" charset="0"/>
              <a:cs typeface="Arial" panose="020B0604020202020204" pitchFamily="34" charset="0"/>
            </a:endParaRPr>
          </a:p>
          <a:p>
            <a:pPr algn="just">
              <a:buClr>
                <a:srgbClr val="009999"/>
              </a:buClr>
            </a:pPr>
            <a:r>
              <a:rPr lang="el-GR" sz="4000" dirty="0">
                <a:latin typeface="Arial" panose="020B0604020202020204" pitchFamily="34" charset="0"/>
                <a:cs typeface="Arial" panose="020B0604020202020204" pitchFamily="34" charset="0"/>
              </a:rPr>
              <a:t>Άτομο με κατοικία καταγωγής εκτός της Δημοκρατίας. </a:t>
            </a:r>
          </a:p>
          <a:p>
            <a:pPr algn="just">
              <a:buClr>
                <a:srgbClr val="009999"/>
              </a:buClr>
            </a:pPr>
            <a:endParaRPr lang="el-GR" sz="2200" dirty="0">
              <a:latin typeface="Arial" panose="020B0604020202020204" pitchFamily="34" charset="0"/>
              <a:cs typeface="Arial" panose="020B0604020202020204" pitchFamily="34" charset="0"/>
            </a:endParaRPr>
          </a:p>
          <a:p>
            <a:pPr algn="just">
              <a:buClr>
                <a:srgbClr val="009999"/>
              </a:buClr>
            </a:pPr>
            <a:r>
              <a:rPr lang="el-GR" sz="4000" dirty="0">
                <a:latin typeface="Arial" panose="020B0604020202020204" pitchFamily="34" charset="0"/>
                <a:cs typeface="Arial" panose="020B0604020202020204" pitchFamily="34" charset="0"/>
              </a:rPr>
              <a:t>Το έτος 2026 συμπληρώνει 17 συνεχόμενα έτη ως φορολογικός κάτοικος της Δημοκρατίας.</a:t>
            </a:r>
          </a:p>
          <a:p>
            <a:pPr algn="just">
              <a:buClr>
                <a:srgbClr val="009999"/>
              </a:buClr>
            </a:pPr>
            <a:endParaRPr lang="el-GR" sz="2200" dirty="0">
              <a:latin typeface="Arial" panose="020B0604020202020204" pitchFamily="34" charset="0"/>
              <a:cs typeface="Arial" panose="020B0604020202020204" pitchFamily="34" charset="0"/>
            </a:endParaRPr>
          </a:p>
          <a:p>
            <a:pPr algn="just">
              <a:buClr>
                <a:srgbClr val="009999"/>
              </a:buClr>
            </a:pPr>
            <a:r>
              <a:rPr lang="el-GR" sz="4000" dirty="0">
                <a:latin typeface="Arial" panose="020B0604020202020204" pitchFamily="34" charset="0"/>
                <a:cs typeface="Arial" panose="020B0604020202020204" pitchFamily="34" charset="0"/>
              </a:rPr>
              <a:t>Τα έτη 2027-2030 είναι φορολογικός κάτοικος εκτός της Δημοκρατίας</a:t>
            </a:r>
          </a:p>
          <a:p>
            <a:pPr algn="just">
              <a:buClr>
                <a:srgbClr val="009999"/>
              </a:buClr>
            </a:pPr>
            <a:r>
              <a:rPr lang="el-GR" sz="4000" dirty="0">
                <a:latin typeface="Arial" panose="020B0604020202020204" pitchFamily="34" charset="0"/>
                <a:cs typeface="Arial" panose="020B0604020202020204" pitchFamily="34" charset="0"/>
              </a:rPr>
              <a:t>Το έτος 2031 φορολογικός κάτοικος της Δημοκρατίας</a:t>
            </a:r>
          </a:p>
          <a:p>
            <a:pPr algn="just">
              <a:buClr>
                <a:srgbClr val="009999"/>
              </a:buClr>
            </a:pPr>
            <a:endParaRPr lang="el-GR" sz="2200" dirty="0">
              <a:latin typeface="Arial" panose="020B0604020202020204" pitchFamily="34" charset="0"/>
              <a:cs typeface="Arial" panose="020B0604020202020204" pitchFamily="34" charset="0"/>
            </a:endParaRPr>
          </a:p>
          <a:p>
            <a:pPr marL="457200" indent="-457200" algn="just">
              <a:buClr>
                <a:srgbClr val="009999"/>
              </a:buClr>
              <a:buFont typeface="Wingdings" panose="05000000000000000000" pitchFamily="2" charset="2"/>
              <a:buChar char="Ø"/>
            </a:pPr>
            <a:r>
              <a:rPr lang="el-GR" sz="4000" dirty="0">
                <a:latin typeface="Arial" panose="020B0604020202020204" pitchFamily="34" charset="0"/>
                <a:cs typeface="Arial" panose="020B0604020202020204" pitchFamily="34" charset="0"/>
              </a:rPr>
              <a:t>Παρά του ότι το έτος 2031 το άτομο είναι μόνο 16 από τα τελευταία 20 έτη φορολογικός κάτοικος της Δημοκρατίας, εντούτοις επειδή:</a:t>
            </a:r>
          </a:p>
          <a:p>
            <a:pPr marL="457200" indent="-457200" algn="just">
              <a:buClr>
                <a:srgbClr val="009999"/>
              </a:buClr>
              <a:buFont typeface="Wingdings" panose="05000000000000000000" pitchFamily="2" charset="2"/>
              <a:buChar char="Ø"/>
            </a:pPr>
            <a:endParaRPr lang="el-GR" sz="1700" dirty="0">
              <a:latin typeface="Arial" panose="020B0604020202020204" pitchFamily="34" charset="0"/>
              <a:cs typeface="Arial" panose="020B0604020202020204" pitchFamily="34" charset="0"/>
            </a:endParaRPr>
          </a:p>
          <a:p>
            <a:pPr marL="1524000" indent="-622300" algn="just">
              <a:buClr>
                <a:srgbClr val="009999"/>
              </a:buClr>
            </a:pPr>
            <a:r>
              <a:rPr lang="el-GR" sz="4000" dirty="0">
                <a:solidFill>
                  <a:srgbClr val="00C0BC"/>
                </a:solidFill>
                <a:latin typeface="Arial" panose="020B0604020202020204" pitchFamily="34" charset="0"/>
                <a:cs typeface="Arial" panose="020B0604020202020204" pitchFamily="34" charset="0"/>
              </a:rPr>
              <a:t>(α) </a:t>
            </a:r>
            <a:r>
              <a:rPr lang="el-GR" sz="4000" dirty="0">
                <a:latin typeface="Arial" panose="020B0604020202020204" pitchFamily="34" charset="0"/>
                <a:cs typeface="Arial" panose="020B0604020202020204" pitchFamily="34" charset="0"/>
              </a:rPr>
              <a:t>το έτος 2026 συμπλήρωσε 17 συνεχόμενα έτη ως φορολογικός κάτοικος της Δημοκρατίας, και</a:t>
            </a:r>
          </a:p>
          <a:p>
            <a:pPr marL="1524000" indent="-622300" algn="just">
              <a:buClr>
                <a:srgbClr val="009999"/>
              </a:buClr>
            </a:pPr>
            <a:endParaRPr lang="el-GR" sz="1700" dirty="0">
              <a:latin typeface="Arial" panose="020B0604020202020204" pitchFamily="34" charset="0"/>
              <a:cs typeface="Arial" panose="020B0604020202020204" pitchFamily="34" charset="0"/>
            </a:endParaRPr>
          </a:p>
          <a:p>
            <a:pPr marL="1524000" indent="-622300" algn="just">
              <a:buClr>
                <a:srgbClr val="009999"/>
              </a:buClr>
            </a:pPr>
            <a:r>
              <a:rPr lang="el-GR" sz="4000" dirty="0">
                <a:solidFill>
                  <a:srgbClr val="00C0BC"/>
                </a:solidFill>
                <a:latin typeface="Arial" panose="020B0604020202020204" pitchFamily="34" charset="0"/>
                <a:cs typeface="Arial" panose="020B0604020202020204" pitchFamily="34" charset="0"/>
              </a:rPr>
              <a:t>(β) </a:t>
            </a:r>
            <a:r>
              <a:rPr lang="el-GR" sz="4000" dirty="0">
                <a:latin typeface="Arial" panose="020B0604020202020204" pitchFamily="34" charset="0"/>
                <a:cs typeface="Arial" panose="020B0604020202020204" pitchFamily="34" charset="0"/>
              </a:rPr>
              <a:t>μετά το έτος 2026 ήταν μη φορολογικός κάτοικος της Δημοκρατίας μόνο για 4 έτη (αντί 20)</a:t>
            </a:r>
          </a:p>
          <a:p>
            <a:pPr marL="1524000" indent="-622300" algn="just">
              <a:buClr>
                <a:srgbClr val="009999"/>
              </a:buClr>
            </a:pPr>
            <a:endParaRPr lang="el-GR" sz="2200" dirty="0">
              <a:latin typeface="Arial" panose="020B0604020202020204" pitchFamily="34" charset="0"/>
              <a:cs typeface="Arial" panose="020B0604020202020204" pitchFamily="34" charset="0"/>
            </a:endParaRPr>
          </a:p>
          <a:p>
            <a:pPr marL="457200" indent="-457200" algn="just">
              <a:buClr>
                <a:srgbClr val="009999"/>
              </a:buClr>
              <a:buFont typeface="Wingdings" panose="05000000000000000000" pitchFamily="2" charset="2"/>
              <a:buChar char="Ø"/>
            </a:pPr>
            <a:r>
              <a:rPr lang="el-GR" sz="4000" dirty="0">
                <a:latin typeface="Arial" panose="020B0604020202020204" pitchFamily="34" charset="0"/>
                <a:cs typeface="Arial" panose="020B0604020202020204" pitchFamily="34" charset="0"/>
              </a:rPr>
              <a:t>Θεωρείται κάτοικος (</a:t>
            </a:r>
            <a:r>
              <a:rPr lang="en-US" sz="4000" dirty="0">
                <a:latin typeface="Arial" panose="020B0604020202020204" pitchFamily="34" charset="0"/>
                <a:cs typeface="Arial" panose="020B0604020202020204" pitchFamily="34" charset="0"/>
              </a:rPr>
              <a:t>domicile) </a:t>
            </a:r>
            <a:r>
              <a:rPr lang="el-GR" sz="4000" dirty="0">
                <a:latin typeface="Arial" panose="020B0604020202020204" pitchFamily="34" charset="0"/>
                <a:cs typeface="Arial" panose="020B0604020202020204" pitchFamily="34" charset="0"/>
              </a:rPr>
              <a:t>στη Δημοκρατία.</a:t>
            </a:r>
          </a:p>
          <a:p>
            <a:endParaRPr lang="LID4096" sz="4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F53767CB-3CD0-48A4-67A8-77770BFC8D11}"/>
              </a:ext>
            </a:extLst>
          </p:cNvPr>
          <p:cNvSpPr txBox="1"/>
          <p:nvPr/>
        </p:nvSpPr>
        <p:spPr>
          <a:xfrm>
            <a:off x="4596652" y="171627"/>
            <a:ext cx="118872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2 - Καθεστώς </a:t>
            </a:r>
            <a:r>
              <a:rPr lang="en-US" sz="6000" b="1" dirty="0">
                <a:solidFill>
                  <a:srgbClr val="009999"/>
                </a:solidFill>
                <a:latin typeface="Arial" panose="020B0604020202020204" pitchFamily="34" charset="0"/>
                <a:cs typeface="Arial" panose="020B0604020202020204" pitchFamily="34" charset="0"/>
              </a:rPr>
              <a:t>non-</a:t>
            </a:r>
            <a:r>
              <a:rPr lang="en-US" sz="6000" b="1" dirty="0" err="1">
                <a:solidFill>
                  <a:srgbClr val="009999"/>
                </a:solidFill>
                <a:latin typeface="Arial" panose="020B0604020202020204" pitchFamily="34" charset="0"/>
                <a:cs typeface="Arial" panose="020B0604020202020204" pitchFamily="34" charset="0"/>
              </a:rPr>
              <a:t>dom</a:t>
            </a:r>
            <a:r>
              <a:rPr lang="el-GR" sz="6000" b="1" dirty="0">
                <a:solidFill>
                  <a:srgbClr val="009999"/>
                </a:solidFill>
                <a:latin typeface="Arial" panose="020B0604020202020204" pitchFamily="34" charset="0"/>
                <a:cs typeface="Arial" panose="020B0604020202020204" pitchFamily="34" charset="0"/>
              </a:rPr>
              <a:t> (συνέχεια)</a:t>
            </a:r>
            <a:endParaRPr lang="LID4096" sz="6000" dirty="0">
              <a:latin typeface="Arial" panose="020B0604020202020204" pitchFamily="34" charset="0"/>
              <a:cs typeface="Arial" panose="020B0604020202020204" pitchFamily="34" charset="0"/>
            </a:endParaRPr>
          </a:p>
        </p:txBody>
      </p:sp>
      <p:sp>
        <p:nvSpPr>
          <p:cNvPr id="13" name="Slide Number Placeholder 9">
            <a:extLst>
              <a:ext uri="{FF2B5EF4-FFF2-40B4-BE49-F238E27FC236}">
                <a16:creationId xmlns:a16="http://schemas.microsoft.com/office/drawing/2014/main" id="{814D2B15-34AA-1C60-883F-37596B1679C7}"/>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5</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3">
              <a:extLst>
                <a:ext uri="{96DAC541-7B7A-43D3-8B79-37D633B846F1}">
                  <asvg:svgBlip xmlns:asvg="http://schemas.microsoft.com/office/drawing/2016/SVG/main" r:embed="rId4"/>
                </a:ext>
              </a:extLst>
            </a:blip>
            <a:stretch>
              <a:fillRect l="-57251" t="-331686" r="-148458"/>
            </a:stretch>
          </a:blipFill>
        </p:spPr>
      </p:sp>
      <p:sp>
        <p:nvSpPr>
          <p:cNvPr id="3" name="Freeform 3"/>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5" name="Freeform 5"/>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3">
              <a:extLst>
                <a:ext uri="{96DAC541-7B7A-43D3-8B79-37D633B846F1}">
                  <asvg:svgBlip xmlns:asvg="http://schemas.microsoft.com/office/drawing/2016/SVG/main" r:embed="rId4"/>
                </a:ext>
              </a:extLst>
            </a:blip>
            <a:stretch>
              <a:fillRect l="-10094" t="-64156" r="-270836" b="-82273"/>
            </a:stretch>
          </a:blipFill>
        </p:spPr>
      </p:sp>
      <p:sp>
        <p:nvSpPr>
          <p:cNvPr id="8" name="TextBox 7">
            <a:extLst>
              <a:ext uri="{FF2B5EF4-FFF2-40B4-BE49-F238E27FC236}">
                <a16:creationId xmlns:a16="http://schemas.microsoft.com/office/drawing/2014/main" id="{5433372D-D28E-DA38-9135-5D95243C043E}"/>
              </a:ext>
            </a:extLst>
          </p:cNvPr>
          <p:cNvSpPr txBox="1"/>
          <p:nvPr/>
        </p:nvSpPr>
        <p:spPr>
          <a:xfrm>
            <a:off x="4596652" y="495300"/>
            <a:ext cx="11658600" cy="1015663"/>
          </a:xfrm>
          <a:prstGeom prst="rect">
            <a:avLst/>
          </a:prstGeom>
          <a:noFill/>
        </p:spPr>
        <p:txBody>
          <a:bodyPr wrap="square" rtlCol="0">
            <a:spAutoFit/>
          </a:bodyPr>
          <a:lstStyle/>
          <a:p>
            <a:r>
              <a:rPr lang="el-GR" sz="6000" b="1" dirty="0">
                <a:solidFill>
                  <a:srgbClr val="009999"/>
                </a:solidFill>
                <a:latin typeface="Arial" panose="020B0604020202020204" pitchFamily="34" charset="0"/>
                <a:cs typeface="Arial" panose="020B0604020202020204" pitchFamily="34" charset="0"/>
              </a:rPr>
              <a:t>Άρθρο 3Δ - Καθεστώς </a:t>
            </a:r>
            <a:r>
              <a:rPr lang="en-US" sz="6000" b="1" dirty="0">
                <a:solidFill>
                  <a:srgbClr val="009999"/>
                </a:solidFill>
                <a:latin typeface="Arial" panose="020B0604020202020204" pitchFamily="34" charset="0"/>
                <a:cs typeface="Arial" panose="020B0604020202020204" pitchFamily="34" charset="0"/>
              </a:rPr>
              <a:t>non-</a:t>
            </a:r>
            <a:r>
              <a:rPr lang="en-US" sz="6000" b="1" dirty="0" err="1">
                <a:solidFill>
                  <a:srgbClr val="009999"/>
                </a:solidFill>
                <a:latin typeface="Arial" panose="020B0604020202020204" pitchFamily="34" charset="0"/>
                <a:cs typeface="Arial" panose="020B0604020202020204" pitchFamily="34" charset="0"/>
              </a:rPr>
              <a:t>dom</a:t>
            </a:r>
            <a:endParaRPr lang="LID4096" sz="6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3F92119B-C10B-08D4-A08B-88F2F3417966}"/>
              </a:ext>
            </a:extLst>
          </p:cNvPr>
          <p:cNvSpPr txBox="1"/>
          <p:nvPr/>
        </p:nvSpPr>
        <p:spPr>
          <a:xfrm>
            <a:off x="867922" y="1608158"/>
            <a:ext cx="16332200" cy="8335942"/>
          </a:xfrm>
          <a:prstGeom prst="rect">
            <a:avLst/>
          </a:prstGeom>
          <a:noFill/>
        </p:spPr>
        <p:txBody>
          <a:bodyPr wrap="square" rtlCol="0">
            <a:normAutofit fontScale="92500"/>
          </a:bodyPr>
          <a:lstStyle/>
          <a:p>
            <a:pPr algn="just">
              <a:lnSpc>
                <a:spcPct val="120000"/>
              </a:lnSpc>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Δυνατότητα επέκτασης του καθεστώτος </a:t>
            </a:r>
            <a:r>
              <a:rPr lang="en-US" sz="3200" dirty="0">
                <a:latin typeface="Arial" panose="020B0604020202020204" pitchFamily="34" charset="0"/>
                <a:cs typeface="Arial" panose="020B0604020202020204" pitchFamily="34" charset="0"/>
              </a:rPr>
              <a:t>non-</a:t>
            </a:r>
            <a:r>
              <a:rPr lang="en-US" sz="3200" dirty="0" err="1">
                <a:latin typeface="Arial" panose="020B0604020202020204" pitchFamily="34" charset="0"/>
                <a:cs typeface="Arial" panose="020B0604020202020204" pitchFamily="34" charset="0"/>
              </a:rPr>
              <a:t>dom</a:t>
            </a:r>
            <a:r>
              <a:rPr lang="en-US" sz="3200" dirty="0">
                <a:latin typeface="Arial" panose="020B0604020202020204" pitchFamily="34" charset="0"/>
                <a:cs typeface="Arial" panose="020B0604020202020204" pitchFamily="34" charset="0"/>
              </a:rPr>
              <a:t> </a:t>
            </a:r>
            <a:r>
              <a:rPr lang="el-GR" sz="3200" dirty="0">
                <a:latin typeface="Arial" panose="020B0604020202020204" pitchFamily="34" charset="0"/>
                <a:cs typeface="Arial" panose="020B0604020202020204" pitchFamily="34" charset="0"/>
              </a:rPr>
              <a:t>από </a:t>
            </a:r>
            <a:r>
              <a:rPr lang="el-GR" sz="3200" b="1" u="sng" dirty="0">
                <a:latin typeface="Arial" panose="020B0604020202020204" pitchFamily="34" charset="0"/>
                <a:cs typeface="Arial" panose="020B0604020202020204" pitchFamily="34" charset="0"/>
              </a:rPr>
              <a:t>άτομα που δεν έχουν κατοικία καταγωγής στη Δημοκρατία</a:t>
            </a:r>
            <a:r>
              <a:rPr lang="el-GR" sz="3200" b="1" dirty="0">
                <a:latin typeface="Arial" panose="020B0604020202020204" pitchFamily="34" charset="0"/>
                <a:cs typeface="Arial" panose="020B0604020202020204" pitchFamily="34" charset="0"/>
              </a:rPr>
              <a:t> </a:t>
            </a:r>
            <a:r>
              <a:rPr lang="el-GR" sz="3200" dirty="0">
                <a:latin typeface="Arial" panose="020B0604020202020204" pitchFamily="34" charset="0"/>
                <a:cs typeface="Arial" panose="020B0604020202020204" pitchFamily="34" charset="0"/>
              </a:rPr>
              <a:t>για </a:t>
            </a:r>
            <a:r>
              <a:rPr lang="el-GR" sz="3200" b="1" dirty="0">
                <a:latin typeface="Arial" panose="020B0604020202020204" pitchFamily="34" charset="0"/>
                <a:cs typeface="Arial" panose="020B0604020202020204" pitchFamily="34" charset="0"/>
              </a:rPr>
              <a:t>δύο 5ετείς περιόδους  </a:t>
            </a:r>
            <a:r>
              <a:rPr lang="el-GR" sz="3200" dirty="0">
                <a:latin typeface="Arial" panose="020B0604020202020204" pitchFamily="34" charset="0"/>
                <a:cs typeface="Arial" panose="020B0604020202020204" pitchFamily="34" charset="0"/>
              </a:rPr>
              <a:t>καταβάλλοντας </a:t>
            </a:r>
            <a:r>
              <a:rPr lang="el-GR" sz="3200" b="1" dirty="0">
                <a:latin typeface="Arial" panose="020B0604020202020204" pitchFamily="34" charset="0"/>
                <a:cs typeface="Arial" panose="020B0604020202020204" pitchFamily="34" charset="0"/>
              </a:rPr>
              <a:t>κατ’ αποκοπή ετήσιο ποσό ΕΕΑ ύψους </a:t>
            </a:r>
            <a:r>
              <a:rPr lang="el-GR" sz="3200" b="1" u="sng" dirty="0">
                <a:latin typeface="Arial" panose="020B0604020202020204" pitchFamily="34" charset="0"/>
                <a:cs typeface="Arial" panose="020B0604020202020204" pitchFamily="34" charset="0"/>
              </a:rPr>
              <a:t>€50.000</a:t>
            </a:r>
            <a:r>
              <a:rPr lang="el-GR" sz="3200" b="1" dirty="0">
                <a:latin typeface="Arial" panose="020B0604020202020204" pitchFamily="34" charset="0"/>
                <a:cs typeface="Arial" panose="020B0604020202020204" pitchFamily="34" charset="0"/>
              </a:rPr>
              <a:t> </a:t>
            </a:r>
            <a:r>
              <a:rPr lang="el-GR" sz="3200" dirty="0">
                <a:latin typeface="Arial" panose="020B0604020202020204" pitchFamily="34" charset="0"/>
                <a:cs typeface="Arial" panose="020B0604020202020204" pitchFamily="34" charset="0"/>
              </a:rPr>
              <a:t>(νέο άρθρο 3Δ: Εναλλακτικός τρόπος επιβολής ΕΕΑ):</a:t>
            </a:r>
          </a:p>
          <a:p>
            <a:pPr marL="830263" indent="-457200" algn="just">
              <a:spcBef>
                <a:spcPts val="1800"/>
              </a:spcBef>
              <a:buClr>
                <a:srgbClr val="009999"/>
              </a:buClr>
              <a:buFont typeface="Wingdings" panose="05000000000000000000" pitchFamily="2" charset="2"/>
              <a:buChar char="Ø"/>
            </a:pPr>
            <a:r>
              <a:rPr lang="el-GR" sz="3200" b="1" dirty="0">
                <a:latin typeface="Arial" panose="020B0604020202020204" pitchFamily="34" charset="0"/>
                <a:cs typeface="Arial" panose="020B0604020202020204" pitchFamily="34" charset="0"/>
              </a:rPr>
              <a:t>Ανέκκλητη επιλογή</a:t>
            </a:r>
            <a:r>
              <a:rPr lang="el-GR" sz="3200" dirty="0">
                <a:latin typeface="Arial" panose="020B0604020202020204" pitchFamily="34" charset="0"/>
                <a:cs typeface="Arial" panose="020B0604020202020204" pitchFamily="34" charset="0"/>
              </a:rPr>
              <a:t> του ατόμου.</a:t>
            </a:r>
            <a:endParaRPr lang="en-US" sz="3200" dirty="0">
              <a:latin typeface="Arial" panose="020B0604020202020204" pitchFamily="34" charset="0"/>
              <a:cs typeface="Arial" panose="020B0604020202020204" pitchFamily="34" charset="0"/>
            </a:endParaRPr>
          </a:p>
          <a:p>
            <a:pPr marL="830263" indent="-457200" algn="just">
              <a:spcBef>
                <a:spcPts val="1800"/>
              </a:spcBef>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Η υπαγωγή του ατόμου στον Εναλλακτικό τρόπο επιβολής ΕΕΑ δεν είναι αυτόματη, αλλά </a:t>
            </a:r>
            <a:r>
              <a:rPr lang="el-GR" sz="3200" b="1" dirty="0">
                <a:latin typeface="Arial" panose="020B0604020202020204" pitchFamily="34" charset="0"/>
                <a:cs typeface="Arial" panose="020B0604020202020204" pitchFamily="34" charset="0"/>
              </a:rPr>
              <a:t>απαιτεί την υποβολή αίτησης στον Έφορο </a:t>
            </a:r>
            <a:r>
              <a:rPr lang="el-GR" sz="3200" dirty="0">
                <a:latin typeface="Arial" panose="020B0604020202020204" pitchFamily="34" charset="0"/>
                <a:cs typeface="Arial" panose="020B0604020202020204" pitchFamily="34" charset="0"/>
              </a:rPr>
              <a:t>για κάθε 5ετή περίοδο, </a:t>
            </a:r>
            <a:r>
              <a:rPr lang="el-GR" sz="3200" b="1" dirty="0">
                <a:latin typeface="Arial" panose="020B0604020202020204" pitchFamily="34" charset="0"/>
                <a:cs typeface="Arial" panose="020B0604020202020204" pitchFamily="34" charset="0"/>
              </a:rPr>
              <a:t>η οποία θα πρέπει να τύχει της έγκρισής του</a:t>
            </a:r>
            <a:r>
              <a:rPr lang="el-GR" sz="3200" dirty="0">
                <a:latin typeface="Arial" panose="020B0604020202020204" pitchFamily="34" charset="0"/>
                <a:cs typeface="Arial" panose="020B0604020202020204" pitchFamily="34" charset="0"/>
              </a:rPr>
              <a:t>.</a:t>
            </a:r>
          </a:p>
          <a:p>
            <a:pPr marL="830263" indent="-457200" algn="just">
              <a:spcBef>
                <a:spcPts val="1800"/>
              </a:spcBef>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Η αίτηση υποβάλλεται μέχρι την 30</a:t>
            </a:r>
            <a:r>
              <a:rPr lang="el-GR" sz="3200" baseline="30000" dirty="0">
                <a:latin typeface="Arial" panose="020B0604020202020204" pitchFamily="34" charset="0"/>
                <a:cs typeface="Arial" panose="020B0604020202020204" pitchFamily="34" charset="0"/>
              </a:rPr>
              <a:t>η</a:t>
            </a:r>
            <a:r>
              <a:rPr lang="el-GR" sz="3200" dirty="0">
                <a:latin typeface="Arial" panose="020B0604020202020204" pitchFamily="34" charset="0"/>
                <a:cs typeface="Arial" panose="020B0604020202020204" pitchFamily="34" charset="0"/>
              </a:rPr>
              <a:t> Ιουνίου του πρώτου έτους της κάθε 5ετούς περιόδου.</a:t>
            </a:r>
            <a:endParaRPr lang="en-US" sz="3200" dirty="0">
              <a:latin typeface="Arial" panose="020B0604020202020204" pitchFamily="34" charset="0"/>
              <a:cs typeface="Arial" panose="020B0604020202020204" pitchFamily="34" charset="0"/>
            </a:endParaRPr>
          </a:p>
          <a:p>
            <a:pPr marL="830263" indent="-457200" algn="just">
              <a:spcBef>
                <a:spcPts val="1800"/>
              </a:spcBef>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Το ποσό της ΕΕΑ για ολόκληρη την 5ετή περίοδο (€250.000) καταβάλλεται μέχρι το τέλος του μήνα που έπεται τον μήνα στον οποίο η αίτηση έγινε αποδεκτή από τον Έφοροˑ</a:t>
            </a:r>
            <a:endParaRPr lang="en-US" sz="3200" dirty="0">
              <a:latin typeface="Arial" panose="020B0604020202020204" pitchFamily="34" charset="0"/>
              <a:cs typeface="Arial" panose="020B0604020202020204" pitchFamily="34" charset="0"/>
            </a:endParaRPr>
          </a:p>
          <a:p>
            <a:pPr marL="830263" indent="-457200" algn="just">
              <a:spcBef>
                <a:spcPts val="1800"/>
              </a:spcBef>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Σε περίπτωση μη εμπρόθεσμης υποβολής αίτησης ή μη εμπρόθεσμης καταβολής, για το συγκεκριμένο έτος το άτομο καταβάλλει ΕΕΑ ως κάτοικος με βάση τα εισοδήματά του και δύναται να υποβάλει νέα αίτηση για υπαγωγή στον Εναλλακτικό τρόπο επιβολής ΕΕΑ το επόμενο έτος. </a:t>
            </a:r>
          </a:p>
        </p:txBody>
      </p:sp>
      <p:sp>
        <p:nvSpPr>
          <p:cNvPr id="11" name="Slide Number Placeholder 10">
            <a:extLst>
              <a:ext uri="{FF2B5EF4-FFF2-40B4-BE49-F238E27FC236}">
                <a16:creationId xmlns:a16="http://schemas.microsoft.com/office/drawing/2014/main" id="{1E060B04-5430-D7BE-0DFF-67411C15C6BD}"/>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13" name="Slide Number Placeholder 9">
            <a:extLst>
              <a:ext uri="{FF2B5EF4-FFF2-40B4-BE49-F238E27FC236}">
                <a16:creationId xmlns:a16="http://schemas.microsoft.com/office/drawing/2014/main" id="{CBB52A16-E2F5-2F27-B8EB-266D87CAF6CF}"/>
              </a:ext>
            </a:extLst>
          </p:cNvPr>
          <p:cNvSpPr txBox="1">
            <a:spLocks/>
          </p:cNvSpPr>
          <p:nvPr/>
        </p:nvSpPr>
        <p:spPr>
          <a:xfrm>
            <a:off x="15858545" y="942657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6</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7155531">
            <a:off x="-10474471" y="-10714699"/>
            <a:ext cx="16735360" cy="11890841"/>
          </a:xfrm>
          <a:custGeom>
            <a:avLst/>
            <a:gdLst/>
            <a:ahLst/>
            <a:cxnLst/>
            <a:rect l="l" t="t" r="r" b="b"/>
            <a:pathLst>
              <a:path w="16735360" h="11890841">
                <a:moveTo>
                  <a:pt x="0" y="0"/>
                </a:moveTo>
                <a:lnTo>
                  <a:pt x="16735360" y="0"/>
                </a:lnTo>
                <a:lnTo>
                  <a:pt x="16735360" y="11890841"/>
                </a:lnTo>
                <a:lnTo>
                  <a:pt x="0" y="11890841"/>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3" name="Freeform 3"/>
          <p:cNvSpPr/>
          <p:nvPr/>
        </p:nvSpPr>
        <p:spPr>
          <a:xfrm rot="8632788">
            <a:off x="12389503" y="-10181353"/>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4" name="Freeform 4"/>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5"/>
            <a:stretch>
              <a:fillRect/>
            </a:stretch>
          </a:blipFill>
        </p:spPr>
      </p:sp>
      <p:sp>
        <p:nvSpPr>
          <p:cNvPr id="6" name="Freeform 6"/>
          <p:cNvSpPr/>
          <p:nvPr/>
        </p:nvSpPr>
        <p:spPr>
          <a:xfrm rot="8632788">
            <a:off x="11841985" y="4923834"/>
            <a:ext cx="14368361" cy="10209036"/>
          </a:xfrm>
          <a:custGeom>
            <a:avLst/>
            <a:gdLst/>
            <a:ahLst/>
            <a:cxnLst/>
            <a:rect l="l" t="t" r="r" b="b"/>
            <a:pathLst>
              <a:path w="14368361" h="10209036">
                <a:moveTo>
                  <a:pt x="0" y="0"/>
                </a:moveTo>
                <a:lnTo>
                  <a:pt x="14368361" y="0"/>
                </a:lnTo>
                <a:lnTo>
                  <a:pt x="14368361" y="10209036"/>
                </a:lnTo>
                <a:lnTo>
                  <a:pt x="0" y="10209036"/>
                </a:lnTo>
                <a:lnTo>
                  <a:pt x="0" y="0"/>
                </a:lnTo>
                <a:close/>
              </a:path>
            </a:pathLst>
          </a:custGeom>
          <a:blipFill>
            <a:blip r:embed="rId3">
              <a:extLst>
                <a:ext uri="{96DAC541-7B7A-43D3-8B79-37D633B846F1}">
                  <asvg:svgBlip xmlns:asvg="http://schemas.microsoft.com/office/drawing/2016/SVG/main" r:embed="rId4"/>
                </a:ext>
              </a:extLst>
            </a:blip>
            <a:stretch>
              <a:fillRect l="-37333" t="-68685"/>
            </a:stretch>
          </a:blipFill>
        </p:spPr>
      </p:sp>
      <p:sp>
        <p:nvSpPr>
          <p:cNvPr id="9" name="TextBox 8">
            <a:extLst>
              <a:ext uri="{FF2B5EF4-FFF2-40B4-BE49-F238E27FC236}">
                <a16:creationId xmlns:a16="http://schemas.microsoft.com/office/drawing/2014/main" id="{B81835C1-5A8B-AB27-E5A8-5D3A06AAB627}"/>
              </a:ext>
            </a:extLst>
          </p:cNvPr>
          <p:cNvSpPr txBox="1"/>
          <p:nvPr/>
        </p:nvSpPr>
        <p:spPr>
          <a:xfrm>
            <a:off x="4048765" y="550208"/>
            <a:ext cx="123444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3Δ - Καθεστώς </a:t>
            </a:r>
            <a:r>
              <a:rPr lang="en-US" sz="6000" b="1" dirty="0">
                <a:solidFill>
                  <a:srgbClr val="009999"/>
                </a:solidFill>
                <a:latin typeface="Arial" panose="020B0604020202020204" pitchFamily="34" charset="0"/>
                <a:cs typeface="Arial" panose="020B0604020202020204" pitchFamily="34" charset="0"/>
              </a:rPr>
              <a:t>non-</a:t>
            </a:r>
            <a:r>
              <a:rPr lang="en-US" sz="6000" b="1" dirty="0" err="1">
                <a:solidFill>
                  <a:srgbClr val="009999"/>
                </a:solidFill>
                <a:latin typeface="Arial" panose="020B0604020202020204" pitchFamily="34" charset="0"/>
                <a:cs typeface="Arial" panose="020B0604020202020204" pitchFamily="34" charset="0"/>
              </a:rPr>
              <a:t>dom</a:t>
            </a:r>
            <a:r>
              <a:rPr lang="el-GR" sz="6000" b="1" dirty="0">
                <a:solidFill>
                  <a:srgbClr val="009999"/>
                </a:solidFill>
                <a:latin typeface="Arial" panose="020B0604020202020204" pitchFamily="34" charset="0"/>
                <a:cs typeface="Arial" panose="020B0604020202020204" pitchFamily="34" charset="0"/>
              </a:rPr>
              <a:t> (συνέχεια)</a:t>
            </a:r>
            <a:endParaRPr lang="LID4096" sz="60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84FF0D6C-E913-0CD5-5C49-908BD6215D92}"/>
              </a:ext>
            </a:extLst>
          </p:cNvPr>
          <p:cNvSpPr txBox="1"/>
          <p:nvPr/>
        </p:nvSpPr>
        <p:spPr>
          <a:xfrm>
            <a:off x="990600" y="2552700"/>
            <a:ext cx="16459200" cy="7001917"/>
          </a:xfrm>
          <a:prstGeom prst="rect">
            <a:avLst/>
          </a:prstGeom>
          <a:noFill/>
        </p:spPr>
        <p:txBody>
          <a:bodyPr wrap="square" rtlCol="0">
            <a:spAutoFit/>
          </a:bodyPr>
          <a:lstStyle/>
          <a:p>
            <a:pPr algn="just">
              <a:buClr>
                <a:srgbClr val="009999"/>
              </a:buClr>
              <a:buFont typeface="Wingdings" panose="05000000000000000000" pitchFamily="2" charset="2"/>
              <a:buChar char="Ø"/>
            </a:pPr>
            <a:r>
              <a:rPr lang="el-GR" sz="4000" dirty="0">
                <a:latin typeface="Arial" panose="020B0604020202020204" pitchFamily="34" charset="0"/>
                <a:cs typeface="Arial" panose="020B0604020202020204" pitchFamily="34" charset="0"/>
              </a:rPr>
              <a:t>Το ποσό των €250.000 που καταβάλλεται με βάση τον Εναλλακτικό τρόπο επιβολής ΕΕΑ:</a:t>
            </a:r>
          </a:p>
          <a:p>
            <a:pPr algn="just">
              <a:buClr>
                <a:srgbClr val="009999"/>
              </a:buClr>
              <a:buFont typeface="Wingdings" panose="05000000000000000000" pitchFamily="2" charset="2"/>
              <a:buChar char="Ø"/>
            </a:pPr>
            <a:endParaRPr lang="el-GR" sz="900" dirty="0">
              <a:latin typeface="Arial" panose="020B0604020202020204" pitchFamily="34" charset="0"/>
              <a:cs typeface="Arial" panose="020B0604020202020204" pitchFamily="34" charset="0"/>
            </a:endParaRPr>
          </a:p>
          <a:p>
            <a:pPr marL="830263" indent="-457200" algn="just">
              <a:buClr>
                <a:srgbClr val="009999"/>
              </a:buClr>
              <a:buFont typeface="Wingdings" panose="05000000000000000000" pitchFamily="2" charset="2"/>
              <a:buChar char="Ø"/>
            </a:pPr>
            <a:r>
              <a:rPr lang="el-GR" sz="4000" b="1" dirty="0">
                <a:latin typeface="Arial" panose="020B0604020202020204" pitchFamily="34" charset="0"/>
                <a:cs typeface="Arial" panose="020B0604020202020204" pitchFamily="34" charset="0"/>
              </a:rPr>
              <a:t>δεν συμψηφίζεται </a:t>
            </a:r>
            <a:r>
              <a:rPr lang="el-GR" sz="4000" dirty="0">
                <a:latin typeface="Arial" panose="020B0604020202020204" pitchFamily="34" charset="0"/>
                <a:cs typeface="Arial" panose="020B0604020202020204" pitchFamily="34" charset="0"/>
              </a:rPr>
              <a:t>με άλλες φορολογικές υποχρεώσεις ή τυχόν πιστωτικά υπόλοιπα του ατόμου</a:t>
            </a:r>
            <a:endParaRPr lang="en-US" sz="4000" dirty="0">
              <a:latin typeface="Arial" panose="020B0604020202020204" pitchFamily="34" charset="0"/>
              <a:cs typeface="Arial" panose="020B0604020202020204" pitchFamily="34" charset="0"/>
            </a:endParaRPr>
          </a:p>
          <a:p>
            <a:pPr marL="830263" indent="-457200" algn="just">
              <a:buClr>
                <a:srgbClr val="009999"/>
              </a:buClr>
              <a:buFont typeface="Wingdings" panose="05000000000000000000" pitchFamily="2" charset="2"/>
              <a:buChar char="Ø"/>
            </a:pPr>
            <a:endParaRPr lang="el-GR" sz="4000" dirty="0">
              <a:latin typeface="Arial" panose="020B0604020202020204" pitchFamily="34" charset="0"/>
              <a:cs typeface="Arial" panose="020B0604020202020204" pitchFamily="34" charset="0"/>
            </a:endParaRPr>
          </a:p>
          <a:p>
            <a:pPr marL="830263" indent="-457200" algn="just">
              <a:buClr>
                <a:srgbClr val="009999"/>
              </a:buClr>
              <a:buFont typeface="Wingdings" panose="05000000000000000000" pitchFamily="2" charset="2"/>
              <a:buChar char="Ø"/>
            </a:pPr>
            <a:r>
              <a:rPr lang="el-GR" sz="4000" b="1" dirty="0">
                <a:latin typeface="Arial" panose="020B0604020202020204" pitchFamily="34" charset="0"/>
                <a:cs typeface="Arial" panose="020B0604020202020204" pitchFamily="34" charset="0"/>
              </a:rPr>
              <a:t>εξαντλεί κάθε υποχρέωση </a:t>
            </a:r>
            <a:r>
              <a:rPr lang="el-GR" sz="4000" dirty="0">
                <a:latin typeface="Arial" panose="020B0604020202020204" pitchFamily="34" charset="0"/>
                <a:cs typeface="Arial" panose="020B0604020202020204" pitchFamily="34" charset="0"/>
              </a:rPr>
              <a:t>του ατόμου αναφορικά με ΕΕΑ για τα πέντε (5) φορολογικά έτη, στα οποία αφορά η αίτησή του</a:t>
            </a:r>
            <a:endParaRPr lang="en-US" sz="4000" dirty="0">
              <a:latin typeface="Arial" panose="020B0604020202020204" pitchFamily="34" charset="0"/>
              <a:cs typeface="Arial" panose="020B0604020202020204" pitchFamily="34" charset="0"/>
            </a:endParaRPr>
          </a:p>
          <a:p>
            <a:pPr marL="830263" indent="-457200" algn="just">
              <a:buClr>
                <a:srgbClr val="009999"/>
              </a:buClr>
              <a:buFont typeface="Wingdings" panose="05000000000000000000" pitchFamily="2" charset="2"/>
              <a:buChar char="Ø"/>
            </a:pPr>
            <a:endParaRPr lang="el-GR" sz="4000" dirty="0">
              <a:latin typeface="Arial" panose="020B0604020202020204" pitchFamily="34" charset="0"/>
              <a:cs typeface="Arial" panose="020B0604020202020204" pitchFamily="34" charset="0"/>
            </a:endParaRPr>
          </a:p>
          <a:p>
            <a:pPr marL="830263" indent="-457200" algn="just">
              <a:buClr>
                <a:srgbClr val="009999"/>
              </a:buClr>
              <a:buFont typeface="Wingdings" panose="05000000000000000000" pitchFamily="2" charset="2"/>
              <a:buChar char="Ø"/>
            </a:pPr>
            <a:r>
              <a:rPr lang="el-GR" sz="4000" b="1" dirty="0">
                <a:latin typeface="Arial" panose="020B0604020202020204" pitchFamily="34" charset="0"/>
                <a:cs typeface="Arial" panose="020B0604020202020204" pitchFamily="34" charset="0"/>
              </a:rPr>
              <a:t>δεν επιστρέφεται </a:t>
            </a:r>
            <a:r>
              <a:rPr lang="el-GR" sz="4000" dirty="0">
                <a:latin typeface="Arial" panose="020B0604020202020204" pitchFamily="34" charset="0"/>
                <a:cs typeface="Arial" panose="020B0604020202020204" pitchFamily="34" charset="0"/>
              </a:rPr>
              <a:t>για οποιονδήποτε λόγο</a:t>
            </a:r>
            <a:endParaRPr lang="en-US" sz="4000" dirty="0">
              <a:latin typeface="Arial" panose="020B0604020202020204" pitchFamily="34" charset="0"/>
              <a:cs typeface="Arial" panose="020B0604020202020204" pitchFamily="34" charset="0"/>
            </a:endParaRPr>
          </a:p>
          <a:p>
            <a:pPr marL="830263" indent="-457200" algn="just">
              <a:buClr>
                <a:srgbClr val="009999"/>
              </a:buClr>
              <a:buFont typeface="Wingdings" panose="05000000000000000000" pitchFamily="2" charset="2"/>
              <a:buChar char="Ø"/>
            </a:pPr>
            <a:endParaRPr lang="el-GR" sz="4000" dirty="0">
              <a:latin typeface="Arial" panose="020B0604020202020204" pitchFamily="34" charset="0"/>
              <a:cs typeface="Arial" panose="020B0604020202020204" pitchFamily="34" charset="0"/>
            </a:endParaRPr>
          </a:p>
          <a:p>
            <a:pPr marL="830263" indent="-457200" algn="just">
              <a:buClr>
                <a:srgbClr val="009999"/>
              </a:buClr>
              <a:buFont typeface="Wingdings" panose="05000000000000000000" pitchFamily="2" charset="2"/>
              <a:buChar char="Ø"/>
            </a:pPr>
            <a:r>
              <a:rPr lang="el-GR" sz="4000" b="1" dirty="0">
                <a:latin typeface="Arial" panose="020B0604020202020204" pitchFamily="34" charset="0"/>
                <a:cs typeface="Arial" panose="020B0604020202020204" pitchFamily="34" charset="0"/>
              </a:rPr>
              <a:t>δεν μειώνεται </a:t>
            </a:r>
            <a:r>
              <a:rPr lang="el-GR" sz="4000" dirty="0">
                <a:latin typeface="Arial" panose="020B0604020202020204" pitchFamily="34" charset="0"/>
                <a:cs typeface="Arial" panose="020B0604020202020204" pitchFamily="34" charset="0"/>
              </a:rPr>
              <a:t>με έκπτωση αναφορικά </a:t>
            </a:r>
            <a:r>
              <a:rPr lang="el-GR" sz="4000" b="1" dirty="0">
                <a:latin typeface="Arial" panose="020B0604020202020204" pitchFamily="34" charset="0"/>
                <a:cs typeface="Arial" panose="020B0604020202020204" pitchFamily="34" charset="0"/>
              </a:rPr>
              <a:t>με αλλοδαπό φόρο</a:t>
            </a:r>
          </a:p>
        </p:txBody>
      </p:sp>
      <p:sp>
        <p:nvSpPr>
          <p:cNvPr id="14" name="Slide Number Placeholder 9">
            <a:extLst>
              <a:ext uri="{FF2B5EF4-FFF2-40B4-BE49-F238E27FC236}">
                <a16:creationId xmlns:a16="http://schemas.microsoft.com/office/drawing/2014/main" id="{45E9F326-498D-FF27-7307-4E83F4A268D0}"/>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7</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3"/>
            <a:stretch>
              <a:fillRect/>
            </a:stretch>
          </a:blipFill>
        </p:spPr>
      </p:sp>
      <p:sp>
        <p:nvSpPr>
          <p:cNvPr id="3" name="Freeform 3"/>
          <p:cNvSpPr/>
          <p:nvPr/>
        </p:nvSpPr>
        <p:spPr>
          <a:xfrm rot="2699999">
            <a:off x="14233133" y="-2151604"/>
            <a:ext cx="7518024" cy="4646462"/>
          </a:xfrm>
          <a:custGeom>
            <a:avLst/>
            <a:gdLst/>
            <a:ahLst/>
            <a:cxnLst/>
            <a:rect l="l" t="t" r="r" b="b"/>
            <a:pathLst>
              <a:path w="7518024" h="4646462">
                <a:moveTo>
                  <a:pt x="0" y="0"/>
                </a:moveTo>
                <a:lnTo>
                  <a:pt x="7518024" y="0"/>
                </a:lnTo>
                <a:lnTo>
                  <a:pt x="7518024" y="4646463"/>
                </a:lnTo>
                <a:lnTo>
                  <a:pt x="0" y="4646463"/>
                </a:lnTo>
                <a:lnTo>
                  <a:pt x="0" y="0"/>
                </a:lnTo>
                <a:close/>
              </a:path>
            </a:pathLst>
          </a:custGeom>
          <a:blipFill>
            <a:blip r:embed="rId4">
              <a:extLst>
                <a:ext uri="{96DAC541-7B7A-43D3-8B79-37D633B846F1}">
                  <asvg:svgBlip xmlns:asvg="http://schemas.microsoft.com/office/drawing/2016/SVG/main" r:embed="rId5"/>
                </a:ext>
              </a:extLst>
            </a:blip>
            <a:stretch>
              <a:fillRect l="-57251" t="-331686" r="-148458"/>
            </a:stretch>
          </a:blipFill>
        </p:spPr>
      </p:sp>
      <p:sp>
        <p:nvSpPr>
          <p:cNvPr id="5" name="Freeform 5"/>
          <p:cNvSpPr/>
          <p:nvPr/>
        </p:nvSpPr>
        <p:spPr>
          <a:xfrm rot="-12280686">
            <a:off x="-4518817" y="3910395"/>
            <a:ext cx="6197728" cy="8361125"/>
          </a:xfrm>
          <a:custGeom>
            <a:avLst/>
            <a:gdLst/>
            <a:ahLst/>
            <a:cxnLst/>
            <a:rect l="l" t="t" r="r" b="b"/>
            <a:pathLst>
              <a:path w="6197728" h="8361125">
                <a:moveTo>
                  <a:pt x="4530810" y="0"/>
                </a:moveTo>
                <a:lnTo>
                  <a:pt x="6197727" y="7330898"/>
                </a:lnTo>
                <a:lnTo>
                  <a:pt x="1666917" y="8361125"/>
                </a:lnTo>
                <a:lnTo>
                  <a:pt x="0" y="1030226"/>
                </a:lnTo>
                <a:lnTo>
                  <a:pt x="4530810" y="0"/>
                </a:lnTo>
                <a:close/>
              </a:path>
            </a:pathLst>
          </a:custGeom>
          <a:blipFill>
            <a:blip r:embed="rId4">
              <a:extLst>
                <a:ext uri="{96DAC541-7B7A-43D3-8B79-37D633B846F1}">
                  <asvg:svgBlip xmlns:asvg="http://schemas.microsoft.com/office/drawing/2016/SVG/main" r:embed="rId5"/>
                </a:ext>
              </a:extLst>
            </a:blip>
            <a:stretch>
              <a:fillRect l="-10094" t="-64156" r="-270836" b="-82273"/>
            </a:stretch>
          </a:blipFill>
        </p:spPr>
      </p:sp>
      <p:sp>
        <p:nvSpPr>
          <p:cNvPr id="8" name="TextBox 7">
            <a:extLst>
              <a:ext uri="{FF2B5EF4-FFF2-40B4-BE49-F238E27FC236}">
                <a16:creationId xmlns:a16="http://schemas.microsoft.com/office/drawing/2014/main" id="{43FCA326-ACE8-816F-ECA8-4C7C012D2531}"/>
              </a:ext>
            </a:extLst>
          </p:cNvPr>
          <p:cNvSpPr txBox="1"/>
          <p:nvPr/>
        </p:nvSpPr>
        <p:spPr>
          <a:xfrm>
            <a:off x="4267200" y="146227"/>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3(1)(α) - Εισόδημα από ΜΕΡΙΣΜΑΤΑ</a:t>
            </a:r>
            <a:endParaRPr lang="LID4096" sz="60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6B35E896-043E-9E5B-0999-3FBA0C9FC710}"/>
              </a:ext>
            </a:extLst>
          </p:cNvPr>
          <p:cNvSpPr txBox="1"/>
          <p:nvPr/>
        </p:nvSpPr>
        <p:spPr>
          <a:xfrm>
            <a:off x="590550" y="1888130"/>
            <a:ext cx="16935450" cy="7963895"/>
          </a:xfrm>
          <a:prstGeom prst="rect">
            <a:avLst/>
          </a:prstGeom>
          <a:noFill/>
        </p:spPr>
        <p:txBody>
          <a:bodyPr wrap="square" rtlCol="0">
            <a:normAutofit fontScale="92500" lnSpcReduction="20000"/>
          </a:bodyPr>
          <a:lstStyle/>
          <a:p>
            <a:pPr algn="just">
              <a:buClr>
                <a:srgbClr val="009999"/>
              </a:buClr>
            </a:pPr>
            <a:r>
              <a:rPr lang="el-GR" sz="3200" dirty="0">
                <a:latin typeface="Arial" panose="020B0604020202020204" pitchFamily="34" charset="0"/>
                <a:cs typeface="Arial" panose="020B0604020202020204" pitchFamily="34" charset="0"/>
              </a:rPr>
              <a:t>Τα παρακάτω πρόσωπα καταβάλλουν ΕΕΑ στο ποσό των μερισμάτων που λαμβάνουν σύμφωνα με το Άρθρο 3(1)</a:t>
            </a:r>
            <a:r>
              <a:rPr lang="en-US" sz="3200" dirty="0">
                <a:latin typeface="Arial" panose="020B0604020202020204" pitchFamily="34" charset="0"/>
                <a:cs typeface="Arial" panose="020B0604020202020204" pitchFamily="34" charset="0"/>
              </a:rPr>
              <a:t>,</a:t>
            </a:r>
            <a:r>
              <a:rPr lang="el-GR" sz="3200" dirty="0">
                <a:latin typeface="Arial" panose="020B0604020202020204" pitchFamily="34" charset="0"/>
                <a:cs typeface="Arial" panose="020B0604020202020204" pitchFamily="34" charset="0"/>
              </a:rPr>
              <a:t> παράγραφος (α):</a:t>
            </a:r>
          </a:p>
          <a:p>
            <a:pPr algn="just">
              <a:buClr>
                <a:srgbClr val="009999"/>
              </a:buClr>
            </a:pPr>
            <a:endParaRPr lang="el-GR" sz="2600" dirty="0">
              <a:latin typeface="Arial" panose="020B0604020202020204" pitchFamily="34" charset="0"/>
              <a:cs typeface="Arial" panose="020B0604020202020204" pitchFamily="34" charset="0"/>
            </a:endParaRPr>
          </a:p>
          <a:p>
            <a:pPr algn="just">
              <a:buClr>
                <a:srgbClr val="009999"/>
              </a:buClr>
            </a:pPr>
            <a:r>
              <a:rPr lang="el-GR" sz="3200" dirty="0">
                <a:latin typeface="Arial" panose="020B0604020202020204" pitchFamily="34" charset="0"/>
                <a:cs typeface="Arial" panose="020B0604020202020204" pitchFamily="34" charset="0"/>
              </a:rPr>
              <a:t> </a:t>
            </a:r>
            <a:r>
              <a:rPr lang="el-GR" sz="3200" b="1" u="sng" dirty="0">
                <a:latin typeface="Arial" panose="020B0604020202020204" pitchFamily="34" charset="0"/>
                <a:cs typeface="Arial" panose="020B0604020202020204" pitchFamily="34" charset="0"/>
              </a:rPr>
              <a:t>Άτομα</a:t>
            </a:r>
            <a:r>
              <a:rPr lang="el-GR" sz="3200" dirty="0">
                <a:latin typeface="Arial" panose="020B0604020202020204" pitchFamily="34" charset="0"/>
                <a:cs typeface="Arial" panose="020B0604020202020204" pitchFamily="34" charset="0"/>
              </a:rPr>
              <a:t> σε ποσοστό </a:t>
            </a:r>
            <a:r>
              <a:rPr lang="el-GR" sz="3200" b="1" u="sng" dirty="0">
                <a:latin typeface="Arial" panose="020B0604020202020204" pitchFamily="34" charset="0"/>
                <a:cs typeface="Arial" panose="020B0604020202020204" pitchFamily="34" charset="0"/>
              </a:rPr>
              <a:t>5% (μείωση από το 17%)</a:t>
            </a:r>
          </a:p>
          <a:p>
            <a:pPr algn="just">
              <a:buClr>
                <a:srgbClr val="009999"/>
              </a:buClr>
            </a:pPr>
            <a:endParaRPr lang="el-GR" sz="2000" b="1" u="sng" dirty="0">
              <a:latin typeface="Arial" panose="020B0604020202020204" pitchFamily="34" charset="0"/>
              <a:cs typeface="Arial" panose="020B0604020202020204" pitchFamily="34" charset="0"/>
            </a:endParaRPr>
          </a:p>
          <a:p>
            <a:pPr marL="804863" indent="-457200" algn="just">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Δεν καταβάλλεται ΕΕΑ στο μέρισμα που</a:t>
            </a:r>
            <a:r>
              <a:rPr lang="en-US" sz="3200" dirty="0">
                <a:latin typeface="Arial" panose="020B0604020202020204" pitchFamily="34" charset="0"/>
                <a:cs typeface="Arial" panose="020B0604020202020204" pitchFamily="34" charset="0"/>
              </a:rPr>
              <a:t>:</a:t>
            </a:r>
            <a:endParaRPr lang="el-GR" sz="3200" dirty="0">
              <a:latin typeface="Arial" panose="020B0604020202020204" pitchFamily="34" charset="0"/>
              <a:cs typeface="Arial" panose="020B0604020202020204" pitchFamily="34" charset="0"/>
            </a:endParaRPr>
          </a:p>
          <a:p>
            <a:pPr marL="804863" indent="-457200" algn="just">
              <a:buClr>
                <a:srgbClr val="009999"/>
              </a:buClr>
              <a:buFont typeface="Wingdings" panose="05000000000000000000" pitchFamily="2" charset="2"/>
              <a:buChar char="Ø"/>
            </a:pPr>
            <a:endParaRPr lang="el-GR" sz="2400" dirty="0">
              <a:latin typeface="Arial" panose="020B0604020202020204" pitchFamily="34" charset="0"/>
              <a:cs typeface="Arial" panose="020B0604020202020204" pitchFamily="34" charset="0"/>
            </a:endParaRPr>
          </a:p>
          <a:p>
            <a:pPr marL="1252538" indent="-457200" algn="just">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είχε λογιστεί ως διανεμηθέν σε προηγούμενο έτος</a:t>
            </a:r>
            <a:r>
              <a:rPr lang="en-US" sz="3200" dirty="0">
                <a:latin typeface="Arial" panose="020B0604020202020204" pitchFamily="34" charset="0"/>
                <a:cs typeface="Arial" panose="020B0604020202020204" pitchFamily="34" charset="0"/>
              </a:rPr>
              <a:t>,</a:t>
            </a:r>
            <a:endParaRPr lang="el-GR" sz="3200" dirty="0">
              <a:latin typeface="Arial" panose="020B0604020202020204" pitchFamily="34" charset="0"/>
              <a:cs typeface="Arial" panose="020B0604020202020204" pitchFamily="34" charset="0"/>
            </a:endParaRPr>
          </a:p>
          <a:p>
            <a:pPr marL="1252538" indent="-457200" algn="just">
              <a:buClr>
                <a:srgbClr val="009999"/>
              </a:buClr>
              <a:buFont typeface="Wingdings" panose="05000000000000000000" pitchFamily="2" charset="2"/>
              <a:buChar char="Ø"/>
            </a:pPr>
            <a:endParaRPr lang="el-GR" sz="2400" dirty="0">
              <a:latin typeface="Arial" panose="020B0604020202020204" pitchFamily="34" charset="0"/>
              <a:cs typeface="Arial" panose="020B0604020202020204" pitchFamily="34" charset="0"/>
            </a:endParaRPr>
          </a:p>
          <a:p>
            <a:pPr marL="1252538" indent="-457200" algn="just">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εκδίδεται από εισοδήματα που προέρχονται άμεσα ή έμμεσα από μερίσματα στα οποία καταβλήθηκε </a:t>
            </a:r>
            <a:r>
              <a:rPr lang="en-GB" sz="3200" dirty="0">
                <a:latin typeface="Arial" panose="020B0604020202020204" pitchFamily="34" charset="0"/>
                <a:cs typeface="Arial" panose="020B0604020202020204" pitchFamily="34" charset="0"/>
              </a:rPr>
              <a:t>EEA</a:t>
            </a:r>
            <a:r>
              <a:rPr lang="el-GR" sz="3200" dirty="0">
                <a:latin typeface="Arial" panose="020B0604020202020204" pitchFamily="34" charset="0"/>
                <a:cs typeface="Arial" panose="020B0604020202020204" pitchFamily="34" charset="0"/>
              </a:rPr>
              <a:t>.</a:t>
            </a:r>
          </a:p>
          <a:p>
            <a:pPr marL="1252538" indent="-457200" algn="just">
              <a:buClr>
                <a:srgbClr val="009999"/>
              </a:buClr>
              <a:buFont typeface="Wingdings" panose="05000000000000000000" pitchFamily="2" charset="2"/>
              <a:buChar char="Ø"/>
            </a:pPr>
            <a:endParaRPr lang="el-GR" sz="2600" dirty="0">
              <a:latin typeface="Arial" panose="020B0604020202020204" pitchFamily="34" charset="0"/>
              <a:cs typeface="Arial" panose="020B0604020202020204" pitchFamily="34" charset="0"/>
            </a:endParaRPr>
          </a:p>
          <a:p>
            <a:pPr marL="804863" indent="-457200" algn="just">
              <a:buClr>
                <a:srgbClr val="009999"/>
              </a:buClr>
              <a:buFont typeface="Wingdings" panose="05000000000000000000" pitchFamily="2" charset="2"/>
              <a:buChar char="Ø"/>
            </a:pPr>
            <a:r>
              <a:rPr lang="el-GR" sz="3200" dirty="0">
                <a:latin typeface="Arial" panose="020B0604020202020204" pitchFamily="34" charset="0"/>
                <a:cs typeface="Arial" panose="020B0604020202020204" pitchFamily="34" charset="0"/>
              </a:rPr>
              <a:t>Καταβάλλεται ΕΕΑ σε ποσοστό </a:t>
            </a:r>
            <a:r>
              <a:rPr lang="el-GR" sz="3200" b="1" u="sng" dirty="0">
                <a:latin typeface="Arial" panose="020B0604020202020204" pitchFamily="34" charset="0"/>
                <a:cs typeface="Arial" panose="020B0604020202020204" pitchFamily="34" charset="0"/>
              </a:rPr>
              <a:t>17%</a:t>
            </a:r>
            <a:r>
              <a:rPr lang="el-GR" sz="3200" dirty="0">
                <a:latin typeface="Arial" panose="020B0604020202020204" pitchFamily="34" charset="0"/>
                <a:cs typeface="Arial" panose="020B0604020202020204" pitchFamily="34" charset="0"/>
              </a:rPr>
              <a:t> επί των μερισμάτων που λαμβάνονται από εταιρεία κάτοικο της Δημοκρατίας </a:t>
            </a:r>
            <a:r>
              <a:rPr lang="el-GR" sz="3200" b="1" dirty="0">
                <a:latin typeface="Arial" panose="020B0604020202020204" pitchFamily="34" charset="0"/>
                <a:cs typeface="Arial" panose="020B0604020202020204" pitchFamily="34" charset="0"/>
              </a:rPr>
              <a:t>μέχρι και την 31/12/2031 </a:t>
            </a:r>
            <a:r>
              <a:rPr lang="el-GR" sz="3200" dirty="0">
                <a:latin typeface="Arial" panose="020B0604020202020204" pitchFamily="34" charset="0"/>
                <a:cs typeface="Arial" panose="020B0604020202020204" pitchFamily="34" charset="0"/>
              </a:rPr>
              <a:t>και τα οποία εκδίδονται </a:t>
            </a:r>
            <a:r>
              <a:rPr lang="el-GR" sz="3200" b="1" dirty="0">
                <a:latin typeface="Arial" panose="020B0604020202020204" pitchFamily="34" charset="0"/>
                <a:cs typeface="Arial" panose="020B0604020202020204" pitchFamily="34" charset="0"/>
              </a:rPr>
              <a:t>από κέρδη των φορολογικών ετών μέχρι και το φορολογικό έτος 2025</a:t>
            </a:r>
            <a:r>
              <a:rPr lang="el-GR" sz="3200" dirty="0">
                <a:latin typeface="Arial" panose="020B0604020202020204" pitchFamily="34" charset="0"/>
                <a:cs typeface="Arial" panose="020B0604020202020204" pitchFamily="34" charset="0"/>
              </a:rPr>
              <a:t>.</a:t>
            </a:r>
          </a:p>
          <a:p>
            <a:pPr marL="804863" indent="-457200" algn="just">
              <a:buClr>
                <a:srgbClr val="009999"/>
              </a:buClr>
              <a:buFont typeface="Wingdings" panose="05000000000000000000" pitchFamily="2" charset="2"/>
              <a:buChar char="Ø"/>
            </a:pPr>
            <a:endParaRPr lang="el-GR" sz="2600" dirty="0">
              <a:latin typeface="Arial" panose="020B0604020202020204" pitchFamily="34" charset="0"/>
              <a:cs typeface="Arial" panose="020B0604020202020204" pitchFamily="34" charset="0"/>
            </a:endParaRPr>
          </a:p>
          <a:p>
            <a:pPr marL="804863" indent="-457200" algn="just">
              <a:buClr>
                <a:srgbClr val="009999"/>
              </a:buClr>
              <a:buFont typeface="Wingdings" panose="05000000000000000000" pitchFamily="2" charset="2"/>
              <a:buChar char="Ø"/>
            </a:pPr>
            <a:r>
              <a:rPr lang="el-GR" sz="3200" b="1" u="sng" dirty="0" err="1">
                <a:solidFill>
                  <a:srgbClr val="00C0BC"/>
                </a:solidFill>
                <a:latin typeface="Arial" panose="020B0604020202020204" pitchFamily="34" charset="0"/>
                <a:cs typeface="Arial" panose="020B0604020202020204" pitchFamily="34" charset="0"/>
              </a:rPr>
              <a:t>Αντικαταχρηστική</a:t>
            </a:r>
            <a:r>
              <a:rPr lang="el-GR" sz="3200" b="1" u="sng" dirty="0">
                <a:solidFill>
                  <a:srgbClr val="00C0BC"/>
                </a:solidFill>
                <a:latin typeface="Arial" panose="020B0604020202020204" pitchFamily="34" charset="0"/>
                <a:cs typeface="Arial" panose="020B0604020202020204" pitchFamily="34" charset="0"/>
              </a:rPr>
              <a:t> ρήτρα</a:t>
            </a:r>
            <a:r>
              <a:rPr lang="el-GR" sz="3200" b="1" dirty="0">
                <a:solidFill>
                  <a:srgbClr val="00C0BC"/>
                </a:solidFill>
                <a:latin typeface="Arial" panose="020B0604020202020204" pitchFamily="34" charset="0"/>
                <a:cs typeface="Arial" panose="020B0604020202020204" pitchFamily="34" charset="0"/>
              </a:rPr>
              <a:t> (Προϋπήρχε) </a:t>
            </a:r>
            <a:r>
              <a:rPr lang="el-GR" sz="3200" dirty="0">
                <a:latin typeface="Arial" panose="020B0604020202020204" pitchFamily="34" charset="0"/>
                <a:cs typeface="Arial" panose="020B0604020202020204" pitchFamily="34" charset="0"/>
              </a:rPr>
              <a:t>- Σε περίπτωση που στη διανομή μερίσματος παρεμβάλλεται εταιρεία, στην οποία άτομο κάτοικος της Δημοκρατίας συμμετέχει άμεσα ή έμμεσα, είτε στα δικαιώματα ψήφου, είτε στο κεφάλαιο, είτε στα κέρδη σε ποσοστό πέραν του 50% και, ο Έφορος κρίνει ότι η παρεμβολή έχει ως κύριο σκοπό την αποφυγή, τη μείωση ή την αναβολή της καταβολής της ΕΕΑ, δύναται να απαιτήσει την καταβολή της ΕΕΑ είτε από την εταιρεία που έλαβε το μέρισμα είτε από το άτομο ή άτομα που συμμετέχουν άμεσα ή έμμεσα στην εταιρεία αυτή. </a:t>
            </a:r>
          </a:p>
          <a:p>
            <a:endParaRPr lang="LID4096" sz="1400" dirty="0">
              <a:latin typeface="Arial" panose="020B0604020202020204" pitchFamily="34" charset="0"/>
              <a:cs typeface="Arial" panose="020B0604020202020204" pitchFamily="34" charset="0"/>
            </a:endParaRPr>
          </a:p>
        </p:txBody>
      </p:sp>
      <p:sp>
        <p:nvSpPr>
          <p:cNvPr id="11" name="Slide Number Placeholder 10">
            <a:extLst>
              <a:ext uri="{FF2B5EF4-FFF2-40B4-BE49-F238E27FC236}">
                <a16:creationId xmlns:a16="http://schemas.microsoft.com/office/drawing/2014/main" id="{614D8BA0-0F85-9CD8-2B87-3F74203BFE42}"/>
              </a:ext>
            </a:extLst>
          </p:cNvPr>
          <p:cNvSpPr>
            <a:spLocks noGrp="1"/>
          </p:cNvSpPr>
          <p:nvPr>
            <p:ph type="sldNum" sz="quarter" idx="12"/>
          </p:nvPr>
        </p:nvSpPr>
        <p:spPr/>
        <p:txBody>
          <a:bodyPr/>
          <a:lstStyle/>
          <a:p>
            <a:fld id="{B6F15528-21DE-4FAA-801E-634DDDAF4B2B}" type="slidenum">
              <a:rPr lang="en-US" smtClean="0"/>
              <a:pPr/>
              <a:t>8</a:t>
            </a:fld>
            <a:endParaRPr lang="en-US"/>
          </a:p>
        </p:txBody>
      </p:sp>
      <p:sp>
        <p:nvSpPr>
          <p:cNvPr id="13" name="Slide Number Placeholder 9">
            <a:extLst>
              <a:ext uri="{FF2B5EF4-FFF2-40B4-BE49-F238E27FC236}">
                <a16:creationId xmlns:a16="http://schemas.microsoft.com/office/drawing/2014/main" id="{56FB55F5-8BF9-8C78-11EB-E05EBF03E6F6}"/>
              </a:ext>
            </a:extLst>
          </p:cNvPr>
          <p:cNvSpPr txBox="1">
            <a:spLocks/>
          </p:cNvSpPr>
          <p:nvPr/>
        </p:nvSpPr>
        <p:spPr>
          <a:xfrm>
            <a:off x="16125217" y="94869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8</a:t>
            </a:fld>
            <a:endParaRPr lang="en-US" sz="2000"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reeform 2"/>
          <p:cNvSpPr/>
          <p:nvPr/>
        </p:nvSpPr>
        <p:spPr>
          <a:xfrm>
            <a:off x="0" y="0"/>
            <a:ext cx="4432796" cy="1729202"/>
          </a:xfrm>
          <a:custGeom>
            <a:avLst/>
            <a:gdLst/>
            <a:ahLst/>
            <a:cxnLst/>
            <a:rect l="l" t="t" r="r" b="b"/>
            <a:pathLst>
              <a:path w="4432796" h="1729202">
                <a:moveTo>
                  <a:pt x="0" y="0"/>
                </a:moveTo>
                <a:lnTo>
                  <a:pt x="4432796" y="0"/>
                </a:lnTo>
                <a:lnTo>
                  <a:pt x="4432796" y="1729202"/>
                </a:lnTo>
                <a:lnTo>
                  <a:pt x="0" y="1729202"/>
                </a:lnTo>
                <a:lnTo>
                  <a:pt x="0" y="0"/>
                </a:lnTo>
                <a:close/>
              </a:path>
            </a:pathLst>
          </a:custGeom>
          <a:blipFill>
            <a:blip r:embed="rId4"/>
            <a:stretch>
              <a:fillRect/>
            </a:stretch>
          </a:blipFill>
        </p:spPr>
      </p:sp>
      <p:sp>
        <p:nvSpPr>
          <p:cNvPr id="5" name="Freeform 5"/>
          <p:cNvSpPr/>
          <p:nvPr/>
        </p:nvSpPr>
        <p:spPr>
          <a:xfrm rot="4465273">
            <a:off x="11216750" y="-1538779"/>
            <a:ext cx="13450461" cy="11674405"/>
          </a:xfrm>
          <a:custGeom>
            <a:avLst/>
            <a:gdLst/>
            <a:ahLst/>
            <a:cxnLst/>
            <a:rect l="l" t="t" r="r" b="b"/>
            <a:pathLst>
              <a:path w="13450461" h="11674405">
                <a:moveTo>
                  <a:pt x="0" y="0"/>
                </a:moveTo>
                <a:lnTo>
                  <a:pt x="13450461" y="0"/>
                </a:lnTo>
                <a:lnTo>
                  <a:pt x="13450461" y="11674405"/>
                </a:lnTo>
                <a:lnTo>
                  <a:pt x="0" y="11674405"/>
                </a:lnTo>
                <a:lnTo>
                  <a:pt x="0" y="0"/>
                </a:lnTo>
                <a:close/>
              </a:path>
            </a:pathLst>
          </a:custGeom>
          <a:blipFill>
            <a:blip r:embed="rId5">
              <a:extLst>
                <a:ext uri="{96DAC541-7B7A-43D3-8B79-37D633B846F1}">
                  <asvg:svgBlip xmlns:asvg="http://schemas.microsoft.com/office/drawing/2016/SVG/main" r:embed="rId6"/>
                </a:ext>
              </a:extLst>
            </a:blip>
            <a:stretch>
              <a:fillRect l="-24522" t="-71813" r="-46351"/>
            </a:stretch>
          </a:blipFill>
        </p:spPr>
      </p:sp>
      <p:sp>
        <p:nvSpPr>
          <p:cNvPr id="9" name="TextBox 8">
            <a:extLst>
              <a:ext uri="{FF2B5EF4-FFF2-40B4-BE49-F238E27FC236}">
                <a16:creationId xmlns:a16="http://schemas.microsoft.com/office/drawing/2014/main" id="{87EE8945-4689-FCCD-C1AF-A4E5A9ECFC15}"/>
              </a:ext>
            </a:extLst>
          </p:cNvPr>
          <p:cNvSpPr txBox="1"/>
          <p:nvPr/>
        </p:nvSpPr>
        <p:spPr>
          <a:xfrm>
            <a:off x="1295400" y="2331853"/>
            <a:ext cx="13944600" cy="6863417"/>
          </a:xfrm>
          <a:prstGeom prst="rect">
            <a:avLst/>
          </a:prstGeom>
          <a:noFill/>
        </p:spPr>
        <p:txBody>
          <a:bodyPr wrap="square" rtlCol="0">
            <a:spAutoFit/>
          </a:bodyPr>
          <a:lstStyle/>
          <a:p>
            <a:pPr algn="just">
              <a:buClr>
                <a:srgbClr val="009999"/>
              </a:buClr>
            </a:pPr>
            <a:r>
              <a:rPr lang="el-GR" sz="4400" u="sng" dirty="0">
                <a:solidFill>
                  <a:srgbClr val="00C0BC"/>
                </a:solidFill>
                <a:latin typeface="Arial" panose="020B0604020202020204" pitchFamily="34" charset="0"/>
                <a:cs typeface="Arial" panose="020B0604020202020204" pitchFamily="34" charset="0"/>
              </a:rPr>
              <a:t>Παράδειγμα:</a:t>
            </a:r>
          </a:p>
          <a:p>
            <a:pPr algn="just">
              <a:buClr>
                <a:srgbClr val="009999"/>
              </a:buClr>
            </a:pPr>
            <a:endParaRPr lang="el-GR" sz="4400" b="1" dirty="0">
              <a:solidFill>
                <a:srgbClr val="009999"/>
              </a:solidFill>
              <a:latin typeface="Arial" panose="020B0604020202020204" pitchFamily="34" charset="0"/>
              <a:cs typeface="Arial" panose="020B0604020202020204" pitchFamily="34" charset="0"/>
            </a:endParaRPr>
          </a:p>
          <a:p>
            <a:pPr algn="just">
              <a:buClr>
                <a:srgbClr val="009999"/>
              </a:buClr>
            </a:pPr>
            <a:r>
              <a:rPr lang="el-GR" sz="4400" dirty="0">
                <a:latin typeface="Arial" panose="020B0604020202020204" pitchFamily="34" charset="0"/>
                <a:cs typeface="Arial" panose="020B0604020202020204" pitchFamily="34" charset="0"/>
              </a:rPr>
              <a:t>Άτομο που το έτος 2028 λαμβάνει:</a:t>
            </a:r>
          </a:p>
          <a:p>
            <a:pPr algn="just">
              <a:buClr>
                <a:srgbClr val="009999"/>
              </a:buClr>
            </a:pPr>
            <a:r>
              <a:rPr lang="el-GR" sz="4400" dirty="0">
                <a:solidFill>
                  <a:srgbClr val="00C0BC"/>
                </a:solidFill>
                <a:latin typeface="Arial" panose="020B0604020202020204" pitchFamily="34" charset="0"/>
                <a:cs typeface="Arial" panose="020B0604020202020204" pitchFamily="34" charset="0"/>
              </a:rPr>
              <a:t>(α) </a:t>
            </a:r>
            <a:r>
              <a:rPr lang="el-GR" sz="4400" dirty="0">
                <a:latin typeface="Arial" panose="020B0604020202020204" pitchFamily="34" charset="0"/>
                <a:cs typeface="Arial" panose="020B0604020202020204" pitchFamily="34" charset="0"/>
              </a:rPr>
              <a:t>μέρισμα €1.000 από κέρδη του 2025, και</a:t>
            </a:r>
          </a:p>
          <a:p>
            <a:pPr algn="just">
              <a:buClr>
                <a:srgbClr val="009999"/>
              </a:buClr>
            </a:pPr>
            <a:r>
              <a:rPr lang="el-GR" sz="4400" dirty="0">
                <a:solidFill>
                  <a:srgbClr val="00C0BC"/>
                </a:solidFill>
                <a:latin typeface="Arial" panose="020B0604020202020204" pitchFamily="34" charset="0"/>
                <a:cs typeface="Arial" panose="020B0604020202020204" pitchFamily="34" charset="0"/>
              </a:rPr>
              <a:t>(β) </a:t>
            </a:r>
            <a:r>
              <a:rPr lang="el-GR" sz="4400" dirty="0">
                <a:latin typeface="Arial" panose="020B0604020202020204" pitchFamily="34" charset="0"/>
                <a:cs typeface="Arial" panose="020B0604020202020204" pitchFamily="34" charset="0"/>
              </a:rPr>
              <a:t>μέρισμα €1.000 από κέρδη του 2026</a:t>
            </a:r>
          </a:p>
          <a:p>
            <a:pPr algn="just">
              <a:buClr>
                <a:srgbClr val="009999"/>
              </a:buClr>
            </a:pPr>
            <a:endParaRPr lang="el-GR" sz="4400" b="1" u="sng" dirty="0">
              <a:latin typeface="Arial" panose="020B0604020202020204" pitchFamily="34" charset="0"/>
              <a:cs typeface="Arial" panose="020B0604020202020204" pitchFamily="34" charset="0"/>
            </a:endParaRPr>
          </a:p>
          <a:p>
            <a:pPr marL="795338" indent="0" algn="just">
              <a:buClr>
                <a:srgbClr val="009999"/>
              </a:buClr>
              <a:buNone/>
            </a:pPr>
            <a:endParaRPr lang="el-GR" sz="4400" dirty="0">
              <a:latin typeface="Arial" panose="020B0604020202020204" pitchFamily="34" charset="0"/>
              <a:cs typeface="Arial" panose="020B0604020202020204" pitchFamily="34" charset="0"/>
            </a:endParaRPr>
          </a:p>
          <a:p>
            <a:pPr marL="536575" indent="-457200" algn="just">
              <a:buClr>
                <a:srgbClr val="009999"/>
              </a:buClr>
              <a:buFont typeface="Wingdings" panose="05000000000000000000" pitchFamily="2" charset="2"/>
              <a:buChar char="Ø"/>
            </a:pPr>
            <a:r>
              <a:rPr lang="el-GR" sz="4400" dirty="0">
                <a:latin typeface="Arial" panose="020B0604020202020204" pitchFamily="34" charset="0"/>
                <a:cs typeface="Arial" panose="020B0604020202020204" pitchFamily="34" charset="0"/>
              </a:rPr>
              <a:t>Καταβάλλεται ΕΕΑ:</a:t>
            </a:r>
          </a:p>
          <a:p>
            <a:pPr marL="1074738" indent="-554038" algn="just">
              <a:buClr>
                <a:srgbClr val="009999"/>
              </a:buClr>
              <a:buFont typeface="Wingdings" panose="05000000000000000000" pitchFamily="2" charset="2"/>
              <a:buChar char="Ø"/>
            </a:pPr>
            <a:r>
              <a:rPr lang="el-GR" sz="4400" dirty="0">
                <a:latin typeface="Arial" panose="020B0604020202020204" pitchFamily="34" charset="0"/>
                <a:cs typeface="Arial" panose="020B0604020202020204" pitchFamily="34" charset="0"/>
              </a:rPr>
              <a:t>σε ποσοστό </a:t>
            </a:r>
            <a:r>
              <a:rPr lang="el-GR" sz="4400" b="1" u="sng" dirty="0">
                <a:latin typeface="Arial" panose="020B0604020202020204" pitchFamily="34" charset="0"/>
                <a:cs typeface="Arial" panose="020B0604020202020204" pitchFamily="34" charset="0"/>
              </a:rPr>
              <a:t>17%</a:t>
            </a:r>
            <a:r>
              <a:rPr lang="el-GR" sz="4400" dirty="0">
                <a:latin typeface="Arial" panose="020B0604020202020204" pitchFamily="34" charset="0"/>
                <a:cs typeface="Arial" panose="020B0604020202020204" pitchFamily="34" charset="0"/>
              </a:rPr>
              <a:t> επί του (α) και </a:t>
            </a:r>
          </a:p>
          <a:p>
            <a:pPr marL="1074738" indent="-554038" algn="just">
              <a:buClr>
                <a:srgbClr val="009999"/>
              </a:buClr>
              <a:buFont typeface="Wingdings" panose="05000000000000000000" pitchFamily="2" charset="2"/>
              <a:buChar char="Ø"/>
            </a:pPr>
            <a:r>
              <a:rPr lang="el-GR" sz="4400" dirty="0">
                <a:latin typeface="Arial" panose="020B0604020202020204" pitchFamily="34" charset="0"/>
                <a:cs typeface="Arial" panose="020B0604020202020204" pitchFamily="34" charset="0"/>
              </a:rPr>
              <a:t>σε ποσοστό </a:t>
            </a:r>
            <a:r>
              <a:rPr lang="el-GR" sz="4400" b="1" u="sng" dirty="0">
                <a:latin typeface="Arial" panose="020B0604020202020204" pitchFamily="34" charset="0"/>
                <a:cs typeface="Arial" panose="020B0604020202020204" pitchFamily="34" charset="0"/>
              </a:rPr>
              <a:t>5%</a:t>
            </a:r>
            <a:r>
              <a:rPr lang="el-GR" sz="4400" dirty="0">
                <a:latin typeface="Arial" panose="020B0604020202020204" pitchFamily="34" charset="0"/>
                <a:cs typeface="Arial" panose="020B0604020202020204" pitchFamily="34" charset="0"/>
              </a:rPr>
              <a:t> επί του (β)</a:t>
            </a:r>
          </a:p>
        </p:txBody>
      </p:sp>
      <p:sp>
        <p:nvSpPr>
          <p:cNvPr id="10" name="TextBox 9">
            <a:extLst>
              <a:ext uri="{FF2B5EF4-FFF2-40B4-BE49-F238E27FC236}">
                <a16:creationId xmlns:a16="http://schemas.microsoft.com/office/drawing/2014/main" id="{0A9636A7-BC45-83B8-61B9-4BC896790ECB}"/>
              </a:ext>
            </a:extLst>
          </p:cNvPr>
          <p:cNvSpPr txBox="1"/>
          <p:nvPr/>
        </p:nvSpPr>
        <p:spPr>
          <a:xfrm>
            <a:off x="4267200" y="146227"/>
            <a:ext cx="11734800" cy="1938992"/>
          </a:xfrm>
          <a:prstGeom prst="rect">
            <a:avLst/>
          </a:prstGeom>
          <a:noFill/>
        </p:spPr>
        <p:txBody>
          <a:bodyPr wrap="square" rtlCol="0">
            <a:spAutoFit/>
          </a:bodyPr>
          <a:lstStyle/>
          <a:p>
            <a:pPr algn="ctr"/>
            <a:r>
              <a:rPr lang="el-GR" sz="6000" b="1" dirty="0">
                <a:solidFill>
                  <a:srgbClr val="009999"/>
                </a:solidFill>
                <a:latin typeface="Arial" panose="020B0604020202020204" pitchFamily="34" charset="0"/>
                <a:cs typeface="Arial" panose="020B0604020202020204" pitchFamily="34" charset="0"/>
              </a:rPr>
              <a:t>Άρθρο 3(1)(α) - Εισόδημα από ΜΕΡΙΣΜΑΤΑ</a:t>
            </a:r>
            <a:r>
              <a:rPr lang="en-US" sz="6000" b="1" dirty="0">
                <a:solidFill>
                  <a:srgbClr val="009999"/>
                </a:solidFill>
                <a:latin typeface="Arial" panose="020B0604020202020204" pitchFamily="34" charset="0"/>
                <a:cs typeface="Arial" panose="020B0604020202020204" pitchFamily="34" charset="0"/>
              </a:rPr>
              <a:t> (</a:t>
            </a:r>
            <a:r>
              <a:rPr lang="el-GR" sz="6000" b="1" dirty="0">
                <a:solidFill>
                  <a:srgbClr val="009999"/>
                </a:solidFill>
                <a:latin typeface="Arial" panose="020B0604020202020204" pitchFamily="34" charset="0"/>
                <a:cs typeface="Arial" panose="020B0604020202020204" pitchFamily="34" charset="0"/>
              </a:rPr>
              <a:t>συνέχεια)</a:t>
            </a:r>
            <a:endParaRPr lang="LID4096" sz="6000" dirty="0">
              <a:latin typeface="Arial" panose="020B0604020202020204" pitchFamily="34" charset="0"/>
              <a:cs typeface="Arial" panose="020B0604020202020204" pitchFamily="34" charset="0"/>
            </a:endParaRPr>
          </a:p>
        </p:txBody>
      </p:sp>
      <p:sp>
        <p:nvSpPr>
          <p:cNvPr id="14" name="Slide Number Placeholder 9">
            <a:extLst>
              <a:ext uri="{FF2B5EF4-FFF2-40B4-BE49-F238E27FC236}">
                <a16:creationId xmlns:a16="http://schemas.microsoft.com/office/drawing/2014/main" id="{EC4C14B8-8BC0-090D-60C6-E0E11169CA6F}"/>
              </a:ext>
            </a:extLst>
          </p:cNvPr>
          <p:cNvSpPr txBox="1">
            <a:spLocks/>
          </p:cNvSpPr>
          <p:nvPr/>
        </p:nvSpPr>
        <p:spPr>
          <a:xfrm>
            <a:off x="15365348" y="9004696"/>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z="2000" smtClean="0">
                <a:latin typeface="Arial" panose="020B0604020202020204" pitchFamily="34" charset="0"/>
                <a:cs typeface="Arial" panose="020B0604020202020204" pitchFamily="34" charset="0"/>
              </a:rPr>
              <a:pPr/>
              <a:t>9</a:t>
            </a:fld>
            <a:endParaRPr lang="en-US" sz="2000" dirty="0">
              <a:latin typeface="Arial" panose="020B0604020202020204" pitchFamily="34" charset="0"/>
              <a:cs typeface="Arial" panose="020B0604020202020204" pitchFamily="34" charset="0"/>
            </a:endParaRP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2127</TotalTime>
  <Words>4984</Words>
  <Application>Microsoft Office PowerPoint</Application>
  <PresentationFormat>Custom</PresentationFormat>
  <Paragraphs>634</Paragraphs>
  <Slides>45</Slides>
  <Notes>45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Arial</vt:lpstr>
      <vt:lpstr>Calibri</vt:lpstr>
      <vt:lpstr>Canva Sans</vt:lpstr>
      <vt:lpstr>Oswald Bold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 REFORM 2026</dc:title>
  <dc:creator>Elina Symeonidou</dc:creator>
  <cp:lastModifiedBy>Elina Symeonidou</cp:lastModifiedBy>
  <cp:revision>67</cp:revision>
  <dcterms:created xsi:type="dcterms:W3CDTF">2006-08-16T00:00:00Z</dcterms:created>
  <dcterms:modified xsi:type="dcterms:W3CDTF">2026-01-27T16:50:05Z</dcterms:modified>
  <dc:identifier>DAG_ABEjtNo</dc:identifier>
</cp:coreProperties>
</file>