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57" r:id="rId3"/>
    <p:sldId id="260" r:id="rId4"/>
    <p:sldId id="261" r:id="rId5"/>
    <p:sldId id="263" r:id="rId6"/>
    <p:sldId id="262" r:id="rId7"/>
    <p:sldId id="264" r:id="rId8"/>
    <p:sldId id="265" r:id="rId9"/>
    <p:sldId id="258" r:id="rId10"/>
    <p:sldId id="266" r:id="rId11"/>
    <p:sldId id="285" r:id="rId12"/>
    <p:sldId id="286" r:id="rId13"/>
    <p:sldId id="267" r:id="rId14"/>
    <p:sldId id="270" r:id="rId15"/>
    <p:sldId id="287" r:id="rId16"/>
    <p:sldId id="288" r:id="rId17"/>
    <p:sldId id="269" r:id="rId18"/>
    <p:sldId id="271" r:id="rId19"/>
    <p:sldId id="272" r:id="rId20"/>
    <p:sldId id="273" r:id="rId21"/>
    <p:sldId id="278" r:id="rId22"/>
    <p:sldId id="274" r:id="rId23"/>
    <p:sldId id="275" r:id="rId24"/>
    <p:sldId id="276" r:id="rId25"/>
    <p:sldId id="290" r:id="rId26"/>
    <p:sldId id="277" r:id="rId27"/>
    <p:sldId id="279" r:id="rId28"/>
    <p:sldId id="289" r:id="rId29"/>
    <p:sldId id="280" r:id="rId30"/>
    <p:sldId id="291" r:id="rId31"/>
    <p:sldId id="281" r:id="rId32"/>
    <p:sldId id="282" r:id="rId33"/>
    <p:sldId id="292" r:id="rId34"/>
    <p:sldId id="293" r:id="rId35"/>
    <p:sldId id="294" r:id="rId36"/>
    <p:sldId id="295" r:id="rId37"/>
    <p:sldId id="296" r:id="rId38"/>
    <p:sldId id="297" r:id="rId39"/>
    <p:sldId id="298" r:id="rId40"/>
    <p:sldId id="299" r:id="rId41"/>
    <p:sldId id="300" r:id="rId42"/>
    <p:sldId id="284" r:id="rId43"/>
  </p:sldIdLst>
  <p:sldSz cx="18288000" cy="10287000"/>
  <p:notesSz cx="6858000" cy="9144000"/>
  <p:embeddedFontLst>
    <p:embeddedFont>
      <p:font typeface="Canva Sans" panose="020B0604020202020204" charset="0"/>
      <p:regular r:id="rId46"/>
    </p:embeddedFont>
    <p:embeddedFont>
      <p:font typeface="Oswald Bold" panose="020B0604020202020204" charset="0"/>
      <p:regular r:id="rId47"/>
    </p:embeddedFont>
    <p:embeddedFont>
      <p:font typeface="Wingdings 3" panose="05040102010807070707" pitchFamily="18" charset="2"/>
      <p:regular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E9A"/>
    <a:srgbClr val="00C0B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4278" autoAdjust="0"/>
  </p:normalViewPr>
  <p:slideViewPr>
    <p:cSldViewPr>
      <p:cViewPr varScale="1">
        <p:scale>
          <a:sx n="41" d="100"/>
          <a:sy n="41" d="100"/>
        </p:scale>
        <p:origin x="126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136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2.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BECF99-D5E0-B7F4-562B-C7E70A660A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a:extLst>
              <a:ext uri="{FF2B5EF4-FFF2-40B4-BE49-F238E27FC236}">
                <a16:creationId xmlns:a16="http://schemas.microsoft.com/office/drawing/2014/main" id="{DFE7AFBA-90D3-DD80-7134-C10C20BAAB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LID4096" dirty="0"/>
          </a:p>
        </p:txBody>
      </p:sp>
      <p:sp>
        <p:nvSpPr>
          <p:cNvPr id="4" name="Footer Placeholder 3">
            <a:extLst>
              <a:ext uri="{FF2B5EF4-FFF2-40B4-BE49-F238E27FC236}">
                <a16:creationId xmlns:a16="http://schemas.microsoft.com/office/drawing/2014/main" id="{3FF65F64-EB65-F57A-D50E-19070CFFE70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5" name="Slide Number Placeholder 4">
            <a:extLst>
              <a:ext uri="{FF2B5EF4-FFF2-40B4-BE49-F238E27FC236}">
                <a16:creationId xmlns:a16="http://schemas.microsoft.com/office/drawing/2014/main" id="{0415C835-0DD6-78C7-CDBD-C800AE06B6C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3D3688-6E47-4F87-9843-0542B59CEDCF}" type="slidenum">
              <a:rPr lang="LID4096" smtClean="0"/>
              <a:t>‹#›</a:t>
            </a:fld>
            <a:endParaRPr lang="LID4096"/>
          </a:p>
        </p:txBody>
      </p:sp>
    </p:spTree>
    <p:extLst>
      <p:ext uri="{BB962C8B-B14F-4D97-AF65-F5344CB8AC3E}">
        <p14:creationId xmlns:p14="http://schemas.microsoft.com/office/powerpoint/2010/main" val="825101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30.01.2026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25F2B-D256-47C0-2708-57CADCE5391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A12C8C-D9D7-FE85-A99F-542B4FF9422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87EEFEB-D242-E1C2-37A5-BD3F6188D88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40F1A9BF-21D9-C6C3-4F9E-6D2D5EFACAE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6C23994-D4FB-A7BA-5161-544700E7084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FD2119A-524A-4588-4FF5-3A96B14EAB2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BA85357-9471-72F0-319C-CC26E99377A0}"/>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88348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49573-93DF-020E-7766-7B6AC97D73A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5A42D7-6C6D-984E-8ED8-01AD8E56C3A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2F7A7719-F9D7-5091-5DB8-ED54E3F74C2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3B92C67-A059-A75A-E47A-FC34D74E0A5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725E3A4-BB25-BD5B-E662-941D9D7AD1C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90837E88-0E55-8296-DC8A-C009788C078A}"/>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7266754-A288-C45C-6E7C-13563482FAB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4986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AF88F-86F8-29B7-862D-50327D6FEA2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754B8E-A76B-7952-3E15-3B7E8E78AA5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B697994-5320-7DAD-A87B-DD107EFD443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FE0F809-709F-69C2-F3A9-6B88C0A26B6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12FF73E-B633-9DC1-CEE2-C1D1A99F388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p:txBody>
      </p:sp>
      <p:sp>
        <p:nvSpPr>
          <p:cNvPr id="6" name="Footer Placeholder 5">
            <a:extLst>
              <a:ext uri="{FF2B5EF4-FFF2-40B4-BE49-F238E27FC236}">
                <a16:creationId xmlns:a16="http://schemas.microsoft.com/office/drawing/2014/main" id="{B2C057EC-B08F-28B4-A054-3FC52682C6B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01E6B516-CD4B-6D64-5B3A-9D3FE2F559B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68681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84C37-0693-FCDA-FD98-FD6EF71F18A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C07384-5048-E3E4-E270-C870FC83BA5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05A8C19-1631-93AF-5606-FCA39EA3BFD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675E593-9B9D-52DF-F972-68C8A6325C1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E8AA3C9-AA64-026E-8A38-3D92A981359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56ACBBB-568D-2958-8213-EE4F0B0FEDB2}"/>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D024319-121D-4E29-A02B-AE197169D64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880102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540E6-0D1A-0105-CBDD-F5023C80592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B64731-0BC1-10C6-7471-69A5D0AC09F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EB67329-0A6C-199A-B108-96D98E51826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C609795-2B5E-070D-9B74-10A32FA8F02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0DE7BE8-F54E-0A49-7C83-8719B986A2C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B2528A6-8AE0-673B-3CC1-8EA2294C28E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5B12237-8DE2-ACD6-F35A-E4500A9301E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01802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1B078-0EDD-8931-38D9-7698448FB01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0C69F9-8C45-066B-4379-C1322831B73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9FF6797-5806-6AC3-0949-CA8C5244A0C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B433139-E756-5375-D557-DF268FC00C1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6C16CD4-07F5-5B68-E779-ABC149E474B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14E9B8C4-522E-D79D-6628-0DF8AC4D722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43B19FC-5940-900D-D49F-28DDAB5C6EE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222303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2BF3-29FB-F4D8-BA8B-A9FC87E4F2CE}"/>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AE174C-81D2-D389-DD20-9BA9BF094DCD}"/>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F22309C-29F4-1C18-B075-E5FCA80BC55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96817F0-80CA-535F-8B19-2E21566A245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9FCCC5CE-54D4-35A3-E55D-A8209166F40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43F2FAD-5493-FCF0-C310-21D87ABC243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4E597B6-A540-1D8A-EB43-27D5247DC60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1592384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B11ED-7201-6E74-D9CA-9E6C2DD081BF}"/>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A93945-0DFE-930E-FFD6-1075DD08BE1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DB7A8BB-2AE8-576A-2A1F-F5977E7FC35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1E6497D-E486-01AC-F9B4-E6F48B1AC7E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33E83E59-DB73-45FF-8696-2C7B799B1B5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B08682C-61EE-60D1-7522-7626DF89124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C4B827A-3312-8817-612B-31D7750F137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84923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4A770-ACDE-2E2B-7AE9-534A68CA1A4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83296F-FF6D-397F-E945-2E931A7C667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D9B172B-263C-615E-7D08-14DACF8B772F}"/>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3B37279-63D7-D68F-B425-CF12F4431DF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CCB9D19-B3EE-023D-ADCD-9AE7D21B5EA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E94CDE8-B499-9888-692D-B93F7D9C58D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1D18445-28B4-E564-A6B0-BAD43AE102A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811933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7B161-1927-C2F6-7FEE-DEE8B1624A3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77E625-F5C2-0485-1453-0169DD23CAC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7204C1E-5E85-C2CA-B577-D29A2C60220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0B8E412-38A1-7ABB-5AB8-3B718D8F2FF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571A936-565C-136B-1C98-B21F7036C2D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DA7DA690-7D39-9C2E-C55D-1C5F3CAFF23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A74088A-7701-340E-CE42-00FD6CDE5E3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4667856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D7739-F4C6-BB1C-A1AF-24B44FD40DC5}"/>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9A70E6-BA79-3D43-471E-502C6D221AD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a:extLst>
              <a:ext uri="{FF2B5EF4-FFF2-40B4-BE49-F238E27FC236}">
                <a16:creationId xmlns:a16="http://schemas.microsoft.com/office/drawing/2014/main" id="{237943CE-C692-343C-B5BE-206BD80C291D}"/>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7DED1A6-4E31-E18D-CDA2-E3C6BDBA4F3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a:extLst>
              <a:ext uri="{FF2B5EF4-FFF2-40B4-BE49-F238E27FC236}">
                <a16:creationId xmlns:a16="http://schemas.microsoft.com/office/drawing/2014/main" id="{C50E6870-70C2-88F1-7ECC-3887B0F00C2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BED6E361-167F-A8B2-88E1-7464672F8A2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a:extLst>
              <a:ext uri="{FF2B5EF4-FFF2-40B4-BE49-F238E27FC236}">
                <a16:creationId xmlns:a16="http://schemas.microsoft.com/office/drawing/2014/main" id="{94E81B5B-F05A-A784-3A50-14D22534AF7B}"/>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88625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3303F-3804-1E37-AC37-9DE06545DF7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29B4FE-A53C-68B5-C106-2B34D7B6F7E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ED1A8CA-B90D-CD0B-F144-8FC1E3DC7FC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60C5EBE-B4FD-6D03-20D2-C0259D43F41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329FEA3-FA38-D9D2-8F6B-A0BCC0566C2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20BEBE5B-59E1-8922-24A2-E8A02A1DDF3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93309B0-1DD0-1A21-7877-3F8C14ABB31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1514306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29878-3901-C3E8-5C20-5798AD3330A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AD83C7-41EA-E9C4-3027-39C10A0F4D8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45623C8-3C9B-D891-0820-EEE65C0B1A8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2B04E5B-20A3-F941-C5C1-CA952DA2DBA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815A566-BE44-95A0-12F8-D700573E905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50978A3-6A25-C468-99DB-91BE8BDABCC6}"/>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AF95A61-E6CF-83EF-6352-46972AA57B0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5031220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2948C-2C6C-E59D-59F2-C4275E4C3B7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C541C9-800C-783A-3EF5-03DB184F8D0C}"/>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8A871A4-E73F-18E1-1F2B-B43D26223A0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B7CBFD12-B16A-BF8B-D98F-BC8ED9EEC3C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DB5364DC-0C34-5BC2-848C-BB180D5CD4E9}"/>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9F95D298-0A77-B235-3704-5BC72D8CAB5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B99950A-6297-7754-B4F2-251EEA967A9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961054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26A21-5109-C686-862D-DA02F94DF33E}"/>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8205C4-0C5A-8610-5F47-867C89AEE03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C6D97C4-7B3A-DBC5-DA79-BA791C7E0BF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D0F181DC-BF96-51A7-0C9A-E84F3C4EA4D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ACB442F4-988A-C123-5CD7-2CD19D979B8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E1F0B9B-D5A9-D011-9FD2-0107D275B18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1C0EB01-B7EE-44FF-15C1-CFC22269C6B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1094289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D15E6-94AE-1DDD-7243-B4980A3BAA4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7BCF8F-3B43-CD8A-0634-075F45299CD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C15B4E0-54C8-21FE-1BF6-06977B12440E}"/>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F57E4F3-3CE1-2004-A45F-66991A8A9FB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F6D2DB7-7E72-71AC-E3E9-959EC806536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A84BD1B5-49C6-673C-91CC-A38C3EE20AE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77B8485-4CAF-8CEF-4299-BD7A828C09C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61771683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D6F2FF-88C1-4FA8-B96F-649F25A5DD78}" type="datetime1">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5C449D-7BAB-4E5E-B012-7D4C40C79925}" type="datetime1">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4B96DF-3998-4EB5-88AD-2D39F5361B17}" type="datetime1">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159CAE-BEFD-40C9-97D3-A1864E255A4D}" type="datetime1">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400">
                <a:solidFill>
                  <a:schemeClr val="tx1"/>
                </a:solidFill>
                <a:latin typeface="Arial" panose="020B0604020202020204" pitchFamily="34" charset="0"/>
                <a:cs typeface="Arial" panose="020B0604020202020204" pitchFamily="34" charset="0"/>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F275F4-D894-48D7-A684-7A21B106068D}" type="datetime1">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9F49A1-1B4B-4544-80DA-EE9F5D6AA549}" type="datetime1">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4BBD7B-915F-4AEB-B4F7-F79AEB171C54}" type="datetime1">
              <a:rPr lang="en-US" smtClean="0"/>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AA08B7-53DF-412B-BC17-7EFE169CF15F}" type="datetime1">
              <a:rPr lang="en-US" smtClean="0"/>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6FBC8-84D3-4E0F-993C-80472C7E86F7}" type="datetime1">
              <a:rPr lang="en-US" smtClean="0"/>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418B76-ABD1-48BE-B38A-45E8040F2197}" type="datetime1">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E02522-894C-4FE5-9EF6-6EAD778823F7}" type="datetime1">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3917C-7509-4A18-ACD9-960395830B8B}" type="datetime1">
              <a:rPr lang="en-US" smtClean="0"/>
              <a:t>1/30/2026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5.sv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5.sv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5836485">
            <a:off x="-6180820" y="1088457"/>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a:off x="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p:cNvSpPr txBox="1"/>
          <p:nvPr/>
        </p:nvSpPr>
        <p:spPr>
          <a:xfrm>
            <a:off x="4953000" y="266700"/>
            <a:ext cx="12566635" cy="8186857"/>
          </a:xfrm>
          <a:prstGeom prst="rect">
            <a:avLst/>
          </a:prstGeom>
        </p:spPr>
        <p:txBody>
          <a:bodyPr wrap="square" lIns="0" tIns="0" rIns="0" bIns="0" rtlCol="0" anchor="t">
            <a:spAutoFit/>
          </a:bodyPr>
          <a:lstStyle/>
          <a:p>
            <a:pPr algn="ctr"/>
            <a:r>
              <a:rPr lang="el-GR" sz="8800" b="1" dirty="0">
                <a:solidFill>
                  <a:schemeClr val="bg1"/>
                </a:solidFill>
                <a:latin typeface="Arial" panose="020B0604020202020204" pitchFamily="34" charset="0"/>
                <a:cs typeface="Arial" panose="020B0604020202020204" pitchFamily="34" charset="0"/>
              </a:rPr>
              <a:t>Ο περί Φορολογίας του Εισοδήματος </a:t>
            </a:r>
            <a:r>
              <a:rPr lang="en-US" sz="8800" b="1" dirty="0">
                <a:solidFill>
                  <a:schemeClr val="bg1"/>
                </a:solidFill>
                <a:latin typeface="Arial" panose="020B0604020202020204" pitchFamily="34" charset="0"/>
                <a:cs typeface="Arial" panose="020B0604020202020204" pitchFamily="34" charset="0"/>
              </a:rPr>
              <a:t>(</a:t>
            </a:r>
            <a:r>
              <a:rPr lang="el-GR" sz="8800" b="1" dirty="0">
                <a:solidFill>
                  <a:schemeClr val="bg1"/>
                </a:solidFill>
                <a:latin typeface="Arial" panose="020B0604020202020204" pitchFamily="34" charset="0"/>
                <a:cs typeface="Arial" panose="020B0604020202020204" pitchFamily="34" charset="0"/>
              </a:rPr>
              <a:t>Τροποποιητικός) Νόμος (Ν. 244(Ι)/2025)</a:t>
            </a:r>
          </a:p>
          <a:p>
            <a:pPr algn="ctr"/>
            <a:endParaRPr lang="el-GR" sz="3600" b="1" dirty="0">
              <a:solidFill>
                <a:srgbClr val="464646"/>
              </a:solidFill>
              <a:latin typeface="Arial" panose="020B0604020202020204" pitchFamily="34" charset="0"/>
              <a:cs typeface="Arial" panose="020B0604020202020204" pitchFamily="34" charset="0"/>
            </a:endParaRPr>
          </a:p>
          <a:p>
            <a:pPr algn="ctr"/>
            <a:endParaRPr lang="el-GR" sz="3600" b="1" dirty="0">
              <a:solidFill>
                <a:srgbClr val="464646"/>
              </a:solidFill>
              <a:latin typeface="Arial" panose="020B0604020202020204" pitchFamily="34" charset="0"/>
              <a:cs typeface="Arial" panose="020B0604020202020204" pitchFamily="34" charset="0"/>
            </a:endParaRPr>
          </a:p>
          <a:p>
            <a:pPr algn="ctr"/>
            <a:r>
              <a:rPr lang="el-GR" sz="3600" b="1" dirty="0">
                <a:solidFill>
                  <a:srgbClr val="464646"/>
                </a:solidFill>
                <a:latin typeface="Arial" panose="020B0604020202020204" pitchFamily="34" charset="0"/>
                <a:cs typeface="Arial" panose="020B0604020202020204" pitchFamily="34" charset="0"/>
              </a:rPr>
              <a:t>Τίθεται σε ισχύ από την 1/1/2026 εξαιρουμένης της τροποποίησης των διατάξεων του Άρθρου 8(22) που τίθεται σε ισχύ από την 1/1/2031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1" name="TextBox 10">
            <a:extLst>
              <a:ext uri="{FF2B5EF4-FFF2-40B4-BE49-F238E27FC236}">
                <a16:creationId xmlns:a16="http://schemas.microsoft.com/office/drawing/2014/main" id="{EEC4B085-6C89-DB09-B612-2FD66E438ABB}"/>
              </a:ext>
            </a:extLst>
          </p:cNvPr>
          <p:cNvSpPr txBox="1"/>
          <p:nvPr/>
        </p:nvSpPr>
        <p:spPr>
          <a:xfrm>
            <a:off x="723900" y="1875429"/>
            <a:ext cx="17183100" cy="7694414"/>
          </a:xfrm>
          <a:prstGeom prst="rect">
            <a:avLst/>
          </a:prstGeom>
          <a:noFill/>
        </p:spPr>
        <p:txBody>
          <a:bodyPr wrap="square" rtlCol="0">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4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Από την 1/1/2031 και εντεύθεν</a:t>
            </a:r>
            <a:r>
              <a:rPr kumimoji="0" lang="en-US"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US"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κέρδος που προκύπτει από την εξαργύρωση μεριδίου ή μετοχής σε συλλογικό επενδυτικό σχέδιο ανοικτού ή κλειστού τύπου που έχει συσταθεί με τη μορφή εταιρείας, μειωμένο με οποιοδήποτε ποσό φόρου κεφαλαιουχικών κερδών που πληρώθηκε αναφορικά με την εν λόγω εξαργύρωση, συνιστά μέρισμα </a:t>
            </a:r>
            <a:endParaRPr kumimoji="0" lang="en-US"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9496" marR="0" lvl="1"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n-US"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44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(20)).</a:t>
            </a: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η εξαργύρωση μεριδίου ή μετοχής σε συλλογικό επενδυτικό σχέδιο ανοικτού ή κλειστού τύπου ΔΕΝ συνιστά διάθεση τίτλου </a:t>
            </a:r>
            <a:r>
              <a:rPr kumimoji="0" lang="el-GR" sz="44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(22)).</a:t>
            </a:r>
            <a:endParaRPr kumimoji="0" lang="en-CY" sz="44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p:txBody>
      </p:sp>
      <p:sp>
        <p:nvSpPr>
          <p:cNvPr id="15" name="Slide Number Placeholder 9">
            <a:extLst>
              <a:ext uri="{FF2B5EF4-FFF2-40B4-BE49-F238E27FC236}">
                <a16:creationId xmlns:a16="http://schemas.microsoft.com/office/drawing/2014/main" id="{04C7E409-9182-56CB-4B04-F6FBFA7D6FFF}"/>
              </a:ext>
            </a:extLst>
          </p:cNvPr>
          <p:cNvSpPr>
            <a:spLocks noGrp="1"/>
          </p:cNvSpPr>
          <p:nvPr>
            <p:ph type="sldNum" sz="quarter" idx="12"/>
          </p:nvPr>
        </p:nvSpPr>
        <p:spPr>
          <a:xfrm>
            <a:off x="15760430" y="92583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10</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E41BA5A-D44B-7012-EB88-0126DA25410A}"/>
              </a:ext>
            </a:extLst>
          </p:cNvPr>
          <p:cNvSpPr txBox="1"/>
          <p:nvPr/>
        </p:nvSpPr>
        <p:spPr>
          <a:xfrm>
            <a:off x="4267200" y="285171"/>
            <a:ext cx="11734800"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8 – Απαλλαγές (συνέχεια)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0753C-1884-C3DC-2ADA-5BB40009651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D57AA78-2869-0174-78B8-F6BD6E761EEF}"/>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a:extLst>
              <a:ext uri="{FF2B5EF4-FFF2-40B4-BE49-F238E27FC236}">
                <a16:creationId xmlns:a16="http://schemas.microsoft.com/office/drawing/2014/main" id="{4B8CBAFF-0AA2-B8BE-7322-4208588D5AC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a:extLst>
              <a:ext uri="{FF2B5EF4-FFF2-40B4-BE49-F238E27FC236}">
                <a16:creationId xmlns:a16="http://schemas.microsoft.com/office/drawing/2014/main" id="{2CA8CD83-8C88-CEB5-70E8-43FF7FA5CEF3}"/>
              </a:ext>
            </a:extLst>
          </p:cNvPr>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9" name="TextBox 8">
            <a:extLst>
              <a:ext uri="{FF2B5EF4-FFF2-40B4-BE49-F238E27FC236}">
                <a16:creationId xmlns:a16="http://schemas.microsoft.com/office/drawing/2014/main" id="{25A7470D-8535-9C88-1873-16F53390A65E}"/>
              </a:ext>
            </a:extLst>
          </p:cNvPr>
          <p:cNvSpPr txBox="1"/>
          <p:nvPr/>
        </p:nvSpPr>
        <p:spPr>
          <a:xfrm>
            <a:off x="621046" y="1660010"/>
            <a:ext cx="17209754" cy="7201972"/>
          </a:xfrm>
          <a:prstGeom prst="rect">
            <a:avLst/>
          </a:prstGeom>
          <a:noFill/>
        </p:spPr>
        <p:txBody>
          <a:bodyPr wrap="square" rtlCol="0">
            <a:spAutoFit/>
          </a:bodyPr>
          <a:lstStyle/>
          <a:p>
            <a:pPr marL="82296"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r>
              <a:rPr kumimoji="0" lang="el-GR" sz="36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82296"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endParaRPr kumimoji="0" lang="el-GR" sz="36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Επεκτείνεται μέχρι και το φορολογικό έτος 2030 η παραχώρηση επιπρόσθετης έκπτωσης 20% αναφορικά με δαπάνη για επιστημονική έρευνα και δαπάνη για έρευνα και ανάπτυξη, και διευκρινίζεται ότι, αν πρόκειται για δαπάνη κεφαλαιουχικής φύσης, η έκπτωση παραχωρείται σύμφωνα με τις διατάξεις του Άρθρου 9, παρ. (λ)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παρ.(δ)). </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endPar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Η επιπρόσθετη έκπτωση 20% δεν παραχωρείται εάν, για το ίδιο άυλο περιουσιακό στοιχείο, διεκδικήθηκαν σε οποιοδήποτε φορολογικό έτος, οι διατάξεις της παρ.(κ) του Άρθρου 9 (</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IP Box regime – nexus)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παρ.(δ))</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endParaRPr lang="LID4096"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407B52-550F-B698-D9AF-A1576C240B56}"/>
              </a:ext>
            </a:extLst>
          </p:cNvPr>
          <p:cNvSpPr txBox="1"/>
          <p:nvPr/>
        </p:nvSpPr>
        <p:spPr>
          <a:xfrm>
            <a:off x="4683738" y="331245"/>
            <a:ext cx="12576095" cy="1015663"/>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9 - Εκπιπτόμενες δαπάνες</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C57E1B9C-CD76-FDD6-6ACE-9A5BA03900E9}"/>
              </a:ext>
            </a:extLst>
          </p:cNvPr>
          <p:cNvSpPr>
            <a:spLocks noGrp="1"/>
          </p:cNvSpPr>
          <p:nvPr>
            <p:ph type="sldNum" sz="quarter" idx="12"/>
          </p:nvPr>
        </p:nvSpPr>
        <p:spPr>
          <a:xfrm>
            <a:off x="15533354" y="9563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11</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1161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6FD1B-8507-D4BD-963B-D1D3945B402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8444A97-8FD5-0F63-F522-36A34594AF99}"/>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62A8B46E-23C8-A308-F424-6FE5F2AD7742}"/>
              </a:ext>
            </a:extLst>
          </p:cNvPr>
          <p:cNvSpPr/>
          <p:nvPr/>
        </p:nvSpPr>
        <p:spPr>
          <a:xfrm rot="4465273">
            <a:off x="12819473" y="-2020486"/>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3" name="TextBox 2">
            <a:extLst>
              <a:ext uri="{FF2B5EF4-FFF2-40B4-BE49-F238E27FC236}">
                <a16:creationId xmlns:a16="http://schemas.microsoft.com/office/drawing/2014/main" id="{C6C70D8C-20AF-A6E6-4D0B-D10772A99145}"/>
              </a:ext>
            </a:extLst>
          </p:cNvPr>
          <p:cNvSpPr txBox="1"/>
          <p:nvPr/>
        </p:nvSpPr>
        <p:spPr>
          <a:xfrm>
            <a:off x="1066800" y="2085219"/>
            <a:ext cx="15925800" cy="7555915"/>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r>
              <a:rPr kumimoji="0" lang="el-GR" sz="4000" b="0" i="0"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endParaRPr kumimoji="0" lang="el-GR" sz="40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έκπτωσης αναφορικά με δαπάνη για την απόκτηση ή ανάπτυξη άυλου περιουσιακού στοιχείου με αόριστη ωφέλιμη οικονομική ζωή – η δαπάνη κατανέμεται σε 20 χρόνια </a:t>
            </a:r>
            <a:r>
              <a:rPr kumimoji="0" lang="el-GR" sz="40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παρ.(λ))</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Διευκρινίζεται ότι, η κεφαλαιουχική δαπάνη για άυλα περιουσιακά στοιχεία που εισάγονται σε εταιρεία έναντι έκδοσης μετοχικού κεφαλαίου δεν μπορεί να υπερβαίνει την αγοραία αξία των περιουσιακών στοιχείων κατά την ημερομηνία εισαγωγής τους στην επιχείρηση και καμία έκπτωση δεν παραχωρείται εάν η αγοραία αξία δεν είναι τεκμηριωμένη κατά την κρίση του Εφόρου </a:t>
            </a:r>
            <a:r>
              <a:rPr kumimoji="0" lang="el-GR" sz="40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παρ.(λ))</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11" name="Slide Number Placeholder 9">
            <a:extLst>
              <a:ext uri="{FF2B5EF4-FFF2-40B4-BE49-F238E27FC236}">
                <a16:creationId xmlns:a16="http://schemas.microsoft.com/office/drawing/2014/main" id="{5F0E1C6A-4C88-5223-6A25-3B2C7D1AF959}"/>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12</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B497EEA-31B7-3574-672A-F2C2B2FAC5B5}"/>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uLnTx/>
                <a:uFillTx/>
                <a:latin typeface="Arial" panose="020B0604020202020204" pitchFamily="34" charset="0"/>
                <a:ea typeface="+mj-ea"/>
                <a:cs typeface="Arial" panose="020B0604020202020204" pitchFamily="34" charset="0"/>
              </a:rPr>
              <a:t>Άρθρο 9 - Εκπιπτόμενες</a:t>
            </a:r>
            <a:r>
              <a:rPr kumimoji="0" lang="el-GR" sz="6000" b="1" i="0" u="none" strike="noStrike" kern="1200" cap="none" spc="0" normalizeH="0" baseline="0" noProof="0" dirty="0">
                <a:ln>
                  <a:noFill/>
                </a:ln>
                <a:solidFill>
                  <a:srgbClr val="009E9A"/>
                </a:solidFill>
                <a:uLnTx/>
                <a:uFillTx/>
                <a:latin typeface="Arial" panose="020B0604020202020204" pitchFamily="34" charset="0"/>
                <a:cs typeface="Arial" panose="020B0604020202020204" pitchFamily="34" charset="0"/>
              </a:rPr>
              <a:t> δαπάνες </a:t>
            </a:r>
            <a:r>
              <a:rPr lang="en-US" sz="6000" b="1" dirty="0">
                <a:solidFill>
                  <a:srgbClr val="009E9A"/>
                </a:solidFill>
                <a:latin typeface="Arial" panose="020B0604020202020204" pitchFamily="34" charset="0"/>
                <a:cs typeface="Arial" panose="020B0604020202020204" pitchFamily="34" charset="0"/>
              </a:rPr>
              <a:t>(</a:t>
            </a:r>
            <a:r>
              <a:rPr lang="el-GR" sz="6000" b="1" dirty="0">
                <a:solidFill>
                  <a:srgbClr val="009E9A"/>
                </a:solidFill>
                <a:latin typeface="Arial" panose="020B0604020202020204" pitchFamily="34" charset="0"/>
                <a:cs typeface="Arial" panose="020B0604020202020204" pitchFamily="34" charset="0"/>
              </a:rPr>
              <a:t>συνέχεια)</a:t>
            </a:r>
            <a:endParaRPr lang="LID4096" sz="6000" dirty="0">
              <a:solidFill>
                <a:srgbClr val="009E9A"/>
              </a:solidFill>
            </a:endParaRPr>
          </a:p>
        </p:txBody>
      </p:sp>
    </p:spTree>
    <p:extLst>
      <p:ext uri="{BB962C8B-B14F-4D97-AF65-F5344CB8AC3E}">
        <p14:creationId xmlns:p14="http://schemas.microsoft.com/office/powerpoint/2010/main" val="268002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TextBox 8">
            <a:extLst>
              <a:ext uri="{FF2B5EF4-FFF2-40B4-BE49-F238E27FC236}">
                <a16:creationId xmlns:a16="http://schemas.microsoft.com/office/drawing/2014/main" id="{AD0D05FB-94F2-5F6B-7AE9-2F09A9CDE75C}"/>
              </a:ext>
            </a:extLst>
          </p:cNvPr>
          <p:cNvSpPr txBox="1"/>
          <p:nvPr/>
        </p:nvSpPr>
        <p:spPr>
          <a:xfrm>
            <a:off x="1094122" y="2095500"/>
            <a:ext cx="16584278" cy="70357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4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έκπτωσης μέχρι €500, για ασφάλιστρα που έχει καταβάλει άτομο, για την ασφάλιση κατοικίας έναντι κινδύνων φυσικών καταστροφών </a:t>
            </a:r>
            <a:r>
              <a:rPr kumimoji="0" lang="el-GR" sz="48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παρ.(ζ))</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έκπτωσης μέχρι €50.000 αναφορικά με δωρεές/συνεισφορές σε πολιτιστικά ιδρύματα, όπως αυτά εγκρίνονται από τον Υφυπουργό Πολιτισμού - η έκπτωση παραχωρείται στο βαθμό που δεν δημιουργεί οποιαδήποτε ζημιά </a:t>
            </a:r>
            <a:r>
              <a:rPr kumimoji="0" lang="el-GR" sz="48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νέα παρ.(ν))</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CY"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Slide Number Placeholder 9">
            <a:extLst>
              <a:ext uri="{FF2B5EF4-FFF2-40B4-BE49-F238E27FC236}">
                <a16:creationId xmlns:a16="http://schemas.microsoft.com/office/drawing/2014/main" id="{8F7B3BD3-64BF-1115-67F5-DA5E999BCE46}"/>
              </a:ext>
            </a:extLst>
          </p:cNvPr>
          <p:cNvSpPr txBox="1">
            <a:spLocks/>
          </p:cNvSpPr>
          <p:nvPr/>
        </p:nvSpPr>
        <p:spPr>
          <a:xfrm>
            <a:off x="15858545" y="958173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13</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08CA726-9879-44BC-8AA6-809CAA273F6C}"/>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uLnTx/>
                <a:uFillTx/>
                <a:latin typeface="Arial" panose="020B0604020202020204" pitchFamily="34" charset="0"/>
                <a:ea typeface="+mj-ea"/>
                <a:cs typeface="Arial" panose="020B0604020202020204" pitchFamily="34" charset="0"/>
              </a:rPr>
              <a:t>Άρθρο 9 - Εκπιπτόμενες</a:t>
            </a:r>
            <a:r>
              <a:rPr kumimoji="0" lang="el-GR" sz="6000" b="1" i="0" u="none" strike="noStrike" kern="1200" cap="none" spc="0" normalizeH="0" baseline="0" noProof="0" dirty="0">
                <a:ln>
                  <a:noFill/>
                </a:ln>
                <a:solidFill>
                  <a:srgbClr val="009E9A"/>
                </a:solidFill>
                <a:uLnTx/>
                <a:uFillTx/>
                <a:latin typeface="Arial" panose="020B0604020202020204" pitchFamily="34" charset="0"/>
                <a:cs typeface="Arial" panose="020B0604020202020204" pitchFamily="34" charset="0"/>
              </a:rPr>
              <a:t> δαπάνες </a:t>
            </a:r>
            <a:r>
              <a:rPr lang="en-US" sz="6000" b="1" dirty="0">
                <a:solidFill>
                  <a:srgbClr val="009E9A"/>
                </a:solidFill>
                <a:latin typeface="Arial" panose="020B0604020202020204" pitchFamily="34" charset="0"/>
                <a:cs typeface="Arial" panose="020B0604020202020204" pitchFamily="34" charset="0"/>
              </a:rPr>
              <a:t>(</a:t>
            </a:r>
            <a:r>
              <a:rPr lang="el-GR" sz="6000" b="1" dirty="0">
                <a:solidFill>
                  <a:srgbClr val="009E9A"/>
                </a:solidFill>
                <a:latin typeface="Arial" panose="020B0604020202020204" pitchFamily="34" charset="0"/>
                <a:cs typeface="Arial" panose="020B0604020202020204" pitchFamily="34" charset="0"/>
              </a:rPr>
              <a:t>συνέχεια)</a:t>
            </a:r>
            <a:endParaRPr lang="LID4096" sz="6000" dirty="0">
              <a:solidFill>
                <a:srgbClr val="009E9A"/>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511645" y="-10865124"/>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TextBox 9">
            <a:extLst>
              <a:ext uri="{FF2B5EF4-FFF2-40B4-BE49-F238E27FC236}">
                <a16:creationId xmlns:a16="http://schemas.microsoft.com/office/drawing/2014/main" id="{51643C7E-4871-9DAB-C6B1-AA366C0F5139}"/>
              </a:ext>
            </a:extLst>
          </p:cNvPr>
          <p:cNvSpPr txBox="1"/>
          <p:nvPr/>
        </p:nvSpPr>
        <p:spPr>
          <a:xfrm>
            <a:off x="1212141" y="1708174"/>
            <a:ext cx="16009060" cy="8002191"/>
          </a:xfrm>
          <a:prstGeom prst="rect">
            <a:avLst/>
          </a:prstGeom>
          <a:noFill/>
        </p:spPr>
        <p:txBody>
          <a:bodyPr wrap="square" rtlCol="0">
            <a:spAutoFit/>
          </a:bodyPr>
          <a:lstStyle/>
          <a:p>
            <a:pPr marL="82550"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2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368300"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έκπτωσης σε εταιρεία, αναφορικά με δαπάνη για </a:t>
            </a:r>
            <a:r>
              <a:rPr kumimoji="0" lang="el-GR"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έξοδα πρώτης εισαγωγής των μετοχών της σε αναγνωρισμένο χρηματιστήριο</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μέχρι ποσού τριακόσιων χιλιάδων ευρώ </a:t>
            </a:r>
            <a:r>
              <a:rPr kumimoji="0" lang="el-GR"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€300.000</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Η έκπτωση παραχωρείται με βάση τον </a:t>
            </a:r>
            <a:r>
              <a:rPr kumimoji="0" lang="el-GR"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Κανονισμό (ΕΕ) 2023/2831 σε σχέση με τις ενισχύσεις ήσσονος σημασίας</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ανά κυλιόμενη τριετία, ανά ενιαία επιχείρηση και μέχρι το βαθμό που δεν δημιουργεί ζημιά. Σε περίπτωση αδιάθετου ποσού, δύναται να μεταφερθεί και να παραχωρηθεί ως έκπτωση κατά τα επόμενα δυο (2) έτη, νοουμένου ότι υπάρχει ανάλογο διαθέσιμο ποσό τηρουμένου του Κανονισμού 2023/2831 και της ΚΔΠ 193/2020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νέα παρ.(ξ))</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625475" marR="0" lvl="0" indent="-542925"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a:t>
            </a:r>
            <a:r>
              <a:rPr kumimoji="0" lang="el-G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Ετοιμάζεται σχετικός επεξηγηματικός Οδηγός ο οποίος θα αναρτηθεί στην ιστοσελίδα του Τμήματος Φορολογίας</a:t>
            </a: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82550"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endPar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8300"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a:t>
            </a:r>
            <a:r>
              <a:rPr kumimoji="0" lang="el-GR"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επιπρόσθετη (νοητή) </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έκπτωση που ισούται με το διπλάσιο της πρόσθετης ΑΤΑ σε σχέση με το αμέσως προηγούμενο έτος, με βάση τη Μόνιμη Συμφωνία για την ΑΤΑ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 νέα παρ.(ο)).</a:t>
            </a:r>
          </a:p>
        </p:txBody>
      </p:sp>
      <p:sp>
        <p:nvSpPr>
          <p:cNvPr id="14" name="Slide Number Placeholder 9">
            <a:extLst>
              <a:ext uri="{FF2B5EF4-FFF2-40B4-BE49-F238E27FC236}">
                <a16:creationId xmlns:a16="http://schemas.microsoft.com/office/drawing/2014/main" id="{AFE89684-2822-DA9C-3734-A07D823B78AA}"/>
              </a:ext>
            </a:extLst>
          </p:cNvPr>
          <p:cNvSpPr>
            <a:spLocks noGrp="1"/>
          </p:cNvSpPr>
          <p:nvPr>
            <p:ph type="sldNum" sz="quarter" idx="12"/>
          </p:nvPr>
        </p:nvSpPr>
        <p:spPr>
          <a:xfrm>
            <a:off x="15849600" y="9659174"/>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14</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988B166-2413-8573-A400-154EEE0A5F71}"/>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uLnTx/>
                <a:uFillTx/>
                <a:latin typeface="Arial" panose="020B0604020202020204" pitchFamily="34" charset="0"/>
                <a:ea typeface="+mj-ea"/>
                <a:cs typeface="Arial" panose="020B0604020202020204" pitchFamily="34" charset="0"/>
              </a:rPr>
              <a:t>Άρθρο 9 - Εκπιπτόμενες</a:t>
            </a:r>
            <a:r>
              <a:rPr kumimoji="0" lang="el-GR" sz="6000" b="1" i="0" u="none" strike="noStrike" kern="1200" cap="none" spc="0" normalizeH="0" baseline="0" noProof="0" dirty="0">
                <a:ln>
                  <a:noFill/>
                </a:ln>
                <a:solidFill>
                  <a:srgbClr val="009E9A"/>
                </a:solidFill>
                <a:uLnTx/>
                <a:uFillTx/>
                <a:latin typeface="Arial" panose="020B0604020202020204" pitchFamily="34" charset="0"/>
                <a:cs typeface="Arial" panose="020B0604020202020204" pitchFamily="34" charset="0"/>
              </a:rPr>
              <a:t> δαπάνες </a:t>
            </a:r>
            <a:r>
              <a:rPr lang="en-US" sz="6000" b="1" dirty="0">
                <a:solidFill>
                  <a:srgbClr val="009E9A"/>
                </a:solidFill>
                <a:latin typeface="Arial" panose="020B0604020202020204" pitchFamily="34" charset="0"/>
                <a:cs typeface="Arial" panose="020B0604020202020204" pitchFamily="34" charset="0"/>
              </a:rPr>
              <a:t>(</a:t>
            </a:r>
            <a:r>
              <a:rPr lang="el-GR" sz="6000" b="1" dirty="0">
                <a:solidFill>
                  <a:srgbClr val="009E9A"/>
                </a:solidFill>
                <a:latin typeface="Arial" panose="020B0604020202020204" pitchFamily="34" charset="0"/>
                <a:cs typeface="Arial" panose="020B0604020202020204" pitchFamily="34" charset="0"/>
              </a:rPr>
              <a:t>συνέχεια)</a:t>
            </a:r>
            <a:endParaRPr lang="LID4096" sz="6000" dirty="0">
              <a:solidFill>
                <a:srgbClr val="009E9A"/>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17842-6598-6ADE-3703-BC58A22F5A6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7CE0670-1487-41EB-4C1E-80D77FA401BA}"/>
              </a:ext>
            </a:extLst>
          </p:cNvPr>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A5AAAE87-D761-8875-2975-B6EB5668A407}"/>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30DA9916-B974-D686-1F47-FD871DE95A4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C83D6BD-C618-1541-3438-3E7B72EEDB0F}"/>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E7CAF112-CE83-5EFF-A028-C6919B102100}"/>
              </a:ext>
            </a:extLst>
          </p:cNvPr>
          <p:cNvSpPr txBox="1"/>
          <p:nvPr/>
        </p:nvSpPr>
        <p:spPr>
          <a:xfrm>
            <a:off x="1143025" y="1846195"/>
            <a:ext cx="16355923" cy="8294578"/>
          </a:xfrm>
          <a:prstGeom prst="rect">
            <a:avLst/>
          </a:prstGeom>
          <a:noFill/>
        </p:spPr>
        <p:txBody>
          <a:bodyPr wrap="square" rtlCol="0">
            <a:spAutoFit/>
          </a:bodyPr>
          <a:lstStyle/>
          <a:p>
            <a:pPr marL="82550"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r>
              <a:rPr kumimoji="0" lang="el-GR" sz="4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25450"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παραχωρείται έκπτωση αναφορικά με μισθούς και ημερομίσθια επί των οποίων δεν έχουν καταβληθεί </a:t>
            </a:r>
            <a:r>
              <a:rPr kumimoji="0" lang="el-GR" sz="4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και οι εισφορές σε Ταμείο Ασφάλισης Υγείας </a:t>
            </a: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και εξαιρούνται από τον περιορισμό της παραχώρησης έκπτωσης και οι εισφορές που δεν καταβλήθηκαν καθότι τελούν υπό ρύθμιση με βάση απόφαση Δικαστηρίου</a:t>
            </a:r>
            <a:r>
              <a:rPr kumimoji="0" lang="el-GR" sz="44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(εδάφιο (1Α)). </a:t>
            </a:r>
          </a:p>
          <a:p>
            <a:pPr marL="425450"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παραχωρείται έκπτωση αναφορικά με πληρωμές ενοικίου κατά παράβαση του άρθρου 48Α του περί Βεβαιώσεως και Εισπράξεως Φόρων Νόμου (το οποίο απαιτεί όπως οι πληρωμές διενεργούνται αποκλειστικά με ηλεκτρονικά μέσα) </a:t>
            </a:r>
            <a:r>
              <a:rPr kumimoji="0" lang="el-GR" sz="44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(1Α)). </a:t>
            </a:r>
          </a:p>
        </p:txBody>
      </p:sp>
      <p:sp>
        <p:nvSpPr>
          <p:cNvPr id="13" name="Slide Number Placeholder 9">
            <a:extLst>
              <a:ext uri="{FF2B5EF4-FFF2-40B4-BE49-F238E27FC236}">
                <a16:creationId xmlns:a16="http://schemas.microsoft.com/office/drawing/2014/main" id="{4DF048CD-B899-AAFD-FB71-4B4CFF57F34D}"/>
              </a:ext>
            </a:extLst>
          </p:cNvPr>
          <p:cNvSpPr>
            <a:spLocks noGrp="1"/>
          </p:cNvSpPr>
          <p:nvPr>
            <p:ph type="sldNum" sz="quarter" idx="12"/>
          </p:nvPr>
        </p:nvSpPr>
        <p:spPr>
          <a:xfrm>
            <a:off x="15639107" y="9182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15</a:t>
            </a:fld>
            <a:endParaRPr lang="en-US"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95415A2-56E7-3741-EF08-11FDB6981903}"/>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uLnTx/>
                <a:uFillTx/>
                <a:latin typeface="Arial" panose="020B0604020202020204" pitchFamily="34" charset="0"/>
                <a:ea typeface="+mj-ea"/>
                <a:cs typeface="Arial" panose="020B0604020202020204" pitchFamily="34" charset="0"/>
              </a:rPr>
              <a:t>Άρθρο 9 - Εκπιπτόμενες</a:t>
            </a:r>
            <a:r>
              <a:rPr kumimoji="0" lang="el-GR" sz="6000" b="1" i="0" u="none" strike="noStrike" kern="1200" cap="none" spc="0" normalizeH="0" baseline="0" noProof="0" dirty="0">
                <a:ln>
                  <a:noFill/>
                </a:ln>
                <a:solidFill>
                  <a:srgbClr val="009E9A"/>
                </a:solidFill>
                <a:uLnTx/>
                <a:uFillTx/>
                <a:latin typeface="Arial" panose="020B0604020202020204" pitchFamily="34" charset="0"/>
                <a:cs typeface="Arial" panose="020B0604020202020204" pitchFamily="34" charset="0"/>
              </a:rPr>
              <a:t> δαπάνες </a:t>
            </a:r>
            <a:r>
              <a:rPr lang="en-US" sz="6000" b="1" dirty="0">
                <a:solidFill>
                  <a:srgbClr val="009E9A"/>
                </a:solidFill>
                <a:latin typeface="Arial" panose="020B0604020202020204" pitchFamily="34" charset="0"/>
                <a:cs typeface="Arial" panose="020B0604020202020204" pitchFamily="34" charset="0"/>
              </a:rPr>
              <a:t>(</a:t>
            </a:r>
            <a:r>
              <a:rPr lang="el-GR" sz="6000" b="1" dirty="0">
                <a:solidFill>
                  <a:srgbClr val="009E9A"/>
                </a:solidFill>
                <a:latin typeface="Arial" panose="020B0604020202020204" pitchFamily="34" charset="0"/>
                <a:cs typeface="Arial" panose="020B0604020202020204" pitchFamily="34" charset="0"/>
              </a:rPr>
              <a:t>συνέχεια)</a:t>
            </a:r>
            <a:endParaRPr lang="LID4096" sz="6000" dirty="0">
              <a:solidFill>
                <a:srgbClr val="009E9A"/>
              </a:solidFill>
            </a:endParaRPr>
          </a:p>
        </p:txBody>
      </p:sp>
    </p:spTree>
    <p:extLst>
      <p:ext uri="{BB962C8B-B14F-4D97-AF65-F5344CB8AC3E}">
        <p14:creationId xmlns:p14="http://schemas.microsoft.com/office/powerpoint/2010/main" val="1229880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9FFBA-F001-CCCA-D5DD-8E73FB6A80A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9F928D1-62D7-3601-95A7-77191D9A9192}"/>
              </a:ext>
            </a:extLst>
          </p:cNvPr>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756EC545-50B5-7CFC-3392-D81D005AF354}"/>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90B8DDC5-DA75-4ABF-57B3-52D7363804D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7BAFF4E-D52D-1278-591F-4A6CEB9FAB1C}"/>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C879FD51-83EF-9863-DB24-0FED2B6C7474}"/>
              </a:ext>
            </a:extLst>
          </p:cNvPr>
          <p:cNvSpPr txBox="1"/>
          <p:nvPr/>
        </p:nvSpPr>
        <p:spPr>
          <a:xfrm>
            <a:off x="892373" y="2608149"/>
            <a:ext cx="16216471" cy="7163499"/>
          </a:xfrm>
          <a:prstGeom prst="rect">
            <a:avLst/>
          </a:prstGeom>
          <a:noFill/>
        </p:spPr>
        <p:txBody>
          <a:bodyPr wrap="square" rtlCol="0">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6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Επεκτείνεται η παραχώρηση έκπτωση αναφορικά με κεφαλαιουχικές δαπάνες για βελτίωση της ενεργειακής απόδοσης των κτιρίων μέχρι και το φορολογικό έτος 2030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Διευκρινίζεται ότι, η κεφαλαιουχική δαπάνη για περιουσιακά στοιχεία που εισάγονται σε εταιρεία έναντι έκδοσης μετοχικού κεφαλαίου δεν μπορεί να υπερβαίνει την αγοραία αξία των περιουσιακών στοιχείων κατά την ημερομηνία εισαγωγής τους στην επιχείρηση και καμία έκπτωση δεν παραχωρείται εάν η αγοραία αξία δεν είναι τεκμηριωμένη κατά την κρίση του Εφόρου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Παραχώρηση αυξημένου ποσοστού έκπτωσης 25% για κεφαλαιουχική δαπάνη (μετά την αφαίρεση οποιουδήποτε ποσού επιδότησης) που διενεργείται σε μηχανήματα και εγκαταστάσεις, εξαιρουμένων μηχανημάτων και εγκαταστάσεων άρδευσης,</a:t>
            </a:r>
            <a:r>
              <a:rPr kumimoji="0" lang="el-GR" sz="3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που χρησιμοποιούνται για αγροτική ή κτηνοτροφική παραγωγή</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σύμφωνα με τον Κανονισμό (ΕΕ) 2022/2472 περί σχετικών κρατικών ενισχύσεων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a:t>
            </a:r>
            <a:endParaRPr lang="el-GR" sz="6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E6E77BE-467E-99BA-B308-D02ECF3DD030}"/>
              </a:ext>
            </a:extLst>
          </p:cNvPr>
          <p:cNvSpPr txBox="1"/>
          <p:nvPr/>
        </p:nvSpPr>
        <p:spPr>
          <a:xfrm>
            <a:off x="3573321" y="135855"/>
            <a:ext cx="14376183" cy="2585323"/>
          </a:xfrm>
          <a:prstGeom prst="rect">
            <a:avLst/>
          </a:prstGeom>
          <a:noFill/>
        </p:spPr>
        <p:txBody>
          <a:bodyPr wrap="square" rtlCol="0">
            <a:spAutoFit/>
          </a:bodyPr>
          <a:lstStyle/>
          <a:p>
            <a:pPr algn="ct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10 - Αφαιρέσεις και προσθέσεις αναφορικά με στοιχεία πάγιου ενεργητικού που χρησιμοποιούνται στην επιχείρηση</a:t>
            </a:r>
            <a:endParaRPr lang="LID4096" sz="54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CAD8110D-6EBE-2F38-8B41-79A54EC34EE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16</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2657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2" name="TextBox 11">
            <a:extLst>
              <a:ext uri="{FF2B5EF4-FFF2-40B4-BE49-F238E27FC236}">
                <a16:creationId xmlns:a16="http://schemas.microsoft.com/office/drawing/2014/main" id="{BCAA1B70-DB89-E80E-E93E-1E01861BC414}"/>
              </a:ext>
            </a:extLst>
          </p:cNvPr>
          <p:cNvSpPr txBox="1"/>
          <p:nvPr/>
        </p:nvSpPr>
        <p:spPr>
          <a:xfrm>
            <a:off x="789052" y="1700827"/>
            <a:ext cx="16020898" cy="8517716"/>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6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653796" marR="0" lvl="0" indent="-5715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Αυξάνεται το μέγιστο ποσό που παραχωρείται ως έκπτωση αναφορικά με έξοδα επιχειρηματικής ψυχαγωγίας, </a:t>
            </a:r>
            <a:r>
              <a:rPr kumimoji="0" lang="el-GR" sz="3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από £10.000 </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σε </a:t>
            </a:r>
            <a:r>
              <a:rPr kumimoji="0" lang="el-GR"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€30.000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(12)).</a:t>
            </a:r>
          </a:p>
          <a:p>
            <a:pPr marL="653796" marR="0" lvl="0" indent="-5715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παραχωρείται έκπτωση αναφορικά με δαπάνη για τόκους για απόκτηση μετοχών εξολοκλήρου άμεσα ή έμμεσα εξαρτημένης εταιρείας που είναι κάτοικος σε </a:t>
            </a:r>
            <a:r>
              <a:rPr kumimoji="0" lang="el-GR"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μη συνεργάσιμη δικαιοδοσία </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ή η οποία έχει συσταθεί ή εγγραφεί σε τέτοια δικαιοδοσία και δεν είναι φορολογικός κάτοικος σε άλλη δικαιοδοσία που δεν  είναι μη συνεργάσιμη δικαιοδοσία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(15)).</a:t>
            </a:r>
          </a:p>
          <a:p>
            <a:pPr marL="653796" marR="0" lvl="0" indent="-5715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παραχωρείται έκπτωση αναφορικά με δαπάνη για </a:t>
            </a:r>
            <a:r>
              <a:rPr kumimoji="0" lang="el-GR" sz="3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χαριστικές πληρωμές</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προς υπαλλήλους και αξιωματούχους, οι οποίες εμπίπτουν στις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υποπαραγράφους</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iv</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μέχρι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vi</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της παραγράφου (β) του εδαφίου (1) του άρθρου 5 και στις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υποπαραγράφους</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iv</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μέχρι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vi</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της παραγράφου (β) του εδαφίου (2) του άρθρου 5</a:t>
            </a:r>
            <a:r>
              <a:rPr kumimoji="0" lang="en-US"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(νέο εδάφιο (18)).</a:t>
            </a:r>
            <a:endParaRPr kumimoji="0" lang="en-CY"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p:txBody>
      </p:sp>
      <p:sp>
        <p:nvSpPr>
          <p:cNvPr id="14" name="Slide Number Placeholder 9">
            <a:extLst>
              <a:ext uri="{FF2B5EF4-FFF2-40B4-BE49-F238E27FC236}">
                <a16:creationId xmlns:a16="http://schemas.microsoft.com/office/drawing/2014/main" id="{0F2F378C-66C8-9AE1-751C-C0ADC0378E71}"/>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17</a:t>
            </a:fld>
            <a:endParaRPr lang="en-US" sz="2000"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1AA6F078-A1FA-D8BB-E121-6F0C5BB952FC}"/>
              </a:ext>
            </a:extLst>
          </p:cNvPr>
          <p:cNvSpPr txBox="1">
            <a:spLocks/>
          </p:cNvSpPr>
          <p:nvPr/>
        </p:nvSpPr>
        <p:spPr>
          <a:xfrm>
            <a:off x="3385642" y="346994"/>
            <a:ext cx="14113305" cy="172920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6000" b="1" dirty="0">
                <a:solidFill>
                  <a:srgbClr val="009E9A"/>
                </a:solidFill>
                <a:latin typeface="Arial" panose="020B0604020202020204" pitchFamily="34" charset="0"/>
                <a:cs typeface="Arial" panose="020B0604020202020204" pitchFamily="34" charset="0"/>
              </a:rPr>
              <a:t>Άρθρο 11- Δαπάνες που δεν εκπίπτουν</a:t>
            </a:r>
            <a:endParaRPr lang="en-CY" sz="6000" dirty="0">
              <a:solidFill>
                <a:srgbClr val="009E9A"/>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BABDA672-3945-97DC-3242-BCE13F1257AC}"/>
              </a:ext>
            </a:extLst>
          </p:cNvPr>
          <p:cNvSpPr txBox="1"/>
          <p:nvPr/>
        </p:nvSpPr>
        <p:spPr>
          <a:xfrm>
            <a:off x="1524000" y="1729202"/>
            <a:ext cx="15404542" cy="6855723"/>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2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Επεκτείνεται η δυνατότητα μεταφοράς φορολογικής ζημιάς από 5 έτη σε 7 έτη. Σημειώνεται ότι, στην ουσία, η συγκεκριμένη τροποποίηση παρέχει τη δυνατότητα σε επιχείρηση η οποία πραγματοποίησε ζημιά κατά το φορολογικό έτος 2019, να τη μεταφέρει για σκοπούς συμψηφισμού με τα κέρδη του φορολογικού έτους 2026 και ΟΧΙ του έτους 2025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a:t>
            </a:r>
            <a:r>
              <a:rPr kumimoji="0" lang="el-GR" sz="3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(Με βάση τις υφιστάμενες διατάξεις, η φορολογική ζημιά του φορολογικού έτους 2019 δύναται να μεταφερθεί για σκοπούς συμψηφισμού με τα κέρδη των φορολογικών ετών μέχρι και το 2024)</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Διευκρινίζεται ότι, για σκοπούς συμψηφισμού ζημιών συγκροτήματος εταιρειών, η αιτούσα εταιρεία δύναται να συμψηφίσει το κέρδος που πραγματοποίησε κατά τη διάρκεια του φορολογικού έτους με τη ζημιά που της εκχώρησε η εκχωρούσα εταιρεία, αφού πρώτα η αιτούσα εταιρεία συμψηφίσει το φορολογητέο της εισόδημα με άλλες ζημιές που προέκυψαν στην αιτούσα εταιρεία κατά τα προηγούμενα έτη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(7))</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TextBox 12">
            <a:extLst>
              <a:ext uri="{FF2B5EF4-FFF2-40B4-BE49-F238E27FC236}">
                <a16:creationId xmlns:a16="http://schemas.microsoft.com/office/drawing/2014/main" id="{DED95314-2DD2-F9F4-4243-2C9E2C9597F2}"/>
              </a:ext>
            </a:extLst>
          </p:cNvPr>
          <p:cNvSpPr txBox="1"/>
          <p:nvPr/>
        </p:nvSpPr>
        <p:spPr>
          <a:xfrm>
            <a:off x="4286333" y="516995"/>
            <a:ext cx="12351843" cy="1015663"/>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13 - Εκπτώσεις για ζημιές</a:t>
            </a:r>
            <a:endParaRPr lang="LID4096" sz="6000"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08BF3991-D853-AEB3-52A7-949CBF794141}"/>
              </a:ext>
            </a:extLst>
          </p:cNvPr>
          <p:cNvSpPr>
            <a:spLocks noGrp="1"/>
          </p:cNvSpPr>
          <p:nvPr>
            <p:ph type="sldNum" sz="quarter" idx="12"/>
          </p:nvPr>
        </p:nvSpPr>
        <p:spPr>
          <a:xfrm>
            <a:off x="15621000" y="9182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712664">
            <a:off x="15687431" y="1209546"/>
            <a:ext cx="14368361" cy="10209036"/>
          </a:xfrm>
          <a:custGeom>
            <a:avLst/>
            <a:gdLst/>
            <a:ahLst/>
            <a:cxnLst/>
            <a:rect l="l" t="t" r="r" b="b"/>
            <a:pathLst>
              <a:path w="14368361" h="10209036">
                <a:moveTo>
                  <a:pt x="0" y="0"/>
                </a:moveTo>
                <a:lnTo>
                  <a:pt x="14368360" y="0"/>
                </a:lnTo>
                <a:lnTo>
                  <a:pt x="14368360"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2892867">
            <a:off x="-10113613" y="-2464972"/>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7910893">
            <a:off x="12717324" y="-180191"/>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47BEDC7D-621B-7449-809E-C75B1F724445}"/>
              </a:ext>
            </a:extLst>
          </p:cNvPr>
          <p:cNvSpPr txBox="1"/>
          <p:nvPr/>
        </p:nvSpPr>
        <p:spPr>
          <a:xfrm>
            <a:off x="457200" y="1490746"/>
            <a:ext cx="16459200" cy="8796254"/>
          </a:xfrm>
          <a:prstGeom prst="rect">
            <a:avLst/>
          </a:prstGeom>
          <a:noFill/>
        </p:spPr>
        <p:txBody>
          <a:bodyPr wrap="square">
            <a:spAutoFit/>
          </a:bodyPr>
          <a:lstStyle/>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r>
              <a:rPr lang="el-GR" sz="2800" b="1" u="sng" dirty="0">
                <a:solidFill>
                  <a:srgbClr val="009E9A"/>
                </a:solidFill>
                <a:latin typeface="Arial" panose="020B0604020202020204"/>
              </a:rPr>
              <a:t>Παράδειγμα:</a:t>
            </a: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lang="el-GR" sz="2800" b="1" u="sng" dirty="0">
              <a:solidFill>
                <a:srgbClr val="009E9A"/>
              </a:solidFill>
              <a:latin typeface="Arial" panose="020B0604020202020204"/>
            </a:endParaRPr>
          </a:p>
          <a:p>
            <a:pPr marL="184150"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Εφόσον από την </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mn-cs"/>
              </a:rPr>
              <a:t>1/1/2026</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επεκτείνεται η δυνατότητα μεταφοράς φορολογικής ζημιάς από 5 έτη σε 7 έτη, οι ζημιές του φορολογικού έτους 2019 μπορούν να μεταφερθούν για συμψηφισμό έναντι των κερδών του φορολογικού έτους 2026.</a:t>
            </a:r>
          </a:p>
          <a:p>
            <a:pPr marL="184150"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Οι ζημιές της Εταιρείας Α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από το 2019, πρέπει να χρησιμοποιηθούν κατά προτεραιότητα έναντι των ζημιών που εκχωρούνται από την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Εταιρεία Β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a:t>
            </a:r>
            <a:endPar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184150"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Άρα το φορολογητέο κέρδος της Εταιρείας Α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πριν να ληφθούν υπόψη οι ζημιές της Εταιρείας Β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ανέρχονται σε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€0,5εκ</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€1εκ- €0,5εκ)</a:t>
            </a:r>
          </a:p>
          <a:p>
            <a:pPr marL="184150"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Φορολογητέο κέρδος της Εταιρείας Α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μετά τον συμψηφισμό με τις ζημιές της Εταιρείας Β</a:t>
            </a:r>
            <a:r>
              <a:rPr kumimoji="0" lang="en-US" sz="28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€0 (€0,5εκ- €0,5εκ)</a:t>
            </a:r>
          </a:p>
          <a:p>
            <a:pPr marL="184150" marR="0" lvl="0"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Η Εταιρεία Β </a:t>
            </a:r>
            <a:r>
              <a:rPr kumimoji="0" lang="el-GR" sz="28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μπορεί να μεταφέρει το υπόλοιπο των φορολογικών της ζημιών ποσού €0,2εκ (€0,7εκ- €0,5εκ) για συμψηφισμό με δικά της φορολογικά κέρδη, μέχρι και το φορολογικό έτος 2033.</a:t>
            </a:r>
            <a:endParaRPr kumimoji="0" lang="el-GR" sz="2800" b="1" i="0" u="sng" strike="noStrike" kern="1200" cap="none" spc="0" normalizeH="0" baseline="0" noProof="0" dirty="0">
              <a:ln>
                <a:noFill/>
              </a:ln>
              <a:solidFill>
                <a:srgbClr val="27CED7">
                  <a:lumMod val="75000"/>
                </a:srgbClr>
              </a:solidFill>
              <a:effectLst/>
              <a:uLnTx/>
              <a:uFillTx/>
              <a:latin typeface="Arial" panose="020B0604020202020204"/>
              <a:ea typeface="+mn-ea"/>
              <a:cs typeface="Arial" panose="020B0604020202020204" pitchFamily="34" charset="0"/>
            </a:endParaRPr>
          </a:p>
        </p:txBody>
      </p:sp>
      <p:sp>
        <p:nvSpPr>
          <p:cNvPr id="13" name="TextBox 12">
            <a:extLst>
              <a:ext uri="{FF2B5EF4-FFF2-40B4-BE49-F238E27FC236}">
                <a16:creationId xmlns:a16="http://schemas.microsoft.com/office/drawing/2014/main" id="{385B135A-FD23-24FF-03EF-B7FB497DD51F}"/>
              </a:ext>
            </a:extLst>
          </p:cNvPr>
          <p:cNvSpPr txBox="1"/>
          <p:nvPr/>
        </p:nvSpPr>
        <p:spPr>
          <a:xfrm>
            <a:off x="4800600" y="171627"/>
            <a:ext cx="12351843"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13 – Εκπτώσεις για ζημιές (συνέχεια)</a:t>
            </a:r>
            <a:endParaRPr lang="LID4096" sz="60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F352380D-B4E2-121D-B5ED-60CF76444E7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19</a:t>
            </a:fld>
            <a:endParaRPr lang="en-US" sz="20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C0BAFBD1-28E7-2E94-5E4D-178106D18AF9}"/>
              </a:ext>
            </a:extLst>
          </p:cNvPr>
          <p:cNvPicPr>
            <a:picLocks noChangeAspect="1"/>
          </p:cNvPicPr>
          <p:nvPr/>
        </p:nvPicPr>
        <p:blipFill>
          <a:blip r:embed="rId6"/>
          <a:stretch>
            <a:fillRect/>
          </a:stretch>
        </p:blipFill>
        <p:spPr>
          <a:xfrm>
            <a:off x="2711129" y="2112433"/>
            <a:ext cx="11686275" cy="291661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0BE7237-4043-454C-60C5-7FFC775611F9}"/>
              </a:ext>
            </a:extLst>
          </p:cNvPr>
          <p:cNvSpPr txBox="1"/>
          <p:nvPr/>
        </p:nvSpPr>
        <p:spPr>
          <a:xfrm>
            <a:off x="7391400" y="408908"/>
            <a:ext cx="5198574"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Περιεχόμενα</a:t>
            </a:r>
            <a:endParaRPr lang="en-CY" sz="6000" b="1" dirty="0">
              <a:solidFill>
                <a:srgbClr val="009999"/>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7296C101-503E-FD25-AF53-5CCAF9EE025A}"/>
              </a:ext>
            </a:extLst>
          </p:cNvPr>
          <p:cNvSpPr txBox="1">
            <a:spLocks/>
          </p:cNvSpPr>
          <p:nvPr/>
        </p:nvSpPr>
        <p:spPr>
          <a:xfrm>
            <a:off x="2129582" y="1626601"/>
            <a:ext cx="16158418" cy="703379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2</a:t>
            </a:r>
            <a:r>
              <a:rPr lang="el-GR" sz="3600" dirty="0">
                <a:solidFill>
                  <a:prstClr val="black"/>
                </a:solidFill>
                <a:latin typeface="Arial" panose="020B0604020202020204" pitchFamily="34" charset="0"/>
                <a:cs typeface="Arial" panose="020B0604020202020204" pitchFamily="34" charset="0"/>
              </a:rPr>
              <a:t> - Ερμηνεία</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5</a:t>
            </a:r>
            <a:r>
              <a:rPr lang="el-GR" sz="3600" dirty="0">
                <a:solidFill>
                  <a:prstClr val="black"/>
                </a:solidFill>
                <a:latin typeface="Arial" panose="020B0604020202020204" pitchFamily="34" charset="0"/>
                <a:cs typeface="Arial" panose="020B0604020202020204" pitchFamily="34" charset="0"/>
              </a:rPr>
              <a:t> - Αντικείμενο </a:t>
            </a:r>
            <a:r>
              <a:rPr lang="el-GR" sz="3600" dirty="0">
                <a:latin typeface="Arial" panose="020B0604020202020204" pitchFamily="34" charset="0"/>
                <a:cs typeface="Arial" panose="020B0604020202020204" pitchFamily="34" charset="0"/>
              </a:rPr>
              <a:t>του</a:t>
            </a:r>
            <a:r>
              <a:rPr lang="el-GR" sz="3600" dirty="0">
                <a:solidFill>
                  <a:prstClr val="black"/>
                </a:solidFill>
                <a:latin typeface="Arial" panose="020B0604020202020204" pitchFamily="34" charset="0"/>
                <a:cs typeface="Arial" panose="020B0604020202020204" pitchFamily="34" charset="0"/>
              </a:rPr>
              <a:t> φόρου</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8</a:t>
            </a:r>
            <a:r>
              <a:rPr lang="el-GR" sz="3600" dirty="0">
                <a:solidFill>
                  <a:prstClr val="black"/>
                </a:solidFill>
                <a:latin typeface="Arial" panose="020B0604020202020204" pitchFamily="34" charset="0"/>
                <a:cs typeface="Arial" panose="020B0604020202020204" pitchFamily="34" charset="0"/>
              </a:rPr>
              <a:t> - Απαλλαγές</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9</a:t>
            </a:r>
            <a:r>
              <a:rPr lang="el-GR" sz="3600" dirty="0">
                <a:solidFill>
                  <a:prstClr val="black"/>
                </a:solidFill>
                <a:latin typeface="Arial" panose="020B0604020202020204" pitchFamily="34" charset="0"/>
                <a:cs typeface="Arial" panose="020B0604020202020204" pitchFamily="34" charset="0"/>
              </a:rPr>
              <a:t> - Εκπιπτόμενες δαπάνες</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10 </a:t>
            </a:r>
            <a:r>
              <a:rPr lang="el-GR" sz="3600" dirty="0">
                <a:solidFill>
                  <a:prstClr val="black"/>
                </a:solidFill>
                <a:latin typeface="Arial" panose="020B0604020202020204" pitchFamily="34" charset="0"/>
                <a:cs typeface="Arial" panose="020B0604020202020204" pitchFamily="34" charset="0"/>
              </a:rPr>
              <a:t>- Αφαιρέσεις και προσθέσεις αναφορικά με στοιχεία πάγιου ενεργητικού που χρησιμοποιούνται στην επιχείρηση</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11 </a:t>
            </a:r>
            <a:r>
              <a:rPr lang="el-GR" sz="3600" dirty="0">
                <a:solidFill>
                  <a:prstClr val="black"/>
                </a:solidFill>
                <a:latin typeface="Arial" panose="020B0604020202020204" pitchFamily="34" charset="0"/>
                <a:cs typeface="Arial" panose="020B0604020202020204" pitchFamily="34" charset="0"/>
              </a:rPr>
              <a:t>- Δαπάνες που δεν εκπίπτουν</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13 </a:t>
            </a:r>
            <a:r>
              <a:rPr lang="el-GR" sz="3600" dirty="0">
                <a:solidFill>
                  <a:prstClr val="black"/>
                </a:solidFill>
                <a:latin typeface="Arial" panose="020B0604020202020204" pitchFamily="34" charset="0"/>
                <a:cs typeface="Arial" panose="020B0604020202020204" pitchFamily="34" charset="0"/>
              </a:rPr>
              <a:t>- Εκπτώσεις για ζημιές</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14 </a:t>
            </a:r>
            <a:r>
              <a:rPr lang="el-GR" sz="3600" dirty="0">
                <a:solidFill>
                  <a:prstClr val="black"/>
                </a:solidFill>
                <a:latin typeface="Arial" panose="020B0604020202020204" pitchFamily="34" charset="0"/>
                <a:cs typeface="Arial" panose="020B0604020202020204" pitchFamily="34" charset="0"/>
              </a:rPr>
              <a:t>- Έκπτωση για ασφάλιστρα ζωής και συνεισφορές σε ταμεία προνοίας ή άλλα ταμεία</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14Β </a:t>
            </a:r>
            <a:r>
              <a:rPr lang="en-US" sz="3600" b="1" i="1" dirty="0">
                <a:solidFill>
                  <a:srgbClr val="00C0BC"/>
                </a:solidFill>
                <a:latin typeface="Arial" panose="020B0604020202020204" pitchFamily="34" charset="0"/>
                <a:cs typeface="Arial" panose="020B0604020202020204" pitchFamily="34" charset="0"/>
              </a:rPr>
              <a:t>(</a:t>
            </a:r>
            <a:r>
              <a:rPr lang="el-GR" sz="3600" b="1" i="1" dirty="0">
                <a:solidFill>
                  <a:srgbClr val="00C0BC"/>
                </a:solidFill>
                <a:latin typeface="Arial" panose="020B0604020202020204" pitchFamily="34" charset="0"/>
                <a:cs typeface="Arial" panose="020B0604020202020204" pitchFamily="34" charset="0"/>
              </a:rPr>
              <a:t>νέο) </a:t>
            </a:r>
            <a:r>
              <a:rPr lang="el-GR" sz="3600" dirty="0">
                <a:solidFill>
                  <a:prstClr val="black"/>
                </a:solidFill>
                <a:latin typeface="Arial" panose="020B0604020202020204" pitchFamily="34" charset="0"/>
                <a:cs typeface="Arial" panose="020B0604020202020204" pitchFamily="34" charset="0"/>
              </a:rPr>
              <a:t>- Προσωπικές εκπτώσεις </a:t>
            </a:r>
          </a:p>
          <a:p>
            <a:pPr marL="425196">
              <a:spcBef>
                <a:spcPts val="300"/>
              </a:spcBef>
              <a:buClr>
                <a:srgbClr val="00C0BC"/>
              </a:buClr>
              <a:buSzPct val="100000"/>
              <a:buFont typeface="Wingdings" panose="05000000000000000000" pitchFamily="2" charset="2"/>
              <a:buChar char="Ø"/>
              <a:defRPr/>
            </a:pPr>
            <a:r>
              <a:rPr lang="el-GR" sz="3600" b="1" dirty="0">
                <a:solidFill>
                  <a:prstClr val="black"/>
                </a:solidFill>
                <a:latin typeface="Arial" panose="020B0604020202020204" pitchFamily="34" charset="0"/>
                <a:cs typeface="Arial" panose="020B0604020202020204" pitchFamily="34" charset="0"/>
              </a:rPr>
              <a:t>Άρθρο 17 </a:t>
            </a:r>
            <a:r>
              <a:rPr lang="el-GR" sz="3600" dirty="0">
                <a:solidFill>
                  <a:prstClr val="black"/>
                </a:solidFill>
                <a:latin typeface="Arial" panose="020B0604020202020204" pitchFamily="34" charset="0"/>
                <a:cs typeface="Arial" panose="020B0604020202020204" pitchFamily="34" charset="0"/>
              </a:rPr>
              <a:t>- Ασφαλιστικές επιχειρήσεις κλάδου ζωής</a:t>
            </a:r>
          </a:p>
          <a:p>
            <a:pPr marL="425196">
              <a:spcBef>
                <a:spcPts val="300"/>
              </a:spcBef>
              <a:buClr>
                <a:srgbClr val="00C0BC"/>
              </a:buClr>
              <a:buSzPct val="100000"/>
              <a:buFont typeface="Wingdings" panose="05000000000000000000" pitchFamily="2" charset="2"/>
              <a:buChar char="Ø"/>
              <a:defRPr/>
            </a:pPr>
            <a:endParaRPr lang="en-CY" dirty="0">
              <a:solidFill>
                <a:prstClr val="black"/>
              </a:solidFill>
              <a:latin typeface="Arial" panose="020B0604020202020204" pitchFamily="34" charset="0"/>
              <a:cs typeface="Arial" panose="020B0604020202020204" pitchFamily="34" charset="0"/>
            </a:endParaRPr>
          </a:p>
          <a:p>
            <a:pPr algn="just">
              <a:buClr>
                <a:srgbClr val="00C0BC"/>
              </a:buClr>
            </a:pPr>
            <a:endParaRPr lang="en-CY"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C404A73-E9CE-E57A-A511-BD82F19A18DA}"/>
              </a:ext>
            </a:extLst>
          </p:cNvPr>
          <p:cNvSpPr txBox="1"/>
          <p:nvPr/>
        </p:nvSpPr>
        <p:spPr>
          <a:xfrm>
            <a:off x="914586" y="1702175"/>
            <a:ext cx="15468414" cy="9060942"/>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200" b="1" i="0" u="sng" strike="noStrike" kern="1200" cap="none" spc="0" normalizeH="0" baseline="0" noProof="0" dirty="0">
                <a:ln>
                  <a:noFill/>
                </a:ln>
                <a:solidFill>
                  <a:srgbClr val="27CED7">
                    <a:lumMod val="75000"/>
                  </a:srgbClr>
                </a:solidFill>
                <a:effectLst/>
                <a:uLnTx/>
                <a:uFillTx/>
                <a:latin typeface="Arial" panose="020B0604020202020204"/>
                <a:ea typeface="+mn-ea"/>
                <a:cs typeface="Arial" panose="020B0604020202020204" pitchFamily="34" charset="0"/>
              </a:rPr>
              <a:t>Παράδειγμα:</a:t>
            </a:r>
            <a:endParaRPr kumimoji="0" lang="el-GR" sz="3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268288"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Οι ζημιές του φορολογικού έτους 201</a:t>
            </a:r>
            <a:r>
              <a:rPr kumimoji="0" lang="en-US"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8</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μπορούν να μεταφερθούν μέχρι και το φορολογικό έτος 2023.</a:t>
            </a:r>
            <a:endParaRPr kumimoji="0" lang="en-US"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268288"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Άρα, </a:t>
            </a:r>
            <a:r>
              <a:rPr kumimoji="0" lang="en-US"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o</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ι ζημιές αυτές δεν μπορούν να χρησιμοποιηθούν από την Εταιρεία Α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κατά τον υπολογισμό του φόρου της για το φορολογικό έτος 2026</a:t>
            </a:r>
            <a:endParaRPr kumimoji="0" lang="en-US"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endParaRPr>
          </a:p>
          <a:p>
            <a:pPr marL="268288" marR="0" lvl="1" indent="-1841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Φορολογητέο κέρδος της Εταιρείας Α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αφού ληφθούν υπόψη</a:t>
            </a:r>
            <a:r>
              <a:rPr kumimoji="0" lang="en-US"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μόνο οι ζημιές της Εταιρείας Β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€0,3εκ (€1εκ- €0,7εκ)</a:t>
            </a:r>
          </a:p>
          <a:p>
            <a:pPr marL="0" indent="0">
              <a:buNone/>
            </a:pPr>
            <a:endParaRPr lang="el-GR"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97EAB473-96B6-77BD-8D07-9FDD7DD5D1A8}"/>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20</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A678322-06E3-50BE-E226-BB71A252B8A6}"/>
              </a:ext>
            </a:extLst>
          </p:cNvPr>
          <p:cNvSpPr txBox="1"/>
          <p:nvPr/>
        </p:nvSpPr>
        <p:spPr>
          <a:xfrm>
            <a:off x="4800600" y="171627"/>
            <a:ext cx="12351843"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13 – Εκπτώσεις για ζημιές (συνέχεια)</a:t>
            </a:r>
            <a:endParaRPr lang="LID4096" sz="60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9A1C21F0-123B-71D4-4B04-5A57AAAD075C}"/>
              </a:ext>
            </a:extLst>
          </p:cNvPr>
          <p:cNvPicPr>
            <a:picLocks noChangeAspect="1"/>
          </p:cNvPicPr>
          <p:nvPr/>
        </p:nvPicPr>
        <p:blipFill>
          <a:blip r:embed="rId6"/>
          <a:stretch>
            <a:fillRect/>
          </a:stretch>
        </p:blipFill>
        <p:spPr>
          <a:xfrm>
            <a:off x="3968315" y="2552699"/>
            <a:ext cx="11528893" cy="347729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p:cNvSpPr/>
          <p:nvPr/>
        </p:nvSpPr>
        <p:spPr>
          <a:xfrm rot="7910893">
            <a:off x="12003046" y="38982"/>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6" name="Slide Number Placeholder 9">
            <a:extLst>
              <a:ext uri="{FF2B5EF4-FFF2-40B4-BE49-F238E27FC236}">
                <a16:creationId xmlns:a16="http://schemas.microsoft.com/office/drawing/2014/main" id="{34A6C328-F876-9067-E65F-4F99F2904BEB}"/>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21</a:t>
            </a:fld>
            <a:endParaRPr lang="en-US" sz="2000" dirty="0">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4B62092B-2AB1-923A-3919-1F0405EA30F2}"/>
              </a:ext>
            </a:extLst>
          </p:cNvPr>
          <p:cNvSpPr txBox="1">
            <a:spLocks/>
          </p:cNvSpPr>
          <p:nvPr/>
        </p:nvSpPr>
        <p:spPr>
          <a:xfrm>
            <a:off x="4114800" y="548251"/>
            <a:ext cx="12109022" cy="232618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5400" b="1" dirty="0">
                <a:solidFill>
                  <a:srgbClr val="009E9A"/>
                </a:solidFill>
                <a:latin typeface="Arial" panose="020B0604020202020204" pitchFamily="34" charset="0"/>
                <a:cs typeface="Arial" panose="020B0604020202020204" pitchFamily="34" charset="0"/>
              </a:rPr>
              <a:t>Άρθρο 14 – Έκπτωση για ασφάλιστρα ζωής και συνεισφορές σε ταμεία προνοίας ή άλλα ταμεία</a:t>
            </a:r>
            <a:endParaRPr lang="en-CY" sz="5400" dirty="0">
              <a:solidFill>
                <a:srgbClr val="009E9A"/>
              </a:solidFill>
            </a:endParaRPr>
          </a:p>
        </p:txBody>
      </p:sp>
      <p:sp>
        <p:nvSpPr>
          <p:cNvPr id="7" name="TextBox 6">
            <a:extLst>
              <a:ext uri="{FF2B5EF4-FFF2-40B4-BE49-F238E27FC236}">
                <a16:creationId xmlns:a16="http://schemas.microsoft.com/office/drawing/2014/main" id="{D470FC32-05C8-655F-2E79-06EF8C0CB61D}"/>
              </a:ext>
            </a:extLst>
          </p:cNvPr>
          <p:cNvSpPr txBox="1"/>
          <p:nvPr/>
        </p:nvSpPr>
        <p:spPr>
          <a:xfrm>
            <a:off x="1623948" y="3377274"/>
            <a:ext cx="16002000" cy="1569660"/>
          </a:xfrm>
          <a:prstGeom prst="rect">
            <a:avLst/>
          </a:prstGeom>
          <a:noFill/>
        </p:spPr>
        <p:txBody>
          <a:bodyPr wrap="square">
            <a:spAutoFit/>
          </a:bodyPr>
          <a:lstStyle/>
          <a:p>
            <a:pPr marL="0" indent="0" algn="just">
              <a:buNone/>
            </a:pPr>
            <a:r>
              <a:rPr lang="el-GR" sz="4800" dirty="0">
                <a:latin typeface="Arial" panose="020B0604020202020204" pitchFamily="34" charset="0"/>
                <a:cs typeface="Arial" panose="020B0604020202020204" pitchFamily="34" charset="0"/>
              </a:rPr>
              <a:t>Παραπέμπεστε  σε σχετική πληροφόρηση που έχει αναρτηθεί στην ιστοσελίδα του Τμήματος Φορολογίας</a:t>
            </a:r>
            <a:endParaRPr lang="en-CY" sz="4800" dirty="0">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50E24541-91A4-46F2-092C-ED2627214E4D}"/>
              </a:ext>
            </a:extLst>
          </p:cNvPr>
          <p:cNvSpPr txBox="1">
            <a:spLocks/>
          </p:cNvSpPr>
          <p:nvPr/>
        </p:nvSpPr>
        <p:spPr>
          <a:xfrm>
            <a:off x="5683498" y="5231232"/>
            <a:ext cx="9816604" cy="15696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sz="5400" b="1" dirty="0">
                <a:solidFill>
                  <a:srgbClr val="009E9A"/>
                </a:solidFill>
                <a:effectLst>
                  <a:outerShdw blurRad="31750" dist="25400" dir="5400000" algn="tl" rotWithShape="0">
                    <a:srgbClr val="000000">
                      <a:alpha val="25000"/>
                    </a:srgbClr>
                  </a:outerShdw>
                </a:effectLst>
                <a:latin typeface="Arial" panose="020B0604020202020204" pitchFamily="34" charset="0"/>
                <a:cs typeface="Arial" panose="020B0604020202020204" pitchFamily="34" charset="0"/>
              </a:rPr>
            </a:br>
            <a:r>
              <a:rPr lang="el-GR" sz="5400" b="1" dirty="0">
                <a:solidFill>
                  <a:srgbClr val="009E9A"/>
                </a:solidFill>
                <a:latin typeface="Arial" panose="020B0604020202020204" pitchFamily="34" charset="0"/>
                <a:cs typeface="Arial" panose="020B0604020202020204" pitchFamily="34" charset="0"/>
              </a:rPr>
              <a:t>Άρθρο 14Β - Προσωπικές εκπτώσεις (νέο)</a:t>
            </a:r>
            <a:br>
              <a:rPr lang="el-GR" sz="5400" b="1" dirty="0">
                <a:solidFill>
                  <a:srgbClr val="009E9A"/>
                </a:solidFill>
                <a:latin typeface="Arial" panose="020B0604020202020204" pitchFamily="34" charset="0"/>
                <a:cs typeface="Arial" panose="020B0604020202020204" pitchFamily="34" charset="0"/>
              </a:rPr>
            </a:br>
            <a:endParaRPr lang="en-CY" sz="5400" dirty="0">
              <a:solidFill>
                <a:srgbClr val="009E9A"/>
              </a:solidFill>
            </a:endParaRPr>
          </a:p>
        </p:txBody>
      </p:sp>
      <p:sp>
        <p:nvSpPr>
          <p:cNvPr id="12" name="Content Placeholder 2">
            <a:extLst>
              <a:ext uri="{FF2B5EF4-FFF2-40B4-BE49-F238E27FC236}">
                <a16:creationId xmlns:a16="http://schemas.microsoft.com/office/drawing/2014/main" id="{10787D7D-DE24-AD10-4009-39371B4CCECB}"/>
              </a:ext>
            </a:extLst>
          </p:cNvPr>
          <p:cNvSpPr txBox="1">
            <a:spLocks/>
          </p:cNvSpPr>
          <p:nvPr/>
        </p:nvSpPr>
        <p:spPr>
          <a:xfrm>
            <a:off x="1531392" y="7184865"/>
            <a:ext cx="16094556" cy="195913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l-GR" sz="4800" dirty="0">
                <a:latin typeface="Arial" panose="020B0604020202020204" pitchFamily="34" charset="0"/>
                <a:cs typeface="Arial" panose="020B0604020202020204" pitchFamily="34" charset="0"/>
              </a:rPr>
              <a:t>Παραπέμπεστε  σε σχετική πληροφόρηση που έχει αναρτηθεί στην ιστοσελίδα του Τμήματος Φορολογίας</a:t>
            </a:r>
            <a:endParaRPr lang="en-CY" sz="4800"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832E6502-FB5D-5FAB-A8BC-56C20F8CAB24}"/>
              </a:ext>
            </a:extLst>
          </p:cNvPr>
          <p:cNvSpPr txBox="1"/>
          <p:nvPr/>
        </p:nvSpPr>
        <p:spPr>
          <a:xfrm>
            <a:off x="990599" y="3069364"/>
            <a:ext cx="16230600" cy="6001643"/>
          </a:xfrm>
          <a:prstGeom prst="rect">
            <a:avLst/>
          </a:prstGeom>
          <a:noFill/>
        </p:spPr>
        <p:txBody>
          <a:bodyPr wrap="square">
            <a:spAutoFit/>
          </a:bodyPr>
          <a:lstStyle/>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Καταργείται ο ειδικός τρόπος φορολόγησης των επιχειρήσεων ασφαλιστικών εργασιών μακροπρόθεσμου κλάδου ζωής, δηλαδή η καταβολή ελάχιστου φόρου επί των κερδών ή οφελών με συντελεστή που δεν υπερβαίνει ποσοστό ύψους 1,5%</a:t>
            </a:r>
            <a:r>
              <a:rPr kumimoji="0" lang="el-GR" sz="4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επί του ακαθάριστου ποσού ασφαλίστρων, σε περίπτωση που δεν προκύπτει φόρος ή εάν αυτός είναι χαμηλότερος  του εν λόγω υπολογισμού</a:t>
            </a:r>
            <a:r>
              <a:rPr kumimoji="0" lang="el-GR" sz="4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l-GR" sz="4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κατά τη διάρκεια του φορολογικού έτους </a:t>
            </a:r>
            <a:r>
              <a:rPr kumimoji="0" lang="el-GR" sz="48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a:t>
            </a:r>
            <a:r>
              <a:rPr kumimoji="0" lang="el-GR" sz="4800" b="0" i="0" u="none" strike="noStrike" kern="1200" cap="none" spc="0" normalizeH="0" baseline="0" noProof="0" dirty="0">
                <a:ln>
                  <a:noFill/>
                </a:ln>
                <a:solidFill>
                  <a:srgbClr val="62A39F"/>
                </a:solidFill>
                <a:effectLst/>
                <a:uLnTx/>
                <a:uFillTx/>
                <a:latin typeface="Arial" panose="020B0604020202020204" pitchFamily="34" charset="0"/>
                <a:ea typeface="+mn-ea"/>
                <a:cs typeface="Arial" panose="020B0604020202020204" pitchFamily="34" charset="0"/>
              </a:rPr>
              <a:t> </a:t>
            </a:r>
            <a:r>
              <a:rPr kumimoji="0" lang="el-GR" sz="48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(2)).</a:t>
            </a:r>
            <a:endPar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A1750F86-AFAF-6660-BC30-644D7C9B900F}"/>
              </a:ext>
            </a:extLst>
          </p:cNvPr>
          <p:cNvSpPr txBox="1"/>
          <p:nvPr/>
        </p:nvSpPr>
        <p:spPr>
          <a:xfrm>
            <a:off x="4080305" y="460291"/>
            <a:ext cx="12351843" cy="193899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Άρθρο 17 - Ασφαλιστικές επιχειρήσεις κλάδου ζωής</a:t>
            </a:r>
          </a:p>
        </p:txBody>
      </p:sp>
      <p:sp>
        <p:nvSpPr>
          <p:cNvPr id="14" name="Slide Number Placeholder 9">
            <a:extLst>
              <a:ext uri="{FF2B5EF4-FFF2-40B4-BE49-F238E27FC236}">
                <a16:creationId xmlns:a16="http://schemas.microsoft.com/office/drawing/2014/main" id="{CE7722EC-C8C3-816B-A6D3-503BFCFCD54B}"/>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B3668A48-897F-99BD-7684-DFD5F942E1BC}"/>
              </a:ext>
            </a:extLst>
          </p:cNvPr>
          <p:cNvSpPr txBox="1"/>
          <p:nvPr/>
        </p:nvSpPr>
        <p:spPr>
          <a:xfrm>
            <a:off x="1130675" y="3762788"/>
            <a:ext cx="16230600" cy="3046988"/>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Αυξάνεται το όριο εισοδήματος ατόμου υπό τη μορφή σύνταξης για υπηρεσίες εξωτερικού, πάνω από το οποίο η σύνταξη δύναται να υπαχθεί σε φορολογία με συντελεστή ύψους 5%, από €3.420 σε €5.000.</a:t>
            </a:r>
            <a:endParaRPr kumimoji="0" lang="en-CY"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3EDD0C3B-187E-E8CE-1A71-5FA43C37E98D}"/>
              </a:ext>
            </a:extLst>
          </p:cNvPr>
          <p:cNvSpPr txBox="1"/>
          <p:nvPr/>
        </p:nvSpPr>
        <p:spPr>
          <a:xfrm>
            <a:off x="4800600" y="171627"/>
            <a:ext cx="12351843"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20 - Συντάξεις από την παροχή υπηρεσιών στο εξωτερικό</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BEEBE6A-5F02-67A0-3891-5F403D58E7FD}"/>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DE5FB87D-66E7-7224-A6FD-E33A7F06809B}"/>
              </a:ext>
            </a:extLst>
          </p:cNvPr>
          <p:cNvSpPr txBox="1"/>
          <p:nvPr/>
        </p:nvSpPr>
        <p:spPr>
          <a:xfrm>
            <a:off x="773048" y="4076700"/>
            <a:ext cx="16725900" cy="5709255"/>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Καθορίζεται ο ακόλουθος φορολογικός χειρισμός αναφορικά με όφελος που προκύπτει σε υπάλληλο ή διευθυντή εταιρείας ο οποίος είναι κάτοικος της Δημοκρατίας, και ο οποίος δεν συνιστά πρόσωπο συνδεδεμένο με την εταιρεία εργοδότη του (σύμφωνα με το Άρθρο 33), από την παραχώρηση δικαιωμάτων προαίρεσης αγοράς μετοχών, ή την παραχώρηση δικαιωμάτων αγοράς μετοχών</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όφελος αφορά ποσό που εμπίπτει στο πεδίο εφαρμογής του Άρθρου 5(1) του Νόμου και υπόκειται σε φορολογία με συντελεστή ύψους 8%, και δεν προστίθεται σε οποιοδήποτε άλλο εισόδημα.</a:t>
            </a: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όφελος παραχωρείται με βάση εγκεκριμένο ανά υπάλληλο ή διευθυντή σχέδιο κινήτρων του εργοδότη από τον Έφορο Φορολογίας.</a:t>
            </a:r>
            <a:endParaRPr kumimoji="0" lang="en-CY" sz="3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2EAFD1E2-A71E-2926-A634-96E5D6CB8D49}"/>
              </a:ext>
            </a:extLst>
          </p:cNvPr>
          <p:cNvSpPr txBox="1"/>
          <p:nvPr/>
        </p:nvSpPr>
        <p:spPr>
          <a:xfrm>
            <a:off x="3511550" y="-127962"/>
            <a:ext cx="14020800" cy="4308706"/>
          </a:xfrm>
          <a:prstGeom prst="rect">
            <a:avLst/>
          </a:prstGeom>
          <a:noFill/>
        </p:spPr>
        <p:txBody>
          <a:bodyPr wrap="square" rtlCol="0">
            <a:spAutoFit/>
          </a:bodyPr>
          <a:lstStyle/>
          <a:p>
            <a:pPr algn="ct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20Δ (νέο) - Δικαιώματα προαίρεσης αγοράς μετοχών και δικαιώματα αγοράς μετοχών που παραχωρούνται με βάση εγκεκριμένο σχέδιο παροχής κινήτρων εργοδότη</a:t>
            </a:r>
            <a:endParaRPr lang="LID4096" sz="5400" dirty="0"/>
          </a:p>
        </p:txBody>
      </p:sp>
      <p:sp>
        <p:nvSpPr>
          <p:cNvPr id="15" name="Slide Number Placeholder 9">
            <a:extLst>
              <a:ext uri="{FF2B5EF4-FFF2-40B4-BE49-F238E27FC236}">
                <a16:creationId xmlns:a16="http://schemas.microsoft.com/office/drawing/2014/main" id="{42D018DF-DF25-C8DD-8435-F4CC65007E01}"/>
              </a:ext>
            </a:extLst>
          </p:cNvPr>
          <p:cNvSpPr>
            <a:spLocks noGrp="1"/>
          </p:cNvSpPr>
          <p:nvPr>
            <p:ph type="sldNum" sz="quarter" idx="12"/>
          </p:nvPr>
        </p:nvSpPr>
        <p:spPr>
          <a:xfrm>
            <a:off x="15329253" y="942083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24</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76D64-033A-D7F0-771D-C8B2BB72DC0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956CF6C-B9B1-92DA-10C7-1A87A6B9CB22}"/>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CA0EA03-2AD5-167C-1703-5E8742BAB21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801E102E-242E-EB9C-ED73-50EE0A6E384A}"/>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a:extLst>
              <a:ext uri="{FF2B5EF4-FFF2-40B4-BE49-F238E27FC236}">
                <a16:creationId xmlns:a16="http://schemas.microsoft.com/office/drawing/2014/main" id="{7ED1C90C-38E9-C890-E2FE-E48ED15B3148}"/>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FBB35035-04AD-EDF1-D9BF-AABA03C539E9}"/>
              </a:ext>
            </a:extLst>
          </p:cNvPr>
          <p:cNvSpPr/>
          <p:nvPr/>
        </p:nvSpPr>
        <p:spPr>
          <a:xfrm rot="7910893">
            <a:off x="12307845" y="318386"/>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EE141605-6E11-06E5-1CC4-0B699725C559}"/>
              </a:ext>
            </a:extLst>
          </p:cNvPr>
          <p:cNvSpPr txBox="1"/>
          <p:nvPr/>
        </p:nvSpPr>
        <p:spPr>
          <a:xfrm>
            <a:off x="1350898" y="2200731"/>
            <a:ext cx="16148050" cy="6817251"/>
          </a:xfrm>
          <a:prstGeom prst="rect">
            <a:avLst/>
          </a:prstGeom>
          <a:noFill/>
        </p:spPr>
        <p:txBody>
          <a:bodyPr wrap="square">
            <a:spAutoFit/>
          </a:bodyPr>
          <a:lstStyle/>
          <a:p>
            <a:pPr marL="539496" marR="0" lvl="0"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ποσό του οφέλους που υπόκειται σε φορολογία με συντελεστή ύψους 8% δεν δύναται να υπερβεί ποσό που ισοδυναμεί με το διπλάσιο του εισοδήματος του υπαλλήλου ή του διευθυντή, που </a:t>
            </a:r>
            <a:r>
              <a:rPr kumimoji="0" lang="el-GR" sz="3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κτάται</a:t>
            </a:r>
            <a:r>
              <a:rPr kumimoji="0" lang="el-GR" sz="36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από τον συγκεκριμένο εργοδότη, εντός του έτους, στο οποίο λήγει η περίοδος κατοχύρωσης που αναφέρεται πιο κάτω, χωρίς να έχει συνυπολογιστεί το εν λόγω όφελος</a:t>
            </a:r>
          </a:p>
          <a:p>
            <a:pPr marL="539496" marR="0" lvl="0"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συνολικό όφελος που υπόκειται σε φορολογία με συντελεστή ύψους οκτώ τοις εκατό (8%) ανά κυλιόμενη δεκαετία, δεν δύναται να υπερβεί το ποσό του ενός εκατομμυρίου ευρώ (€1.000.000), κατά την διάρκεια οποιασδήποτε δεκαετούς περιόδου στην οποία εμπίπτει το υπό αναφορά όφελος. </a:t>
            </a:r>
            <a:endParaRPr kumimoji="0" lang="en-CY"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9496" marR="0" lvl="0"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Οποιοδήποτε υπερβαίνον ποσό υπόκειται σε φορολογία σύμφωνα με τις διατάξεις που προβλέπονται στο ΜΕΡΟΣ ΙΙΙ και στο ΜΕΡΟΣ V. </a:t>
            </a:r>
          </a:p>
        </p:txBody>
      </p:sp>
      <p:sp>
        <p:nvSpPr>
          <p:cNvPr id="13" name="TextBox 12">
            <a:extLst>
              <a:ext uri="{FF2B5EF4-FFF2-40B4-BE49-F238E27FC236}">
                <a16:creationId xmlns:a16="http://schemas.microsoft.com/office/drawing/2014/main" id="{1510A753-128C-1BC9-E0F8-9F9267DBB527}"/>
              </a:ext>
            </a:extLst>
          </p:cNvPr>
          <p:cNvSpPr txBox="1"/>
          <p:nvPr/>
        </p:nvSpPr>
        <p:spPr>
          <a:xfrm>
            <a:off x="4558552" y="430127"/>
            <a:ext cx="12700748" cy="1015663"/>
          </a:xfrm>
          <a:prstGeom prst="rect">
            <a:avLst/>
          </a:prstGeom>
          <a:noFill/>
        </p:spPr>
        <p:txBody>
          <a:bodyPr wrap="square" rtlCol="0">
            <a:spAutoFit/>
          </a:bodyPr>
          <a:lstStyle/>
          <a:p>
            <a:r>
              <a:rPr lang="el-GR" sz="6000" b="1" dirty="0">
                <a:solidFill>
                  <a:srgbClr val="009E9A"/>
                </a:solidFill>
                <a:latin typeface="Arial" panose="020B0604020202020204" pitchFamily="34" charset="0"/>
                <a:cs typeface="Arial" panose="020B0604020202020204" pitchFamily="34" charset="0"/>
              </a:rPr>
              <a:t>Άρθρο 20Δ (νέο) - συνέχεια</a:t>
            </a:r>
            <a:endParaRPr lang="en-CY" sz="6000" dirty="0">
              <a:solidFill>
                <a:srgbClr val="009E9A"/>
              </a:solidFill>
            </a:endParaRPr>
          </a:p>
        </p:txBody>
      </p:sp>
      <p:sp>
        <p:nvSpPr>
          <p:cNvPr id="15" name="Slide Number Placeholder 9">
            <a:extLst>
              <a:ext uri="{FF2B5EF4-FFF2-40B4-BE49-F238E27FC236}">
                <a16:creationId xmlns:a16="http://schemas.microsoft.com/office/drawing/2014/main" id="{19F22D7B-551A-1479-173E-D2CA589B922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25</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451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333984" y="-1458629"/>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FB70544-CEFC-91DA-537A-D20E0D7D50FE}"/>
              </a:ext>
            </a:extLst>
          </p:cNvPr>
          <p:cNvSpPr txBox="1"/>
          <p:nvPr/>
        </p:nvSpPr>
        <p:spPr>
          <a:xfrm>
            <a:off x="971798" y="2077382"/>
            <a:ext cx="16230600" cy="7371249"/>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Τα δικαιώματα προαίρεσης αγοράς μετοχών ή των μετοχών που παραχωρούνται</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42913" marR="0" lvl="0" indent="-277813" algn="just" defTabSz="914400" rtl="0" eaLnBrk="1" fontAlgn="auto" latinLnBrk="0" hangingPunct="1">
              <a:lnSpc>
                <a:spcPct val="100000"/>
              </a:lnSpc>
              <a:spcBef>
                <a:spcPts val="300"/>
              </a:spcBef>
              <a:spcAft>
                <a:spcPts val="0"/>
              </a:spcAft>
              <a:buClr>
                <a:srgbClr val="27CED7">
                  <a:lumMod val="75000"/>
                </a:srgbClr>
              </a:buClr>
              <a:buSzPct val="100000"/>
              <a:buFont typeface="+mj-lt"/>
              <a:buAutoNum type="romanLcPeriod"/>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τυγχάνουν ελάχιστης περιόδου κατοχύρωσης (</a:t>
            </a:r>
            <a:r>
              <a:rPr kumimoji="0" lang="el-G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vesting</a:t>
            </a: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period</a:t>
            </a: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3 ετών, η οποία δεν δύναται να αρχίζει πριν την ημερομηνία κατά την οποία το σχέδιο κινήτρων του εργοδότη ανά υπάλληλο ή διευθυντή τυγχάνει της προβλεπόμενης έγκρισης του Εφόρου, και</a:t>
            </a:r>
          </a:p>
          <a:p>
            <a:pPr marL="442913" marR="0" lvl="0" indent="-277813" algn="just" defTabSz="914400" rtl="0" eaLnBrk="1" fontAlgn="auto" latinLnBrk="0" hangingPunct="1">
              <a:lnSpc>
                <a:spcPct val="100000"/>
              </a:lnSpc>
              <a:spcBef>
                <a:spcPts val="300"/>
              </a:spcBef>
              <a:spcAft>
                <a:spcPts val="0"/>
              </a:spcAft>
              <a:buClr>
                <a:srgbClr val="27CED7">
                  <a:lumMod val="75000"/>
                </a:srgbClr>
              </a:buClr>
              <a:buSzPct val="100000"/>
              <a:buFont typeface="+mj-lt"/>
              <a:buAutoNum type="romanLcPeriod"/>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δύνανται να μεταβιβάζονται πριν την λήξη της ελάχιστης περιόδου κατοχύρωσης, και </a:t>
            </a:r>
          </a:p>
          <a:p>
            <a:pPr marL="442913" marR="0" lvl="0" indent="-277813" algn="just" defTabSz="914400" rtl="0" eaLnBrk="1" fontAlgn="auto" latinLnBrk="0" hangingPunct="1">
              <a:lnSpc>
                <a:spcPct val="100000"/>
              </a:lnSpc>
              <a:spcBef>
                <a:spcPts val="300"/>
              </a:spcBef>
              <a:spcAft>
                <a:spcPts val="0"/>
              </a:spcAft>
              <a:buClr>
                <a:srgbClr val="27CED7">
                  <a:lumMod val="75000"/>
                </a:srgbClr>
              </a:buClr>
              <a:buSzPct val="100000"/>
              <a:buFont typeface="+mj-lt"/>
              <a:buAutoNum type="romanLcPeriod"/>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αφορούν μετοχές του εργοδότη ή εταιρείας που είναι άμεσα ή έμμεσα μητρική του εργοδότη και οι οποίες φέρουν τα ίδια δικαιώματα και υποχρεώσεις ως οι συνήθεις μετοχές του εργοδότη ή οι συνήθεις μετοχές της άμεσα ή έμμεσα μητρικής εταιρείας του εργοδότη, πλην του δικαιώματος ψήφου, και</a:t>
            </a:r>
          </a:p>
          <a:p>
            <a:pPr marL="442913" marR="0" lvl="0" indent="-277813" algn="just" defTabSz="914400" rtl="0" eaLnBrk="1" fontAlgn="auto" latinLnBrk="0" hangingPunct="1">
              <a:lnSpc>
                <a:spcPct val="100000"/>
              </a:lnSpc>
              <a:spcBef>
                <a:spcPts val="300"/>
              </a:spcBef>
              <a:spcAft>
                <a:spcPts val="0"/>
              </a:spcAft>
              <a:buClr>
                <a:srgbClr val="27CED7">
                  <a:lumMod val="75000"/>
                </a:srgbClr>
              </a:buClr>
              <a:buSzPct val="100000"/>
              <a:buFont typeface="+mj-lt"/>
              <a:buAutoNum type="romanLcPeriod"/>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φέρουν ελάχιστη τιμή εξάσκησης, ή ελάχιστη τιμή απόκτησης, ανάλογα, η οποία δεν δύναται να είναι χαμηλότερη του πενήντα (50) τοις εκατό της αξίας των μετοχών κατά την ημερομηνία της προβλεπόμενης από τον Έφορο έγκρισης του σχεδίου κινήτρων του εργοδότη, για τον συγκεκριμένο υπάλληλο ή διευθυντή.</a:t>
            </a:r>
            <a:endParaRPr kumimoji="0" lang="en-CY"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endParaRPr kumimoji="0" lang="el-GR"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endParaRPr>
          </a:p>
          <a:p>
            <a:pPr marL="82296" marR="0" lvl="0" indent="0" algn="just" defTabSz="914400" rtl="0" eaLnBrk="1" fontAlgn="auto" latinLnBrk="0" hangingPunct="1">
              <a:lnSpc>
                <a:spcPct val="100000"/>
              </a:lnSpc>
              <a:spcBef>
                <a:spcPts val="300"/>
              </a:spcBef>
              <a:spcAft>
                <a:spcPts val="0"/>
              </a:spcAft>
              <a:buClrTx/>
              <a:buSzPct val="68000"/>
              <a:buFont typeface="Arial" pitchFamily="34" charset="0"/>
              <a:buNone/>
              <a:tabLst/>
              <a:defRPr/>
            </a:pP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Παρά τις διατάξεις του σημ.(ι) πιο πάνω, έκαστος εργοδότης δύναται εντός έξι (6) μηνών από την 1/1/2026, να υποβάλει στον Έφορο Φορολογίας σχέδιο κινήτρων του εργοδότη, αναφορικά με το οποίο η περίοδος κατοχύρωσης άρχισε πριν την 1/1/2026, και η ελάχιστη τριετής περίοδος κατοχύρωσης δεν έχει λήξει πριν την εκπνοή της εν λόγω προθεσμίας των έξι (6) μηνών, προκειμένου να τύχει της προβλεπόμενης έγκρισης του Εφόρου, έτσι ώστε να εμπίπτει στο πεδίο εφαρμογής του παρόντος άρθρου. </a:t>
            </a:r>
            <a:endParaRPr kumimoji="0" lang="en-CY"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F053D4EB-53B4-2818-AC6D-A72D722249E7}"/>
              </a:ext>
            </a:extLst>
          </p:cNvPr>
          <p:cNvSpPr txBox="1"/>
          <p:nvPr/>
        </p:nvSpPr>
        <p:spPr>
          <a:xfrm>
            <a:off x="5233339" y="409347"/>
            <a:ext cx="11125200" cy="1015663"/>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20Δ (νέο) - συνέχεια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AE6CD93-67BA-8096-6935-E515C35321E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2CE4668D-3874-88B2-0754-F43AB26D3F7F}"/>
              </a:ext>
            </a:extLst>
          </p:cNvPr>
          <p:cNvSpPr txBox="1"/>
          <p:nvPr/>
        </p:nvSpPr>
        <p:spPr>
          <a:xfrm>
            <a:off x="1371600" y="1562100"/>
            <a:ext cx="16104650" cy="8156079"/>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2000" b="1" i="0" u="sng" strike="noStrike" kern="1200" cap="none" spc="0" normalizeH="0" baseline="0" noProof="0" dirty="0">
                <a:ln>
                  <a:noFill/>
                </a:ln>
                <a:solidFill>
                  <a:srgbClr val="27CED7">
                    <a:lumMod val="75000"/>
                  </a:srgbClr>
                </a:solidFill>
                <a:effectLst/>
                <a:uLnTx/>
                <a:uFillTx/>
                <a:latin typeface="Arial" panose="020B0604020202020204"/>
                <a:ea typeface="+mn-ea"/>
                <a:cs typeface="Arial" panose="020B0604020202020204" pitchFamily="34" charset="0"/>
              </a:rPr>
              <a:t>Παράδειγμα:</a:t>
            </a:r>
            <a:endParaRPr kumimoji="0" lang="el-GR" sz="20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Στις 01/02/2026, η Εταιρεία Χ </a:t>
            </a:r>
            <a:r>
              <a:rPr kumimoji="0" lang="el-GR" sz="20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ανακοίνωσε σχέδιο παροχής δικαιωμάτων προαίρεσης αγοράς μετοχών της, προς τον διευθυντή της Α, ο οποίος δεν συνιστά συνδεδεμένο πρόσωπο με την Εταιρεία Χ </a:t>
            </a:r>
            <a:r>
              <a:rPr kumimoji="0" lang="el-GR" sz="20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Με βάση το σχέδιο, παρέχονται στον διευθυντή Α 10.000 δικαιώματα (δεν δύνανται να μεταβιβαστούν πριν τις 30/6/2030)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Ημερομηνία έγκρισης σχεδίου από τον Έφορο: 10/05/2026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Έναρξη περιόδου κατοχύρωσης του σχεδίου: 01/07/2026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Περίοδος κατοχύρωσης του σχεδίου: 4 χρόνια - από 01/07/2026 μέχρι</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30/06/2030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Τιμή εξάσκησης των δικαιωμάτων βάσει του σχεδίου: €5</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Αξία μετοχής Εταιρείας Χ </a:t>
            </a:r>
            <a:r>
              <a:rPr kumimoji="0" lang="el-GR" sz="20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έγκρισης σχεδίου από τον Έφορο : €8</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Ετήσιος μισθός διευθυντή Α </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από την Εταιρεία Χ </a:t>
            </a:r>
            <a:r>
              <a:rPr kumimoji="0" lang="el-GR" sz="2000" b="0" i="0" u="none" strike="noStrike" kern="1200" cap="none" spc="0" normalizeH="0" baseline="0" noProof="0" dirty="0" err="1">
                <a:ln>
                  <a:noFill/>
                </a:ln>
                <a:solidFill>
                  <a:prstClr val="black"/>
                </a:solidFill>
                <a:effectLst/>
                <a:uLnTx/>
                <a:uFillTx/>
                <a:latin typeface="Arial" panose="020B0604020202020204"/>
                <a:ea typeface="+mn-ea"/>
                <a:cs typeface="Arial" panose="020B0604020202020204" pitchFamily="34" charset="0"/>
              </a:rPr>
              <a:t>Λτδ</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 εντός του έτους στο οποίο λήγει η περίοδος κατοχύρωσης που αναφέρεται πιο πάνω </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(δηλαδή φορολογικό έτος 2030): €60.000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Αγοραία αξία μετοχής Εταιρείας Χ </a:t>
            </a:r>
            <a:r>
              <a:rPr kumimoji="0" lang="el-GR" sz="20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της κατοχύρωσης, δηλ. στις 30/06/2030 : €13</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000" b="1" i="0" u="sng" strike="noStrike" kern="1200" cap="none" spc="0" normalizeH="0" baseline="0" noProof="0" dirty="0">
                <a:ln>
                  <a:noFill/>
                </a:ln>
                <a:solidFill>
                  <a:prstClr val="black"/>
                </a:solidFill>
                <a:effectLst/>
                <a:uLnTx/>
                <a:uFillTx/>
                <a:latin typeface="Arial" panose="020B0604020202020204"/>
                <a:ea typeface="+mn-ea"/>
                <a:cs typeface="+mn-cs"/>
              </a:rPr>
              <a:t>Έλεγχος κριτηρίων</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Ελάχιστη τιμή εξάσκησης, η οποία δεν δύναται να είναι χαμηλότερη του 50% της αξίας των μετοχών κατά την ημερομηνία της έγκρισης του σχεδίου από τον Έφορο : </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€ 4 (€8 * 50%) </a:t>
            </a:r>
            <a:r>
              <a:rPr kumimoji="0" lang="el-GR" sz="2000"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πληρείται (πραγματική τιμή εξάσκησης €5)</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Μέγιστο ποσό του οφέλους που δύναται να υπαχθεί σε φορολογία με συντελεστή 8%, ανέρχεται σε </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€120.000 (€60.000 * 2) (</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δεν μπορεί να υπερβαίνει το διπλάσιο του εισοδήματος του διευθυντή Α από τον συγκεκριμένο εργοδότη για το έτος 2030):</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 </a:t>
            </a:r>
            <a:r>
              <a:rPr kumimoji="0" lang="el-GR" sz="2000" b="1" i="0" u="none" strike="noStrike" kern="1200" cap="none" spc="0" normalizeH="0" baseline="0" noProof="0" dirty="0">
                <a:ln>
                  <a:noFill/>
                </a:ln>
                <a:solidFill>
                  <a:prstClr val="black"/>
                </a:solidFill>
                <a:effectLst/>
                <a:uLnTx/>
                <a:uFillTx/>
                <a:latin typeface="Arial" panose="020B0604020202020204"/>
                <a:ea typeface="+mn-ea"/>
                <a:cs typeface="+mn-cs"/>
              </a:rPr>
              <a:t>το κριτήριο πληρείται (ποσό οφέλους σε περίπτωση εξάσκησης των δικαιωμάτων του €80.000 [(€13 - €5) * 10.000])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Το συνολικό όφελος που υπόκειται σε φορολογία με συντελεστή 8%, δεν δύναται να υπερβεί το ποσό του €1.000.000, κατά την διάρκεια οποιασδήποτε σχετικής κυλιόμενης δεκαετίας: δηλ. κατά την περίοδο 2021 – 2030:</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2000"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πληρείται - €80.000 &lt; €1.000.000 </a:t>
            </a: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20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000" b="1" i="0" u="sng" strike="noStrike" kern="1200" cap="none" spc="0" normalizeH="0" baseline="0" noProof="0" dirty="0">
                <a:ln>
                  <a:noFill/>
                </a:ln>
                <a:solidFill>
                  <a:prstClr val="black"/>
                </a:solidFill>
                <a:effectLst/>
                <a:uLnTx/>
                <a:uFillTx/>
                <a:latin typeface="Arial" panose="020B0604020202020204"/>
                <a:ea typeface="+mn-ea"/>
                <a:cs typeface="+mn-cs"/>
              </a:rPr>
              <a:t>Φορολογία οφέλους με βάση το άρθρο 20Δ το φορολογικό έτος 2030</a:t>
            </a:r>
            <a:r>
              <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rPr>
              <a:t>: €6.400 (€80.000 * 8%)</a:t>
            </a:r>
          </a:p>
        </p:txBody>
      </p:sp>
      <p:sp>
        <p:nvSpPr>
          <p:cNvPr id="12" name="TextBox 11">
            <a:extLst>
              <a:ext uri="{FF2B5EF4-FFF2-40B4-BE49-F238E27FC236}">
                <a16:creationId xmlns:a16="http://schemas.microsoft.com/office/drawing/2014/main" id="{69A93F64-1FBC-C0AE-CFFF-F72D5E231144}"/>
              </a:ext>
            </a:extLst>
          </p:cNvPr>
          <p:cNvSpPr txBox="1"/>
          <p:nvPr/>
        </p:nvSpPr>
        <p:spPr>
          <a:xfrm>
            <a:off x="4410529" y="356769"/>
            <a:ext cx="12877800" cy="1015663"/>
          </a:xfrm>
          <a:prstGeom prst="rect">
            <a:avLst/>
          </a:prstGeom>
          <a:noFill/>
        </p:spPr>
        <p:txBody>
          <a:bodyPr wrap="square" rtlCol="0">
            <a:spAutoFit/>
          </a:bodyPr>
          <a:lstStyle/>
          <a:p>
            <a:r>
              <a:rPr lang="el-GR" sz="6000" b="1" dirty="0">
                <a:solidFill>
                  <a:srgbClr val="009E9A"/>
                </a:solidFill>
                <a:latin typeface="Arial" panose="020B0604020202020204" pitchFamily="34" charset="0"/>
                <a:cs typeface="Arial" panose="020B0604020202020204" pitchFamily="34" charset="0"/>
              </a:rPr>
              <a:t>Άρθρο 20Δ (νέο)</a:t>
            </a:r>
            <a:r>
              <a:rPr lang="en-US" sz="6000" b="1" dirty="0">
                <a:solidFill>
                  <a:srgbClr val="009E9A"/>
                </a:solidFill>
                <a:latin typeface="Arial" panose="020B0604020202020204" pitchFamily="34" charset="0"/>
                <a:cs typeface="Arial" panose="020B0604020202020204" pitchFamily="34" charset="0"/>
              </a:rPr>
              <a:t> -</a:t>
            </a:r>
            <a:r>
              <a:rPr lang="el-GR" sz="6000" b="1" dirty="0">
                <a:solidFill>
                  <a:srgbClr val="009E9A"/>
                </a:solidFill>
                <a:latin typeface="Arial" panose="020B0604020202020204" pitchFamily="34" charset="0"/>
                <a:cs typeface="Arial" panose="020B0604020202020204" pitchFamily="34" charset="0"/>
              </a:rPr>
              <a:t> συνέχεια</a:t>
            </a:r>
            <a:endParaRPr lang="LID4096" sz="60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5D95BC3-8371-ED5F-B7C4-A4DF707E2A5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27</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F67FD-3CD6-C3FD-9D56-8675900EDFE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B41D84B-9632-5414-27F5-50425B9ABCF6}"/>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8459145C-42C6-24A6-0959-787E2EC450D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D6487D86-B9C6-FEAE-C3EB-7B123FF9840A}"/>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C9FA75DA-03F3-60D6-EA1E-B2515573C150}"/>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8B23B1DC-B002-B152-D30A-E0D955A9DA39}"/>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732F93F-F6C7-A3AF-E10D-CFE9889ED33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Slide Number Placeholder 9">
            <a:extLst>
              <a:ext uri="{FF2B5EF4-FFF2-40B4-BE49-F238E27FC236}">
                <a16:creationId xmlns:a16="http://schemas.microsoft.com/office/drawing/2014/main" id="{9607D83A-9C4B-5D98-F827-AD24961F813C}"/>
              </a:ext>
            </a:extLst>
          </p:cNvPr>
          <p:cNvSpPr>
            <a:spLocks noGrp="1"/>
          </p:cNvSpPr>
          <p:nvPr>
            <p:ph type="sldNum" sz="quarter" idx="12"/>
          </p:nvPr>
        </p:nvSpPr>
        <p:spPr>
          <a:xfrm>
            <a:off x="15848817" y="9393169"/>
            <a:ext cx="2133600" cy="365125"/>
          </a:xfrm>
        </p:spPr>
        <p:txBody>
          <a:bodyPr/>
          <a:lstStyle/>
          <a:p>
            <a:fld id="{B6F15528-21DE-4FAA-801E-634DDDAF4B2B}" type="slidenum">
              <a:rPr lang="en-US" sz="2000" smtClean="0"/>
              <a:pPr/>
              <a:t>28</a:t>
            </a:fld>
            <a:endParaRPr lang="en-US" sz="2000" dirty="0"/>
          </a:p>
        </p:txBody>
      </p:sp>
      <p:sp>
        <p:nvSpPr>
          <p:cNvPr id="12" name="TextBox 11">
            <a:extLst>
              <a:ext uri="{FF2B5EF4-FFF2-40B4-BE49-F238E27FC236}">
                <a16:creationId xmlns:a16="http://schemas.microsoft.com/office/drawing/2014/main" id="{E02241DC-6E7A-272D-BC8D-346F6754B7BA}"/>
              </a:ext>
            </a:extLst>
          </p:cNvPr>
          <p:cNvSpPr txBox="1"/>
          <p:nvPr/>
        </p:nvSpPr>
        <p:spPr>
          <a:xfrm>
            <a:off x="432085" y="1712672"/>
            <a:ext cx="17190853" cy="8900898"/>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b="1" i="0" u="sng"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Παράδειγμα:</a:t>
            </a:r>
            <a:endParaRPr kumimoji="0" lang="el-GR"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Ως το προηγούμενο παράδειγμα</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Επιπρόσθετα την 01/06/2031,  η Εταιρεία Χ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ανακοίνωσε σχέδιο παροχής δικαιωμάτων προαίρεσης αγοράς μετοχών της, προς τον διευθυντή της Α, ο οποίος δεν συνιστά συνδεδεμένο πρόσωπο με την Εταιρεία Χ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Με βάση το σχέδιο, παρέχονται στον διευθυντή Α 100.000 δικαιώματα (δεν δύνανται να μεταβιβαστούν πριν τις 31/10/2035)</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Ημερομηνία έγκρισης σχεδίου από τον Έφορο: 10/10/2031</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Έναρξη περιόδου κατοχύρωσης του σχεδίου: 01/11/2031</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Περίοδος κατοχύρωσης του σχεδίου: 4 χρόνια - από 01/11/2031 μέχρι</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31/10/2035</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Τιμή εξάσκησης των δικαιωμάτων βάσει του σχεδίου: €7</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Αξία μετοχής Εταιρείας Χ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έγκρισης σχεδίου από τον Έφορο : €10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Ετήσιος μισθός διευθυντή Α </a:t>
            </a: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από την Εταιρεία Χ </a:t>
            </a:r>
            <a:r>
              <a:rPr kumimoji="0" lang="el-GR"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Λτδ</a:t>
            </a: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εντός του έτους στο οποίο λήγει η περίοδος κατοχύρωσης που αναφέρεται πιο πάνω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(δηλαδή φορολογικό έτος 2035): €600.000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Αγοραία αξία μετοχής Εταιρείας Χ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της κατοχύρωσης, δηλ. στις 31/10/2035 : €18</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Έλεγχος κριτηρίων</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Ελάχιστη τιμή εξάσκησης, η οποία δεν δύναται να είναι χαμηλότερη του 50% της αξίας των μετοχών κατά την ημερομηνία της έγκρισης του σχεδίου από τον Έφορο :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€ 5 (€10 * 50%)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πληρείται (πραγματική τιμή εξάσκησης €7)</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Μέγιστο ποσό του οφέλους που δύναται να υπαχθεί σε φορολογία με συντελεστή 8%, ανέρχεται σε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€1.200.000 (€600.000 * 2)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δεν μπορεί να υπερβαίνει το διπλάσιο του εισοδήματος του διευθυντή Α από τον συγκεκριμένο εργοδότη για το έτος 2035):</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το κριτήριο πληρείται (ποσό οφέλους σε περίπτωση εξάσκησης των δικαιωμάτων του €1.100.000 [(€18 - €7) * 100.000])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Το συνολικό όφελος που υπόκειται σε φορολογία με συντελεστή 8%, δεν δύναται να υπερβεί το ποσό του €1.000.000, κατά την διάρκεια οποιασδήποτε σχετικής κυλιόμενης δεκαετίας: δηλ. κατά την περίοδο 2026 – 2035:</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ΔΕΝ πληρείται          - € 1.180.000 (€80.000 το</a:t>
            </a:r>
            <a:r>
              <a:rPr kumimoji="0" lang="en-US" b="1" i="0" u="none" strike="noStrike" kern="1200" cap="none" spc="0" normalizeH="0" baseline="0" noProof="0" dirty="0">
                <a:ln>
                  <a:noFill/>
                </a:ln>
                <a:solidFill>
                  <a:prstClr val="black"/>
                </a:solidFill>
                <a:effectLst/>
                <a:uLnTx/>
                <a:uFillTx/>
                <a:latin typeface="Arial" panose="020B0604020202020204"/>
                <a:ea typeface="+mn-ea"/>
                <a:cs typeface="+mn-cs"/>
              </a:rPr>
              <a:t> 2030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+ 1.100.000</a:t>
            </a:r>
            <a:r>
              <a:rPr kumimoji="0" lang="en-US" b="1"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το </a:t>
            </a:r>
            <a:r>
              <a:rPr kumimoji="0" lang="en-US" b="1" i="0" u="none" strike="noStrike" kern="1200" cap="none" spc="0" normalizeH="0" baseline="0" noProof="0" dirty="0">
                <a:ln>
                  <a:noFill/>
                </a:ln>
                <a:solidFill>
                  <a:prstClr val="black"/>
                </a:solidFill>
                <a:effectLst/>
                <a:uLnTx/>
                <a:uFillTx/>
                <a:latin typeface="Arial" panose="020B0604020202020204"/>
                <a:ea typeface="+mn-ea"/>
                <a:cs typeface="+mn-cs"/>
              </a:rPr>
              <a:t>2035</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&gt; €1.000.000 </a:t>
            </a: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Φορολογία οφέλους με βάση το άρθρο 20Δ το φορολογικό έτος 2035</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73</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.600 [(€1.</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00.000</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όριο - € 80.000 το 2030)* 8%]</a:t>
            </a: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Φορολογία οφέλους με βάση τους συντελεστές του Δεύτερου Παραρτήματος</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63</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00 (€180.000 * 35% (συντελεστής βάσει δεύτερου παραρτήματος, λαμβάνοντας υπόψη και το ύψος του ετήσιου μισθού του διευθυντή Α)</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a:t>
            </a:r>
            <a:endParaRPr kumimoji="0" lang="el-GR"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BAF5F9F6-5435-C019-7BB6-A36BC9370E9E}"/>
              </a:ext>
            </a:extLst>
          </p:cNvPr>
          <p:cNvSpPr txBox="1"/>
          <p:nvPr/>
        </p:nvSpPr>
        <p:spPr>
          <a:xfrm>
            <a:off x="4672817" y="283421"/>
            <a:ext cx="12268200" cy="1015663"/>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20Δ (νέο)</a:t>
            </a:r>
            <a:r>
              <a:rPr lang="en-US" sz="6000" b="1" dirty="0">
                <a:solidFill>
                  <a:srgbClr val="009E9A"/>
                </a:solidFill>
                <a:latin typeface="Arial" panose="020B0604020202020204" pitchFamily="34" charset="0"/>
                <a:cs typeface="Arial" panose="020B0604020202020204" pitchFamily="34" charset="0"/>
              </a:rPr>
              <a:t> -</a:t>
            </a:r>
            <a:r>
              <a:rPr lang="el-GR" sz="6000" b="1" dirty="0">
                <a:solidFill>
                  <a:srgbClr val="009E9A"/>
                </a:solidFill>
                <a:latin typeface="Arial" panose="020B0604020202020204" pitchFamily="34" charset="0"/>
                <a:cs typeface="Arial" panose="020B0604020202020204" pitchFamily="34" charset="0"/>
              </a:rPr>
              <a:t> συνέχεια</a:t>
            </a:r>
            <a:endParaRPr lang="LID4096" sz="6000" dirty="0">
              <a:solidFill>
                <a:srgbClr val="009E9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659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3E7B2B48-2649-1ED0-AD1A-AB2B66CF495F}"/>
              </a:ext>
            </a:extLst>
          </p:cNvPr>
          <p:cNvSpPr txBox="1"/>
          <p:nvPr/>
        </p:nvSpPr>
        <p:spPr>
          <a:xfrm>
            <a:off x="4567623" y="517361"/>
            <a:ext cx="11811000" cy="1015663"/>
          </a:xfrm>
          <a:prstGeom prst="rect">
            <a:avLst/>
          </a:prstGeom>
          <a:noFill/>
        </p:spPr>
        <p:txBody>
          <a:bodyPr wrap="square" rtlCol="0">
            <a:spAutoFit/>
          </a:bodyPr>
          <a:lstStyle/>
          <a:p>
            <a:r>
              <a:rPr lang="el-GR" sz="6000" b="1">
                <a:solidFill>
                  <a:srgbClr val="009E9A"/>
                </a:solidFill>
                <a:latin typeface="Arial" panose="020B0604020202020204" pitchFamily="34" charset="0"/>
                <a:cs typeface="Arial" panose="020B0604020202020204" pitchFamily="34" charset="0"/>
              </a:rPr>
              <a:t>Άρθρο 20Δ (νέο)</a:t>
            </a:r>
            <a:r>
              <a:rPr lang="en-US" sz="6000" b="1">
                <a:solidFill>
                  <a:srgbClr val="009E9A"/>
                </a:solidFill>
                <a:latin typeface="Arial" panose="020B0604020202020204" pitchFamily="34" charset="0"/>
                <a:cs typeface="Arial" panose="020B0604020202020204" pitchFamily="34" charset="0"/>
              </a:rPr>
              <a:t> -</a:t>
            </a:r>
            <a:r>
              <a:rPr lang="el-GR" sz="6000" b="1">
                <a:solidFill>
                  <a:srgbClr val="009E9A"/>
                </a:solidFill>
                <a:latin typeface="Arial" panose="020B0604020202020204" pitchFamily="34" charset="0"/>
                <a:cs typeface="Arial" panose="020B0604020202020204" pitchFamily="34" charset="0"/>
              </a:rPr>
              <a:t> συνέχεια</a:t>
            </a:r>
            <a:endParaRPr lang="LID4096" sz="6000" dirty="0">
              <a:solidFill>
                <a:srgbClr val="009E9A"/>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8464C3D-DBE0-76BF-972C-3A1F40A1D02C}"/>
              </a:ext>
            </a:extLst>
          </p:cNvPr>
          <p:cNvSpPr txBox="1"/>
          <p:nvPr/>
        </p:nvSpPr>
        <p:spPr>
          <a:xfrm>
            <a:off x="1073395" y="1533024"/>
            <a:ext cx="15919297" cy="8845498"/>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b="1" i="0" u="sng"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Παράδειγμα:</a:t>
            </a:r>
            <a:endParaRPr kumimoji="0" lang="el-GR"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Στις 01/06/2026,  η Εταιρεία Ζ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ανακοίνωσε σχέδιο παροχής δικαιωμάτων αγοράς μετοχών της, προς τον διευθυντή της Β, ο οποίος δεν συνιστά συνδεδεμένο πρόσωπο με την Εταιρεία Ζ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Με βάση το σχέδιο, παρέχονται στον διευθυντή Β 20.000 δικαιώματα (δεν δύνανται να μεταβιβαστούν πριν τις 30/9/2030)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Ημερομηνία έγκρισης σχεδίου από τον Έφορο: 10/09/2026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Έναρξη περιόδου κατοχύρωσης του σχεδίου: 01/10/2026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Περίοδος κατοχύρωσης του σχεδίου: 4 χρόνια - από 01/10/2026 μέχρι</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30/09/2030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Τιμή εξάσκησης των δικαιωμάτων βάσει του σχεδίου: €6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Αξία μετοχής Εταιρείας Ζ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έγκρισης σχεδίου από τον Έφορο : €10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Ετήσιος μισθός διευθυντή Β </a:t>
            </a: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από την Εταιρεία Ζ </a:t>
            </a:r>
            <a:r>
              <a:rPr kumimoji="0" lang="el-GR"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Λτδ</a:t>
            </a: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εντός του έτους στο οποίο λήγει η περίοδος κατοχύρωσης που αναφέρεται πιο πάνω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(δηλαδή φορολογικό έτος 2030): €100.000</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Αγοραία αξία μετοχής Εταιρείας Ζ </a:t>
            </a:r>
            <a:r>
              <a:rPr kumimoji="0" lang="el-GR"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κατά την ημερομηνία της κατοχύρωσης, δηλ. στις 30/09/2030 : €20</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Έλεγχος κριτηρίων</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Ελάχιστη τιμή εξάσκησης, η οποία δεν δύναται να είναι χαμηλότερη του 50% της αξίας των μετοχών κατά την ημερομηνία της έγκρισης του σχεδίου από τον Έφορο :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€ 5 (€10 * 50%)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πληρείται (πραγματική τιμή εξάσκησης €6)</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Μέγιστο ποσό του οφέλους που δύναται να υπαχθεί σε φορολογία με συντελεστή 8%, ανέρχεται σε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€200.000 (€100.000 * 2) (</a:t>
            </a: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μπορεί να υπερβαίνει το διπλάσιο του εισοδήματος του διευθυντή Β από τον συγκεκριμένο εργοδότη για το έτος 2030):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το κριτήριο ΔΕΝ πληρείται (ποσό οφέλους σε περίπτωση εξάσκησης των δικαιωμάτων του €280.000 [(€20 - €6) * 20.000]) - το υπερβαίνων ποσό ανέρχεται στις €80.000 – άρα το όφελος περιορίζεται στις €200.000 </a:t>
            </a:r>
          </a:p>
          <a:p>
            <a:pPr marL="342900" marR="0" lvl="0" indent="-250825"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συνολικό όφελος που υπόκειται σε φορολογία με συντελεστή 8%, δεν δύναται να υπερβεί το ποσό του €1.000.000, κατά την διάρκεια οποιασδήποτε σχετικής κυλιόμενης δεκαετίας: δηλ. κατά την περίοδο 2021 – 2030: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1" i="0" u="none" strike="noStrike" kern="1200" cap="none" spc="0" normalizeH="0" baseline="0" noProof="0" dirty="0">
                <a:ln>
                  <a:noFill/>
                </a:ln>
                <a:solidFill>
                  <a:prstClr val="black"/>
                </a:solidFill>
                <a:effectLst/>
                <a:uLnTx/>
                <a:uFillTx/>
                <a:latin typeface="Arial" panose="020B0604020202020204"/>
                <a:ea typeface="+mn-ea"/>
                <a:cs typeface="+mn-cs"/>
              </a:rPr>
              <a:t>→ το κριτήριο πληρείται - €200.000 &lt; €1.000.000 </a:t>
            </a: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b="1" i="0" u="sng" strike="noStrike" kern="1200" cap="none" spc="0" normalizeH="0" baseline="0" noProof="0" dirty="0">
              <a:ln>
                <a:noFill/>
              </a:ln>
              <a:solidFill>
                <a:prstClr val="black"/>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Φορολογία οφέλους με βάση το άρθρο 20Δ το φορολογικό έτος 2030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16.000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 (€200.000 * 8%) </a:t>
            </a: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1"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Φορολογία οφέλους με βάση τους συντελεστές του Δεύτερου Παραρτήματος</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28</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00 (€80.000 * 35% (συντελεστής βάσει δεύτερου παραρτήματος, λαμβάνοντας υπόψη και το ύψος του ετήσιου μισθού του διευθυντή </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B</a:t>
            </a: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a:t>
            </a:r>
          </a:p>
        </p:txBody>
      </p:sp>
      <p:sp>
        <p:nvSpPr>
          <p:cNvPr id="17" name="Slide Number Placeholder 9">
            <a:extLst>
              <a:ext uri="{FF2B5EF4-FFF2-40B4-BE49-F238E27FC236}">
                <a16:creationId xmlns:a16="http://schemas.microsoft.com/office/drawing/2014/main" id="{E410F737-53BB-BA1C-4C85-1AA5D6D1BCCC}"/>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29</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9" name="Content Placeholder 2">
            <a:extLst>
              <a:ext uri="{FF2B5EF4-FFF2-40B4-BE49-F238E27FC236}">
                <a16:creationId xmlns:a16="http://schemas.microsoft.com/office/drawing/2014/main" id="{62A13AED-743E-DED4-C681-ED9AF4173B90}"/>
              </a:ext>
            </a:extLst>
          </p:cNvPr>
          <p:cNvSpPr txBox="1">
            <a:spLocks/>
          </p:cNvSpPr>
          <p:nvPr/>
        </p:nvSpPr>
        <p:spPr>
          <a:xfrm>
            <a:off x="1676400" y="2324099"/>
            <a:ext cx="15087600" cy="7420469"/>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20 </a:t>
            </a:r>
            <a:r>
              <a:rPr lang="el-GR" sz="4000" dirty="0">
                <a:solidFill>
                  <a:prstClr val="black"/>
                </a:solidFill>
                <a:latin typeface="Arial" panose="020B0604020202020204" pitchFamily="34" charset="0"/>
                <a:cs typeface="Arial" panose="020B0604020202020204" pitchFamily="34" charset="0"/>
              </a:rPr>
              <a:t>- Συντάξεις από την παροχή υπηρεσιών στο εξωτερικό</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20Δ </a:t>
            </a:r>
            <a:r>
              <a:rPr lang="en-US" sz="4000" b="1" i="1" dirty="0">
                <a:solidFill>
                  <a:srgbClr val="00C0BC"/>
                </a:solidFill>
                <a:latin typeface="Arial" panose="020B0604020202020204" pitchFamily="34" charset="0"/>
                <a:cs typeface="Arial" panose="020B0604020202020204" pitchFamily="34" charset="0"/>
              </a:rPr>
              <a:t>(</a:t>
            </a:r>
            <a:r>
              <a:rPr lang="el-GR" sz="4000" b="1" i="1" dirty="0">
                <a:solidFill>
                  <a:srgbClr val="00C0BC"/>
                </a:solidFill>
                <a:latin typeface="Arial" panose="020B0604020202020204" pitchFamily="34" charset="0"/>
                <a:cs typeface="Arial" panose="020B0604020202020204" pitchFamily="34" charset="0"/>
              </a:rPr>
              <a:t>νέο) </a:t>
            </a:r>
            <a:r>
              <a:rPr lang="el-GR" sz="4000" dirty="0">
                <a:solidFill>
                  <a:prstClr val="black"/>
                </a:solidFill>
                <a:latin typeface="Arial" panose="020B0604020202020204" pitchFamily="34" charset="0"/>
                <a:cs typeface="Arial" panose="020B0604020202020204" pitchFamily="34" charset="0"/>
              </a:rPr>
              <a:t>- Δικαιώματα προαίρεσης αγοράς μετοχών και δικαιώματα αγοράς μετοχών που παραχωρούνται με βάση εγκεκριμένο σχέδιο παροχής κινήτρων εργοδότη</a:t>
            </a:r>
          </a:p>
          <a:p>
            <a:pPr marL="425196" lvl="0">
              <a:spcBef>
                <a:spcPts val="300"/>
              </a:spcBef>
              <a:buClr>
                <a:srgbClr val="00C0BC"/>
              </a:buClr>
              <a:buSzPct val="100000"/>
              <a:buFont typeface="Wingdings" panose="05000000000000000000" pitchFamily="2" charset="2"/>
              <a:buChar char="Ø"/>
              <a:defRPr/>
            </a:pPr>
            <a:r>
              <a:rPr lang="el-GR" sz="4000" dirty="0">
                <a:solidFill>
                  <a:prstClr val="black"/>
                </a:solidFill>
                <a:latin typeface="Arial" panose="020B0604020202020204" pitchFamily="34" charset="0"/>
                <a:cs typeface="Arial" panose="020B0604020202020204" pitchFamily="34" charset="0"/>
              </a:rPr>
              <a:t> </a:t>
            </a:r>
            <a:r>
              <a:rPr lang="el-GR" sz="4000" b="1" dirty="0">
                <a:solidFill>
                  <a:prstClr val="black"/>
                </a:solidFill>
                <a:latin typeface="Arial" panose="020B0604020202020204" pitchFamily="34" charset="0"/>
                <a:cs typeface="Arial" panose="020B0604020202020204" pitchFamily="34" charset="0"/>
              </a:rPr>
              <a:t>Άρθρο 20Ε </a:t>
            </a:r>
            <a:r>
              <a:rPr lang="en-US" sz="4000" b="1" i="1" dirty="0">
                <a:solidFill>
                  <a:srgbClr val="00C0BC"/>
                </a:solidFill>
                <a:latin typeface="Arial" panose="020B0604020202020204" pitchFamily="34" charset="0"/>
                <a:cs typeface="Arial" panose="020B0604020202020204" pitchFamily="34" charset="0"/>
              </a:rPr>
              <a:t>(</a:t>
            </a:r>
            <a:r>
              <a:rPr lang="el-GR" sz="4000" b="1" i="1" dirty="0">
                <a:solidFill>
                  <a:srgbClr val="00C0BC"/>
                </a:solidFill>
                <a:latin typeface="Arial" panose="020B0604020202020204" pitchFamily="34" charset="0"/>
                <a:cs typeface="Arial" panose="020B0604020202020204" pitchFamily="34" charset="0"/>
              </a:rPr>
              <a:t>νέο)</a:t>
            </a:r>
            <a:r>
              <a:rPr lang="el-GR" sz="4000" b="1" i="1" dirty="0">
                <a:solidFill>
                  <a:schemeClr val="accent3">
                    <a:lumMod val="75000"/>
                  </a:schemeClr>
                </a:solidFill>
                <a:latin typeface="Arial" panose="020B0604020202020204" pitchFamily="34" charset="0"/>
                <a:cs typeface="Arial" panose="020B0604020202020204" pitchFamily="34" charset="0"/>
              </a:rPr>
              <a:t> </a:t>
            </a:r>
            <a:r>
              <a:rPr lang="el-GR" sz="4000" dirty="0">
                <a:solidFill>
                  <a:prstClr val="black"/>
                </a:solidFill>
                <a:latin typeface="Arial" panose="020B0604020202020204" pitchFamily="34" charset="0"/>
                <a:cs typeface="Arial" panose="020B0604020202020204" pitchFamily="34" charset="0"/>
              </a:rPr>
              <a:t>- Κέρδη από συναλλαγές σε </a:t>
            </a:r>
            <a:r>
              <a:rPr lang="el-GR" sz="4000" dirty="0" err="1">
                <a:solidFill>
                  <a:prstClr val="black"/>
                </a:solidFill>
                <a:latin typeface="Arial" panose="020B0604020202020204" pitchFamily="34" charset="0"/>
                <a:cs typeface="Arial" panose="020B0604020202020204" pitchFamily="34" charset="0"/>
              </a:rPr>
              <a:t>κρυπτοστοιχεία</a:t>
            </a:r>
            <a:r>
              <a:rPr lang="el-GR" sz="4000" dirty="0">
                <a:solidFill>
                  <a:prstClr val="black"/>
                </a:solidFill>
                <a:latin typeface="Arial" panose="020B0604020202020204" pitchFamily="34" charset="0"/>
                <a:cs typeface="Arial" panose="020B0604020202020204" pitchFamily="34" charset="0"/>
              </a:rPr>
              <a:t> </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20ΣΤ </a:t>
            </a:r>
            <a:r>
              <a:rPr lang="en-US" sz="4000" b="1" i="1" dirty="0">
                <a:solidFill>
                  <a:srgbClr val="00C0BC"/>
                </a:solidFill>
                <a:latin typeface="Arial" panose="020B0604020202020204" pitchFamily="34" charset="0"/>
                <a:cs typeface="Arial" panose="020B0604020202020204" pitchFamily="34" charset="0"/>
              </a:rPr>
              <a:t>(</a:t>
            </a:r>
            <a:r>
              <a:rPr lang="el-GR" sz="4000" b="1" i="1" dirty="0">
                <a:solidFill>
                  <a:srgbClr val="00C0BC"/>
                </a:solidFill>
                <a:latin typeface="Arial" panose="020B0604020202020204" pitchFamily="34" charset="0"/>
                <a:cs typeface="Arial" panose="020B0604020202020204" pitchFamily="34" charset="0"/>
              </a:rPr>
              <a:t>νέο)</a:t>
            </a:r>
            <a:r>
              <a:rPr lang="el-GR" sz="4000" b="1" i="1" dirty="0">
                <a:solidFill>
                  <a:schemeClr val="accent3">
                    <a:lumMod val="75000"/>
                  </a:schemeClr>
                </a:solidFill>
                <a:latin typeface="Arial" panose="020B0604020202020204" pitchFamily="34" charset="0"/>
                <a:cs typeface="Arial" panose="020B0604020202020204" pitchFamily="34" charset="0"/>
              </a:rPr>
              <a:t> </a:t>
            </a:r>
            <a:r>
              <a:rPr lang="el-GR" sz="4000" dirty="0">
                <a:solidFill>
                  <a:prstClr val="black"/>
                </a:solidFill>
                <a:latin typeface="Arial" panose="020B0604020202020204" pitchFamily="34" charset="0"/>
                <a:cs typeface="Arial" panose="020B0604020202020204" pitchFamily="34" charset="0"/>
              </a:rPr>
              <a:t>- Χαριστικές πληρωμές σε υπαλλήλους και αξιωματούχους </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29Α </a:t>
            </a:r>
            <a:r>
              <a:rPr lang="el-GR" sz="4000" dirty="0">
                <a:solidFill>
                  <a:prstClr val="black"/>
                </a:solidFill>
                <a:latin typeface="Arial" panose="020B0604020202020204" pitchFamily="34" charset="0"/>
                <a:cs typeface="Arial" panose="020B0604020202020204" pitchFamily="34" charset="0"/>
              </a:rPr>
              <a:t>- Εφαρμογή των διατάξεων των άρθρων 26 μέχρι 29</a:t>
            </a:r>
          </a:p>
        </p:txBody>
      </p:sp>
      <p:sp>
        <p:nvSpPr>
          <p:cNvPr id="11" name="TextBox 10">
            <a:extLst>
              <a:ext uri="{FF2B5EF4-FFF2-40B4-BE49-F238E27FC236}">
                <a16:creationId xmlns:a16="http://schemas.microsoft.com/office/drawing/2014/main" id="{1A61B59F-789C-E368-F255-74E2629AEA83}"/>
              </a:ext>
            </a:extLst>
          </p:cNvPr>
          <p:cNvSpPr txBox="1"/>
          <p:nvPr/>
        </p:nvSpPr>
        <p:spPr>
          <a:xfrm>
            <a:off x="5334000" y="171627"/>
            <a:ext cx="89154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Περιεχόμενα </a:t>
            </a:r>
          </a:p>
          <a:p>
            <a:pPr algn="ctr"/>
            <a:r>
              <a:rPr lang="el-GR" sz="6000" b="1" dirty="0">
                <a:solidFill>
                  <a:srgbClr val="009999"/>
                </a:solidFill>
                <a:latin typeface="Arial" panose="020B0604020202020204" pitchFamily="34" charset="0"/>
                <a:cs typeface="Arial" panose="020B0604020202020204" pitchFamily="34" charset="0"/>
              </a:rPr>
              <a:t>(συνέχεια)</a:t>
            </a:r>
            <a:endParaRPr lang="en-CY" sz="6000" b="1" dirty="0">
              <a:solidFill>
                <a:srgbClr val="009999"/>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E6B3A586-4471-9CA1-7350-58309C81EDD4}"/>
              </a:ext>
            </a:extLst>
          </p:cNvPr>
          <p:cNvSpPr txBox="1">
            <a:spLocks/>
          </p:cNvSpPr>
          <p:nvPr/>
        </p:nvSpPr>
        <p:spPr>
          <a:xfrm>
            <a:off x="15608029" y="93345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FBB52-A64A-975E-1CCB-F73646B958E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C242B80-EA64-7A61-4BE7-4927CF36078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D5E6AE2-FDF0-32E3-4DF1-17E1454B16E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5DEA89F7-1D24-6D79-0DE2-8CEE4F1E006D}"/>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6CB081E9-FBD7-06F1-E35F-31258D368187}"/>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BD43756D-EB40-7FCA-ACEF-EF43A189271D}"/>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815CDEC0-C8EB-129D-A8FC-D0F2B432603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1DF62726-F5DF-0A1C-D32B-B9F311E6B92C}"/>
              </a:ext>
            </a:extLst>
          </p:cNvPr>
          <p:cNvSpPr txBox="1"/>
          <p:nvPr/>
        </p:nvSpPr>
        <p:spPr>
          <a:xfrm>
            <a:off x="21610" y="1935569"/>
            <a:ext cx="17346547" cy="8163773"/>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Καθορίζεται ο ακόλουθος φορολογικός χειρισμός αναφορικά με το κέρδος οποιουδήποτε προσώπου που προκύπτει από την διάθεση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κρυπτοστοιχείων</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Τα κέρδος υπόκεινται σε φορολογία με συντελεστή ύψους 8%</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Οποιεσδήποτε ζημιές προκύπτουν δύνανται να συμψηφίζονται μόνο με κέρδη από διάθεση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κρυπτοστοιχείων</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που προκύπτουν κατά το ίδιο φορολογικό έτος, και δεν μεταφέρονται, ούτε συμψηφίζονται με το κατά τα επόμενα έτη κέρδος του ιδίου προσώπου, ούτε εκχωρούνται σε άλλη εταιρεία για σκοπούς συμψηφισμού ζημιών συγκροτήματος εταιρειών με βάση το Άρθρο 13 του Νόμου</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Οποιοδήποτε κέρδος προκύπτει από συναλλαγές σε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κρυπτοστοιχεία</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το οποίο δεν εμπίπτει στις διατάξεις του παρόντος Άρθρου, φορολογείται σύμφωνα με τις διατάξεις των Μερών ΙΙΙ και V του παρόντος Νόμου</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 όρος </a:t>
            </a:r>
            <a:r>
              <a:rPr kumimoji="0" lang="el-GR" sz="32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a:t>
            </a:r>
            <a:r>
              <a:rPr kumimoji="0" lang="el-GR" sz="3200" b="1" i="0" u="none" strike="noStrike" kern="1200" cap="none" spc="0" normalizeH="0" baseline="0" noProof="0" dirty="0" err="1">
                <a:ln>
                  <a:noFill/>
                </a:ln>
                <a:solidFill>
                  <a:srgbClr val="27CED7">
                    <a:lumMod val="75000"/>
                  </a:srgbClr>
                </a:solidFill>
                <a:effectLst/>
                <a:uLnTx/>
                <a:uFillTx/>
                <a:latin typeface="Arial" panose="020B0604020202020204" pitchFamily="34" charset="0"/>
                <a:ea typeface="+mn-ea"/>
                <a:cs typeface="Arial" panose="020B0604020202020204" pitchFamily="34" charset="0"/>
              </a:rPr>
              <a:t>κρυπτοστοιχεία</a:t>
            </a:r>
            <a:r>
              <a:rPr kumimoji="0" lang="el-GR" sz="32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ερμηνεύεται σύμφωνα με τον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Κανονισμ</a:t>
            </a:r>
            <a:r>
              <a:rPr lang="el-GR" sz="3200" dirty="0">
                <a:solidFill>
                  <a:prstClr val="black"/>
                </a:solidFill>
                <a:latin typeface="Arial" panose="020B0604020202020204" pitchFamily="34" charset="0"/>
                <a:cs typeface="Arial" panose="020B0604020202020204" pitchFamily="34" charset="0"/>
              </a:rPr>
              <a:t>ό</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(ΕΕ) 2023/1114 </a:t>
            </a: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 όρος </a:t>
            </a:r>
            <a:r>
              <a:rPr kumimoji="0" lang="el-GR" sz="32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«διάθεση </a:t>
            </a:r>
            <a:r>
              <a:rPr kumimoji="0" lang="el-GR" sz="3200" b="1" i="0" u="none" strike="noStrike" kern="1200" cap="none" spc="0" normalizeH="0" baseline="0" noProof="0" dirty="0" err="1">
                <a:ln>
                  <a:noFill/>
                </a:ln>
                <a:solidFill>
                  <a:srgbClr val="27CED7">
                    <a:lumMod val="75000"/>
                  </a:srgbClr>
                </a:solidFill>
                <a:effectLst/>
                <a:uLnTx/>
                <a:uFillTx/>
                <a:latin typeface="Arial" panose="020B0604020202020204" pitchFamily="34" charset="0"/>
                <a:ea typeface="+mn-ea"/>
                <a:cs typeface="Arial" panose="020B0604020202020204" pitchFamily="34" charset="0"/>
              </a:rPr>
              <a:t>κρυπτοστοιχείων</a:t>
            </a:r>
            <a:r>
              <a:rPr kumimoji="0" lang="el-GR" sz="32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σημαίνει την πώληση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κρυπτοστοιχείων</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 δωρεά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κρυπτοστοιχείων</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την ανταλλαγή ενός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κρυπτοστοιχείου</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με άλλο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κρυπτοστοιχείο</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και τη χρήση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κρυπτοστοιχείου</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ως μέσο πληρωμής και </a:t>
            </a:r>
            <a:r>
              <a:rPr kumimoji="0" lang="el-GR"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περιλαμβάνει </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τη διάθεση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κρυπτοστοιχείων</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τα οποία αποκτήθηκαν διά μέσου της διεξαγωγής δραστηριότητας εξόρυξης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mining)</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13" name="TextBox 12">
            <a:extLst>
              <a:ext uri="{FF2B5EF4-FFF2-40B4-BE49-F238E27FC236}">
                <a16:creationId xmlns:a16="http://schemas.microsoft.com/office/drawing/2014/main" id="{B8A7DA5D-9632-7424-EDBF-DFBEE1DCFB78}"/>
              </a:ext>
            </a:extLst>
          </p:cNvPr>
          <p:cNvSpPr txBox="1"/>
          <p:nvPr/>
        </p:nvSpPr>
        <p:spPr>
          <a:xfrm>
            <a:off x="3332842" y="-93196"/>
            <a:ext cx="13950043"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20Ε (νέο) - Κέρδη από συναλλαγές σε </a:t>
            </a:r>
            <a:r>
              <a:rPr kumimoji="0" lang="el-GR" sz="6000" b="1" i="0" u="none" strike="noStrike" kern="1200" cap="none" spc="0" normalizeH="0" baseline="0" noProof="0" dirty="0" err="1">
                <a:ln>
                  <a:noFill/>
                </a:ln>
                <a:solidFill>
                  <a:srgbClr val="27CED7">
                    <a:lumMod val="75000"/>
                  </a:srgbClr>
                </a:solidFill>
                <a:effectLst/>
                <a:uLnTx/>
                <a:uFillTx/>
                <a:latin typeface="Arial" panose="020B0604020202020204" pitchFamily="34" charset="0"/>
                <a:ea typeface="+mj-ea"/>
                <a:cs typeface="Arial" panose="020B0604020202020204" pitchFamily="34" charset="0"/>
              </a:rPr>
              <a:t>κρυπτοστοιχεία</a:t>
            </a:r>
            <a:endParaRPr lang="LID4096" sz="60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62E595CD-DD5D-851A-2F1D-83A7794A7A7E}"/>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30</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820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EA578B7C-6778-A4A3-600C-95FECA892E2C}"/>
              </a:ext>
            </a:extLst>
          </p:cNvPr>
          <p:cNvSpPr txBox="1"/>
          <p:nvPr/>
        </p:nvSpPr>
        <p:spPr>
          <a:xfrm>
            <a:off x="3910620" y="263113"/>
            <a:ext cx="13868401" cy="1754326"/>
          </a:xfrm>
          <a:prstGeom prst="rect">
            <a:avLst/>
          </a:prstGeom>
          <a:noFill/>
        </p:spPr>
        <p:txBody>
          <a:bodyPr wrap="square" rtlCol="0">
            <a:spAutoFit/>
          </a:bodyPr>
          <a:lstStyle/>
          <a:p>
            <a:pPr algn="ct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20Ε (νέο)</a:t>
            </a:r>
            <a:r>
              <a:rPr kumimoji="0" lang="en-US"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 -</a:t>
            </a: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 Κέρδη από συναλλαγές σε </a:t>
            </a:r>
            <a:r>
              <a:rPr kumimoji="0" lang="el-GR" sz="5400" b="1" i="0" u="none" strike="noStrike" kern="1200" cap="none" spc="0" normalizeH="0" baseline="0" noProof="0" dirty="0" err="1">
                <a:ln>
                  <a:noFill/>
                </a:ln>
                <a:solidFill>
                  <a:srgbClr val="27CED7">
                    <a:lumMod val="75000"/>
                  </a:srgbClr>
                </a:solidFill>
                <a:effectLst/>
                <a:uLnTx/>
                <a:uFillTx/>
                <a:latin typeface="Arial" panose="020B0604020202020204" pitchFamily="34" charset="0"/>
                <a:ea typeface="+mj-ea"/>
                <a:cs typeface="Arial" panose="020B0604020202020204" pitchFamily="34" charset="0"/>
              </a:rPr>
              <a:t>κρυπτοστοιχεία</a:t>
            </a: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 (συνέχεια)</a:t>
            </a:r>
            <a:endParaRPr lang="LID4096" sz="54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B6A98BDE-3B87-E761-D644-6CA58224C3AD}"/>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31</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9A33DD5-C27F-DC28-309C-33D7E105086C}"/>
              </a:ext>
            </a:extLst>
          </p:cNvPr>
          <p:cNvSpPr txBox="1"/>
          <p:nvPr/>
        </p:nvSpPr>
        <p:spPr>
          <a:xfrm>
            <a:off x="876300" y="1519141"/>
            <a:ext cx="16535400" cy="8285345"/>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2200" b="1" i="0" u="sng"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Παράδειγμα:</a:t>
            </a:r>
            <a:endParaRPr kumimoji="0" lang="el-GR" sz="2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92075"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Φορολογικό έτος 2026:</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πώληση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κρυπτοστοιχείων</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€4</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εκ των οποίων οι €3</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αφορούν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κρυπτοστοιχεία</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που αποκτήθηκαν διά μέσου εξόρυξης</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την ανταλλαγή ενός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κρυπτοστοιχείου</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με άλλο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€2</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Ζημιά από τη χρήση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κρυπτοστοιχείου</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ως μέσο πληρωμής: (€4</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92075" marR="0" lvl="1" indent="0" algn="just" defTabSz="914400" rtl="0" eaLnBrk="1" fontAlgn="auto" latinLnBrk="0" hangingPunct="1">
              <a:lnSpc>
                <a:spcPct val="100000"/>
              </a:lnSpc>
              <a:spcBef>
                <a:spcPct val="20000"/>
              </a:spcBef>
              <a:spcAft>
                <a:spcPts val="0"/>
              </a:spcAft>
              <a:buClr>
                <a:srgbClr val="27CED7">
                  <a:lumMod val="75000"/>
                </a:srgbClr>
              </a:buClr>
              <a:buSzTx/>
              <a:buFont typeface="Arial" pitchFamily="34" charset="0"/>
              <a:buNone/>
              <a:tabLst/>
              <a:defRPr/>
            </a:pPr>
            <a:r>
              <a:rPr kumimoji="0" lang="el-GR" sz="2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Φορολογικό έτος 2027:</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πώληση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κρυπτοστοιχείων</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1</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50.000</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άλλη επιχειρηματική δραστηριότητα (πχ, από παροχή συμβουλευτικών υπηρεσιών) : €2</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200" b="1" i="0" u="sng" strike="noStrike" kern="1200" cap="none" spc="0" normalizeH="0" baseline="0" noProof="0" dirty="0">
                <a:ln>
                  <a:noFill/>
                </a:ln>
                <a:solidFill>
                  <a:prstClr val="black"/>
                </a:solidFill>
                <a:effectLst/>
                <a:uLnTx/>
                <a:uFillTx/>
                <a:latin typeface="Arial" panose="020B0604020202020204"/>
                <a:ea typeface="+mn-ea"/>
                <a:cs typeface="+mn-cs"/>
              </a:rPr>
              <a:t>Υπολογισμός φορολογίας Ατόμου Β</a:t>
            </a:r>
          </a:p>
          <a:p>
            <a:pPr marL="92075" marR="0" lvl="0" indent="0" algn="just" defTabSz="914400" rtl="0" eaLnBrk="1" fontAlgn="auto" latinLnBrk="0" hangingPunct="1">
              <a:lnSpc>
                <a:spcPct val="100000"/>
              </a:lnSpc>
              <a:spcBef>
                <a:spcPct val="20000"/>
              </a:spcBef>
              <a:spcAft>
                <a:spcPts val="0"/>
              </a:spcAft>
              <a:buClr>
                <a:srgbClr val="27CED7">
                  <a:lumMod val="75000"/>
                </a:srgbClr>
              </a:buClr>
              <a:buSzTx/>
              <a:buFont typeface="Arial" pitchFamily="34" charset="0"/>
              <a:buNone/>
              <a:tabLst/>
              <a:defRPr/>
            </a:pPr>
            <a:r>
              <a:rPr kumimoji="0" lang="el-GR" sz="2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Φορολογικό έτος 2026:</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Κέρδη που φορολογούνται με βάση τον συντελεστή 8%: €0 (€4</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 €3</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 €2</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 €4</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 ζημιά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10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Το κέρδος  των €3</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0.000 που αφορά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κρυπτοστοιχεία</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που αποκτήθηκαν διά μέσου εξόρυξης, υπόκεινται  στις διατάξεις των ΜΕΡΩΝ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III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και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V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(με συντελεστές του Παραρτήματος 2)</a:t>
            </a:r>
          </a:p>
          <a:p>
            <a:pPr marL="92075" marR="0" lvl="1" indent="0" algn="just" defTabSz="914400" rtl="0" eaLnBrk="1" fontAlgn="auto" latinLnBrk="0" hangingPunct="1">
              <a:lnSpc>
                <a:spcPct val="100000"/>
              </a:lnSpc>
              <a:spcBef>
                <a:spcPct val="20000"/>
              </a:spcBef>
              <a:spcAft>
                <a:spcPts val="0"/>
              </a:spcAft>
              <a:buClr>
                <a:srgbClr val="27CED7">
                  <a:lumMod val="75000"/>
                </a:srgbClr>
              </a:buClr>
              <a:buSzTx/>
              <a:buFont typeface="Arial" pitchFamily="34" charset="0"/>
              <a:buNone/>
              <a:tabLst/>
              <a:defRPr/>
            </a:pPr>
            <a:r>
              <a:rPr kumimoji="0" lang="el-GR" sz="22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Φορολογικό έτος 2027:</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Η ζημιά που προέρχεται από τις συναλλαγές με </a:t>
            </a:r>
            <a:r>
              <a:rPr kumimoji="0" lang="el-GR" sz="22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κρυπτοστοιχεία</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 που προέκυψε το 2026, δεν μπορεί να μεταφερθεί στο έτος 2027.</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Κέρδη που φορολογούνται με συντελεστή 8%: €150.000 </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Φορολογία</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12.000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150.000 * 8%)</a:t>
            </a:r>
          </a:p>
          <a:p>
            <a:pPr marL="742950" marR="0" lvl="1" indent="-28575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Κέρδη από την παροχή συμβουλευτικών υπηρεσιών υπόκεινται  σε κανονική φορολόγηση με βάση τις διατάξεις των ΜΕΡΩΝ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III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και </a:t>
            </a:r>
            <a:r>
              <a:rPr kumimoji="0" lang="en-US" sz="2200" b="0" i="0" u="none" strike="noStrike" kern="1200" cap="none" spc="0" normalizeH="0" baseline="0" noProof="0" dirty="0">
                <a:ln>
                  <a:noFill/>
                </a:ln>
                <a:solidFill>
                  <a:prstClr val="black"/>
                </a:solidFill>
                <a:effectLst/>
                <a:uLnTx/>
                <a:uFillTx/>
                <a:latin typeface="Arial" panose="020B0604020202020204"/>
                <a:ea typeface="+mn-ea"/>
                <a:cs typeface="+mn-cs"/>
              </a:rPr>
              <a:t>V </a:t>
            </a:r>
            <a:r>
              <a:rPr kumimoji="0" lang="el-GR" sz="2200" b="0" i="0" u="none" strike="noStrike" kern="1200" cap="none" spc="0" normalizeH="0" baseline="0" noProof="0" dirty="0">
                <a:ln>
                  <a:noFill/>
                </a:ln>
                <a:solidFill>
                  <a:prstClr val="black"/>
                </a:solidFill>
                <a:effectLst/>
                <a:uLnTx/>
                <a:uFillTx/>
                <a:latin typeface="Arial" panose="020B0604020202020204"/>
                <a:ea typeface="+mn-ea"/>
                <a:cs typeface="+mn-cs"/>
              </a:rPr>
              <a:t>(με συντελεστές του Παραρτήματος 2)</a:t>
            </a: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013B2B75-4A5C-F87C-3B18-EFABC6C4DB66}"/>
              </a:ext>
            </a:extLst>
          </p:cNvPr>
          <p:cNvSpPr txBox="1"/>
          <p:nvPr/>
        </p:nvSpPr>
        <p:spPr>
          <a:xfrm>
            <a:off x="838200" y="1866900"/>
            <a:ext cx="17068800" cy="8217634"/>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2400" b="1" i="0" u="sng" strike="noStrike" kern="1200" cap="none" spc="0" normalizeH="0" baseline="0" noProof="0" dirty="0">
                <a:ln>
                  <a:noFill/>
                </a:ln>
                <a:solidFill>
                  <a:srgbClr val="27CED7">
                    <a:lumMod val="75000"/>
                  </a:srgbClr>
                </a:solidFill>
                <a:effectLst/>
                <a:uLnTx/>
                <a:uFillTx/>
                <a:latin typeface="Arial" panose="020B0604020202020204"/>
                <a:ea typeface="+mn-ea"/>
                <a:cs typeface="Arial" panose="020B0604020202020204" pitchFamily="34" charset="0"/>
              </a:rPr>
              <a:t>Παράδειγμα:</a:t>
            </a:r>
            <a:endPar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342900" marR="0" lvl="0" indent="-250825"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Εταιρεία Δ </a:t>
            </a:r>
            <a:r>
              <a:rPr kumimoji="0" lang="el-GR" sz="2400" b="1" i="0" u="none" strike="noStrike" kern="1200" cap="none" spc="0" normalizeH="0" baseline="0" noProof="0" dirty="0" err="1">
                <a:ln>
                  <a:noFill/>
                </a:ln>
                <a:solidFill>
                  <a:srgbClr val="27CED7">
                    <a:lumMod val="75000"/>
                  </a:srgbClr>
                </a:solidFill>
                <a:effectLst/>
                <a:uLnTx/>
                <a:uFillTx/>
                <a:latin typeface="Arial" panose="020B0604020202020204"/>
                <a:ea typeface="+mn-ea"/>
                <a:cs typeface="+mn-cs"/>
              </a:rPr>
              <a:t>Λτδ</a:t>
            </a:r>
            <a:r>
              <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 - φορολογικό έτος 2026:</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πώληση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κρυπτοστοιχείων</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€8</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εκ των οποίων οι €3</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αφορούν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κρυπτοστοιχεία</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που αποκτήθηκαν διά μέσου εξόρυξης</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την ανταλλαγή ενός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κρυπτοστοιχείου</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με άλλο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€7</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Ζημιά από τη χρήση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κρυπτοστοιχείου</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ως μέσο πληρωμής: (€4</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Κέρδος από άλλη επιχειρηματική δραστηριότητα (πχ, από παροχή συμβουλευτικών υπηρεσιών) : €1.0</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263525" marR="0" lvl="1" indent="-1714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Εταιρεία Ε </a:t>
            </a:r>
            <a:r>
              <a:rPr kumimoji="0" lang="el-GR" sz="2400" b="1" i="0" u="none" strike="noStrike" kern="1200" cap="none" spc="0" normalizeH="0" baseline="0" noProof="0" dirty="0" err="1">
                <a:ln>
                  <a:noFill/>
                </a:ln>
                <a:solidFill>
                  <a:srgbClr val="27CED7">
                    <a:lumMod val="75000"/>
                  </a:srgbClr>
                </a:solidFill>
                <a:effectLst/>
                <a:uLnTx/>
                <a:uFillTx/>
                <a:latin typeface="Arial" panose="020B0604020202020204"/>
                <a:ea typeface="+mn-ea"/>
                <a:cs typeface="+mn-cs"/>
              </a:rPr>
              <a:t>Λτδ</a:t>
            </a:r>
            <a:r>
              <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 - φορολογικό έτος 2026:</a:t>
            </a:r>
            <a:endParaRPr kumimoji="0" lang="en-US"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Μαζί με την Εταιρεία Δ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αποτελούν όμιλο για σκοπούς του άρθρου 13</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Ζημιές που προήλθαν από πώληση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κρυπτοστοιχείων</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(€5</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400" b="1" i="0" u="sng" strike="noStrike" kern="1200" cap="none" spc="0" normalizeH="0" baseline="0" noProof="0" dirty="0">
                <a:ln>
                  <a:noFill/>
                </a:ln>
                <a:solidFill>
                  <a:prstClr val="black"/>
                </a:solidFill>
                <a:effectLst/>
                <a:uLnTx/>
                <a:uFillTx/>
                <a:latin typeface="Arial" panose="020B0604020202020204"/>
                <a:ea typeface="+mn-ea"/>
                <a:cs typeface="+mn-cs"/>
              </a:rPr>
              <a:t>Υπολογισμός φορολογίας της Εταιρείας Δ </a:t>
            </a:r>
            <a:r>
              <a:rPr kumimoji="0" lang="el-GR" sz="2400" b="1" i="0" u="sng" strike="noStrike" kern="1200" cap="none" spc="0" normalizeH="0" baseline="0" noProof="0" dirty="0" err="1">
                <a:ln>
                  <a:noFill/>
                </a:ln>
                <a:solidFill>
                  <a:prstClr val="black"/>
                </a:solidFill>
                <a:effectLst/>
                <a:uLnTx/>
                <a:uFillTx/>
                <a:latin typeface="Arial" panose="020B0604020202020204"/>
                <a:ea typeface="+mn-ea"/>
                <a:cs typeface="+mn-cs"/>
              </a:rPr>
              <a:t>Λτδ</a:t>
            </a:r>
            <a:endParaRPr kumimoji="0" lang="el-GR" sz="2400" b="1" i="0" u="sng" strike="noStrike" kern="1200" cap="none" spc="0" normalizeH="0" baseline="0" noProof="0" dirty="0">
              <a:ln>
                <a:noFill/>
              </a:ln>
              <a:solidFill>
                <a:prstClr val="black"/>
              </a:solidFill>
              <a:effectLst/>
              <a:uLnTx/>
              <a:uFillTx/>
              <a:latin typeface="Arial" panose="020B0604020202020204"/>
              <a:ea typeface="+mn-ea"/>
              <a:cs typeface="+mn-cs"/>
            </a:endParaRPr>
          </a:p>
          <a:p>
            <a:pPr marL="342900" marR="0" lvl="0" indent="-250825"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1"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Φορολογικό έτος 2026:</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Κέρδη που φορολογούνται με βάση τον συντελεστή 8%: €800.000 (€8</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 €3</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 €7</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 €4</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Φορολογία</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€64</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.000 (</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€800</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.000 * 8%)</a:t>
            </a: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Για σκοπούς υπολογισμού του πιο πάνω φόρου, δεν λαμβάνονται υπόψη οι ζημιές της Εταιρείας Ε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Λτδ</a:t>
            </a:r>
            <a:endPar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Το κέρδος  των €3</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που αφορά </a:t>
            </a:r>
            <a:r>
              <a:rPr kumimoji="0" lang="el-GR" sz="2400" b="0" i="0" u="none" strike="noStrike" kern="1200" cap="none" spc="0" normalizeH="0" baseline="0" noProof="0" dirty="0" err="1">
                <a:ln>
                  <a:noFill/>
                </a:ln>
                <a:solidFill>
                  <a:prstClr val="black"/>
                </a:solidFill>
                <a:effectLst/>
                <a:uLnTx/>
                <a:uFillTx/>
                <a:latin typeface="Arial" panose="020B0604020202020204"/>
                <a:ea typeface="+mn-ea"/>
                <a:cs typeface="+mn-cs"/>
              </a:rPr>
              <a:t>κρυπτοστοιχεία</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που αποκτήθηκαν διά μέσου εξόρυξης, όπως και το κέρδος του €1.0</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0</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0.000 από την παροχή συμβουλευτικών υπηρεσιών, υπόκεινται  σε κανονική φορολόγηση με βάση τις διατάξεις των ΜΕΡΩΝ </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III </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και </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V </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(με συντελεστές του Παραρτήματος 2)</a:t>
            </a:r>
          </a:p>
        </p:txBody>
      </p:sp>
      <p:sp>
        <p:nvSpPr>
          <p:cNvPr id="12" name="TextBox 11">
            <a:extLst>
              <a:ext uri="{FF2B5EF4-FFF2-40B4-BE49-F238E27FC236}">
                <a16:creationId xmlns:a16="http://schemas.microsoft.com/office/drawing/2014/main" id="{6057E1ED-18A9-7828-176F-B4BF99E03745}"/>
              </a:ext>
            </a:extLst>
          </p:cNvPr>
          <p:cNvSpPr txBox="1"/>
          <p:nvPr/>
        </p:nvSpPr>
        <p:spPr>
          <a:xfrm>
            <a:off x="4432796" y="427535"/>
            <a:ext cx="13855204" cy="1754326"/>
          </a:xfrm>
          <a:prstGeom prst="rect">
            <a:avLst/>
          </a:prstGeom>
          <a:noFill/>
        </p:spPr>
        <p:txBody>
          <a:bodyPr wrap="square" rtlCol="0">
            <a:spAutoFit/>
          </a:bodyPr>
          <a:lstStyle/>
          <a:p>
            <a:r>
              <a:rPr lang="el-GR" sz="5400" b="1" dirty="0">
                <a:solidFill>
                  <a:srgbClr val="009E9A"/>
                </a:solidFill>
                <a:latin typeface="Arial" panose="020B0604020202020204" pitchFamily="34" charset="0"/>
                <a:cs typeface="Arial" panose="020B0604020202020204" pitchFamily="34" charset="0"/>
              </a:rPr>
              <a:t>Άρθρο 20Ε (νέο)</a:t>
            </a:r>
            <a:r>
              <a:rPr lang="en-US" sz="5400" b="1" dirty="0">
                <a:solidFill>
                  <a:srgbClr val="009E9A"/>
                </a:solidFill>
                <a:latin typeface="Arial" panose="020B0604020202020204" pitchFamily="34" charset="0"/>
                <a:cs typeface="Arial" panose="020B0604020202020204" pitchFamily="34" charset="0"/>
              </a:rPr>
              <a:t> -</a:t>
            </a:r>
            <a:r>
              <a:rPr lang="el-GR" sz="5400" b="1" dirty="0">
                <a:solidFill>
                  <a:srgbClr val="009E9A"/>
                </a:solidFill>
                <a:latin typeface="Arial" panose="020B0604020202020204" pitchFamily="34" charset="0"/>
                <a:cs typeface="Arial" panose="020B0604020202020204" pitchFamily="34" charset="0"/>
              </a:rPr>
              <a:t> Κέρδη από συναλλαγές σε </a:t>
            </a:r>
            <a:r>
              <a:rPr lang="el-GR" sz="5400" b="1" dirty="0" err="1">
                <a:solidFill>
                  <a:srgbClr val="009E9A"/>
                </a:solidFill>
                <a:latin typeface="Arial" panose="020B0604020202020204" pitchFamily="34" charset="0"/>
                <a:cs typeface="Arial" panose="020B0604020202020204" pitchFamily="34" charset="0"/>
              </a:rPr>
              <a:t>κρυπτοστοιχεία</a:t>
            </a:r>
            <a:r>
              <a:rPr lang="el-GR" sz="5400" b="1" dirty="0">
                <a:solidFill>
                  <a:srgbClr val="009E9A"/>
                </a:solidFill>
                <a:latin typeface="Arial" panose="020B0604020202020204" pitchFamily="34" charset="0"/>
                <a:cs typeface="Arial" panose="020B0604020202020204" pitchFamily="34" charset="0"/>
              </a:rPr>
              <a:t> (συνέχεια)</a:t>
            </a:r>
            <a:endParaRPr lang="LID4096" sz="54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3B40F02B-A447-FC02-FE95-885B5FA6FED4}"/>
              </a:ext>
            </a:extLst>
          </p:cNvPr>
          <p:cNvSpPr txBox="1">
            <a:spLocks/>
          </p:cNvSpPr>
          <p:nvPr/>
        </p:nvSpPr>
        <p:spPr>
          <a:xfrm>
            <a:off x="15468600" y="95083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8E9CC-DB6D-C85B-4BB2-27DB3734CC6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BDE9C59-E424-1E67-6249-F35352D7C75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7D05F734-81B7-C8EF-5AB9-C12068D6BC7C}"/>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3A91C598-DBD2-7EBF-D8FF-314D1434ADCC}"/>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1A08FF59-987E-21FF-444E-29DEA0D55AF3}"/>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DF15125F-A444-2114-DC99-DFF6420A814B}"/>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EFB4D882-55BB-705D-5316-6502510FBF2A}"/>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7ABE538F-FD85-5062-F6AC-5504FEBE3792}"/>
              </a:ext>
            </a:extLst>
          </p:cNvPr>
          <p:cNvSpPr txBox="1"/>
          <p:nvPr/>
        </p:nvSpPr>
        <p:spPr>
          <a:xfrm>
            <a:off x="872671" y="2403353"/>
            <a:ext cx="15815130" cy="7371249"/>
          </a:xfrm>
          <a:prstGeom prst="rect">
            <a:avLst/>
          </a:prstGeom>
          <a:noFill/>
        </p:spPr>
        <p:txBody>
          <a:bodyPr wrap="square">
            <a:spAutoFit/>
          </a:bodyPr>
          <a:lstStyle/>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Καθορίζεται ότι, το εισόδημα ατόμου που εμπίπτει στις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υποπαραγράφους</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iv</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μέχρι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vi</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της παραγράφου (β) του εδαφίου (1) του άρθρου 5 και στις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υποπαραγράφους</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iv</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μέχρι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vi</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της παραγράφου (β) του εδαφίου (2) του άρθρου 5, το οποίο υπερβαίνει τις €200.000, υπόκειται σε φορολογία με συντελεστή 20% (εισόδημα μέχρι €200.000 είναι αφορολόγητο).</a:t>
            </a:r>
          </a:p>
          <a:p>
            <a:pPr marL="825246" marR="0" lvl="1"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(βλ. σημ. 2, 3 και 4 στη διαφάνεια</a:t>
            </a:r>
            <a:r>
              <a:rPr kumimoji="0" lang="en-US"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6 </a:t>
            </a:r>
            <a:r>
              <a:rPr kumimoji="0" lang="el-GR" sz="32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«Άρθρο 5  - Αντικείμενο του φόρου»)</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πιο πάνω εισόδημα δεν προστίθεται σε οποιοδήποτε άλλο εισόδημα.</a:t>
            </a:r>
          </a:p>
          <a:p>
            <a:pPr marL="274320" marR="0" lvl="0" indent="-192024" algn="just" defTabSz="914400" rtl="0" eaLnBrk="1" fontAlgn="auto" latinLnBrk="0" hangingPunct="1">
              <a:lnSpc>
                <a:spcPct val="100000"/>
              </a:lnSpc>
              <a:spcBef>
                <a:spcPts val="300"/>
              </a:spcBef>
              <a:spcAft>
                <a:spcPts val="0"/>
              </a:spcAft>
              <a:buClrTx/>
              <a:buSzPct val="68000"/>
              <a:buFont typeface="Wingdings 3"/>
              <a:buChar char=""/>
              <a:tabLst/>
              <a:defRPr/>
            </a:pPr>
            <a:endParaRPr kumimoji="0" lang="el-GR"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marR="0" lvl="0" indent="0" algn="ctr" defTabSz="914400" rtl="0" eaLnBrk="1" fontAlgn="auto" latinLnBrk="0" hangingPunct="1">
              <a:lnSpc>
                <a:spcPct val="100000"/>
              </a:lnSpc>
              <a:spcBef>
                <a:spcPts val="300"/>
              </a:spcBef>
              <a:spcAft>
                <a:spcPts val="0"/>
              </a:spcAft>
              <a:buClrTx/>
              <a:buSzPct val="68000"/>
              <a:buFont typeface="Wingdings 3"/>
              <a:buNone/>
              <a:tabLst/>
              <a:defRPr/>
            </a:pP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Άρθρο 29Α – Εφαρμογή των διατάξεων των άρθρων 26 μέχρι 29</a:t>
            </a:r>
          </a:p>
          <a:p>
            <a:pPr marL="274320" marR="0" lvl="0" indent="-192024" algn="just" defTabSz="914400" rtl="0" eaLnBrk="1" fontAlgn="auto" latinLnBrk="0" hangingPunct="1">
              <a:lnSpc>
                <a:spcPct val="100000"/>
              </a:lnSpc>
              <a:spcBef>
                <a:spcPts val="300"/>
              </a:spcBef>
              <a:spcAft>
                <a:spcPts val="0"/>
              </a:spcAft>
              <a:buClrTx/>
              <a:buSzPct val="68000"/>
              <a:buFont typeface="Wingdings 3"/>
              <a:buChar char=""/>
              <a:tabLst/>
              <a:defRPr/>
            </a:pPr>
            <a:endParaRPr kumimoji="0" lang="el-GR"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Για σκοπούς εφαρμογής των </a:t>
            </a:r>
            <a:r>
              <a:rPr kumimoji="0" lang="el-GR" sz="3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αντικαταχρηστικών</a:t>
            </a: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διατάξεων του Άρθρου αυτού, εξαιρούνται οι μετοχές που είναι εισηγμένες σε ρυθμιζόμενη αγορά αναγνωρισμένου χρηματιστηρίου αντί οι μετοχές που είναι εισηγμένες σε εγκεκριμένο χρηματιστήριο. </a:t>
            </a:r>
            <a:endParaRPr kumimoji="0" 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ACB8457-778E-075D-AB40-BBBDE3A75794}"/>
              </a:ext>
            </a:extLst>
          </p:cNvPr>
          <p:cNvSpPr txBox="1"/>
          <p:nvPr/>
        </p:nvSpPr>
        <p:spPr>
          <a:xfrm>
            <a:off x="4432797" y="16329"/>
            <a:ext cx="12255004" cy="2585323"/>
          </a:xfrm>
          <a:prstGeom prst="rect">
            <a:avLst/>
          </a:prstGeom>
          <a:noFill/>
        </p:spPr>
        <p:txBody>
          <a:bodyPr wrap="square" rtlCol="0">
            <a:spAutoFit/>
          </a:bodyPr>
          <a:lstStyle/>
          <a:p>
            <a:pPr marL="82296" marR="0" lvl="0" indent="0" algn="ctr" defTabSz="914400" rtl="0" eaLnBrk="1" fontAlgn="auto" latinLnBrk="0" hangingPunct="1">
              <a:lnSpc>
                <a:spcPct val="100000"/>
              </a:lnSpc>
              <a:spcBef>
                <a:spcPts val="300"/>
              </a:spcBef>
              <a:spcAft>
                <a:spcPts val="0"/>
              </a:spcAft>
              <a:buClrTx/>
              <a:buSzPct val="68000"/>
              <a:buFont typeface="Wingdings 3"/>
              <a:buNone/>
              <a:tabLst/>
              <a:defRPr/>
            </a:pP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Άρθρο 20ΣΤ (νέο) - Χαριστικές πληρωμές σε υπαλλήλους και αξιωματούχους</a:t>
            </a:r>
          </a:p>
        </p:txBody>
      </p:sp>
      <p:sp>
        <p:nvSpPr>
          <p:cNvPr id="11" name="Slide Number Placeholder 9">
            <a:extLst>
              <a:ext uri="{FF2B5EF4-FFF2-40B4-BE49-F238E27FC236}">
                <a16:creationId xmlns:a16="http://schemas.microsoft.com/office/drawing/2014/main" id="{86DE8937-E755-D51A-F6EE-296E6F15F4CC}"/>
              </a:ext>
            </a:extLst>
          </p:cNvPr>
          <p:cNvSpPr txBox="1">
            <a:spLocks/>
          </p:cNvSpPr>
          <p:nvPr/>
        </p:nvSpPr>
        <p:spPr>
          <a:xfrm>
            <a:off x="15822445" y="93205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33</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8533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1A678-B189-42B7-9359-04F4B87FB64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08DAE9E-A9C3-2264-4EC6-69E58C85DA6E}"/>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996E0882-BC1B-FE15-5B89-A040397B1DE0}"/>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5D184946-3012-C49C-6D3A-763012391D75}"/>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2" name="TextBox 11">
            <a:extLst>
              <a:ext uri="{FF2B5EF4-FFF2-40B4-BE49-F238E27FC236}">
                <a16:creationId xmlns:a16="http://schemas.microsoft.com/office/drawing/2014/main" id="{6BA2B3A7-B5C1-B44A-AE71-A5EFD1A1FD73}"/>
              </a:ext>
            </a:extLst>
          </p:cNvPr>
          <p:cNvSpPr txBox="1"/>
          <p:nvPr/>
        </p:nvSpPr>
        <p:spPr>
          <a:xfrm>
            <a:off x="685800" y="1562100"/>
            <a:ext cx="16223531" cy="7371249"/>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r>
              <a:rPr kumimoji="0" lang="el-GR" sz="36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539496" marR="0" lvl="0" indent="-4572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Δεν εφαρμόζονται οι διατάξεις του Άρθρου 33 αναφορικά με τη χρήση περιουσιακών στοιχείων εταιρείας από άμεσα ή έμμεσα μέτοχό της ή από συνδεδεμένο με αυτόν άτομο, στην έκταση που ο μέτοχος έχει καταβάλει έκτακτη εισφορά επί συγκεκαλυμένης διανομής μερίσματος για τη χρήση των συγκεκριμένων περιουσιακών στοιχείων με βάση τον περί Έκτακτης Εισφοράς για την Άμυνα της Δημοκρατίας Νόμου </a:t>
            </a:r>
            <a:r>
              <a:rPr kumimoji="0" lang="el-GR" sz="36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(2))</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l-GR" sz="36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a:p>
            <a:pPr marL="539496" marR="0" lvl="0" indent="-4572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 διευθυντής ή σύμβουλος της εταιρείας ο οποίος, είτε μόνος του είτε από κοινού με πρόσωπα συνδεδεμένα με αυτόν, σύμφωνα με το Καταστατικό της εταιρείας ή άλλου είδους εξουσιοδότηση από τους μετόχους της εταιρείας, κατέχει δικαιώματα ψήφου με ποσοστό τουλάχιστον 50% αναφορικά με αποφάσεις που λαμβάνει το διοικητικό συμβούλιο της εταιρείας, λογίζεται ως πρόσωπο συνδεδεμένο με την εταιρεία </a:t>
            </a:r>
            <a:r>
              <a:rPr kumimoji="0" lang="el-GR" sz="36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(4))</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l-GR" sz="36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61C322D2-375E-3114-29CD-D182ECD8BC2B}"/>
              </a:ext>
            </a:extLst>
          </p:cNvPr>
          <p:cNvSpPr txBox="1"/>
          <p:nvPr/>
        </p:nvSpPr>
        <p:spPr>
          <a:xfrm>
            <a:off x="4432796" y="16329"/>
            <a:ext cx="12458701"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33 - Αρχή των ίσων αποστάσεων</a:t>
            </a:r>
            <a:endParaRPr lang="LID4096" sz="6000" dirty="0">
              <a:latin typeface="Arial" panose="020B0604020202020204" pitchFamily="34" charset="0"/>
              <a:cs typeface="Arial" panose="020B0604020202020204" pitchFamily="34" charset="0"/>
            </a:endParaRPr>
          </a:p>
        </p:txBody>
      </p:sp>
      <p:sp>
        <p:nvSpPr>
          <p:cNvPr id="7" name="Slide Number Placeholder 9">
            <a:extLst>
              <a:ext uri="{FF2B5EF4-FFF2-40B4-BE49-F238E27FC236}">
                <a16:creationId xmlns:a16="http://schemas.microsoft.com/office/drawing/2014/main" id="{E2B140C5-E226-4013-C8EF-143B1F5803A3}"/>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34</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15089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AD95F-6539-7C16-6037-8F2A82A3579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80F923-4501-3697-661E-4B06073522E4}"/>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99F2A29-50CB-0C5A-E05B-CA56FDBCA0AE}"/>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DB960DD9-F097-A471-C9F1-F0782762060B}"/>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55E809C7-0022-5E7E-2CA3-0293F5CAFE82}"/>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79CBF2AC-549D-8FDC-6264-A197C03D8E4F}"/>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65F415CF-A24A-E636-CE53-7ADF17877EE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6785F4B9-6EFC-F925-2F8B-D09F15FC623F}"/>
              </a:ext>
            </a:extLst>
          </p:cNvPr>
          <p:cNvSpPr txBox="1"/>
          <p:nvPr/>
        </p:nvSpPr>
        <p:spPr>
          <a:xfrm>
            <a:off x="1458848" y="2175832"/>
            <a:ext cx="15152752" cy="7486665"/>
          </a:xfrm>
          <a:prstGeom prst="rect">
            <a:avLst/>
          </a:prstGeom>
          <a:noFill/>
        </p:spPr>
        <p:txBody>
          <a:bodyPr wrap="square">
            <a:spAutoFit/>
          </a:bodyPr>
          <a:lstStyle/>
          <a:p>
            <a:pPr marL="82296"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Ισχύουν τα ακόλουθα μέγιστα όρια για τις ακόλουθες κατηγορίες ελεγχόμενων συναλλαγών, με βάση τα οποία απαλλάσσεται ο φορολογούμενος από την υποχρέωση τήρησης Κυπριακού Φακέλου Τεκμηρίωσης Τιμών Ελεγχόμενων Συναλλαγών</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939546" marR="0" lvl="1"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Για χρηματοδοτικές συναλλαγές, €10.000.000</a:t>
            </a:r>
          </a:p>
          <a:p>
            <a:pPr marL="939546" marR="0" lvl="1"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Για συναλλαγές που αφορούν την αγοραπωλησία αγαθών €5.000.000</a:t>
            </a:r>
          </a:p>
          <a:p>
            <a:pPr marL="939546" marR="0" lvl="1"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Για άλλες συναλλαγές €2.500.000</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(εδάφιο (9))</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82296"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endPar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Υπουργικό Συμβούλιο δύναται με Διάταγμα που δημοσιεύεται στην Επίσημη Εφημερίδα της Δημοκρατίας, να τροποποιεί τα πιο πάνω μέγιστα όρια ανά κατηγορία ελεγχόμενων συναλλαγών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(νέο εδάφιο (14))</a:t>
            </a: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CY"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99C64889-1D75-73B7-8737-ECC1A56BE2A7}"/>
              </a:ext>
            </a:extLst>
          </p:cNvPr>
          <p:cNvSpPr txBox="1"/>
          <p:nvPr/>
        </p:nvSpPr>
        <p:spPr>
          <a:xfrm>
            <a:off x="3951427" y="200515"/>
            <a:ext cx="12156806"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33 - Αρχή των ίσων αποστάσεων (συνέχεια)</a:t>
            </a:r>
            <a:endParaRPr lang="LID4096" sz="6000" dirty="0">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442C00E1-D961-3D02-8652-3015BD44F48C}"/>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35</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6773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FD504-40A3-203A-F2BB-88D4A9A41F8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D67294-4A62-EC48-50CC-FA0C94BEA900}"/>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2C219DE0-5EE8-0625-5D62-62FAB18DAC46}"/>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BC0B7BDB-CC98-F62E-0422-C07074B12379}"/>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6" name="TextBox 5">
            <a:extLst>
              <a:ext uri="{FF2B5EF4-FFF2-40B4-BE49-F238E27FC236}">
                <a16:creationId xmlns:a16="http://schemas.microsoft.com/office/drawing/2014/main" id="{5A78E420-FA0A-141D-88EB-8BE7C4E33607}"/>
              </a:ext>
            </a:extLst>
          </p:cNvPr>
          <p:cNvSpPr txBox="1"/>
          <p:nvPr/>
        </p:nvSpPr>
        <p:spPr>
          <a:xfrm>
            <a:off x="1138887" y="3657508"/>
            <a:ext cx="16290374" cy="2585323"/>
          </a:xfrm>
          <a:prstGeom prst="rect">
            <a:avLst/>
          </a:prstGeom>
          <a:noFill/>
        </p:spPr>
        <p:txBody>
          <a:bodyPr wrap="square">
            <a:spAutoFit/>
          </a:bodyPr>
          <a:lstStyle/>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5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Επεκτείνεται η εφαρμογή των </a:t>
            </a:r>
            <a:r>
              <a:rPr kumimoji="0" lang="el-GR" sz="5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αντικαταχρηστικών</a:t>
            </a:r>
            <a:r>
              <a:rPr kumimoji="0" lang="el-GR" sz="5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διατάξεων της </a:t>
            </a:r>
            <a:r>
              <a:rPr kumimoji="0" lang="en-US" sz="5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ATAD </a:t>
            </a:r>
            <a:r>
              <a:rPr kumimoji="0" lang="el-GR" sz="5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και σε συναλλαγές στις οποίες εμπλέκονται </a:t>
            </a:r>
            <a:r>
              <a:rPr kumimoji="0" lang="el-GR" sz="5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άτομα </a:t>
            </a:r>
            <a:r>
              <a:rPr kumimoji="0" lang="el-GR" sz="5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(εδάφια (1) και (2)).</a:t>
            </a:r>
          </a:p>
        </p:txBody>
      </p:sp>
      <p:sp>
        <p:nvSpPr>
          <p:cNvPr id="7" name="TextBox 6">
            <a:extLst>
              <a:ext uri="{FF2B5EF4-FFF2-40B4-BE49-F238E27FC236}">
                <a16:creationId xmlns:a16="http://schemas.microsoft.com/office/drawing/2014/main" id="{2C751F7B-BA88-ADA0-B15A-FD5F92669E22}"/>
              </a:ext>
            </a:extLst>
          </p:cNvPr>
          <p:cNvSpPr txBox="1"/>
          <p:nvPr/>
        </p:nvSpPr>
        <p:spPr>
          <a:xfrm>
            <a:off x="3798987" y="922853"/>
            <a:ext cx="12458701"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33Α - Γενικός κανόνας απαγόρευσης των καταχρήσεων</a:t>
            </a:r>
            <a:endParaRPr lang="LID4096" sz="6000" dirty="0">
              <a:solidFill>
                <a:srgbClr val="009E9A"/>
              </a:solidFill>
            </a:endParaRPr>
          </a:p>
        </p:txBody>
      </p:sp>
      <p:sp>
        <p:nvSpPr>
          <p:cNvPr id="12" name="Slide Number Placeholder 9">
            <a:extLst>
              <a:ext uri="{FF2B5EF4-FFF2-40B4-BE49-F238E27FC236}">
                <a16:creationId xmlns:a16="http://schemas.microsoft.com/office/drawing/2014/main" id="{AC424696-6691-A8CA-863D-83F6F0E8391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36</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727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58399-C03B-69C3-1122-F2698377FD7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31DAB1F-344F-446E-BA12-21054A61A70D}"/>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87078080-4EDF-13FD-15AC-2EA213CEAFD6}"/>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937B6896-A9BE-0D91-2608-E887677B45FB}"/>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86DE9AAA-C216-0968-6BDF-9EE5503C4B41}"/>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940B5AF6-0D04-1CF9-17C6-BF47C1BDC74A}"/>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F6A5D76-EBF9-F0F2-EA74-8FA3D1BF4F9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671B599F-0F7C-20F4-6B35-F432FE57D96F}"/>
              </a:ext>
            </a:extLst>
          </p:cNvPr>
          <p:cNvSpPr txBox="1"/>
          <p:nvPr/>
        </p:nvSpPr>
        <p:spPr>
          <a:xfrm>
            <a:off x="65153" y="2291463"/>
            <a:ext cx="17346547" cy="7655942"/>
          </a:xfrm>
          <a:prstGeom prst="rect">
            <a:avLst/>
          </a:prstGeom>
          <a:noFill/>
        </p:spPr>
        <p:txBody>
          <a:bodyPr wrap="square">
            <a:spAutoFit/>
          </a:bodyPr>
          <a:lstStyle/>
          <a:p>
            <a:pPr marL="82296" marR="0" lvl="0" indent="0" algn="l" defTabSz="914400" rtl="0" eaLnBrk="1" fontAlgn="auto" latinLnBrk="0" hangingPunct="1">
              <a:lnSpc>
                <a:spcPct val="100000"/>
              </a:lnSpc>
              <a:spcBef>
                <a:spcPts val="300"/>
              </a:spcBef>
              <a:spcAft>
                <a:spcPts val="0"/>
              </a:spcAft>
              <a:buClrTx/>
              <a:buSzPct val="68000"/>
              <a:buFont typeface="Arial" pitchFamily="34" charset="0"/>
              <a:buNone/>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Προστίθενται οι ακόλουθες νέες επιφυλάξεις, οι οποίες καθορίζουν ότι</a:t>
            </a:r>
            <a:r>
              <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marR="0" lvl="0" indent="0" algn="l" defTabSz="914400" rtl="0" eaLnBrk="1" fontAlgn="auto" latinLnBrk="0" hangingPunct="1">
              <a:lnSpc>
                <a:spcPct val="100000"/>
              </a:lnSpc>
              <a:spcBef>
                <a:spcPts val="300"/>
              </a:spcBef>
              <a:spcAft>
                <a:spcPts val="0"/>
              </a:spcAft>
              <a:buClrTx/>
              <a:buSzPct val="68000"/>
              <a:buFont typeface="Arial" pitchFamily="34" charset="0"/>
              <a:buNone/>
              <a:tabLst/>
              <a:defRPr/>
            </a:pPr>
            <a:endParaRPr kumimoji="0" lang="el-G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Σε περίπτωση που η μεταβίβαση στη Δημοκρατία περιουσιακών στοιχείων ή η μεταφορά στη Δημοκρατία της φορολογικής κατοικίας εταιρείας ή επιχείρησης που ασκείται μέσω μόνιμης εγκατάστασης γίνεται από τρίτη χώρα, ως αρχική φορολογική αξία των μεταβιβασθέντων άυλων περιουσιακών στοιχείων, θεωρείται η αξία ως αυτή έχει ορισθεί από την τρίτη χώρα από την οποία έγινε η εν λόγω μεταβίβαση ή η μεταφορά, εκτός εάν αυτή δεν αντικατοπτρίζει την αγοραία αξία των μεταβιβασθέντων άυλων περιουσιακών στοιχείων.</a:t>
            </a:r>
          </a:p>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Arial" panose="020B0604020202020204" pitchFamily="34" charset="0"/>
              </a:rPr>
              <a:t>Η αξία των μεταβιβασθέντων άυλων περιουσιακών στοιχείων από Κράτος Μέλος ή τρίτη χώρα από όπου έγινε η μεταβίβαση ή η μεταφορά, ή η αγοραία αξία των εν λόγω μεταβιβασθέντων άυλων περιουσιακών στοιχείων, αναλόγως, αποτελεί δαπάνη απόκτησης για σκοπούς εφαρμογής της παραγράφου (λ) του εδαφίου (1) του Άρθρου 9</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3600" b="1" i="1"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(εδάφιο (3)).</a:t>
            </a:r>
            <a:endParaRPr kumimoji="0" lang="en-CY" sz="3600" b="1" i="1"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1040EA4C-90B8-ABFB-800B-90D505CD98F2}"/>
              </a:ext>
            </a:extLst>
          </p:cNvPr>
          <p:cNvSpPr txBox="1"/>
          <p:nvPr/>
        </p:nvSpPr>
        <p:spPr>
          <a:xfrm>
            <a:off x="4191001" y="407469"/>
            <a:ext cx="12039600"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33Β - Φορολόγηση κατά την έξοδο</a:t>
            </a:r>
            <a:endParaRPr lang="LID4096" sz="60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41845947-E2D3-4D1A-DD3D-1E69300FF418}"/>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37</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16998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F894F-5B14-CC67-E564-96077FFF8F4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BF03790-21B1-77E7-066D-EB77A56F2EE9}"/>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2C741A5-E1DC-178D-0497-EFA475373153}"/>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05AEE378-09B6-C42C-C66E-5518D5DC7FC2}"/>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3657E85C-5BBE-2D55-2A3C-E757E1D18644}"/>
              </a:ext>
            </a:extLst>
          </p:cNvPr>
          <p:cNvSpPr txBox="1"/>
          <p:nvPr/>
        </p:nvSpPr>
        <p:spPr>
          <a:xfrm>
            <a:off x="3910620" y="263113"/>
            <a:ext cx="13868401"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35 - Εκπτώσεις υπό μορφή πιστώσεων</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74B50A4A-7583-087E-645E-2FAE4C42D0A2}"/>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38</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67A799B-63DB-6635-5560-0A78770EB235}"/>
              </a:ext>
            </a:extLst>
          </p:cNvPr>
          <p:cNvSpPr txBox="1"/>
          <p:nvPr/>
        </p:nvSpPr>
        <p:spPr>
          <a:xfrm>
            <a:off x="876300" y="2131244"/>
            <a:ext cx="16535400" cy="6940361"/>
          </a:xfrm>
          <a:prstGeom prst="rect">
            <a:avLst/>
          </a:prstGeom>
          <a:noFill/>
        </p:spPr>
        <p:txBody>
          <a:bodyPr wrap="square">
            <a:spAutoFit/>
          </a:bodyPr>
          <a:lstStyle/>
          <a:p>
            <a:pPr marL="425196"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Προστίθεται το νέο εδάφιο (11) το οποίο δεν επιτρέπει την εξάλειψη της διπλής φορολογίας που προκύπτει αναφορικά με τον συμπληρωματικό φόρο που επιβάλλεται εκτός της Δημοκρατίας δυνάμει της εφαρμογής ενός ενδεδειγμένου κανόνα IIR ή/και ενός ενδεδειγμένου κανόνα UTPR, όπως ορίζεται στον «περί Εξασφάλισης Παγκόσμιου Ελάχιστου Επιπέδου Φορολογίας των Ομίλων Πολυεθνικών Επιχειρήσεων και των Εγχώριων Ομίλων Μεγάλης Κλίμακας στην Ένωση Νόμο».</a:t>
            </a:r>
          </a:p>
          <a:p>
            <a:pPr marL="80962"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endPar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0962"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4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Σημειώνεται ότι, ο προαναφερόμενος Νόμος προβλέπει ειδικό μηχανισμό εξάλειψης της εν λόγω διπλής φορολογίας.  </a:t>
            </a:r>
          </a:p>
        </p:txBody>
      </p:sp>
    </p:spTree>
    <p:extLst>
      <p:ext uri="{BB962C8B-B14F-4D97-AF65-F5344CB8AC3E}">
        <p14:creationId xmlns:p14="http://schemas.microsoft.com/office/powerpoint/2010/main" val="3691825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77A5-7983-BA80-F672-0C83150D28F7}"/>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0DC79-6B44-4612-26C5-FC3BA853A916}"/>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BB9B436-F3D3-7250-CE45-6835D05D108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8736177F-8B1D-CC01-EABF-AB4E36490855}"/>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469235E1-494E-B5AC-C0B4-E9391DD25E26}"/>
              </a:ext>
            </a:extLst>
          </p:cNvPr>
          <p:cNvSpPr txBox="1"/>
          <p:nvPr/>
        </p:nvSpPr>
        <p:spPr>
          <a:xfrm>
            <a:off x="430148" y="2705100"/>
            <a:ext cx="17068800" cy="4524315"/>
          </a:xfrm>
          <a:prstGeom prst="rect">
            <a:avLst/>
          </a:prstGeom>
          <a:noFill/>
        </p:spPr>
        <p:txBody>
          <a:bodyPr wrap="square">
            <a:spAutoFit/>
          </a:bodyPr>
          <a:lstStyle/>
          <a:p>
            <a:pPr marL="539496" marR="0" lvl="0" indent="-4572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Προστίθεται η νέα παρ. (γ) η οποία δεν επιτρέπει την απαλλαγή από τη φορολογία στη Δημοκρατία, των κερδών μόνιμης εγκατάστασης που βρίσκεται σε άλλο κράτος που περιλαμβάνεται σε κατάλογο με δικαιοδοσίες τρίτων χωρών που έχουν αξιολογηθεί από τα Κράτη Μέλη συλλογικά ως </a:t>
            </a:r>
            <a:r>
              <a:rPr kumimoji="0" lang="el-GR" sz="4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μη συνεργάσιμες</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για φορολογικούς σκοπούς </a:t>
            </a:r>
            <a:r>
              <a:rPr kumimoji="0" lang="el-GR" sz="48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(4))</a:t>
            </a:r>
            <a:r>
              <a:rPr kumimoji="0" lang="el-GR"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CY"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4699B4B5-BAE7-D419-E318-4FECE7DF0572}"/>
              </a:ext>
            </a:extLst>
          </p:cNvPr>
          <p:cNvSpPr txBox="1"/>
          <p:nvPr/>
        </p:nvSpPr>
        <p:spPr>
          <a:xfrm>
            <a:off x="4627456" y="409347"/>
            <a:ext cx="12495285" cy="1015663"/>
          </a:xfrm>
          <a:prstGeom prst="rect">
            <a:avLst/>
          </a:prstGeom>
          <a:noFill/>
        </p:spPr>
        <p:txBody>
          <a:bodyPr wrap="square" rtlCol="0">
            <a:spAutoFit/>
          </a:bodyPr>
          <a:lstStyle/>
          <a:p>
            <a:r>
              <a:rPr kumimoji="0" lang="el-GR" sz="60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j-ea"/>
                <a:cs typeface="Arial" panose="020B0604020202020204" pitchFamily="34" charset="0"/>
              </a:rPr>
              <a:t>Άρθρο 36 - Μονομερής έκπτωση</a:t>
            </a:r>
            <a:endParaRPr lang="LID4096" sz="60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388031E5-17F9-18D2-BC58-59BCBD44AAB7}"/>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39</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660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rot="8632788">
            <a:off x="11585385" y="4683908"/>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7" name="Freeform 7"/>
          <p:cNvSpPr/>
          <p:nvPr/>
        </p:nvSpPr>
        <p:spPr>
          <a:xfrm>
            <a:off x="457200" y="-59128"/>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2" name="TextBox 11">
            <a:extLst>
              <a:ext uri="{FF2B5EF4-FFF2-40B4-BE49-F238E27FC236}">
                <a16:creationId xmlns:a16="http://schemas.microsoft.com/office/drawing/2014/main" id="{966E80E9-E44D-0DEF-23D7-D4ADAC5C5459}"/>
              </a:ext>
            </a:extLst>
          </p:cNvPr>
          <p:cNvSpPr txBox="1"/>
          <p:nvPr/>
        </p:nvSpPr>
        <p:spPr>
          <a:xfrm>
            <a:off x="1231342" y="2231940"/>
            <a:ext cx="15608858" cy="7132722"/>
          </a:xfrm>
          <a:prstGeom prst="rect">
            <a:avLst/>
          </a:prstGeom>
          <a:noFill/>
        </p:spPr>
        <p:txBody>
          <a:bodyPr wrap="square" rtlCol="0">
            <a:spAutoFit/>
          </a:bodyPr>
          <a:lstStyle/>
          <a:p>
            <a:pPr marL="425196">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33 </a:t>
            </a:r>
            <a:r>
              <a:rPr lang="el-GR" sz="4000" dirty="0">
                <a:solidFill>
                  <a:prstClr val="black"/>
                </a:solidFill>
                <a:latin typeface="Arial" panose="020B0604020202020204" pitchFamily="34" charset="0"/>
                <a:cs typeface="Arial" panose="020B0604020202020204" pitchFamily="34" charset="0"/>
              </a:rPr>
              <a:t>- </a:t>
            </a:r>
            <a:r>
              <a:rPr lang="el-GR" sz="4000" dirty="0">
                <a:latin typeface="Arial" panose="020B0604020202020204" pitchFamily="34" charset="0"/>
                <a:cs typeface="Arial" panose="020B0604020202020204" pitchFamily="34" charset="0"/>
              </a:rPr>
              <a:t>Αρχή των ίσων αποστάσεων</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33Α </a:t>
            </a:r>
            <a:r>
              <a:rPr lang="el-GR" sz="4000" dirty="0">
                <a:solidFill>
                  <a:prstClr val="black"/>
                </a:solidFill>
                <a:latin typeface="Arial" panose="020B0604020202020204" pitchFamily="34" charset="0"/>
                <a:cs typeface="Arial" panose="020B0604020202020204" pitchFamily="34" charset="0"/>
              </a:rPr>
              <a:t>- Γενικός κανόνας απαγόρευσης </a:t>
            </a:r>
            <a:r>
              <a:rPr lang="el-GR" sz="4000" dirty="0">
                <a:latin typeface="Arial" panose="020B0604020202020204" pitchFamily="34" charset="0"/>
                <a:cs typeface="Arial" panose="020B0604020202020204" pitchFamily="34" charset="0"/>
              </a:rPr>
              <a:t>των</a:t>
            </a:r>
            <a:r>
              <a:rPr lang="el-GR" sz="4000" dirty="0">
                <a:solidFill>
                  <a:srgbClr val="FF0000"/>
                </a:solidFill>
                <a:latin typeface="Arial" panose="020B0604020202020204" pitchFamily="34" charset="0"/>
                <a:cs typeface="Arial" panose="020B0604020202020204" pitchFamily="34" charset="0"/>
              </a:rPr>
              <a:t> </a:t>
            </a:r>
            <a:r>
              <a:rPr lang="el-GR" sz="4000" dirty="0">
                <a:solidFill>
                  <a:prstClr val="black"/>
                </a:solidFill>
                <a:latin typeface="Arial" panose="020B0604020202020204" pitchFamily="34" charset="0"/>
                <a:cs typeface="Arial" panose="020B0604020202020204" pitchFamily="34" charset="0"/>
              </a:rPr>
              <a:t>καταχρήσεων</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33Β </a:t>
            </a:r>
            <a:r>
              <a:rPr lang="el-GR" sz="4000" dirty="0">
                <a:solidFill>
                  <a:prstClr val="black"/>
                </a:solidFill>
                <a:latin typeface="Arial" panose="020B0604020202020204" pitchFamily="34" charset="0"/>
                <a:cs typeface="Arial" panose="020B0604020202020204" pitchFamily="34" charset="0"/>
              </a:rPr>
              <a:t>- Φορολόγηση κατά την έξοδο</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35 </a:t>
            </a:r>
            <a:r>
              <a:rPr lang="el-GR" sz="4000" dirty="0">
                <a:solidFill>
                  <a:prstClr val="black"/>
                </a:solidFill>
                <a:latin typeface="Arial" panose="020B0604020202020204" pitchFamily="34" charset="0"/>
                <a:cs typeface="Arial" panose="020B0604020202020204" pitchFamily="34" charset="0"/>
              </a:rPr>
              <a:t>- Εκπτώσεις υπό μορφή πιστώσεων</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36 </a:t>
            </a:r>
            <a:r>
              <a:rPr lang="el-GR" sz="4000" dirty="0">
                <a:solidFill>
                  <a:prstClr val="black"/>
                </a:solidFill>
                <a:latin typeface="Arial" panose="020B0604020202020204" pitchFamily="34" charset="0"/>
                <a:cs typeface="Arial" panose="020B0604020202020204" pitchFamily="34" charset="0"/>
              </a:rPr>
              <a:t>- Μονομερής έκπτωση</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45Α </a:t>
            </a:r>
            <a:r>
              <a:rPr lang="el-GR" sz="4000" b="1" i="1" dirty="0">
                <a:solidFill>
                  <a:srgbClr val="00C0BC"/>
                </a:solidFill>
                <a:latin typeface="Arial" panose="020B0604020202020204" pitchFamily="34" charset="0"/>
                <a:cs typeface="Arial" panose="020B0604020202020204" pitchFamily="34" charset="0"/>
              </a:rPr>
              <a:t>(νέο) </a:t>
            </a:r>
            <a:r>
              <a:rPr lang="el-GR" sz="4000" dirty="0">
                <a:solidFill>
                  <a:prstClr val="black"/>
                </a:solidFill>
                <a:latin typeface="Arial" panose="020B0604020202020204" pitchFamily="34" charset="0"/>
                <a:cs typeface="Arial" panose="020B0604020202020204" pitchFamily="34" charset="0"/>
              </a:rPr>
              <a:t>- Φορολογικές διατάξεις με βάση άλλες νομοθεσίες</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Άρθρο 46 </a:t>
            </a:r>
            <a:r>
              <a:rPr lang="el-GR" sz="4000" dirty="0">
                <a:solidFill>
                  <a:prstClr val="black"/>
                </a:solidFill>
                <a:latin typeface="Arial" panose="020B0604020202020204" pitchFamily="34" charset="0"/>
                <a:cs typeface="Arial" panose="020B0604020202020204" pitchFamily="34" charset="0"/>
              </a:rPr>
              <a:t>- Αλλοδαπές εταιρείες που έχουν εισόδημα από πηγές εκτός της Δημοκρατίας</a:t>
            </a:r>
          </a:p>
          <a:p>
            <a:pPr marL="425196" lvl="0">
              <a:spcBef>
                <a:spcPts val="300"/>
              </a:spcBef>
              <a:buClr>
                <a:srgbClr val="00C0BC"/>
              </a:buClr>
              <a:buSzPct val="100000"/>
              <a:buFont typeface="Wingdings" panose="05000000000000000000" pitchFamily="2" charset="2"/>
              <a:buChar char="Ø"/>
              <a:defRPr/>
            </a:pPr>
            <a:r>
              <a:rPr lang="el-GR" sz="4000" b="1" dirty="0">
                <a:solidFill>
                  <a:prstClr val="black"/>
                </a:solidFill>
                <a:latin typeface="Arial" panose="020B0604020202020204" pitchFamily="34" charset="0"/>
                <a:cs typeface="Arial" panose="020B0604020202020204" pitchFamily="34" charset="0"/>
              </a:rPr>
              <a:t>Δεύτερο Παράρτημ</a:t>
            </a:r>
            <a:r>
              <a:rPr lang="el-GR" sz="4000" dirty="0">
                <a:solidFill>
                  <a:prstClr val="black"/>
                </a:solidFill>
                <a:latin typeface="Arial" panose="020B0604020202020204" pitchFamily="34" charset="0"/>
                <a:cs typeface="Arial" panose="020B0604020202020204" pitchFamily="34" charset="0"/>
              </a:rPr>
              <a:t>α - (Άρθρο 25) Κλίμακα Συντελεστών του Καταβλητέου Φόρου</a:t>
            </a:r>
          </a:p>
        </p:txBody>
      </p:sp>
      <p:sp>
        <p:nvSpPr>
          <p:cNvPr id="16" name="Slide Number Placeholder 9">
            <a:extLst>
              <a:ext uri="{FF2B5EF4-FFF2-40B4-BE49-F238E27FC236}">
                <a16:creationId xmlns:a16="http://schemas.microsoft.com/office/drawing/2014/main" id="{BDBE33C9-AAA4-5F36-D3A3-5AFB77F4C4D2}"/>
              </a:ext>
            </a:extLst>
          </p:cNvPr>
          <p:cNvSpPr txBox="1">
            <a:spLocks/>
          </p:cNvSpPr>
          <p:nvPr/>
        </p:nvSpPr>
        <p:spPr>
          <a:xfrm>
            <a:off x="15773400" y="91821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54048E9-B546-0192-3618-46AE5211E0E2}"/>
              </a:ext>
            </a:extLst>
          </p:cNvPr>
          <p:cNvSpPr txBox="1"/>
          <p:nvPr/>
        </p:nvSpPr>
        <p:spPr>
          <a:xfrm>
            <a:off x="5334000" y="171627"/>
            <a:ext cx="89154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Περιεχόμενα </a:t>
            </a:r>
          </a:p>
          <a:p>
            <a:pPr algn="ctr"/>
            <a:r>
              <a:rPr lang="el-GR" sz="6000" b="1" dirty="0">
                <a:solidFill>
                  <a:srgbClr val="009999"/>
                </a:solidFill>
                <a:latin typeface="Arial" panose="020B0604020202020204" pitchFamily="34" charset="0"/>
                <a:cs typeface="Arial" panose="020B0604020202020204" pitchFamily="34" charset="0"/>
              </a:rPr>
              <a:t>(συνέχεια)</a:t>
            </a:r>
            <a:endParaRPr lang="en-CY" sz="6000" b="1" dirty="0">
              <a:solidFill>
                <a:srgbClr val="009999"/>
              </a:solidFill>
              <a:latin typeface="Arial" panose="020B06040202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275A9-1DAA-53B0-72B7-761C99F8D07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1510E86-3359-C412-92F1-844BFDCA168E}"/>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179953FC-1250-7543-CECC-5E83DA6F4680}"/>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5E7DB8AE-9A97-924F-B326-609EDFDCC088}"/>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045622EA-2C91-3451-AC43-ABFFF020EA53}"/>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85773AAA-9A10-7A8C-AA78-873C0B1DF5E8}"/>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588BFFA3-19B7-0E69-1592-732BBA7BA15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A3DC7646-B578-2C89-CF21-0FEF0F9842C9}"/>
              </a:ext>
            </a:extLst>
          </p:cNvPr>
          <p:cNvSpPr txBox="1"/>
          <p:nvPr/>
        </p:nvSpPr>
        <p:spPr>
          <a:xfrm>
            <a:off x="899825" y="2058654"/>
            <a:ext cx="15815130" cy="7509748"/>
          </a:xfrm>
          <a:prstGeom prst="rect">
            <a:avLst/>
          </a:prstGeom>
          <a:noFill/>
        </p:spPr>
        <p:txBody>
          <a:bodyPr wrap="square">
            <a:spAutoFit/>
          </a:bodyPr>
          <a:lstStyle/>
          <a:p>
            <a:pPr marL="653796" marR="0" lvl="0" indent="-571500" algn="just" defTabSz="914400" rtl="0" eaLnBrk="1" fontAlgn="auto" latinLnBrk="0" hangingPunct="1">
              <a:lnSpc>
                <a:spcPct val="100000"/>
              </a:lnSpc>
              <a:spcBef>
                <a:spcPts val="300"/>
              </a:spcBef>
              <a:spcAft>
                <a:spcPts val="0"/>
              </a:spcAft>
              <a:buClr>
                <a:srgbClr val="00C0BC"/>
              </a:buClr>
              <a:buSzPct val="68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Προβλέπεται ότι, οποιεσδήποτε απαλλαγές ή εκπτώσεις προς εξεύρεση του φορολογητέου εισοδήματος προσώπου, παραχωρούνται μόνο με βάση τις διατάξεις του παρόντος νόμου, εξαιρουμένων αυτών που κατά την 1/1/2026 παρέχονται με βάση τις διατάξεις οποιουδήποτε άλλου εν ισχύι νόμου στην Δημοκρατία, μέχρι την τροποποίηση ή κατάργηση των εν λόγω διατάξεων.</a:t>
            </a:r>
          </a:p>
          <a:p>
            <a:pPr marL="274320" marR="0" lvl="0" indent="-192024" algn="just" defTabSz="914400" rtl="0" eaLnBrk="1" fontAlgn="auto" latinLnBrk="0" hangingPunct="1">
              <a:lnSpc>
                <a:spcPct val="100000"/>
              </a:lnSpc>
              <a:spcBef>
                <a:spcPts val="300"/>
              </a:spcBef>
              <a:spcAft>
                <a:spcPts val="0"/>
              </a:spcAft>
              <a:buClrTx/>
              <a:buSzPct val="68000"/>
              <a:buFont typeface="Wingdings 3"/>
              <a:buChar char=""/>
              <a:tabLst/>
              <a:defRPr/>
            </a:pPr>
            <a:endParaRPr kumimoji="0" lang="el-GR"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algn="ctr">
              <a:spcBef>
                <a:spcPts val="300"/>
              </a:spcBef>
              <a:buSzPct val="68000"/>
              <a:defRPr/>
            </a:pPr>
            <a:r>
              <a:rPr kumimoji="0" lang="el-GR" sz="54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	</a:t>
            </a:r>
            <a:r>
              <a:rPr kumimoji="0" lang="el-GR" sz="54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	</a:t>
            </a:r>
            <a:r>
              <a:rPr lang="el-GR" sz="5400" b="1" dirty="0">
                <a:solidFill>
                  <a:srgbClr val="009E9A"/>
                </a:solidFill>
                <a:latin typeface="Arial" panose="020B0604020202020204" pitchFamily="34" charset="0"/>
                <a:cs typeface="Arial" panose="020B0604020202020204" pitchFamily="34" charset="0"/>
              </a:rPr>
              <a:t>Άρθρο 46 - Αλλοδαπές εταιρείες που έχουν εισόδημα από πηγές εκτός της Δημοκρατίας</a:t>
            </a:r>
          </a:p>
          <a:p>
            <a:pPr marL="274320" marR="0" lvl="0" indent="-192024" algn="just" defTabSz="914400" rtl="0" eaLnBrk="1" fontAlgn="auto" latinLnBrk="0" hangingPunct="1">
              <a:lnSpc>
                <a:spcPct val="100000"/>
              </a:lnSpc>
              <a:spcBef>
                <a:spcPts val="300"/>
              </a:spcBef>
              <a:spcAft>
                <a:spcPts val="0"/>
              </a:spcAft>
              <a:buClrTx/>
              <a:buSzPct val="68000"/>
              <a:buFont typeface="Wingdings 3"/>
              <a:buChar char=""/>
              <a:tabLst/>
              <a:defRPr/>
            </a:pPr>
            <a:endParaRPr kumimoji="0" lang="el-GR"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8046" marR="0" lvl="0" indent="-28575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Διαγραφή Άρθρου</a:t>
            </a:r>
            <a:endParaRPr kumimoji="0" lang="en-CY"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75F3EAA0-EB0D-B2DA-6A2F-7C5DF0ACB221}"/>
              </a:ext>
            </a:extLst>
          </p:cNvPr>
          <p:cNvSpPr txBox="1"/>
          <p:nvPr/>
        </p:nvSpPr>
        <p:spPr>
          <a:xfrm>
            <a:off x="4432797" y="16329"/>
            <a:ext cx="12255004" cy="2162130"/>
          </a:xfrm>
          <a:prstGeom prst="rect">
            <a:avLst/>
          </a:prstGeom>
          <a:noFill/>
        </p:spPr>
        <p:txBody>
          <a:bodyPr wrap="square" rtlCol="0">
            <a:spAutoFit/>
          </a:bodyPr>
          <a:lstStyle/>
          <a:p>
            <a:pPr marL="82296" lvl="0" algn="ctr">
              <a:spcBef>
                <a:spcPts val="300"/>
              </a:spcBef>
              <a:buClr>
                <a:srgbClr val="2DA2BF"/>
              </a:buClr>
              <a:buSzPct val="68000"/>
              <a:defRPr/>
            </a:pPr>
            <a:r>
              <a:rPr lang="el-GR" sz="5400" b="1" dirty="0">
                <a:solidFill>
                  <a:srgbClr val="009E9A"/>
                </a:solidFill>
                <a:latin typeface="Arial" panose="020B0604020202020204" pitchFamily="34" charset="0"/>
                <a:cs typeface="Arial" panose="020B0604020202020204" pitchFamily="34" charset="0"/>
              </a:rPr>
              <a:t>Άρθρο 45Α (νέο) - Φορολογικές διατάξεις με βάση άλλες νομοθεσίες</a:t>
            </a:r>
          </a:p>
          <a:p>
            <a:pPr marL="274320" lvl="0" indent="-192024">
              <a:spcBef>
                <a:spcPts val="300"/>
              </a:spcBef>
              <a:buSzPct val="68000"/>
              <a:buFont typeface="Wingdings 3"/>
              <a:buChar char=""/>
              <a:defRPr/>
            </a:pPr>
            <a:endParaRPr lang="el-GR" sz="2400" dirty="0">
              <a:solidFill>
                <a:srgbClr val="009E9A"/>
              </a:solidFill>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77159307-5EBC-A888-C668-7D891EE4D741}"/>
              </a:ext>
            </a:extLst>
          </p:cNvPr>
          <p:cNvSpPr txBox="1">
            <a:spLocks/>
          </p:cNvSpPr>
          <p:nvPr/>
        </p:nvSpPr>
        <p:spPr>
          <a:xfrm>
            <a:off x="15822445" y="93205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40</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02749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44BC2-613E-DD37-E7F2-A127A72353B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35CEFFC-61A0-D320-1A6D-568414E6C96F}"/>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1EA7251-DCEB-3FD7-DB5F-81F9E57276C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4E485CA8-0C4A-5724-A6C7-88D9A409E3FF}"/>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2" name="TextBox 11">
            <a:extLst>
              <a:ext uri="{FF2B5EF4-FFF2-40B4-BE49-F238E27FC236}">
                <a16:creationId xmlns:a16="http://schemas.microsoft.com/office/drawing/2014/main" id="{2DDEA979-FF0E-6E27-6248-92E69087B653}"/>
              </a:ext>
            </a:extLst>
          </p:cNvPr>
          <p:cNvSpPr txBox="1"/>
          <p:nvPr/>
        </p:nvSpPr>
        <p:spPr>
          <a:xfrm>
            <a:off x="685800" y="1562100"/>
            <a:ext cx="16223531" cy="8563883"/>
          </a:xfrm>
          <a:prstGeom prst="rect">
            <a:avLst/>
          </a:prstGeom>
          <a:noFill/>
        </p:spPr>
        <p:txBody>
          <a:bodyPr wrap="square">
            <a:spAutoFit/>
          </a:bodyPr>
          <a:lstStyle/>
          <a:p>
            <a:pPr marL="82296" lvl="0" algn="just">
              <a:spcBef>
                <a:spcPts val="300"/>
              </a:spcBef>
              <a:buSzPct val="68000"/>
              <a:defRPr/>
            </a:pPr>
            <a:r>
              <a:rPr lang="el-GR" sz="4400" b="1" dirty="0">
                <a:solidFill>
                  <a:srgbClr val="009E9A"/>
                </a:solidFill>
              </a:rPr>
              <a:t>Νέες Φορολογικές Κλίμακες</a:t>
            </a: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rPr>
              <a:t>Άτομα - Αφορολόγητο Εισόδημα: Αυξάνεται από €19.500 σε €22.000.</a:t>
            </a: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rPr>
              <a:t>Άτομα - Φορολογικές Κλίμακες:</a:t>
            </a: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Από την 1/1/2026, οι εταιρείες υπόκεινται σε εταιρικό φόρο με συντελεστή ύψους 15%. </a:t>
            </a:r>
            <a:endParaRPr kumimoji="0" lang="en-CY"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2296" lvl="0" algn="just">
              <a:spcBef>
                <a:spcPts val="300"/>
              </a:spcBef>
              <a:buSzPct val="68000"/>
              <a:defRPr/>
            </a:pPr>
            <a:endParaRPr kumimoji="0" lang="el-GR" sz="3600" b="1"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6EAD95A6-1781-535A-63D8-277A73A19378}"/>
              </a:ext>
            </a:extLst>
          </p:cNvPr>
          <p:cNvSpPr txBox="1"/>
          <p:nvPr/>
        </p:nvSpPr>
        <p:spPr>
          <a:xfrm>
            <a:off x="4432796" y="16329"/>
            <a:ext cx="12864604" cy="15696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48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Δεύτερο Παράρτημα – (Άρθρο 25) Κλίμακα Συντελεστών του Καταβλητέου Φόρου</a:t>
            </a:r>
            <a:endParaRPr kumimoji="0" lang="en-CY" sz="4800" b="0" i="0" u="none" strike="noStrike" kern="1200" cap="none" spc="0" normalizeH="0" baseline="0" noProof="0" dirty="0">
              <a:ln>
                <a:noFill/>
              </a:ln>
              <a:solidFill>
                <a:srgbClr val="009E9A"/>
              </a:solidFill>
              <a:effectLst/>
              <a:uLnTx/>
              <a:uFillTx/>
              <a:latin typeface="Arial" panose="020B0604020202020204"/>
              <a:ea typeface="+mn-ea"/>
              <a:cs typeface="+mn-cs"/>
            </a:endParaRPr>
          </a:p>
        </p:txBody>
      </p:sp>
      <p:sp>
        <p:nvSpPr>
          <p:cNvPr id="7" name="Slide Number Placeholder 9">
            <a:extLst>
              <a:ext uri="{FF2B5EF4-FFF2-40B4-BE49-F238E27FC236}">
                <a16:creationId xmlns:a16="http://schemas.microsoft.com/office/drawing/2014/main" id="{3B5616CD-35F7-873F-7E46-CD893868B19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41</a:t>
            </a:fld>
            <a:endParaRPr lang="en-US" sz="20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0961DB36-D361-3B60-5CB4-FD9808ADEEA0}"/>
              </a:ext>
            </a:extLst>
          </p:cNvPr>
          <p:cNvPicPr>
            <a:picLocks noChangeAspect="1"/>
          </p:cNvPicPr>
          <p:nvPr/>
        </p:nvPicPr>
        <p:blipFill>
          <a:blip r:embed="rId6"/>
          <a:stretch>
            <a:fillRect/>
          </a:stretch>
        </p:blipFill>
        <p:spPr>
          <a:xfrm>
            <a:off x="2216398" y="3839187"/>
            <a:ext cx="7107919" cy="3989823"/>
          </a:xfrm>
          <a:prstGeom prst="rect">
            <a:avLst/>
          </a:prstGeom>
        </p:spPr>
      </p:pic>
      <p:pic>
        <p:nvPicPr>
          <p:cNvPr id="10" name="Picture 9">
            <a:extLst>
              <a:ext uri="{FF2B5EF4-FFF2-40B4-BE49-F238E27FC236}">
                <a16:creationId xmlns:a16="http://schemas.microsoft.com/office/drawing/2014/main" id="{7099F77E-299F-1843-C3B1-C96CC757FF0D}"/>
              </a:ext>
            </a:extLst>
          </p:cNvPr>
          <p:cNvPicPr>
            <a:picLocks noChangeAspect="1"/>
          </p:cNvPicPr>
          <p:nvPr/>
        </p:nvPicPr>
        <p:blipFill>
          <a:blip r:embed="rId7"/>
          <a:stretch>
            <a:fillRect/>
          </a:stretch>
        </p:blipFill>
        <p:spPr>
          <a:xfrm>
            <a:off x="10525375" y="3839187"/>
            <a:ext cx="6413139" cy="3867716"/>
          </a:xfrm>
          <a:prstGeom prst="rect">
            <a:avLst/>
          </a:prstGeom>
        </p:spPr>
      </p:pic>
    </p:spTree>
    <p:extLst>
      <p:ext uri="{BB962C8B-B14F-4D97-AF65-F5344CB8AC3E}">
        <p14:creationId xmlns:p14="http://schemas.microsoft.com/office/powerpoint/2010/main" val="36169726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8219952">
            <a:off x="8128163" y="-560253"/>
            <a:ext cx="17425938" cy="14804065"/>
          </a:xfrm>
          <a:custGeom>
            <a:avLst/>
            <a:gdLst/>
            <a:ahLst/>
            <a:cxnLst/>
            <a:rect l="l" t="t" r="r" b="b"/>
            <a:pathLst>
              <a:path w="17425938" h="14804065">
                <a:moveTo>
                  <a:pt x="0" y="0"/>
                </a:moveTo>
                <a:lnTo>
                  <a:pt x="17425938" y="0"/>
                </a:lnTo>
                <a:lnTo>
                  <a:pt x="17425938" y="14804065"/>
                </a:lnTo>
                <a:lnTo>
                  <a:pt x="0" y="14804065"/>
                </a:lnTo>
                <a:lnTo>
                  <a:pt x="0" y="0"/>
                </a:lnTo>
                <a:close/>
              </a:path>
            </a:pathLst>
          </a:custGeom>
          <a:blipFill>
            <a:blip r:embed="rId3">
              <a:extLst>
                <a:ext uri="{96DAC541-7B7A-43D3-8B79-37D633B846F1}">
                  <asvg:svgBlip xmlns:asvg="http://schemas.microsoft.com/office/drawing/2016/SVG/main" r:embed="rId4"/>
                </a:ext>
              </a:extLst>
            </a:blip>
            <a:stretch>
              <a:fillRect l="-31891" t="-35490"/>
            </a:stretch>
          </a:blipFill>
        </p:spPr>
      </p:sp>
      <p:sp>
        <p:nvSpPr>
          <p:cNvPr id="3" name="TextBox 3"/>
          <p:cNvSpPr txBox="1"/>
          <p:nvPr/>
        </p:nvSpPr>
        <p:spPr>
          <a:xfrm>
            <a:off x="227194" y="1245790"/>
            <a:ext cx="12420600" cy="6465616"/>
          </a:xfrm>
          <a:prstGeom prst="rect">
            <a:avLst/>
          </a:prstGeom>
        </p:spPr>
        <p:txBody>
          <a:bodyPr wrap="square" lIns="0" tIns="0" rIns="0" bIns="0" rtlCol="0" anchor="t">
            <a:spAutoFit/>
          </a:bodyPr>
          <a:lstStyle/>
          <a:p>
            <a:pPr algn="ctr">
              <a:lnSpc>
                <a:spcPts val="12599"/>
              </a:lnSpc>
            </a:pPr>
            <a:r>
              <a:rPr lang="el-GR" sz="11999" b="1" dirty="0">
                <a:solidFill>
                  <a:srgbClr val="FFFFFF"/>
                </a:solidFill>
                <a:ea typeface="Oswald Bold"/>
                <a:cs typeface="Oswald Bold"/>
                <a:sym typeface="Oswald Bold"/>
              </a:rPr>
              <a:t>ΤΕΛΟΣ ΠΑΡΟΥΣΙΑΣΗΣ</a:t>
            </a:r>
          </a:p>
          <a:p>
            <a:pPr algn="ctr">
              <a:lnSpc>
                <a:spcPts val="12599"/>
              </a:lnSpc>
            </a:pPr>
            <a:endParaRPr lang="el-GR" sz="11999" b="1" dirty="0">
              <a:solidFill>
                <a:srgbClr val="FFFFFF"/>
              </a:solidFill>
              <a:ea typeface="Oswald Bold"/>
              <a:cs typeface="Oswald Bold"/>
              <a:sym typeface="Oswald Bold"/>
            </a:endParaRPr>
          </a:p>
          <a:p>
            <a:pPr algn="ctr">
              <a:lnSpc>
                <a:spcPts val="12599"/>
              </a:lnSpc>
            </a:pPr>
            <a:r>
              <a:rPr lang="en-US" sz="11999" b="1" dirty="0">
                <a:solidFill>
                  <a:srgbClr val="FFFFFF"/>
                </a:solidFill>
                <a:ea typeface="Oswald Bold"/>
                <a:cs typeface="Oswald Bold"/>
                <a:sym typeface="Oswald Bold"/>
              </a:rPr>
              <a:t>ΕΥΧΑΡΙΣΤΟΥΜΕ</a:t>
            </a:r>
          </a:p>
        </p:txBody>
      </p:sp>
      <p:sp>
        <p:nvSpPr>
          <p:cNvPr id="4" name="Freeform 4"/>
          <p:cNvSpPr/>
          <p:nvPr/>
        </p:nvSpPr>
        <p:spPr>
          <a:xfrm>
            <a:off x="14508734" y="552971"/>
            <a:ext cx="3552072" cy="1385638"/>
          </a:xfrm>
          <a:custGeom>
            <a:avLst/>
            <a:gdLst/>
            <a:ahLst/>
            <a:cxnLst/>
            <a:rect l="l" t="t" r="r" b="b"/>
            <a:pathLst>
              <a:path w="3552072" h="1385638">
                <a:moveTo>
                  <a:pt x="0" y="0"/>
                </a:moveTo>
                <a:lnTo>
                  <a:pt x="3552072" y="0"/>
                </a:lnTo>
                <a:lnTo>
                  <a:pt x="3552072" y="1385638"/>
                </a:lnTo>
                <a:lnTo>
                  <a:pt x="0" y="1385638"/>
                </a:lnTo>
                <a:lnTo>
                  <a:pt x="0" y="0"/>
                </a:lnTo>
                <a:close/>
              </a:path>
            </a:pathLst>
          </a:custGeom>
          <a:blipFill>
            <a:blip r:embed="rId5"/>
            <a:stretch>
              <a:fillRect/>
            </a:stretch>
          </a:blipFill>
        </p:spPr>
      </p:sp>
      <p:sp>
        <p:nvSpPr>
          <p:cNvPr id="5" name="TextBox 5"/>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FFFFFF"/>
                </a:solidFill>
                <a:latin typeface="Canva Sans"/>
                <a:ea typeface="Canva Sans"/>
                <a:cs typeface="Canva Sans"/>
                <a:sym typeface="Canva Sans"/>
              </a:rPr>
              <a:t>29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6" name="Freeform 6"/>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C412C73B-90A4-758E-7527-828DCC60B1DA}"/>
              </a:ext>
            </a:extLst>
          </p:cNvPr>
          <p:cNvSpPr txBox="1"/>
          <p:nvPr/>
        </p:nvSpPr>
        <p:spPr>
          <a:xfrm>
            <a:off x="1028700" y="1729202"/>
            <a:ext cx="16470248" cy="8448467"/>
          </a:xfrm>
          <a:prstGeom prst="rect">
            <a:avLst/>
          </a:prstGeom>
          <a:noFill/>
        </p:spPr>
        <p:txBody>
          <a:bodyPr wrap="square" rtlCol="0">
            <a:spAutoFit/>
          </a:bodyPr>
          <a:lstStyle/>
          <a:p>
            <a:pPr marL="92075" lvl="0" indent="-11113">
              <a:spcBef>
                <a:spcPts val="300"/>
              </a:spcBef>
              <a:buClr>
                <a:srgbClr val="2DA2BF"/>
              </a:buClr>
              <a:buSzPct val="68000"/>
              <a:defRPr/>
            </a:pPr>
            <a:r>
              <a:rPr lang="el-GR" sz="3200" dirty="0">
                <a:solidFill>
                  <a:prstClr val="black"/>
                </a:solidFill>
                <a:latin typeface="Arial" panose="020B0604020202020204" pitchFamily="34" charset="0"/>
                <a:cs typeface="Arial" panose="020B0604020202020204" pitchFamily="34" charset="0"/>
              </a:rPr>
              <a:t>Τροποποίηση του όρου «κάτοικος της Δημοκρατίας», ως εξής</a:t>
            </a:r>
            <a:r>
              <a:rPr lang="en-US" sz="3200" dirty="0">
                <a:solidFill>
                  <a:prstClr val="black"/>
                </a:solidFill>
                <a:latin typeface="Arial" panose="020B0604020202020204" pitchFamily="34" charset="0"/>
                <a:cs typeface="Arial" panose="020B0604020202020204" pitchFamily="34" charset="0"/>
              </a:rPr>
              <a:t>:</a:t>
            </a:r>
            <a:endParaRPr lang="el-GR" sz="3200" dirty="0">
              <a:solidFill>
                <a:prstClr val="black"/>
              </a:solidFill>
              <a:latin typeface="Arial" panose="020B0604020202020204" pitchFamily="34" charset="0"/>
              <a:cs typeface="Arial" panose="020B0604020202020204" pitchFamily="34" charset="0"/>
            </a:endParaRPr>
          </a:p>
          <a:p>
            <a:pPr marL="92075" lvl="0" indent="-11113">
              <a:spcBef>
                <a:spcPts val="300"/>
              </a:spcBef>
              <a:buClr>
                <a:srgbClr val="2DA2BF"/>
              </a:buClr>
              <a:buSzPct val="68000"/>
              <a:defRPr/>
            </a:pPr>
            <a:endParaRPr lang="el-GR" sz="2000" dirty="0">
              <a:solidFill>
                <a:prstClr val="black"/>
              </a:solidFill>
              <a:latin typeface="Arial" panose="020B0604020202020204" pitchFamily="34" charset="0"/>
              <a:cs typeface="Arial" panose="020B0604020202020204" pitchFamily="34" charset="0"/>
            </a:endParaRPr>
          </a:p>
          <a:p>
            <a:pPr marL="80962" lvl="0">
              <a:spcBef>
                <a:spcPts val="300"/>
              </a:spcBef>
              <a:buSzPct val="68000"/>
              <a:defRPr/>
            </a:pPr>
            <a:r>
              <a:rPr lang="el-GR" sz="3200" u="sng" dirty="0">
                <a:solidFill>
                  <a:prstClr val="black"/>
                </a:solidFill>
                <a:latin typeface="Arial" panose="020B0604020202020204" pitchFamily="34" charset="0"/>
                <a:cs typeface="Arial" panose="020B0604020202020204" pitchFamily="34" charset="0"/>
              </a:rPr>
              <a:t>Άτομο θεωρείται «κάτοικος της Δημοκρατίας» </a:t>
            </a:r>
          </a:p>
          <a:p>
            <a:pPr marL="366712" lvl="0" indent="-285750">
              <a:spcBef>
                <a:spcPts val="300"/>
              </a:spcBef>
              <a:buClr>
                <a:srgbClr val="2DA2BF"/>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Στη βάση του «κανόνα των 183 ημερών» </a:t>
            </a:r>
            <a:r>
              <a:rPr lang="en-US" sz="3200" dirty="0">
                <a:solidFill>
                  <a:prstClr val="black"/>
                </a:solidFill>
                <a:latin typeface="Arial" panose="020B0604020202020204" pitchFamily="34" charset="0"/>
                <a:cs typeface="Arial" panose="020B0604020202020204" pitchFamily="34" charset="0"/>
              </a:rPr>
              <a:t>(</a:t>
            </a:r>
            <a:r>
              <a:rPr lang="el-GR" sz="3200" dirty="0">
                <a:solidFill>
                  <a:prstClr val="black"/>
                </a:solidFill>
                <a:latin typeface="Arial" panose="020B0604020202020204" pitchFamily="34" charset="0"/>
                <a:cs typeface="Arial" panose="020B0604020202020204" pitchFamily="34" charset="0"/>
              </a:rPr>
              <a:t>δεν τροποποιήθηκε)</a:t>
            </a:r>
          </a:p>
          <a:p>
            <a:pPr marL="366712" lvl="0" indent="-285750" algn="just">
              <a:spcBef>
                <a:spcPts val="300"/>
              </a:spcBef>
              <a:buClr>
                <a:srgbClr val="2DA2BF"/>
              </a:buClr>
              <a:buSzPct val="100000"/>
              <a:buFont typeface="Wingdings" panose="05000000000000000000" pitchFamily="2" charset="2"/>
              <a:buChar char="Ø"/>
              <a:defRPr/>
            </a:pPr>
            <a:r>
              <a:rPr lang="el-GR" sz="3200" b="1" dirty="0">
                <a:solidFill>
                  <a:prstClr val="black"/>
                </a:solidFill>
                <a:latin typeface="Arial" panose="020B0604020202020204" pitchFamily="34" charset="0"/>
                <a:cs typeface="Arial" panose="020B0604020202020204" pitchFamily="34" charset="0"/>
              </a:rPr>
              <a:t>Στη βάση του κανόνα των  «60 ημερών», ανεξάρτητα αν είναι ή όχι φορολογικός κάτοικος άλλου κράτους (οι υπόλοιπες προϋποθέσεις του κανόνα των 60 ημερών εξακολουθούν να ισχύουν)</a:t>
            </a:r>
          </a:p>
          <a:p>
            <a:pPr marL="80962" lvl="0">
              <a:spcBef>
                <a:spcPts val="300"/>
              </a:spcBef>
              <a:buSzPct val="68000"/>
              <a:defRPr/>
            </a:pPr>
            <a:endParaRPr lang="el-GR" u="sng" dirty="0">
              <a:solidFill>
                <a:prstClr val="black"/>
              </a:solidFill>
              <a:latin typeface="Arial" panose="020B0604020202020204" pitchFamily="34" charset="0"/>
              <a:cs typeface="Arial" panose="020B0604020202020204" pitchFamily="34" charset="0"/>
            </a:endParaRPr>
          </a:p>
          <a:p>
            <a:pPr marL="80962" lvl="0">
              <a:spcBef>
                <a:spcPts val="300"/>
              </a:spcBef>
              <a:buSzPct val="68000"/>
              <a:defRPr/>
            </a:pPr>
            <a:r>
              <a:rPr lang="el-GR" sz="3200" u="sng" dirty="0">
                <a:solidFill>
                  <a:prstClr val="black"/>
                </a:solidFill>
                <a:latin typeface="Arial" panose="020B0604020202020204" pitchFamily="34" charset="0"/>
                <a:cs typeface="Arial" panose="020B0604020202020204" pitchFamily="34" charset="0"/>
              </a:rPr>
              <a:t>Εταιρεία, θεωρείται «κάτοικος της Δημοκρατίας» </a:t>
            </a:r>
          </a:p>
          <a:p>
            <a:pPr marL="447675" indent="-366713" algn="just">
              <a:spcBef>
                <a:spcPts val="300"/>
              </a:spcBef>
              <a:buClr>
                <a:srgbClr val="2DA2BF"/>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Στη βάση του «κανόνα της άσκησης του ελέγχου και της διεύθυνσης» </a:t>
            </a:r>
            <a:r>
              <a:rPr lang="en-US" sz="3200" dirty="0">
                <a:solidFill>
                  <a:prstClr val="black"/>
                </a:solidFill>
                <a:latin typeface="Arial" panose="020B0604020202020204" pitchFamily="34" charset="0"/>
                <a:cs typeface="Arial" panose="020B0604020202020204" pitchFamily="34" charset="0"/>
              </a:rPr>
              <a:t>(</a:t>
            </a:r>
            <a:r>
              <a:rPr lang="el-GR" sz="3200" dirty="0">
                <a:solidFill>
                  <a:prstClr val="black"/>
                </a:solidFill>
                <a:latin typeface="Arial" panose="020B0604020202020204" pitchFamily="34" charset="0"/>
                <a:cs typeface="Arial" panose="020B0604020202020204" pitchFamily="34" charset="0"/>
              </a:rPr>
              <a:t>δεν τροποποιήθηκε)</a:t>
            </a:r>
          </a:p>
          <a:p>
            <a:pPr marL="447675" lvl="0" indent="-366713" algn="just">
              <a:spcBef>
                <a:spcPts val="300"/>
              </a:spcBef>
              <a:buClr>
                <a:srgbClr val="2DA2BF"/>
              </a:buClr>
              <a:buSzPct val="100000"/>
              <a:buFont typeface="Wingdings" panose="05000000000000000000" pitchFamily="2" charset="2"/>
              <a:buChar char="Ø"/>
              <a:defRPr/>
            </a:pPr>
            <a:r>
              <a:rPr lang="el-GR" sz="3200" b="1" dirty="0">
                <a:solidFill>
                  <a:prstClr val="black"/>
                </a:solidFill>
                <a:latin typeface="Arial" panose="020B0604020202020204" pitchFamily="34" charset="0"/>
                <a:cs typeface="Arial" panose="020B0604020202020204" pitchFamily="34" charset="0"/>
              </a:rPr>
              <a:t>Εάν έχει συσταθεί στη Δημοκρατία δυνάμει του περί Εταιρειών Νόμου, εκτός εάν σύμβαση για αποφυγή διπλής φορολογίας ορίζει διαφορετικά. Εταιρεία η οποία μεταφέρει το εγγεγραμμένο της γραφείο ή την έδρα της στη Δημοκρατία θεωρείται ότι έχει συσταθεί στη Δημοκρατία.</a:t>
            </a:r>
          </a:p>
          <a:p>
            <a:pPr marL="80962" lvl="0" indent="0" algn="just">
              <a:spcBef>
                <a:spcPts val="300"/>
              </a:spcBef>
              <a:buClr>
                <a:srgbClr val="2DA2BF"/>
              </a:buClr>
              <a:buSzPct val="100000"/>
              <a:buNone/>
              <a:defRPr/>
            </a:pPr>
            <a:endParaRPr lang="el-GR" sz="2800" b="1" dirty="0">
              <a:solidFill>
                <a:prstClr val="black"/>
              </a:solidFill>
              <a:latin typeface="Arial" panose="020B0604020202020204" pitchFamily="34" charset="0"/>
              <a:cs typeface="Arial" panose="020B0604020202020204" pitchFamily="34" charset="0"/>
            </a:endParaRPr>
          </a:p>
          <a:p>
            <a:pPr marL="80962" lvl="0" indent="0" algn="ctr">
              <a:spcBef>
                <a:spcPts val="300"/>
              </a:spcBef>
              <a:buClr>
                <a:srgbClr val="2DA2BF"/>
              </a:buClr>
              <a:buSzPct val="100000"/>
              <a:buNone/>
              <a:defRPr/>
            </a:pPr>
            <a:r>
              <a:rPr lang="el-GR" sz="2800" b="1" dirty="0">
                <a:solidFill>
                  <a:srgbClr val="00C0BC"/>
                </a:solidFill>
                <a:latin typeface="Arial" panose="020B0604020202020204" pitchFamily="34" charset="0"/>
                <a:cs typeface="Arial" panose="020B0604020202020204" pitchFamily="34" charset="0"/>
              </a:rPr>
              <a:t>Διαγράφηκε η προϋπόθεση η εταιρεία να μην είναι κάτοικος σε άλλο κράτος. </a:t>
            </a:r>
            <a:endParaRPr lang="en-CY" sz="2800" b="1" dirty="0">
              <a:solidFill>
                <a:srgbClr val="00C0BC"/>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814D2B15-34AA-1C60-883F-37596B1679C7}"/>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a:t>
            </a:fld>
            <a:endParaRPr lang="en-US" sz="20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2314CB5-DAED-4B27-128F-C61D96B9B7ED}"/>
              </a:ext>
            </a:extLst>
          </p:cNvPr>
          <p:cNvSpPr txBox="1">
            <a:spLocks/>
          </p:cNvSpPr>
          <p:nvPr/>
        </p:nvSpPr>
        <p:spPr>
          <a:xfrm>
            <a:off x="6118941" y="671881"/>
            <a:ext cx="8863851" cy="105732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6000" b="1" dirty="0">
                <a:solidFill>
                  <a:srgbClr val="009999"/>
                </a:solidFill>
                <a:latin typeface="Arial" panose="020B0604020202020204" pitchFamily="34" charset="0"/>
                <a:ea typeface="+mn-ea"/>
                <a:cs typeface="Arial" panose="020B0604020202020204" pitchFamily="34" charset="0"/>
              </a:rPr>
              <a:t>Άρθρο</a:t>
            </a:r>
            <a:r>
              <a:rPr lang="el-GR" sz="3200" b="1" dirty="0">
                <a:solidFill>
                  <a:schemeClr val="accent3">
                    <a:lumMod val="75000"/>
                  </a:schemeClr>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ea typeface="+mn-ea"/>
                <a:cs typeface="Arial" panose="020B0604020202020204" pitchFamily="34" charset="0"/>
              </a:rPr>
              <a:t>2 - Ερμηνεία</a:t>
            </a:r>
            <a:endParaRPr lang="en-CY" sz="6000" b="1" dirty="0">
              <a:solidFill>
                <a:srgbClr val="009999"/>
              </a:solidFill>
              <a:latin typeface="Arial" panose="020B0604020202020204" pitchFamily="34" charset="0"/>
              <a:ea typeface="+mn-ea"/>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8" name="TextBox 7">
            <a:extLst>
              <a:ext uri="{FF2B5EF4-FFF2-40B4-BE49-F238E27FC236}">
                <a16:creationId xmlns:a16="http://schemas.microsoft.com/office/drawing/2014/main" id="{5433372D-D28E-DA38-9135-5D95243C043E}"/>
              </a:ext>
            </a:extLst>
          </p:cNvPr>
          <p:cNvSpPr txBox="1"/>
          <p:nvPr/>
        </p:nvSpPr>
        <p:spPr>
          <a:xfrm>
            <a:off x="4596652" y="495300"/>
            <a:ext cx="13471392" cy="1015663"/>
          </a:xfrm>
          <a:prstGeom prst="rect">
            <a:avLst/>
          </a:prstGeom>
          <a:noFill/>
        </p:spPr>
        <p:txBody>
          <a:bodyPr wrap="square" rtlCol="0">
            <a:spAutoFit/>
          </a:bodyPr>
          <a:lstStyle/>
          <a:p>
            <a:r>
              <a:rPr lang="el-GR" sz="6000" b="1" dirty="0">
                <a:solidFill>
                  <a:srgbClr val="009E9A"/>
                </a:solidFill>
                <a:latin typeface="Arial" panose="020B0604020202020204" pitchFamily="34" charset="0"/>
                <a:cs typeface="Arial" panose="020B0604020202020204" pitchFamily="34" charset="0"/>
              </a:rPr>
              <a:t>Άρθρο 5 - Αντικείμενο του φόρου</a:t>
            </a:r>
            <a:endParaRPr lang="LID4096" sz="6000" dirty="0">
              <a:solidFill>
                <a:srgbClr val="009E9A"/>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F92119B-C10B-08D4-A08B-88F2F3417966}"/>
              </a:ext>
            </a:extLst>
          </p:cNvPr>
          <p:cNvSpPr txBox="1"/>
          <p:nvPr/>
        </p:nvSpPr>
        <p:spPr>
          <a:xfrm>
            <a:off x="1066800" y="1729202"/>
            <a:ext cx="16535400" cy="7925246"/>
          </a:xfrm>
          <a:prstGeom prst="rect">
            <a:avLst/>
          </a:prstGeom>
          <a:noFill/>
        </p:spPr>
        <p:txBody>
          <a:bodyPr wrap="square" rtlCol="0">
            <a:spAutoFit/>
          </a:bodyPr>
          <a:lstStyle/>
          <a:p>
            <a:pPr marL="368046" lvl="0" indent="-285750" algn="just">
              <a:spcBef>
                <a:spcPts val="300"/>
              </a:spcBef>
              <a:buClr>
                <a:srgbClr val="00C0BC"/>
              </a:buClr>
              <a:buSzPct val="100000"/>
              <a:buFont typeface="Wingdings" panose="05000000000000000000" pitchFamily="2" charset="2"/>
              <a:buChar char="Ø"/>
              <a:defRPr/>
            </a:pPr>
            <a:r>
              <a:rPr lang="el-GR" sz="2600" dirty="0">
                <a:solidFill>
                  <a:prstClr val="black"/>
                </a:solidFill>
                <a:latin typeface="Arial" panose="020B0604020202020204" pitchFamily="34" charset="0"/>
                <a:cs typeface="Arial" panose="020B0604020202020204" pitchFamily="34" charset="0"/>
              </a:rPr>
              <a:t>Τροποποίηση της </a:t>
            </a:r>
            <a:r>
              <a:rPr lang="el-GR" sz="2600" dirty="0">
                <a:solidFill>
                  <a:srgbClr val="009E9A"/>
                </a:solidFill>
                <a:latin typeface="Arial" panose="020B0604020202020204" pitchFamily="34" charset="0"/>
                <a:cs typeface="Arial" panose="020B0604020202020204" pitchFamily="34" charset="0"/>
              </a:rPr>
              <a:t>παρ.(β) του εδαφίου (1) </a:t>
            </a:r>
            <a:r>
              <a:rPr lang="el-GR" sz="2600" dirty="0">
                <a:solidFill>
                  <a:prstClr val="black"/>
                </a:solidFill>
                <a:latin typeface="Arial" panose="020B0604020202020204" pitchFamily="34" charset="0"/>
                <a:cs typeface="Arial" panose="020B0604020202020204" pitchFamily="34" charset="0"/>
              </a:rPr>
              <a:t>που αφορά ποσά που προκύπτουν σε άτομο που είναι φορολογικός κάτοικος Κύπρου,</a:t>
            </a:r>
            <a:r>
              <a:rPr lang="en-US" sz="2600" dirty="0">
                <a:solidFill>
                  <a:prstClr val="black"/>
                </a:solidFill>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(ή σε οποιοδήποτε μέλος της οικογένειάς του), </a:t>
            </a:r>
            <a:r>
              <a:rPr lang="el-GR" sz="2600" dirty="0">
                <a:solidFill>
                  <a:prstClr val="black"/>
                </a:solidFill>
                <a:latin typeface="Arial" panose="020B0604020202020204" pitchFamily="34" charset="0"/>
                <a:cs typeface="Arial" panose="020B0604020202020204" pitchFamily="34" charset="0"/>
              </a:rPr>
              <a:t>και κατέχει αξίωμα ή παρέχει μισθωτές υπηρεσίες σε εργοδότη στην Κύπρο, και αντίστοιχη τροποποίηση της </a:t>
            </a:r>
            <a:r>
              <a:rPr lang="el-GR" sz="2600" dirty="0">
                <a:solidFill>
                  <a:srgbClr val="009E9A"/>
                </a:solidFill>
                <a:latin typeface="Arial" panose="020B0604020202020204" pitchFamily="34" charset="0"/>
                <a:cs typeface="Arial" panose="020B0604020202020204" pitchFamily="34" charset="0"/>
              </a:rPr>
              <a:t>παρ.(β) του εδαφίου (2)</a:t>
            </a:r>
            <a:r>
              <a:rPr lang="el-GR" sz="2600" dirty="0">
                <a:solidFill>
                  <a:schemeClr val="accent3">
                    <a:lumMod val="75000"/>
                  </a:schemeClr>
                </a:solidFill>
                <a:latin typeface="Arial" panose="020B0604020202020204" pitchFamily="34" charset="0"/>
                <a:cs typeface="Arial" panose="020B0604020202020204" pitchFamily="34" charset="0"/>
              </a:rPr>
              <a:t>, </a:t>
            </a:r>
            <a:r>
              <a:rPr lang="el-GR" sz="2600" dirty="0">
                <a:solidFill>
                  <a:prstClr val="black"/>
                </a:solidFill>
                <a:latin typeface="Arial" panose="020B0604020202020204" pitchFamily="34" charset="0"/>
                <a:cs typeface="Arial" panose="020B0604020202020204" pitchFamily="34" charset="0"/>
              </a:rPr>
              <a:t>εάν το άτομο δεν είναι φορολογικός κάτοικος Κύπρου, </a:t>
            </a:r>
            <a:r>
              <a:rPr lang="el-GR" sz="2600" b="1" dirty="0">
                <a:solidFill>
                  <a:prstClr val="black"/>
                </a:solidFill>
                <a:latin typeface="Arial" panose="020B0604020202020204" pitchFamily="34" charset="0"/>
                <a:cs typeface="Arial" panose="020B0604020202020204" pitchFamily="34" charset="0"/>
              </a:rPr>
              <a:t>προκειμένου να φορολογούνται και τα ακόλουθα</a:t>
            </a:r>
            <a:r>
              <a:rPr lang="en-US" sz="2600" dirty="0">
                <a:solidFill>
                  <a:prstClr val="black"/>
                </a:solidFill>
                <a:latin typeface="Arial" panose="020B0604020202020204" pitchFamily="34" charset="0"/>
                <a:cs typeface="Arial" panose="020B0604020202020204" pitchFamily="34" charset="0"/>
              </a:rPr>
              <a:t>:</a:t>
            </a: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όφελος ως κίνητρο για την αποδοχή εργοδότησης </a:t>
            </a:r>
            <a:r>
              <a:rPr lang="el-GR" sz="2600" dirty="0">
                <a:solidFill>
                  <a:prstClr val="black"/>
                </a:solidFill>
                <a:latin typeface="Arial" panose="020B0604020202020204" pitchFamily="34" charset="0"/>
                <a:cs typeface="Arial" panose="020B0604020202020204" pitchFamily="34" charset="0"/>
              </a:rPr>
              <a:t>ή διορισμού σε αξίωμα</a:t>
            </a:r>
            <a:r>
              <a:rPr lang="en-US" sz="2600" dirty="0">
                <a:solidFill>
                  <a:prstClr val="black"/>
                </a:solidFill>
                <a:latin typeface="Arial" panose="020B0604020202020204" pitchFamily="34" charset="0"/>
                <a:cs typeface="Arial" panose="020B0604020202020204" pitchFamily="34" charset="0"/>
              </a:rPr>
              <a:t>, </a:t>
            </a:r>
            <a:r>
              <a:rPr lang="el-GR" sz="2600" dirty="0">
                <a:solidFill>
                  <a:prstClr val="black"/>
                </a:solidFill>
                <a:latin typeface="Arial" panose="020B0604020202020204" pitchFamily="34" charset="0"/>
                <a:cs typeface="Arial" panose="020B0604020202020204" pitchFamily="34" charset="0"/>
              </a:rPr>
              <a:t>περιλαμβανομένου και του οφέλους που παρέχεται πριν την έναρξη της εργοδότησης ή του διορισμού σε αξίωμα</a:t>
            </a:r>
            <a:endParaRPr lang="en-US" sz="2600" dirty="0">
              <a:solidFill>
                <a:prstClr val="black"/>
              </a:solidFill>
              <a:latin typeface="Arial" panose="020B0604020202020204" pitchFamily="34" charset="0"/>
              <a:cs typeface="Arial" panose="020B0604020202020204" pitchFamily="34" charset="0"/>
            </a:endParaRP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φιλοδώρημα</a:t>
            </a:r>
            <a:r>
              <a:rPr lang="el-GR" sz="2600" dirty="0">
                <a:solidFill>
                  <a:prstClr val="black"/>
                </a:solidFill>
                <a:latin typeface="Arial" panose="020B0604020202020204" pitchFamily="34" charset="0"/>
                <a:cs typeface="Arial" panose="020B0604020202020204" pitchFamily="34" charset="0"/>
              </a:rPr>
              <a:t> που παραχωρείται </a:t>
            </a:r>
            <a:r>
              <a:rPr lang="el-GR" sz="2600" b="1" dirty="0">
                <a:solidFill>
                  <a:prstClr val="black"/>
                </a:solidFill>
                <a:latin typeface="Arial" panose="020B0604020202020204" pitchFamily="34" charset="0"/>
                <a:cs typeface="Arial" panose="020B0604020202020204" pitchFamily="34" charset="0"/>
              </a:rPr>
              <a:t>χαριστικά</a:t>
            </a:r>
            <a:r>
              <a:rPr lang="el-GR" sz="2600" dirty="0">
                <a:solidFill>
                  <a:prstClr val="black"/>
                </a:solidFill>
                <a:latin typeface="Arial" panose="020B0604020202020204" pitchFamily="34" charset="0"/>
                <a:cs typeface="Arial" panose="020B0604020202020204" pitchFamily="34" charset="0"/>
              </a:rPr>
              <a:t> κατά την αφυπηρέτηση, ή την πρόωρη αφυπηρέτηση, ή τη λήξη ή τον πρόωρο τερματισμό σύμβασης εργοδότησης ή διορισμού σε αξίωμα </a:t>
            </a:r>
            <a:r>
              <a:rPr lang="el-GR" sz="2600" i="1" dirty="0">
                <a:solidFill>
                  <a:prstClr val="black"/>
                </a:solidFill>
                <a:latin typeface="Arial" panose="020B0604020202020204" pitchFamily="34" charset="0"/>
                <a:cs typeface="Arial" panose="020B0604020202020204" pitchFamily="34" charset="0"/>
              </a:rPr>
              <a:t>(ειδικός τρόπος φορολόγησης – </a:t>
            </a:r>
            <a:r>
              <a:rPr lang="el-GR" sz="2600" b="1" i="1" dirty="0">
                <a:solidFill>
                  <a:srgbClr val="009E9A"/>
                </a:solidFill>
                <a:latin typeface="Arial" panose="020B0604020202020204" pitchFamily="34" charset="0"/>
                <a:cs typeface="Arial" panose="020B0604020202020204" pitchFamily="34" charset="0"/>
              </a:rPr>
              <a:t>νέο</a:t>
            </a:r>
            <a:r>
              <a:rPr lang="el-GR" sz="2600" i="1" dirty="0">
                <a:solidFill>
                  <a:prstClr val="black"/>
                </a:solidFill>
                <a:latin typeface="Arial" panose="020B0604020202020204" pitchFamily="34" charset="0"/>
                <a:cs typeface="Arial" panose="020B0604020202020204" pitchFamily="34" charset="0"/>
              </a:rPr>
              <a:t> Άρθρο 20ΣΤ)</a:t>
            </a: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όφελος βάσει Σχεδίου Πρόωρης Αφυπηρέτησης Υπαλλήλων </a:t>
            </a:r>
            <a:r>
              <a:rPr lang="el-GR" sz="2600" i="1" dirty="0">
                <a:solidFill>
                  <a:prstClr val="black"/>
                </a:solidFill>
                <a:latin typeface="Arial" panose="020B0604020202020204" pitchFamily="34" charset="0"/>
                <a:cs typeface="Arial" panose="020B0604020202020204" pitchFamily="34" charset="0"/>
              </a:rPr>
              <a:t>(ειδικός τρόπος φορολόγησης – </a:t>
            </a:r>
            <a:r>
              <a:rPr lang="el-GR" sz="2600" b="1" i="1" dirty="0">
                <a:solidFill>
                  <a:srgbClr val="009E9A"/>
                </a:solidFill>
                <a:latin typeface="Arial" panose="020B0604020202020204" pitchFamily="34" charset="0"/>
                <a:cs typeface="Arial" panose="020B0604020202020204" pitchFamily="34" charset="0"/>
              </a:rPr>
              <a:t>νέο</a:t>
            </a:r>
            <a:r>
              <a:rPr lang="el-GR" sz="2600" i="1" dirty="0">
                <a:solidFill>
                  <a:prstClr val="black"/>
                </a:solidFill>
                <a:latin typeface="Arial" panose="020B0604020202020204" pitchFamily="34" charset="0"/>
                <a:cs typeface="Arial" panose="020B0604020202020204" pitchFamily="34" charset="0"/>
              </a:rPr>
              <a:t> Άρθρο 20ΣΤ)</a:t>
            </a:r>
            <a:endParaRPr lang="el-GR" sz="2600" i="1" dirty="0">
              <a:solidFill>
                <a:schemeClr val="accent3">
                  <a:lumMod val="75000"/>
                </a:schemeClr>
              </a:solidFill>
              <a:latin typeface="Arial" panose="020B0604020202020204" pitchFamily="34" charset="0"/>
              <a:cs typeface="Arial" panose="020B0604020202020204" pitchFamily="34" charset="0"/>
            </a:endParaRP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αποζημίωση για τον τερματισμό εργοδότησης </a:t>
            </a:r>
            <a:r>
              <a:rPr lang="el-GR" sz="2600" dirty="0">
                <a:solidFill>
                  <a:prstClr val="black"/>
                </a:solidFill>
                <a:latin typeface="Arial" panose="020B0604020202020204" pitchFamily="34" charset="0"/>
                <a:cs typeface="Arial" panose="020B0604020202020204" pitchFamily="34" charset="0"/>
              </a:rPr>
              <a:t>ή διορισμού σε αξίωμα, η οποία </a:t>
            </a:r>
            <a:r>
              <a:rPr lang="el-GR" sz="2600" b="1" dirty="0">
                <a:solidFill>
                  <a:prstClr val="black"/>
                </a:solidFill>
                <a:latin typeface="Arial" panose="020B0604020202020204" pitchFamily="34" charset="0"/>
                <a:cs typeface="Arial" panose="020B0604020202020204" pitchFamily="34" charset="0"/>
              </a:rPr>
              <a:t>δεν προνοείται στη σύμβαση </a:t>
            </a:r>
            <a:r>
              <a:rPr lang="el-GR" sz="2600" dirty="0">
                <a:solidFill>
                  <a:prstClr val="black"/>
                </a:solidFill>
                <a:latin typeface="Arial" panose="020B0604020202020204" pitchFamily="34" charset="0"/>
                <a:cs typeface="Arial" panose="020B0604020202020204" pitchFamily="34" charset="0"/>
              </a:rPr>
              <a:t>εργοδότησης ή αξιώματος ή σε συλλογική σύμβαση ή κανονισμούς ή σε άλλους όρους που διέπουν την εργοδότηση ή τον διορισμό σε αξίωμα </a:t>
            </a:r>
            <a:r>
              <a:rPr lang="el-GR" sz="2600" i="1" dirty="0">
                <a:solidFill>
                  <a:prstClr val="black"/>
                </a:solidFill>
                <a:latin typeface="Arial" panose="020B0604020202020204" pitchFamily="34" charset="0"/>
                <a:cs typeface="Arial" panose="020B0604020202020204" pitchFamily="34" charset="0"/>
              </a:rPr>
              <a:t>(ειδικός τρόπος φορολόγησης – </a:t>
            </a:r>
            <a:r>
              <a:rPr lang="el-GR" sz="2600" b="1" i="1" dirty="0">
                <a:solidFill>
                  <a:srgbClr val="009E9A"/>
                </a:solidFill>
                <a:latin typeface="Arial" panose="020B0604020202020204" pitchFamily="34" charset="0"/>
                <a:cs typeface="Arial" panose="020B0604020202020204" pitchFamily="34" charset="0"/>
              </a:rPr>
              <a:t>νέο</a:t>
            </a:r>
            <a:r>
              <a:rPr lang="el-GR" sz="2600" i="1" dirty="0">
                <a:solidFill>
                  <a:prstClr val="black"/>
                </a:solidFill>
                <a:latin typeface="Arial" panose="020B0604020202020204" pitchFamily="34" charset="0"/>
                <a:cs typeface="Arial" panose="020B0604020202020204" pitchFamily="34" charset="0"/>
              </a:rPr>
              <a:t> Άρθρο 20ΣΤ)</a:t>
            </a: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οποιοδήποτε άλλο όφελος </a:t>
            </a:r>
            <a:r>
              <a:rPr lang="el-GR" sz="2600" dirty="0">
                <a:solidFill>
                  <a:prstClr val="black"/>
                </a:solidFill>
                <a:latin typeface="Arial" panose="020B0604020202020204" pitchFamily="34" charset="0"/>
                <a:cs typeface="Arial" panose="020B0604020202020204" pitchFamily="34" charset="0"/>
              </a:rPr>
              <a:t>δυνάμει σύμβαση εργοδότησης ή διορισμού σε αξίωμα, ή βάσει συλλογικής σύμβασης ή κανονισμών ή οποιωνδήποτε άλλων όρων διέπουν την εργοδότηση ή τον διορισμό σε αξίωμα</a:t>
            </a:r>
          </a:p>
          <a:p>
            <a:pPr marL="628650" lvl="1" indent="-174625" algn="just">
              <a:spcBef>
                <a:spcPts val="300"/>
              </a:spcBef>
              <a:buClr>
                <a:srgbClr val="00C0BC"/>
              </a:buClr>
              <a:buSzPct val="100000"/>
              <a:buFont typeface="+mj-lt"/>
              <a:buAutoNum type="arabicPeriod"/>
              <a:defRPr/>
            </a:pPr>
            <a:r>
              <a:rPr lang="el-GR" sz="2600" dirty="0">
                <a:solidFill>
                  <a:srgbClr val="009E9A"/>
                </a:solidFill>
                <a:latin typeface="Arial" panose="020B0604020202020204" pitchFamily="34" charset="0"/>
                <a:cs typeface="Arial" panose="020B0604020202020204" pitchFamily="34" charset="0"/>
              </a:rPr>
              <a:t>οποιαδήποτε ποσά, περιλαμβανομένης και αποζημίωσης</a:t>
            </a:r>
            <a:r>
              <a:rPr lang="el-GR" sz="2600" dirty="0">
                <a:solidFill>
                  <a:prstClr val="black"/>
                </a:solidFill>
                <a:latin typeface="Arial" panose="020B0604020202020204" pitchFamily="34" charset="0"/>
                <a:cs typeface="Arial" panose="020B0604020202020204" pitchFamily="34" charset="0"/>
              </a:rPr>
              <a:t>, που αφορούν τα σημ. (1) – (5) πιο πάνω, ως επίσης ποσά που αφορούν την κατ’ εκτίμηση ετήσια αξία καταλύματος, στέγης, οικίας ή διατροφής και οποιοδήποτε επίδομα, τα οποία καταβάλλονται σύμφωνα με απόφαση δικαστηρίου.</a:t>
            </a:r>
            <a:endParaRPr lang="en-CY" sz="2600" dirty="0"/>
          </a:p>
        </p:txBody>
      </p:sp>
      <p:sp>
        <p:nvSpPr>
          <p:cNvPr id="11" name="Slide Number Placeholder 10">
            <a:extLst>
              <a:ext uri="{FF2B5EF4-FFF2-40B4-BE49-F238E27FC236}">
                <a16:creationId xmlns:a16="http://schemas.microsoft.com/office/drawing/2014/main" id="{1E060B04-5430-D7BE-0DFF-67411C15C6BD}"/>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13" name="Slide Number Placeholder 9">
            <a:extLst>
              <a:ext uri="{FF2B5EF4-FFF2-40B4-BE49-F238E27FC236}">
                <a16:creationId xmlns:a16="http://schemas.microsoft.com/office/drawing/2014/main" id="{CBB52A16-E2F5-2F27-B8EB-266D87CAF6CF}"/>
              </a:ext>
            </a:extLst>
          </p:cNvPr>
          <p:cNvSpPr txBox="1">
            <a:spLocks/>
          </p:cNvSpPr>
          <p:nvPr/>
        </p:nvSpPr>
        <p:spPr>
          <a:xfrm>
            <a:off x="15858545" y="94265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TextBox 9">
            <a:extLst>
              <a:ext uri="{FF2B5EF4-FFF2-40B4-BE49-F238E27FC236}">
                <a16:creationId xmlns:a16="http://schemas.microsoft.com/office/drawing/2014/main" id="{84FF0D6C-E913-0CD5-5C49-908BD6215D92}"/>
              </a:ext>
            </a:extLst>
          </p:cNvPr>
          <p:cNvSpPr txBox="1"/>
          <p:nvPr/>
        </p:nvSpPr>
        <p:spPr>
          <a:xfrm>
            <a:off x="990600" y="2552700"/>
            <a:ext cx="16508348" cy="7101944"/>
          </a:xfrm>
          <a:prstGeom prst="rect">
            <a:avLst/>
          </a:prstGeom>
          <a:noFill/>
        </p:spPr>
        <p:txBody>
          <a:bodyPr wrap="square" rtlCol="0">
            <a:spAutoFit/>
          </a:bodyPr>
          <a:lstStyle/>
          <a:p>
            <a:pPr marL="368046" lvl="0" indent="-285750"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Τροποποίηση της </a:t>
            </a:r>
            <a:r>
              <a:rPr lang="el-GR" sz="3200" b="1" i="1" dirty="0">
                <a:solidFill>
                  <a:srgbClr val="009E9A"/>
                </a:solidFill>
                <a:latin typeface="Arial" panose="020B0604020202020204" pitchFamily="34" charset="0"/>
                <a:cs typeface="Arial" panose="020B0604020202020204" pitchFamily="34" charset="0"/>
              </a:rPr>
              <a:t>παρ.(ζ) του εδαφίου (1)</a:t>
            </a:r>
            <a:r>
              <a:rPr lang="el-GR" sz="3200" b="1" dirty="0">
                <a:solidFill>
                  <a:srgbClr val="009E9A"/>
                </a:solidFill>
                <a:latin typeface="Arial" panose="020B0604020202020204" pitchFamily="34" charset="0"/>
                <a:cs typeface="Arial" panose="020B0604020202020204" pitchFamily="34" charset="0"/>
              </a:rPr>
              <a:t> </a:t>
            </a:r>
            <a:r>
              <a:rPr lang="el-GR" sz="3200" dirty="0">
                <a:solidFill>
                  <a:prstClr val="black"/>
                </a:solidFill>
                <a:latin typeface="Arial" panose="020B0604020202020204" pitchFamily="34" charset="0"/>
                <a:cs typeface="Arial" panose="020B0604020202020204" pitchFamily="34" charset="0"/>
              </a:rPr>
              <a:t>και της </a:t>
            </a:r>
            <a:r>
              <a:rPr lang="el-GR" sz="3200" b="1" i="1" dirty="0">
                <a:solidFill>
                  <a:srgbClr val="009E9A"/>
                </a:solidFill>
                <a:latin typeface="Arial" panose="020B0604020202020204" pitchFamily="34" charset="0"/>
                <a:cs typeface="Arial" panose="020B0604020202020204" pitchFamily="34" charset="0"/>
              </a:rPr>
              <a:t>παρ.(ζ) του εδαφίου (2)</a:t>
            </a:r>
            <a:r>
              <a:rPr lang="el-GR" sz="3200" dirty="0">
                <a:solidFill>
                  <a:prstClr val="black"/>
                </a:solidFill>
                <a:latin typeface="Arial" panose="020B0604020202020204" pitchFamily="34" charset="0"/>
                <a:cs typeface="Arial" panose="020B0604020202020204" pitchFamily="34" charset="0"/>
              </a:rPr>
              <a:t>, αναφορικά με άτομα που είναι φορολογικοί κάτοικοι Κύπρου και άτομα που δεν είναι φορολογικοί κάτοικοι Κύπρου, αντίστοιχα, έτσι ώστε οι σχετικές διατάξεις να εφαρμόζονται και σε περίπτωση που οι παραλήπτες του δανείου ή της χρηματικής διευκόλυνσης που παραχωρείται από εταιρεία, είναι </a:t>
            </a:r>
            <a:r>
              <a:rPr lang="el-GR" sz="3200" b="1" dirty="0">
                <a:solidFill>
                  <a:prstClr val="black"/>
                </a:solidFill>
                <a:latin typeface="Arial" panose="020B0604020202020204" pitchFamily="34" charset="0"/>
                <a:cs typeface="Arial" panose="020B0604020202020204" pitchFamily="34" charset="0"/>
              </a:rPr>
              <a:t>έμμεσοι μέτοχοι της εταιρείας</a:t>
            </a:r>
            <a:r>
              <a:rPr lang="el-GR" sz="3200" dirty="0">
                <a:solidFill>
                  <a:prstClr val="black"/>
                </a:solidFill>
                <a:latin typeface="Arial" panose="020B0604020202020204" pitchFamily="34" charset="0"/>
                <a:cs typeface="Arial" panose="020B0604020202020204" pitchFamily="34" charset="0"/>
              </a:rPr>
              <a:t>.</a:t>
            </a:r>
          </a:p>
          <a:p>
            <a:pPr marL="368046" lvl="0" indent="-285750"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Προσθήκη </a:t>
            </a:r>
            <a:r>
              <a:rPr lang="el-GR" sz="3200" b="1" i="1" dirty="0">
                <a:solidFill>
                  <a:srgbClr val="009E9A"/>
                </a:solidFill>
                <a:latin typeface="Arial" panose="020B0604020202020204" pitchFamily="34" charset="0"/>
                <a:cs typeface="Arial" panose="020B0604020202020204" pitchFamily="34" charset="0"/>
              </a:rPr>
              <a:t>νέων</a:t>
            </a:r>
            <a:r>
              <a:rPr lang="el-GR" sz="3200" dirty="0">
                <a:solidFill>
                  <a:prstClr val="black"/>
                </a:solidFill>
                <a:latin typeface="Arial" panose="020B0604020202020204" pitchFamily="34" charset="0"/>
                <a:cs typeface="Arial" panose="020B0604020202020204" pitchFamily="34" charset="0"/>
              </a:rPr>
              <a:t> </a:t>
            </a:r>
            <a:r>
              <a:rPr lang="el-GR" sz="3200" b="1" i="1" dirty="0">
                <a:solidFill>
                  <a:srgbClr val="009E9A"/>
                </a:solidFill>
                <a:latin typeface="Arial" panose="020B0604020202020204" pitchFamily="34" charset="0"/>
                <a:cs typeface="Arial" panose="020B0604020202020204" pitchFamily="34" charset="0"/>
              </a:rPr>
              <a:t>παρ. (η) και (θ) στα εδάφια (1) και (2) </a:t>
            </a:r>
            <a:r>
              <a:rPr lang="el-GR" sz="3200" dirty="0">
                <a:solidFill>
                  <a:prstClr val="black"/>
                </a:solidFill>
                <a:latin typeface="Arial" panose="020B0604020202020204" pitchFamily="34" charset="0"/>
                <a:cs typeface="Arial" panose="020B0604020202020204" pitchFamily="34" charset="0"/>
              </a:rPr>
              <a:t>αντίστοιχα, που διασφαλίζουν τη φορολόγηση των ακόλουθων ποσών, αναφορικά με πρόσωπα που είναι φορολογικοί κάτοικοι Κύπρου και πρόσωπα που δεν είναι φορολογικοί κάτοικοι Κύπρου, αντίστοιχα</a:t>
            </a:r>
            <a:r>
              <a:rPr lang="en-US" sz="3200" dirty="0">
                <a:solidFill>
                  <a:prstClr val="black"/>
                </a:solidFill>
                <a:latin typeface="Arial" panose="020B0604020202020204" pitchFamily="34" charset="0"/>
                <a:cs typeface="Arial" panose="020B0604020202020204" pitchFamily="34" charset="0"/>
              </a:rPr>
              <a:t>:</a:t>
            </a:r>
            <a:endParaRPr lang="el-GR" sz="3200" dirty="0">
              <a:solidFill>
                <a:prstClr val="black"/>
              </a:solidFill>
              <a:latin typeface="Arial" panose="020B0604020202020204" pitchFamily="34" charset="0"/>
              <a:cs typeface="Arial" panose="020B0604020202020204" pitchFamily="34" charset="0"/>
            </a:endParaRPr>
          </a:p>
          <a:p>
            <a:pPr marL="766762" lvl="1"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κέρδος από συναλλαγές σε </a:t>
            </a:r>
            <a:r>
              <a:rPr lang="el-GR" sz="3200" dirty="0" err="1">
                <a:solidFill>
                  <a:prstClr val="black"/>
                </a:solidFill>
                <a:latin typeface="Arial" panose="020B0604020202020204" pitchFamily="34" charset="0"/>
                <a:cs typeface="Arial" panose="020B0604020202020204" pitchFamily="34" charset="0"/>
              </a:rPr>
              <a:t>κρυπτοστοιχεία</a:t>
            </a:r>
            <a:r>
              <a:rPr lang="el-GR" sz="3200" dirty="0">
                <a:solidFill>
                  <a:prstClr val="black"/>
                </a:solidFill>
                <a:latin typeface="Arial" panose="020B0604020202020204" pitchFamily="34" charset="0"/>
                <a:cs typeface="Arial" panose="020B0604020202020204" pitchFamily="34" charset="0"/>
              </a:rPr>
              <a:t> που εμπίπτει στις διατάξεις του νέου Άρθρου 20Ε «Κέρδη από συναλλαγές σε </a:t>
            </a:r>
            <a:r>
              <a:rPr lang="el-GR" sz="3200" dirty="0" err="1">
                <a:solidFill>
                  <a:prstClr val="black"/>
                </a:solidFill>
                <a:latin typeface="Arial" panose="020B0604020202020204" pitchFamily="34" charset="0"/>
                <a:cs typeface="Arial" panose="020B0604020202020204" pitchFamily="34" charset="0"/>
              </a:rPr>
              <a:t>κρυπτοστοιχεία</a:t>
            </a:r>
            <a:r>
              <a:rPr lang="el-GR" sz="3200" dirty="0">
                <a:solidFill>
                  <a:prstClr val="black"/>
                </a:solidFill>
                <a:latin typeface="Arial" panose="020B0604020202020204" pitchFamily="34" charset="0"/>
                <a:cs typeface="Arial" panose="020B0604020202020204" pitchFamily="34" charset="0"/>
              </a:rPr>
              <a:t>»</a:t>
            </a:r>
          </a:p>
          <a:p>
            <a:pPr marL="766762" lvl="1"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ποσό που καταβάλλεται με βάση όρο που τέθηκε σε σύμβαση και αφορά παραβίαση, ακύρωση ή πρόωρο τερματισμό της σύμβασης, νοουμένου ότι, το εισόδημα που προνοεί η σύμβαση, αν αυτή εκτελείτο, θα συνιστούσε φορολογητέο εισόδημα.    </a:t>
            </a:r>
            <a:endParaRPr lang="en-CY" sz="3200" dirty="0">
              <a:solidFill>
                <a:prstClr val="black"/>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45E9F326-498D-FF27-7307-4E83F4A268D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7</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E31578-D0F4-B5BC-3757-F43A65519749}"/>
              </a:ext>
            </a:extLst>
          </p:cNvPr>
          <p:cNvSpPr txBox="1"/>
          <p:nvPr/>
        </p:nvSpPr>
        <p:spPr>
          <a:xfrm>
            <a:off x="4596652" y="495300"/>
            <a:ext cx="13471392"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5 - Αντικείμενο του φόρου</a:t>
            </a:r>
          </a:p>
          <a:p>
            <a:pPr algn="ctr"/>
            <a:r>
              <a:rPr lang="el-GR" sz="6000" b="1" dirty="0">
                <a:solidFill>
                  <a:srgbClr val="009E9A"/>
                </a:solidFill>
                <a:latin typeface="Arial" panose="020B0604020202020204" pitchFamily="34" charset="0"/>
                <a:cs typeface="Arial" panose="020B0604020202020204" pitchFamily="34" charset="0"/>
              </a:rPr>
              <a:t>(συνέχεια)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43FCA326-ACE8-816F-ECA8-4C7C012D2531}"/>
              </a:ext>
            </a:extLst>
          </p:cNvPr>
          <p:cNvSpPr txBox="1"/>
          <p:nvPr/>
        </p:nvSpPr>
        <p:spPr>
          <a:xfrm>
            <a:off x="4267200" y="285171"/>
            <a:ext cx="11734800" cy="1015663"/>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8 - Απαλλαγές</a:t>
            </a:r>
            <a:endParaRPr lang="LID4096" sz="6000" dirty="0">
              <a:solidFill>
                <a:srgbClr val="009E9A"/>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B35E896-043E-9E5B-0999-3FBA0C9FC710}"/>
              </a:ext>
            </a:extLst>
          </p:cNvPr>
          <p:cNvSpPr txBox="1"/>
          <p:nvPr/>
        </p:nvSpPr>
        <p:spPr>
          <a:xfrm>
            <a:off x="590550" y="1888129"/>
            <a:ext cx="16935450" cy="7632859"/>
          </a:xfrm>
          <a:prstGeom prst="rect">
            <a:avLst/>
          </a:prstGeom>
          <a:noFill/>
        </p:spPr>
        <p:txBody>
          <a:bodyPr wrap="square" rtlCol="0">
            <a:spAutoFit/>
          </a:bodyPr>
          <a:lstStyle/>
          <a:p>
            <a:pPr marL="82296" lvl="0" algn="just">
              <a:spcBef>
                <a:spcPts val="300"/>
              </a:spcBef>
              <a:buSzPct val="68000"/>
              <a:defRPr/>
            </a:pPr>
            <a:r>
              <a:rPr lang="el-GR" sz="3600" u="sng" dirty="0">
                <a:solidFill>
                  <a:prstClr val="black"/>
                </a:solidFill>
                <a:latin typeface="Arial" panose="020B0604020202020204" pitchFamily="34" charset="0"/>
                <a:cs typeface="Arial" panose="020B0604020202020204" pitchFamily="34" charset="0"/>
              </a:rPr>
              <a:t>Τροποποιήσεις:</a:t>
            </a:r>
          </a:p>
          <a:p>
            <a:pPr marL="425196" lvl="0" algn="just">
              <a:spcBef>
                <a:spcPts val="300"/>
              </a:spcBef>
              <a:buClr>
                <a:srgbClr val="00C0BC"/>
              </a:buClr>
              <a:buSzPct val="100000"/>
              <a:buFont typeface="Wingdings" panose="05000000000000000000" pitchFamily="2" charset="2"/>
              <a:buChar char="Ø"/>
              <a:defRPr/>
            </a:pPr>
            <a:r>
              <a:rPr lang="el-GR" sz="3600" dirty="0">
                <a:solidFill>
                  <a:prstClr val="black"/>
                </a:solidFill>
                <a:latin typeface="Arial" panose="020B0604020202020204" pitchFamily="34" charset="0"/>
                <a:cs typeface="Arial" panose="020B0604020202020204" pitchFamily="34" charset="0"/>
              </a:rPr>
              <a:t>Δεν απαλλάσσεται το φιλοδώρημα κατά την αφυπηρέτηση και η μετατροπή σύνταξης </a:t>
            </a:r>
            <a:r>
              <a:rPr lang="el-GR" sz="3600" b="1" i="1" dirty="0">
                <a:solidFill>
                  <a:srgbClr val="009E9A"/>
                </a:solidFill>
                <a:latin typeface="Arial" panose="020B0604020202020204" pitchFamily="34" charset="0"/>
                <a:cs typeface="Arial" panose="020B0604020202020204" pitchFamily="34" charset="0"/>
              </a:rPr>
              <a:t>(εδάφιο (9))</a:t>
            </a:r>
            <a:r>
              <a:rPr lang="el-GR" sz="3600" dirty="0">
                <a:solidFill>
                  <a:prstClr val="black"/>
                </a:solidFill>
                <a:latin typeface="Arial" panose="020B0604020202020204" pitchFamily="34" charset="0"/>
                <a:cs typeface="Arial" panose="020B0604020202020204" pitchFamily="34" charset="0"/>
              </a:rPr>
              <a:t>, εκτός εάν αποτελεί κεφάλαιο που καταβάλλεται σε σχέση με πληρωμές που συνιστούν εκπτώσεις δυνάμει του Άρθρου 14 «Έκπτωση για ασφάλιστρα ζωής και συνεισφορές σε ταμεία προνοίας ή άλλα ταμεία» </a:t>
            </a:r>
            <a:r>
              <a:rPr lang="el-GR" sz="3600" b="1" i="1" dirty="0">
                <a:solidFill>
                  <a:srgbClr val="009E9A"/>
                </a:solidFill>
                <a:latin typeface="Arial" panose="020B0604020202020204" pitchFamily="34" charset="0"/>
                <a:cs typeface="Arial" panose="020B0604020202020204" pitchFamily="34" charset="0"/>
              </a:rPr>
              <a:t>(εδάφιο (11))</a:t>
            </a:r>
            <a:r>
              <a:rPr lang="el-GR" sz="3600" i="1" dirty="0">
                <a:solidFill>
                  <a:prstClr val="black"/>
                </a:solidFill>
                <a:latin typeface="Arial" panose="020B0604020202020204" pitchFamily="34" charset="0"/>
                <a:cs typeface="Arial" panose="020B0604020202020204" pitchFamily="34" charset="0"/>
              </a:rPr>
              <a:t>. </a:t>
            </a:r>
          </a:p>
          <a:p>
            <a:pPr marL="425196" algn="just">
              <a:spcBef>
                <a:spcPts val="300"/>
              </a:spcBef>
              <a:buClr>
                <a:srgbClr val="00C0BC"/>
              </a:buClr>
              <a:buSzPct val="100000"/>
              <a:buFont typeface="Wingdings" panose="05000000000000000000" pitchFamily="2" charset="2"/>
              <a:buChar char="Ø"/>
              <a:defRPr/>
            </a:pPr>
            <a:r>
              <a:rPr lang="el-GR" sz="3600" dirty="0">
                <a:solidFill>
                  <a:prstClr val="black"/>
                </a:solidFill>
                <a:latin typeface="Arial" panose="020B0604020202020204" pitchFamily="34" charset="0"/>
                <a:cs typeface="Arial" panose="020B0604020202020204" pitchFamily="34" charset="0"/>
              </a:rPr>
              <a:t>Το εισόδημα των ακόλουθων, εγκεκριμένων από τον Έφορο,  ταμείων απαλλάσσεται</a:t>
            </a:r>
            <a:r>
              <a:rPr lang="en-US" sz="3600" dirty="0">
                <a:solidFill>
                  <a:prstClr val="black"/>
                </a:solidFill>
                <a:latin typeface="Arial" panose="020B0604020202020204" pitchFamily="34" charset="0"/>
                <a:cs typeface="Arial" panose="020B0604020202020204" pitchFamily="34" charset="0"/>
              </a:rPr>
              <a:t>:</a:t>
            </a:r>
          </a:p>
          <a:p>
            <a:pPr marL="823912" lvl="1"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Ταμείο Συντάξεων ή Προνοίας που ιδρύθηκε στη Δημοκρατία ή εκτός της Δημοκρατίας </a:t>
            </a:r>
            <a:r>
              <a:rPr lang="el-GR" sz="3200" b="1" dirty="0">
                <a:solidFill>
                  <a:prstClr val="black"/>
                </a:solidFill>
                <a:latin typeface="Arial" panose="020B0604020202020204" pitchFamily="34" charset="0"/>
                <a:cs typeface="Arial" panose="020B0604020202020204" pitchFamily="34" charset="0"/>
              </a:rPr>
              <a:t>σε άλλο Κράτος Μέλος</a:t>
            </a:r>
            <a:r>
              <a:rPr lang="el-GR" sz="3200" dirty="0">
                <a:solidFill>
                  <a:prstClr val="black"/>
                </a:solidFill>
                <a:latin typeface="Arial" panose="020B0604020202020204" pitchFamily="34" charset="0"/>
                <a:cs typeface="Arial" panose="020B0604020202020204" pitchFamily="34" charset="0"/>
              </a:rPr>
              <a:t>, ή</a:t>
            </a:r>
          </a:p>
          <a:p>
            <a:pPr marL="823912" lvl="1" algn="just">
              <a:spcBef>
                <a:spcPts val="300"/>
              </a:spcBef>
              <a:buClr>
                <a:srgbClr val="00C0BC"/>
              </a:buClr>
              <a:buSzPct val="100000"/>
              <a:buFont typeface="Wingdings" panose="05000000000000000000" pitchFamily="2" charset="2"/>
              <a:buChar char="Ø"/>
              <a:defRPr/>
            </a:pPr>
            <a:r>
              <a:rPr lang="el-GR" sz="3200" dirty="0">
                <a:solidFill>
                  <a:prstClr val="black"/>
                </a:solidFill>
                <a:latin typeface="Arial" panose="020B0604020202020204" pitchFamily="34" charset="0"/>
                <a:cs typeface="Arial" panose="020B0604020202020204" pitchFamily="34" charset="0"/>
              </a:rPr>
              <a:t>Ταμείο για Σχέδιο Σύνταξης ή για την παροχή ετησίας ισοβίου προσόδου κατά το γήρας, με βάση τον περί Ασφαλιστικών και </a:t>
            </a:r>
            <a:r>
              <a:rPr lang="el-GR" sz="3200" dirty="0" err="1">
                <a:solidFill>
                  <a:prstClr val="black"/>
                </a:solidFill>
                <a:latin typeface="Arial" panose="020B0604020202020204" pitchFamily="34" charset="0"/>
                <a:cs typeface="Arial" panose="020B0604020202020204" pitchFamily="34" charset="0"/>
              </a:rPr>
              <a:t>Αντασφαλιστικών</a:t>
            </a:r>
            <a:r>
              <a:rPr lang="el-GR" sz="3200" dirty="0">
                <a:solidFill>
                  <a:prstClr val="black"/>
                </a:solidFill>
                <a:latin typeface="Arial" panose="020B0604020202020204" pitchFamily="34" charset="0"/>
                <a:cs typeface="Arial" panose="020B0604020202020204" pitchFamily="34" charset="0"/>
              </a:rPr>
              <a:t> Εργασιών και Άλλων Συναφών  Θεμάτων Νόμο, ή δυνάμει συγκριτικά παρόμοιου Νόμου σε ισχύ σε άλλο </a:t>
            </a:r>
            <a:r>
              <a:rPr lang="el-GR" sz="3200" b="1" dirty="0">
                <a:solidFill>
                  <a:prstClr val="black"/>
                </a:solidFill>
                <a:latin typeface="Arial" panose="020B0604020202020204" pitchFamily="34" charset="0"/>
                <a:cs typeface="Arial" panose="020B0604020202020204" pitchFamily="34" charset="0"/>
              </a:rPr>
              <a:t>Κράτος </a:t>
            </a:r>
            <a:r>
              <a:rPr lang="en-US" sz="3200" b="1" dirty="0">
                <a:latin typeface="Arial" panose="020B0604020202020204" pitchFamily="34" charset="0"/>
                <a:cs typeface="Arial" panose="020B0604020202020204" pitchFamily="34" charset="0"/>
              </a:rPr>
              <a:t>M</a:t>
            </a:r>
            <a:r>
              <a:rPr lang="el-GR" sz="3200" b="1" dirty="0">
                <a:solidFill>
                  <a:prstClr val="black"/>
                </a:solidFill>
                <a:latin typeface="Arial" panose="020B0604020202020204" pitchFamily="34" charset="0"/>
                <a:cs typeface="Arial" panose="020B0604020202020204" pitchFamily="34" charset="0"/>
              </a:rPr>
              <a:t>έλος</a:t>
            </a:r>
            <a:r>
              <a:rPr lang="en-US" sz="3200" b="1" dirty="0">
                <a:solidFill>
                  <a:prstClr val="black"/>
                </a:solidFill>
                <a:latin typeface="Arial" panose="020B0604020202020204" pitchFamily="34" charset="0"/>
                <a:cs typeface="Arial" panose="020B0604020202020204" pitchFamily="34" charset="0"/>
              </a:rPr>
              <a:t> </a:t>
            </a:r>
            <a:r>
              <a:rPr lang="el-GR" sz="3200" b="1" i="1" dirty="0">
                <a:solidFill>
                  <a:srgbClr val="009E9A"/>
                </a:solidFill>
                <a:latin typeface="Arial" panose="020B0604020202020204" pitchFamily="34" charset="0"/>
                <a:cs typeface="Arial" panose="020B0604020202020204" pitchFamily="34" charset="0"/>
              </a:rPr>
              <a:t>(εδάφιο (16))</a:t>
            </a:r>
            <a:r>
              <a:rPr lang="en-US" sz="3200" dirty="0">
                <a:solidFill>
                  <a:prstClr val="black"/>
                </a:solidFill>
                <a:latin typeface="Arial" panose="020B0604020202020204" pitchFamily="34" charset="0"/>
                <a:cs typeface="Arial" panose="020B0604020202020204" pitchFamily="34" charset="0"/>
              </a:rPr>
              <a:t>.</a:t>
            </a:r>
            <a:endParaRPr lang="el-GR" sz="3200" dirty="0">
              <a:solidFill>
                <a:prstClr val="black"/>
              </a:solidFill>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614D8BA0-0F85-9CD8-2B87-3F74203BFE42}"/>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3" name="Slide Number Placeholder 9">
            <a:extLst>
              <a:ext uri="{FF2B5EF4-FFF2-40B4-BE49-F238E27FC236}">
                <a16:creationId xmlns:a16="http://schemas.microsoft.com/office/drawing/2014/main" id="{56FB55F5-8BF9-8C78-11EB-E05EBF03E6F6}"/>
              </a:ext>
            </a:extLst>
          </p:cNvPr>
          <p:cNvSpPr txBox="1">
            <a:spLocks/>
          </p:cNvSpPr>
          <p:nvPr/>
        </p:nvSpPr>
        <p:spPr>
          <a:xfrm>
            <a:off x="16125217" y="94869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4"/>
            <a:stretch>
              <a:fillRect/>
            </a:stretch>
          </a:blipFill>
        </p:spPr>
      </p:sp>
      <p:sp>
        <p:nvSpPr>
          <p:cNvPr id="5" name="Freeform 5"/>
          <p:cNvSpPr/>
          <p:nvPr/>
        </p:nvSpPr>
        <p:spPr>
          <a:xfrm rot="4465273">
            <a:off x="11216750" y="-1538779"/>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5">
              <a:extLst>
                <a:ext uri="{96DAC541-7B7A-43D3-8B79-37D633B846F1}">
                  <asvg:svgBlip xmlns:asvg="http://schemas.microsoft.com/office/drawing/2016/SVG/main" r:embed="rId6"/>
                </a:ext>
              </a:extLst>
            </a:blip>
            <a:stretch>
              <a:fillRect l="-24522" t="-71813" r="-46351"/>
            </a:stretch>
          </a:blipFill>
        </p:spPr>
      </p:sp>
      <p:sp>
        <p:nvSpPr>
          <p:cNvPr id="9" name="TextBox 8">
            <a:extLst>
              <a:ext uri="{FF2B5EF4-FFF2-40B4-BE49-F238E27FC236}">
                <a16:creationId xmlns:a16="http://schemas.microsoft.com/office/drawing/2014/main" id="{87EE8945-4689-FCCD-C1AF-A4E5A9ECFC15}"/>
              </a:ext>
            </a:extLst>
          </p:cNvPr>
          <p:cNvSpPr txBox="1"/>
          <p:nvPr/>
        </p:nvSpPr>
        <p:spPr>
          <a:xfrm>
            <a:off x="1295400" y="2085219"/>
            <a:ext cx="15849600" cy="6978834"/>
          </a:xfrm>
          <a:prstGeom prst="rect">
            <a:avLst/>
          </a:prstGeom>
          <a:noFill/>
        </p:spPr>
        <p:txBody>
          <a:bodyPr wrap="square" rtlCol="0">
            <a:spAutoFit/>
          </a:bodyPr>
          <a:lstStyle/>
          <a:p>
            <a:pPr marL="80962"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40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23862"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Απαλλάσσεται ολόκληρο το εισόδημα από </a:t>
            </a:r>
            <a:r>
              <a:rPr kumimoji="0" lang="el-GR"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τόκους</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κάθε ατόμου, ταμείου που αναφέρεται πιο πάνω, αρχής τοπικής διοίκησης,  κρατικού οργανισμού και οντότητας Γενικής Κυβέρνησης </a:t>
            </a:r>
            <a:r>
              <a:rPr kumimoji="0" lang="el-GR" sz="40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(19))</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423862" lvl="0" indent="-342900" algn="just">
              <a:spcBef>
                <a:spcPts val="300"/>
              </a:spcBef>
              <a:buClr>
                <a:srgbClr val="27CED7">
                  <a:lumMod val="75000"/>
                </a:srgbClr>
              </a:buClr>
              <a:buSzPct val="100000"/>
              <a:buFont typeface="Wingdings" panose="05000000000000000000" pitchFamily="2" charset="2"/>
              <a:buChar char="Ø"/>
              <a:defRPr/>
            </a:pPr>
            <a:r>
              <a:rPr lang="el-GR" sz="4000" dirty="0">
                <a:solidFill>
                  <a:prstClr val="black"/>
                </a:solidFill>
                <a:latin typeface="Arial" panose="020B0604020202020204" pitchFamily="34" charset="0"/>
                <a:cs typeface="Arial" panose="020B0604020202020204" pitchFamily="34" charset="0"/>
              </a:rPr>
              <a:t>Δεν απαλλάσσεται τ</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 εισόδημα από </a:t>
            </a:r>
            <a:r>
              <a:rPr kumimoji="0" lang="el-GR"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τόκους</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Νομικού Προσώπου Δημοσίου Δικαίου </a:t>
            </a:r>
            <a:r>
              <a:rPr kumimoji="0" lang="el-GR"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που ασκεί οικονομική δραστηριότητα </a:t>
            </a:r>
            <a:r>
              <a:rPr kumimoji="0" lang="el-GR" sz="40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(19))</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423862" marR="0" lvl="0" indent="-342900" algn="just" defTabSz="914400" rtl="0" eaLnBrk="1" fontAlgn="auto" latinLnBrk="0" hangingPunct="1">
              <a:lnSpc>
                <a:spcPct val="100000"/>
              </a:lnSpc>
              <a:spcBef>
                <a:spcPts val="300"/>
              </a:spcBef>
              <a:spcAft>
                <a:spcPts val="0"/>
              </a:spcAft>
              <a:buClr>
                <a:srgbClr val="27CED7">
                  <a:lumMod val="75000"/>
                </a:srgbClr>
              </a:buClr>
              <a:buSzPct val="100000"/>
              <a:buFont typeface="Wingdings" panose="05000000000000000000" pitchFamily="2" charset="2"/>
              <a:buChar char="Ø"/>
              <a:tabLst/>
              <a:defRPr/>
            </a:pPr>
            <a:r>
              <a:rPr kumimoji="0" lang="el-GR"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Τόκος</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που αποκτά συλλογικό επενδυτικό σχέδιο ανοικτού ή κλειστού τύπου, δεν θεωρείται τόκος που απαλλάσσεται από την επιβολή φόρου εισοδήματος </a:t>
            </a:r>
            <a:r>
              <a:rPr kumimoji="0" lang="el-GR" sz="4000" b="1" i="1"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(εδάφιο (19))</a:t>
            </a:r>
            <a:r>
              <a:rPr kumimoji="0" lang="el-GR" sz="4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14" name="Slide Number Placeholder 9">
            <a:extLst>
              <a:ext uri="{FF2B5EF4-FFF2-40B4-BE49-F238E27FC236}">
                <a16:creationId xmlns:a16="http://schemas.microsoft.com/office/drawing/2014/main" id="{EC4C14B8-8BC0-090D-60C6-E0E11169CA6F}"/>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9</a:t>
            </a:fld>
            <a:endParaRPr lang="en-US" sz="2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E71639C-72DB-BA88-BA19-08CA01DEAC1F}"/>
              </a:ext>
            </a:extLst>
          </p:cNvPr>
          <p:cNvSpPr txBox="1"/>
          <p:nvPr/>
        </p:nvSpPr>
        <p:spPr>
          <a:xfrm>
            <a:off x="4267200" y="285171"/>
            <a:ext cx="11734800"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cs typeface="Arial" panose="020B0604020202020204" pitchFamily="34" charset="0"/>
              </a:rPr>
              <a:t>Άρθρο 8 – Απαλλαγές (συνέχεια)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614</TotalTime>
  <Words>6043</Words>
  <Application>Microsoft Office PowerPoint</Application>
  <PresentationFormat>Custom</PresentationFormat>
  <Paragraphs>450</Paragraphs>
  <Slides>42</Slides>
  <Notes>42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Wingdings 3</vt:lpstr>
      <vt:lpstr>Arial</vt:lpstr>
      <vt:lpstr>Canva Sans</vt:lpstr>
      <vt:lpstr>Calibri</vt:lpstr>
      <vt:lpstr>Oswald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REFORM 2026</dc:title>
  <dc:creator>Elina Symeonidou</dc:creator>
  <cp:lastModifiedBy>Anna Fantarou</cp:lastModifiedBy>
  <cp:revision>47</cp:revision>
  <dcterms:created xsi:type="dcterms:W3CDTF">2006-08-16T00:00:00Z</dcterms:created>
  <dcterms:modified xsi:type="dcterms:W3CDTF">2026-01-30T10:46:14Z</dcterms:modified>
  <dc:identifier>DAG_ABEjtNo</dc:identifier>
</cp:coreProperties>
</file>