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4"/>
  </p:notesMasterIdLst>
  <p:handoutMasterIdLst>
    <p:handoutMasterId r:id="rId65"/>
  </p:handoutMasterIdLst>
  <p:sldIdLst>
    <p:sldId id="256" r:id="rId2"/>
    <p:sldId id="257" r:id="rId3"/>
    <p:sldId id="260" r:id="rId4"/>
    <p:sldId id="261" r:id="rId5"/>
    <p:sldId id="263" r:id="rId6"/>
    <p:sldId id="262" r:id="rId7"/>
    <p:sldId id="264" r:id="rId8"/>
    <p:sldId id="265" r:id="rId9"/>
    <p:sldId id="258" r:id="rId10"/>
    <p:sldId id="266" r:id="rId11"/>
    <p:sldId id="285" r:id="rId12"/>
    <p:sldId id="286" r:id="rId13"/>
    <p:sldId id="267" r:id="rId14"/>
    <p:sldId id="270" r:id="rId15"/>
    <p:sldId id="287" r:id="rId16"/>
    <p:sldId id="288" r:id="rId17"/>
    <p:sldId id="269" r:id="rId18"/>
    <p:sldId id="271" r:id="rId19"/>
    <p:sldId id="272" r:id="rId20"/>
    <p:sldId id="273" r:id="rId21"/>
    <p:sldId id="278" r:id="rId22"/>
    <p:sldId id="274" r:id="rId23"/>
    <p:sldId id="275" r:id="rId24"/>
    <p:sldId id="276" r:id="rId25"/>
    <p:sldId id="290" r:id="rId26"/>
    <p:sldId id="277" r:id="rId27"/>
    <p:sldId id="279" r:id="rId28"/>
    <p:sldId id="289" r:id="rId29"/>
    <p:sldId id="280" r:id="rId30"/>
    <p:sldId id="291" r:id="rId31"/>
    <p:sldId id="281" r:id="rId32"/>
    <p:sldId id="282" r:id="rId33"/>
    <p:sldId id="292" r:id="rId34"/>
    <p:sldId id="293" r:id="rId35"/>
    <p:sldId id="294" r:id="rId36"/>
    <p:sldId id="295" r:id="rId37"/>
    <p:sldId id="296" r:id="rId38"/>
    <p:sldId id="297" r:id="rId39"/>
    <p:sldId id="298" r:id="rId40"/>
    <p:sldId id="300" r:id="rId41"/>
    <p:sldId id="311" r:id="rId42"/>
    <p:sldId id="312" r:id="rId43"/>
    <p:sldId id="313" r:id="rId44"/>
    <p:sldId id="314" r:id="rId45"/>
    <p:sldId id="315" r:id="rId46"/>
    <p:sldId id="316" r:id="rId47"/>
    <p:sldId id="317" r:id="rId48"/>
    <p:sldId id="318" r:id="rId49"/>
    <p:sldId id="319" r:id="rId50"/>
    <p:sldId id="320" r:id="rId51"/>
    <p:sldId id="321" r:id="rId52"/>
    <p:sldId id="322" r:id="rId53"/>
    <p:sldId id="323" r:id="rId54"/>
    <p:sldId id="324" r:id="rId55"/>
    <p:sldId id="325" r:id="rId56"/>
    <p:sldId id="330" r:id="rId57"/>
    <p:sldId id="327" r:id="rId58"/>
    <p:sldId id="328" r:id="rId59"/>
    <p:sldId id="329" r:id="rId60"/>
    <p:sldId id="331" r:id="rId61"/>
    <p:sldId id="332" r:id="rId62"/>
    <p:sldId id="284" r:id="rId63"/>
  </p:sldIdLst>
  <p:sldSz cx="18288000" cy="10287000"/>
  <p:notesSz cx="6858000" cy="9144000"/>
  <p:embeddedFontLst>
    <p:embeddedFont>
      <p:font typeface="Canva Sans" panose="020B0604020202020204" charset="0"/>
      <p:regular r:id="rId66"/>
    </p:embeddedFont>
    <p:embeddedFont>
      <p:font typeface="Oswald Bold" panose="020B0604020202020204" charset="0"/>
      <p:regular r:id="rId67"/>
    </p:embeddedFont>
    <p:embeddedFont>
      <p:font typeface="Wingdings 3" panose="05040102010807070707" pitchFamily="18" charset="2"/>
      <p:regular r:id="rId6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0BC"/>
    <a:srgbClr val="009E9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4278" autoAdjust="0"/>
  </p:normalViewPr>
  <p:slideViewPr>
    <p:cSldViewPr>
      <p:cViewPr varScale="1">
        <p:scale>
          <a:sx n="46" d="100"/>
          <a:sy n="46" d="100"/>
        </p:scale>
        <p:origin x="1402"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1" d="100"/>
          <a:sy n="61" d="100"/>
        </p:scale>
        <p:origin x="1364" y="96"/>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font" Target="fonts/font3.fntdata"/><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font" Target="fonts/font1.fntdata"/><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BECF99-D5E0-B7F4-562B-C7E70A660A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ID4096"/>
          </a:p>
        </p:txBody>
      </p:sp>
      <p:sp>
        <p:nvSpPr>
          <p:cNvPr id="3" name="Date Placeholder 2">
            <a:extLst>
              <a:ext uri="{FF2B5EF4-FFF2-40B4-BE49-F238E27FC236}">
                <a16:creationId xmlns:a16="http://schemas.microsoft.com/office/drawing/2014/main" id="{DFE7AFBA-90D3-DD80-7134-C10C20BAABF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endParaRPr lang="LID4096" dirty="0"/>
          </a:p>
        </p:txBody>
      </p:sp>
      <p:sp>
        <p:nvSpPr>
          <p:cNvPr id="4" name="Footer Placeholder 3">
            <a:extLst>
              <a:ext uri="{FF2B5EF4-FFF2-40B4-BE49-F238E27FC236}">
                <a16:creationId xmlns:a16="http://schemas.microsoft.com/office/drawing/2014/main" id="{3FF65F64-EB65-F57A-D50E-19070CFFE70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ID4096"/>
          </a:p>
        </p:txBody>
      </p:sp>
      <p:sp>
        <p:nvSpPr>
          <p:cNvPr id="5" name="Slide Number Placeholder 4">
            <a:extLst>
              <a:ext uri="{FF2B5EF4-FFF2-40B4-BE49-F238E27FC236}">
                <a16:creationId xmlns:a16="http://schemas.microsoft.com/office/drawing/2014/main" id="{0415C835-0DD6-78C7-CDBD-C800AE06B6C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3D3688-6E47-4F87-9843-0542B59CEDCF}" type="slidenum">
              <a:rPr lang="LID4096" smtClean="0"/>
              <a:t>‹#›</a:t>
            </a:fld>
            <a:endParaRPr lang="LID4096"/>
          </a:p>
        </p:txBody>
      </p:sp>
    </p:spTree>
    <p:extLst>
      <p:ext uri="{BB962C8B-B14F-4D97-AF65-F5344CB8AC3E}">
        <p14:creationId xmlns:p14="http://schemas.microsoft.com/office/powerpoint/2010/main" val="825101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26.02.2026</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25F2B-D256-47C0-2708-57CADCE5391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1A12C8C-D9D7-FE85-A99F-542B4FF9422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87EEFEB-D242-E1C2-37A5-BD3F6188D887}"/>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40F1A9BF-21D9-C6C3-4F9E-6D2D5EFACAE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6C23994-D4FB-A7BA-5161-544700E7084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FD2119A-524A-4588-4FF5-3A96B14EAB28}"/>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CBA85357-9471-72F0-319C-CC26E99377A0}"/>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6883488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49573-93DF-020E-7766-7B6AC97D73AC}"/>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5A42D7-6C6D-984E-8ED8-01AD8E56C3A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2F7A7719-F9D7-5091-5DB8-ED54E3F74C2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F3B92C67-A059-A75A-E47A-FC34D74E0A5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725E3A4-BB25-BD5B-E662-941D9D7AD1C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90837E88-0E55-8296-DC8A-C009788C078A}"/>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87266754-A288-C45C-6E7C-13563482FAB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4986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AF88F-86F8-29B7-862D-50327D6FEA22}"/>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754B8E-A76B-7952-3E15-3B7E8E78AA5B}"/>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B697994-5320-7DAD-A87B-DD107EFD443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3FE0F809-709F-69C2-F3A9-6B88C0A26B6E}"/>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E12FF73E-B633-9DC1-CEE2-C1D1A99F3885}"/>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Y" dirty="0"/>
          </a:p>
        </p:txBody>
      </p:sp>
      <p:sp>
        <p:nvSpPr>
          <p:cNvPr id="6" name="Footer Placeholder 5">
            <a:extLst>
              <a:ext uri="{FF2B5EF4-FFF2-40B4-BE49-F238E27FC236}">
                <a16:creationId xmlns:a16="http://schemas.microsoft.com/office/drawing/2014/main" id="{B2C057EC-B08F-28B4-A054-3FC52682C6B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01E6B516-CD4B-6D64-5B3A-9D3FE2F559BC}"/>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7686816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84C37-0693-FCDA-FD98-FD6EF71F18A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AC07384-5048-E3E4-E270-C870FC83BA5A}"/>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F05A8C19-1631-93AF-5606-FCA39EA3BFD6}"/>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9675E593-9B9D-52DF-F972-68C8A6325C15}"/>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0E8AA3C9-AA64-026E-8A38-3D92A981359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56ACBBB-568D-2958-8213-EE4F0B0FEDB2}"/>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4D024319-121D-4E29-A02B-AE197169D649}"/>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8801020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540E6-0D1A-0105-CBDD-F5023C80592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DB64731-0BC1-10C6-7471-69A5D0AC09F9}"/>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EEB67329-0A6C-199A-B108-96D98E518265}"/>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6C609795-2B5E-070D-9B74-10A32FA8F026}"/>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F0DE7BE8-F54E-0A49-7C83-8719B986A2C6}"/>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3B2528A6-8AE0-673B-3CC1-8EA2294C28E7}"/>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5B12237-8DE2-ACD6-F35A-E4500A9301E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7018029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1B078-0EDD-8931-38D9-7698448FB01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0C69F9-8C45-066B-4379-C1322831B73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9FF6797-5806-6AC3-0949-CA8C5244A0C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B433139-E756-5375-D557-DF268FC00C17}"/>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F6C16CD4-07F5-5B68-E779-ABC149E474B6}"/>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14E9B8C4-522E-D79D-6628-0DF8AC4D722C}"/>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43B19FC-5940-900D-D49F-28DDAB5C6EE5}"/>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1222303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12BF3-29FB-F4D8-BA8B-A9FC87E4F2CE}"/>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AE174C-81D2-D389-DD20-9BA9BF094DCD}"/>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F22309C-29F4-1C18-B075-E5FCA80BC55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96817F0-80CA-535F-8B19-2E21566A245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9FCCC5CE-54D4-35A3-E55D-A8209166F403}"/>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43F2FAD-5493-FCF0-C310-21D87ABC243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4E597B6-A540-1D8A-EB43-27D5247DC60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1592384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B11ED-7201-6E74-D9CA-9E6C2DD081BF}"/>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A93945-0DFE-930E-FFD6-1075DD08BE1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FDB7A8BB-2AE8-576A-2A1F-F5977E7FC357}"/>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31E6497D-E486-01AC-F9B4-E6F48B1AC7E6}"/>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33E83E59-DB73-45FF-8696-2C7B799B1B5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3B08682C-61EE-60D1-7522-7626DF891245}"/>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7C4B827A-3312-8817-612B-31D7750F137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784923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4A770-ACDE-2E2B-7AE9-534A68CA1A40}"/>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B83296F-FF6D-397F-E945-2E931A7C6677}"/>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FD9B172B-263C-615E-7D08-14DACF8B772F}"/>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23B37279-63D7-D68F-B425-CF12F4431DF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ECCB9D19-B3EE-023D-ADCD-9AE7D21B5EA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E94CDE8-B499-9888-692D-B93F7D9C58D4}"/>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71D18445-28B4-E564-A6B0-BAD43AE102A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811933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7B161-1927-C2F6-7FEE-DEE8B1624A30}"/>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4877E625-F5C2-0485-1453-0169DD23CAC7}"/>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7204C1E-5E85-C2CA-B577-D29A2C602206}"/>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F0B8E412-38A1-7ABB-5AB8-3B718D8F2FF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C571A936-565C-136B-1C98-B21F7036C2D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DA7DA690-7D39-9C2E-C55D-1C5F3CAFF23E}"/>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9A74088A-7701-340E-CE42-00FD6CDE5E3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4667856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D7739-F4C6-BB1C-A1AF-24B44FD40DC5}"/>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9A70E6-BA79-3D43-471E-502C6D221AD3}"/>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dirty="0"/>
          </a:p>
        </p:txBody>
      </p:sp>
      <p:sp>
        <p:nvSpPr>
          <p:cNvPr id="3" name="Date Placeholder 2">
            <a:extLst>
              <a:ext uri="{FF2B5EF4-FFF2-40B4-BE49-F238E27FC236}">
                <a16:creationId xmlns:a16="http://schemas.microsoft.com/office/drawing/2014/main" id="{237943CE-C692-343C-B5BE-206BD80C291D}"/>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97DED1A6-4E31-E18D-CDA2-E3C6BDBA4F33}"/>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a:extLst>
              <a:ext uri="{FF2B5EF4-FFF2-40B4-BE49-F238E27FC236}">
                <a16:creationId xmlns:a16="http://schemas.microsoft.com/office/drawing/2014/main" id="{C50E6870-70C2-88F1-7ECC-3887B0F00C23}"/>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BED6E361-167F-A8B2-88E1-7464672F8A2E}"/>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a:extLst>
              <a:ext uri="{FF2B5EF4-FFF2-40B4-BE49-F238E27FC236}">
                <a16:creationId xmlns:a16="http://schemas.microsoft.com/office/drawing/2014/main" id="{94E81B5B-F05A-A784-3A50-14D22534AF7B}"/>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088625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3303F-3804-1E37-AC37-9DE06545DF74}"/>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29B4FE-A53C-68B5-C106-2B34D7B6F7E0}"/>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ED1A8CA-B90D-CD0B-F144-8FC1E3DC7FC6}"/>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A60C5EBE-B4FD-6D03-20D2-C0259D43F41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329FEA3-FA38-D9D2-8F6B-A0BCC0566C2B}"/>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20BEBE5B-59E1-8922-24A2-E8A02A1DDF3D}"/>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493309B0-1DD0-1A21-7877-3F8C14ABB31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15143068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29878-3901-C3E8-5C20-5798AD3330A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C7AD83C7-41EA-E9C4-3027-39C10A0F4D85}"/>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945623C8-3C9B-D891-0820-EEE65C0B1A89}"/>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72B04E5B-20A3-F941-C5C1-CA952DA2DBA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4815A566-BE44-95A0-12F8-D700573E905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850978A3-6A25-C468-99DB-91BE8BDABCC6}"/>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4AF95A61-E6CF-83EF-6352-46972AA57B0C}"/>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5031220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2948C-2C6C-E59D-59F2-C4275E4C3B70}"/>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3CC541C9-800C-783A-3EF5-03DB184F8D0C}"/>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8A871A4-E73F-18E1-1F2B-B43D26223A0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B7CBFD12-B16A-BF8B-D98F-BC8ED9EEC3C1}"/>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DB5364DC-0C34-5BC2-848C-BB180D5CD4E9}"/>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9F95D298-0A77-B235-3704-5BC72D8CAB5D}"/>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2B99950A-6297-7754-B4F2-251EEA967A9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961054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D15E6-94AE-1DDD-7243-B4980A3BAA4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3B7BCF8F-3B43-CD8A-0634-075F45299CD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9C15B4E0-54C8-21FE-1BF6-06977B12440E}"/>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3F57E4F3-3CE1-2004-A45F-66991A8A9FB4}"/>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4F6D2DB7-7E72-71AC-E3E9-959EC806536B}"/>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A84BD1B5-49C6-673C-91CC-A38C3EE20AE7}"/>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977B8485-4CAF-8CEF-4299-BD7A828C09C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61771683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BECF9-BAA6-9BA6-C052-9F88D4442FF1}"/>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A0219D-771C-5BE0-5AB3-ACE8A63F998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965E4A3D-943B-747F-2BAD-5164E5F6541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AE7B7B1-A40F-840B-1E14-2EDA7E52A8B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AF1FF4C-5994-2D0A-C4B6-F0B9D4F16CC9}"/>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66DC068-D5F9-3B3B-1340-66F3AA6B8BC4}"/>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3BC9ABAF-1AA4-AD59-DD09-996D5CF7C7BF}"/>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6910948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B2B53-1A4A-218D-9B85-0CEF5A93C163}"/>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B389838B-29C3-F6F6-25B7-AA70C432095F}"/>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5D5F5D9B-A4E0-C18C-F37E-6581FD9662A4}"/>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52CF3722-C91F-654A-7D2A-C96052CBECA5}"/>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24FC40D-7B1E-DC5E-3A96-7A52976F577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36A6CEF8-CF7C-F671-DBC8-A89D08711BF0}"/>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EA4748B7-C112-589A-DF84-3DAC861E211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608827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9FE69-E8BF-DD8A-1C2D-A534A2592494}"/>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552C95E1-F4BE-AC90-0E04-0E537E11DA39}"/>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D998DCC5-5A15-A98A-F53D-1B7412637ED9}"/>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5DCBF55B-5A23-5079-2601-E5B30866B437}"/>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B4DF0EF-91D2-E28B-6463-ADACB168AA6B}"/>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68FFA4AE-327A-80E3-0250-9BA2F6935D5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CD414587-BA87-7734-5496-20D83FAAA6E8}"/>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5153013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348E2-6C90-61DE-07F0-A4586016A4B2}"/>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8490BE-2AD3-D89B-4409-6FF99CD6F8A5}"/>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8EFB7B12-213A-AE66-A1A2-6007306C7BDB}"/>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A398B07A-5621-D8AC-A2D5-5604A0872BD2}"/>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D76D3DDF-7426-5E29-6324-270DDBD7EE13}"/>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E7323101-CE95-5E8B-2C76-B43D7C9C90F5}"/>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3CA127A-3ED3-7584-FEF5-EC4827508B7A}"/>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2060174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BC2AA-965B-3082-F1B1-88FE765662E4}"/>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4C0E50FE-4FDF-8B48-2B62-8C302E8D8875}"/>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51741CCD-3CFA-CAB5-091E-0E28DC1D59B5}"/>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35D8F252-ABD2-D3FF-A612-DCF4D3D611E3}"/>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A7B4FD58-2F6C-99AA-200A-D47649CE0179}"/>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A75032C6-A990-39E5-E346-63F6AC1EDEF7}"/>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5D708003-2119-38EF-95F8-7344C4D56C11}"/>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285280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1D2B7-68B2-F62E-5499-E74629AE0C0F}"/>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0B3E1D-79F7-D213-1FDF-34AE9B4D0218}"/>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ADCEED9-C740-D9E0-1331-755487DF4270}"/>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4D3C7D7C-C140-3A7D-F594-0D906667CC03}"/>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D4ED1D8-D71F-891F-6F97-A2B7B1DBF647}"/>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EECD6DDA-F73C-94DE-53F2-D6CDA287C11C}"/>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04ABC57B-1E56-9271-07CF-2D995B02A120}"/>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12155609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644F1-E790-AA8A-1C67-4FD63BE72C7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0916D6-9236-3F1B-C829-60B2F067D4C7}"/>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C43B9EAD-5336-C286-E7E9-C7CAFB2F5DBC}"/>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21EEF3C6-0C0E-66C3-A2DF-C15325AB9B63}"/>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831D2E62-41B3-FC66-C07F-92E933D54EFB}"/>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48D2E92A-A680-D20F-0CF9-918B12E038B4}"/>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921E7387-AF19-22D4-6D47-B10CB0654D4B}"/>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51049442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61F7F-69BC-88DA-768E-29DBE99563B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8179851-C3BE-88DB-A8E4-B450402437B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dirty="0"/>
          </a:p>
        </p:txBody>
      </p:sp>
      <p:sp>
        <p:nvSpPr>
          <p:cNvPr id="3" name="Date Placeholder 2">
            <a:extLst>
              <a:ext uri="{FF2B5EF4-FFF2-40B4-BE49-F238E27FC236}">
                <a16:creationId xmlns:a16="http://schemas.microsoft.com/office/drawing/2014/main" id="{B03ED4CC-BA11-44A2-33A9-FDF428E0AF64}"/>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0E20BDD-B4D5-D352-0AD3-BF5EF917609B}"/>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a:extLst>
              <a:ext uri="{FF2B5EF4-FFF2-40B4-BE49-F238E27FC236}">
                <a16:creationId xmlns:a16="http://schemas.microsoft.com/office/drawing/2014/main" id="{8DB1F6A9-6238-ECA8-D4E7-855200526084}"/>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6585FE5-385D-8598-E5E4-9524BD6ABBC1}"/>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a:extLst>
              <a:ext uri="{FF2B5EF4-FFF2-40B4-BE49-F238E27FC236}">
                <a16:creationId xmlns:a16="http://schemas.microsoft.com/office/drawing/2014/main" id="{F55DF450-0B96-87BB-C018-6F12EAC03F73}"/>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89683632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9CD05-9860-66C3-0D1C-8F663943340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47AF19FD-1773-617C-5503-81AA11F49010}"/>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D3D7AE35-F073-42E8-6DB4-5C949F59563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A34EBC9D-B458-C6B9-DBE2-6FFE8B902E35}"/>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612F47C-EFD7-1469-964A-7E5D4183532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542C32F2-1CC5-16AA-FFAE-72198FFF9361}"/>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8756C3A6-E377-83FC-9C32-6CC7BBFC1933}"/>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960941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59864-8F52-BB82-1EFC-6367FAF64212}"/>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239FC473-E0E5-24E9-F5F9-D3C9FC483F85}"/>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D98AC91-5921-0563-D57D-70C52AD1B8FD}"/>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5A20C920-E923-1175-C52E-6507B8705C45}"/>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CFDE1F4B-6529-DC33-8412-C5F63684990C}"/>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7647160-E0D5-75D3-F276-1BC685FB0C2B}"/>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37A04E6F-5C9A-3486-698B-FFF1F12D81B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9129808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B73B3-4DB1-AAC8-A701-13871751FDFC}"/>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A4F43F-7317-4CB0-0292-39C34CC550FA}"/>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540511A3-D66F-292E-0C43-6EAE406B73E4}"/>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A0D4F3D7-C945-690B-E99D-CF2B13C533DA}"/>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49FA7F5D-A5A0-DAAF-DBC2-F6A4B90D9FE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A8943B72-D262-8FA3-2FE9-3E3BC1378B2D}"/>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8FB9DD2-78CC-BAA1-B812-F190AF914143}"/>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07313052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7A078-D864-B614-87B8-2E6C2DFC7612}"/>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1D8862-E6CD-1FA2-78B8-2A2F05B08077}"/>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DEC2416-F16A-31AE-8BF6-599E93C48C11}"/>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140815F5-4F37-AABA-BF0B-EECEA7B66E34}"/>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728ED0CA-3A9E-0512-6256-1AF5BC6C236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C9064026-B7DF-CF64-D1DC-B2F6734A34F2}"/>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88FF5F31-019A-BAE8-5DC0-DB832AE465D6}"/>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87381198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FC698-79AE-B003-FC4A-275C06F7E74D}"/>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13BFBCAB-30D8-FAA2-0038-1D5146AF9E2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5D203E3B-7A11-760F-6976-DCDEF01900D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63ABFE66-2530-53DA-7085-382BCEE78B37}"/>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CC8AB1C-0322-1896-F07B-5CF8EA156CA4}"/>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92466823-0912-A241-B25C-4EDD0B1039C4}"/>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82F91961-9379-C6EB-6A34-DB51CB63257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8194427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B7BA1-9226-E166-6415-A5C213075E0F}"/>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50455D-C9C7-5F19-84F8-D982F338DD2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C77953F5-4B52-A52B-F157-F5DB14CFE3C5}"/>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B8137A8C-943F-0ACD-37DC-DB7F1CFE895F}"/>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09492BD4-155B-33B6-47B6-B1361D8F1170}"/>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2D9D973-614B-D5D7-0C30-0AB23BB30C14}"/>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92D75D45-2B85-A076-C8C6-7ABA3A90E7E6}"/>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94293975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F3C82-884F-B976-D605-882361386927}"/>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B8B3A4-CDDD-3692-8B93-9AEAB17B448B}"/>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05955336-CA90-CB24-DAD2-FE4D4B50E6E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376A02EE-B997-D764-BDA7-436754778C14}"/>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6111C4A-352A-54C2-CCED-631B1F65867F}"/>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3A10268-90B2-0378-746D-7F8891D87225}"/>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07C3FC7B-1065-0149-4A58-89482F1F532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60691426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D7C40-EE33-6072-3813-8B551E0543B6}"/>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EBFB23-F788-483B-9397-229EE2DA56F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EBEEBE81-CC9E-839B-8836-501C81A84961}"/>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F8C258DF-C6FE-C54C-DD58-15F5C02A157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B8813FBC-842E-0742-DD99-3B3EE19F901E}"/>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640BE86-CD98-702A-6C75-97E9230D138A}"/>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BAF2AA9F-9F0C-FEB6-CECB-2D3A777E41EE}"/>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25999506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1D6F2FF-88C1-4FA8-B96F-649F25A5DD78}" type="datetime1">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5C449D-7BAB-4E5E-B012-7D4C40C79925}" type="datetime1">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4B96DF-3998-4EB5-88AD-2D39F5361B17}" type="datetime1">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159CAE-BEFD-40C9-97D3-A1864E255A4D}" type="datetime1">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1400">
                <a:solidFill>
                  <a:schemeClr val="tx1"/>
                </a:solidFill>
                <a:latin typeface="Arial" panose="020B0604020202020204" pitchFamily="34" charset="0"/>
                <a:cs typeface="Arial" panose="020B0604020202020204" pitchFamily="34" charset="0"/>
              </a:defRPr>
            </a:lvl1p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F275F4-D894-48D7-A684-7A21B106068D}" type="datetime1">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9F49A1-1B4B-4544-80DA-EE9F5D6AA549}" type="datetime1">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4BBD7B-915F-4AEB-B4F7-F79AEB171C54}" type="datetime1">
              <a:rPr lang="en-US" smtClean="0"/>
              <a:t>2/26/2026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AA08B7-53DF-412B-BC17-7EFE169CF15F}" type="datetime1">
              <a:rPr lang="en-US" smtClean="0"/>
              <a:t>2/26/2026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6FBC8-84D3-4E0F-993C-80472C7E86F7}" type="datetime1">
              <a:rPr lang="en-US" smtClean="0"/>
              <a:t>2/26/2026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418B76-ABD1-48BE-B38A-45E8040F2197}" type="datetime1">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E02522-894C-4FE5-9EF6-6EAD778823F7}" type="datetime1">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43917C-7509-4A18-ACD9-960395830B8B}" type="datetime1">
              <a:rPr lang="en-US" smtClean="0"/>
              <a:t>2/26/2026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0.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5.svg"/></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svg"/></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svg"/></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2.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A9B"/>
        </a:solidFill>
        <a:effectLst/>
      </p:bgPr>
    </p:bg>
    <p:spTree>
      <p:nvGrpSpPr>
        <p:cNvPr id="1" name=""/>
        <p:cNvGrpSpPr/>
        <p:nvPr/>
      </p:nvGrpSpPr>
      <p:grpSpPr>
        <a:xfrm>
          <a:off x="0" y="0"/>
          <a:ext cx="0" cy="0"/>
          <a:chOff x="0" y="0"/>
          <a:chExt cx="0" cy="0"/>
        </a:xfrm>
      </p:grpSpPr>
      <p:sp>
        <p:nvSpPr>
          <p:cNvPr id="2" name="Freeform 2"/>
          <p:cNvSpPr/>
          <p:nvPr/>
        </p:nvSpPr>
        <p:spPr>
          <a:xfrm rot="-5836485">
            <a:off x="-6180820" y="1088457"/>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a:off x="0" y="7966133"/>
            <a:ext cx="5949523" cy="2320867"/>
          </a:xfrm>
          <a:custGeom>
            <a:avLst/>
            <a:gdLst/>
            <a:ahLst/>
            <a:cxnLst/>
            <a:rect l="l" t="t" r="r" b="b"/>
            <a:pathLst>
              <a:path w="5949523" h="2320867">
                <a:moveTo>
                  <a:pt x="0" y="0"/>
                </a:moveTo>
                <a:lnTo>
                  <a:pt x="5949523" y="0"/>
                </a:lnTo>
                <a:lnTo>
                  <a:pt x="5949523" y="2320867"/>
                </a:lnTo>
                <a:lnTo>
                  <a:pt x="0" y="2320867"/>
                </a:lnTo>
                <a:lnTo>
                  <a:pt x="0" y="0"/>
                </a:lnTo>
                <a:close/>
              </a:path>
            </a:pathLst>
          </a:custGeom>
          <a:blipFill>
            <a:blip r:embed="rId5"/>
            <a:stretch>
              <a:fillRect/>
            </a:stretch>
          </a:blipFill>
        </p:spPr>
      </p:sp>
      <p:sp>
        <p:nvSpPr>
          <p:cNvPr id="4" name="TextBox 4"/>
          <p:cNvSpPr txBox="1"/>
          <p:nvPr/>
        </p:nvSpPr>
        <p:spPr>
          <a:xfrm>
            <a:off x="5105400" y="647700"/>
            <a:ext cx="12566635" cy="7940635"/>
          </a:xfrm>
          <a:prstGeom prst="rect">
            <a:avLst/>
          </a:prstGeom>
        </p:spPr>
        <p:txBody>
          <a:bodyPr wrap="square" lIns="0" tIns="0" rIns="0" bIns="0" rtlCol="0" anchor="t">
            <a:spAutoFit/>
          </a:bodyPr>
          <a:lstStyle/>
          <a:p>
            <a:pPr algn="ctr"/>
            <a:r>
              <a:rPr kumimoji="0" lang="el-GR" sz="6000" b="1" i="0" u="none" strike="noStrike" kern="1200" cap="none" spc="0" normalizeH="0" baseline="0" noProof="0" dirty="0">
                <a:ln>
                  <a:noFill/>
                </a:ln>
                <a:solidFill>
                  <a:schemeClr val="bg1"/>
                </a:solidFill>
                <a:effectLst/>
                <a:uLnTx/>
                <a:uFillTx/>
                <a:latin typeface="Arial" panose="020B0604020202020204" pitchFamily="34" charset="0"/>
                <a:ea typeface="+mj-ea"/>
                <a:cs typeface="+mj-cs"/>
              </a:rPr>
              <a:t>Ο περί Βεβαιώσεως και Εισπράξεως Φόρων (Τροποποιητικός) (</a:t>
            </a:r>
            <a:r>
              <a:rPr kumimoji="0" lang="el-GR" sz="6000" b="1" i="0" u="none" strike="noStrike" kern="1200" cap="none" spc="0" normalizeH="0" baseline="0" noProof="0" dirty="0" err="1">
                <a:ln>
                  <a:noFill/>
                </a:ln>
                <a:solidFill>
                  <a:schemeClr val="bg1"/>
                </a:solidFill>
                <a:effectLst/>
                <a:uLnTx/>
                <a:uFillTx/>
                <a:latin typeface="Arial" panose="020B0604020202020204" pitchFamily="34" charset="0"/>
                <a:ea typeface="+mj-ea"/>
                <a:cs typeface="+mj-cs"/>
              </a:rPr>
              <a:t>Αρ</a:t>
            </a:r>
            <a:r>
              <a:rPr kumimoji="0" lang="el-GR" sz="6000" b="1" i="0" u="none" strike="noStrike" kern="1200" cap="none" spc="0" normalizeH="0" baseline="0" noProof="0" dirty="0">
                <a:ln>
                  <a:noFill/>
                </a:ln>
                <a:solidFill>
                  <a:schemeClr val="bg1"/>
                </a:solidFill>
                <a:effectLst/>
                <a:uLnTx/>
                <a:uFillTx/>
                <a:latin typeface="Arial" panose="020B0604020202020204" pitchFamily="34" charset="0"/>
                <a:ea typeface="+mj-ea"/>
                <a:cs typeface="+mj-cs"/>
              </a:rPr>
              <a:t>. 2) Νόμος του 2025</a:t>
            </a:r>
            <a:br>
              <a:rPr kumimoji="0" lang="el-GR" sz="6000" b="1" i="0" u="none" strike="noStrike" kern="1200" cap="none" spc="0" normalizeH="0" baseline="0" noProof="0" dirty="0">
                <a:ln>
                  <a:noFill/>
                </a:ln>
                <a:solidFill>
                  <a:schemeClr val="bg1"/>
                </a:solidFill>
                <a:effectLst/>
                <a:uLnTx/>
                <a:uFillTx/>
                <a:latin typeface="Arial" panose="020B0604020202020204" pitchFamily="34" charset="0"/>
                <a:ea typeface="+mj-ea"/>
                <a:cs typeface="+mj-cs"/>
              </a:rPr>
            </a:br>
            <a:r>
              <a:rPr kumimoji="0" lang="el-GR" sz="6000" b="1" i="0" u="none" strike="noStrike" kern="1200" cap="none" spc="0" normalizeH="0" baseline="0" noProof="0" dirty="0">
                <a:ln>
                  <a:noFill/>
                </a:ln>
                <a:solidFill>
                  <a:schemeClr val="bg1"/>
                </a:solidFill>
                <a:effectLst/>
                <a:uLnTx/>
                <a:uFillTx/>
                <a:latin typeface="Arial" panose="020B0604020202020204" pitchFamily="34" charset="0"/>
                <a:ea typeface="+mj-ea"/>
                <a:cs typeface="+mj-cs"/>
              </a:rPr>
              <a:t>[Ν. 243(Ι)/2025]</a:t>
            </a:r>
          </a:p>
          <a:p>
            <a:pPr algn="ctr"/>
            <a:br>
              <a:rPr kumimoji="0" lang="el-GR" sz="6000" b="1" i="0" u="none" strike="noStrike" kern="1200" cap="none" spc="0" normalizeH="0" baseline="0" noProof="0" dirty="0">
                <a:ln>
                  <a:noFill/>
                </a:ln>
                <a:solidFill>
                  <a:schemeClr val="bg1"/>
                </a:solidFill>
                <a:effectLst/>
                <a:uLnTx/>
                <a:uFillTx/>
                <a:latin typeface="Arial" panose="020B0604020202020204" pitchFamily="34" charset="0"/>
                <a:ea typeface="+mj-ea"/>
                <a:cs typeface="+mj-cs"/>
              </a:rPr>
            </a:br>
            <a:r>
              <a:rPr lang="el-GR" sz="4800" b="1" dirty="0">
                <a:solidFill>
                  <a:srgbClr val="464646"/>
                </a:solidFill>
                <a:latin typeface="Arial" panose="020B0604020202020204" pitchFamily="34" charset="0"/>
                <a:cs typeface="Arial" panose="020B0604020202020204" pitchFamily="34" charset="0"/>
              </a:rPr>
              <a:t>Τίθεται σε ισχύ από την 1/1/2026, εξαιρουμένων συγκεκριμένων προνοιών.</a:t>
            </a:r>
          </a:p>
          <a:p>
            <a:pPr algn="ctr"/>
            <a:endParaRPr lang="el-GR" sz="6000" b="1" dirty="0">
              <a:solidFill>
                <a:srgbClr val="464646"/>
              </a:solidFill>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1" name="TextBox 10">
            <a:extLst>
              <a:ext uri="{FF2B5EF4-FFF2-40B4-BE49-F238E27FC236}">
                <a16:creationId xmlns:a16="http://schemas.microsoft.com/office/drawing/2014/main" id="{EEC4B085-6C89-DB09-B612-2FD66E438ABB}"/>
              </a:ext>
            </a:extLst>
          </p:cNvPr>
          <p:cNvSpPr txBox="1"/>
          <p:nvPr/>
        </p:nvSpPr>
        <p:spPr>
          <a:xfrm>
            <a:off x="838200" y="2533211"/>
            <a:ext cx="17183100" cy="6801862"/>
          </a:xfrm>
          <a:prstGeom prst="rect">
            <a:avLst/>
          </a:prstGeom>
          <a:noFill/>
        </p:spPr>
        <p:txBody>
          <a:bodyPr wrap="square" rtlCol="0">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Έγγραφα που, άμεσα ή έμμεσα, δικαιολογούν οποιαδήποτε ποσά ή πληροφορίες της φορολογικής δήλωσης, φυλάσσονται </a:t>
            </a:r>
            <a:r>
              <a:rPr kumimoji="0" lang="el-GR" sz="36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για 6 έτη που προσμετρούν από την μεταγενέστερη ημερομηνία</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των πιο κάτω:</a:t>
            </a:r>
          </a:p>
          <a:p>
            <a:pPr marL="9271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της ημερομηνίας προθεσμίας υποβολής της αρχικής ή αναθεωρημένης φορολογικής δήλωσης, </a:t>
            </a:r>
          </a:p>
          <a:p>
            <a:pPr marL="9271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της πραγματικής ημερομηνίας υποβολής της αρχικής ή αναθεωρημένης φορολογικής δήλωσης.</a:t>
            </a:r>
          </a:p>
          <a:p>
            <a:pPr marL="358775" marR="0" lvl="0" indent="-358775"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Τα έγγραφα που αφορούν το φορολογικό έτος 2020 και εντεύθεν, πρέπει να φυλάσσονται για 6 έτη ως πιο πάνω</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p>
          <a:p>
            <a:pPr marL="358775" marR="0" lvl="0" indent="-358775"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Τα έγγραφα που αφορούν το φορολογικό έτος 2019 έπρεπε να είχαν φυλαχθεί μέχρι 31 Δεκεμβρίου 2025.</a:t>
            </a:r>
          </a:p>
        </p:txBody>
      </p:sp>
      <p:sp>
        <p:nvSpPr>
          <p:cNvPr id="15" name="Slide Number Placeholder 9">
            <a:extLst>
              <a:ext uri="{FF2B5EF4-FFF2-40B4-BE49-F238E27FC236}">
                <a16:creationId xmlns:a16="http://schemas.microsoft.com/office/drawing/2014/main" id="{04C7E409-9182-56CB-4B04-F6FBFA7D6FFF}"/>
              </a:ext>
            </a:extLst>
          </p:cNvPr>
          <p:cNvSpPr>
            <a:spLocks noGrp="1"/>
          </p:cNvSpPr>
          <p:nvPr>
            <p:ph type="sldNum" sz="quarter" idx="12"/>
          </p:nvPr>
        </p:nvSpPr>
        <p:spPr>
          <a:xfrm>
            <a:off x="15760430" y="92583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10</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E41BA5A-D44B-7012-EB88-0126DA25410A}"/>
              </a:ext>
            </a:extLst>
          </p:cNvPr>
          <p:cNvSpPr txBox="1"/>
          <p:nvPr/>
        </p:nvSpPr>
        <p:spPr>
          <a:xfrm>
            <a:off x="4267200" y="285171"/>
            <a:ext cx="13296900"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a:t>
            </a:r>
            <a:r>
              <a:rPr kumimoji="0" lang="en-GB"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(7)</a:t>
            </a: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 Υποβολή φορολογικών δηλώσεων (φύλαξη εγγράφων)</a:t>
            </a:r>
            <a:endParaRPr lang="LID4096" sz="16600"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0753C-1884-C3DC-2ADA-5BB40009651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D57AA78-2869-0174-78B8-F6BD6E761EEF}"/>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3" name="Freeform 3">
            <a:extLst>
              <a:ext uri="{FF2B5EF4-FFF2-40B4-BE49-F238E27FC236}">
                <a16:creationId xmlns:a16="http://schemas.microsoft.com/office/drawing/2014/main" id="{4B8CBAFF-0AA2-B8BE-7322-4208588D5AC8}"/>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5" name="Freeform 5">
            <a:extLst>
              <a:ext uri="{FF2B5EF4-FFF2-40B4-BE49-F238E27FC236}">
                <a16:creationId xmlns:a16="http://schemas.microsoft.com/office/drawing/2014/main" id="{2CA8CD83-8C88-CEB5-70E8-43FF7FA5CEF3}"/>
              </a:ext>
            </a:extLst>
          </p:cNvPr>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9" name="TextBox 8">
            <a:extLst>
              <a:ext uri="{FF2B5EF4-FFF2-40B4-BE49-F238E27FC236}">
                <a16:creationId xmlns:a16="http://schemas.microsoft.com/office/drawing/2014/main" id="{25A7470D-8535-9C88-1873-16F53390A65E}"/>
              </a:ext>
            </a:extLst>
          </p:cNvPr>
          <p:cNvSpPr txBox="1"/>
          <p:nvPr/>
        </p:nvSpPr>
        <p:spPr>
          <a:xfrm>
            <a:off x="539123" y="2509976"/>
            <a:ext cx="17209754" cy="8248412"/>
          </a:xfrm>
          <a:prstGeom prst="rect">
            <a:avLst/>
          </a:prstGeom>
          <a:noFill/>
        </p:spPr>
        <p:txBody>
          <a:bodyPr wrap="square" rtlCol="0">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δυνατότητα υποβολής αναθεωρημένης δήλωσης εντός τριών (3) ετών δεν μεταβάλλει αυτομάτως το χρονικό όριο φύλαξης εγγράφων, δηλαδή εφόσον δεν υποβληθεί αναθεωρημένη δήλωση, η υποχρέωση φύλαξης παραμένει έξι (6) έτη από την προθεσμία ή την πραγματική υποβολή της αρχικής δήλωσης, οποιαδήποτε είναι μεταγενέστερη.</a:t>
            </a:r>
          </a:p>
          <a:p>
            <a:pPr marL="342900" lvl="0" indent="-342900" algn="just">
              <a:spcBef>
                <a:spcPts val="1200"/>
              </a:spcBef>
              <a:buClr>
                <a:srgbClr val="00C0BC"/>
              </a:buClr>
              <a:buFont typeface="Wingdings" panose="05000000000000000000" pitchFamily="2" charset="2"/>
              <a:buChar char="Ø"/>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Σε περίπτωση υποβολής αναθεωρημένης δήλωσης, η εξαετής περίοδος φύλαξης επανεκκινεί από την ημερομηνία της προθεσμίας </a:t>
            </a:r>
            <a:r>
              <a:rPr lang="el-GR" sz="4400" dirty="0">
                <a:solidFill>
                  <a:srgbClr val="404040"/>
                </a:solidFill>
                <a:latin typeface="Arial" panose="020B0604020202020204" pitchFamily="34" charset="0"/>
              </a:rPr>
              <a:t>υποβολής της αναθεωρημένης δήλωσης (δεν μπορεί να υποβληθεί αναθεωρημένη δήλωση μετά την καταληκτική προθεσμία). </a:t>
            </a:r>
            <a:endPar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algn="just"/>
            <a:endParaRPr lang="LID4096" sz="36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B407B52-550F-B698-D9AF-A1576C240B56}"/>
              </a:ext>
            </a:extLst>
          </p:cNvPr>
          <p:cNvSpPr txBox="1"/>
          <p:nvPr/>
        </p:nvSpPr>
        <p:spPr>
          <a:xfrm>
            <a:off x="3141354" y="358775"/>
            <a:ext cx="14118480" cy="1754326"/>
          </a:xfrm>
          <a:prstGeom prst="rect">
            <a:avLst/>
          </a:prstGeom>
          <a:noFill/>
        </p:spPr>
        <p:txBody>
          <a:bodyPr wrap="square" rtlCol="0">
            <a:spAutoFit/>
          </a:bodyPr>
          <a:lstStyle/>
          <a:p>
            <a:pPr algn="ctr"/>
            <a:r>
              <a:rPr lang="el-GR" sz="5400" b="1" dirty="0">
                <a:solidFill>
                  <a:srgbClr val="009E9A"/>
                </a:solidFill>
                <a:latin typeface="Arial" panose="020B0604020202020204" pitchFamily="34" charset="0"/>
              </a:rPr>
              <a:t>Άρθρο 5</a:t>
            </a:r>
            <a:r>
              <a:rPr lang="en-GB" sz="5400" b="1" dirty="0">
                <a:solidFill>
                  <a:srgbClr val="009E9A"/>
                </a:solidFill>
                <a:latin typeface="Arial" panose="020B0604020202020204" pitchFamily="34" charset="0"/>
              </a:rPr>
              <a:t>(7)</a:t>
            </a:r>
            <a:r>
              <a:rPr lang="el-GR" sz="5400" b="1" dirty="0">
                <a:solidFill>
                  <a:srgbClr val="009E9A"/>
                </a:solidFill>
                <a:latin typeface="Arial" panose="020B0604020202020204" pitchFamily="34" charset="0"/>
              </a:rPr>
              <a:t>- Υποβολή φορολογικών δηλώσεων (φύλαξη εγγράφων) [συνέχεια]</a:t>
            </a:r>
            <a:endParaRPr lang="LID4096" sz="5400" dirty="0">
              <a:solidFill>
                <a:srgbClr val="009E9A"/>
              </a:solidFill>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C57E1B9C-CD76-FDD6-6ACE-9A5BA03900E9}"/>
              </a:ext>
            </a:extLst>
          </p:cNvPr>
          <p:cNvSpPr>
            <a:spLocks noGrp="1"/>
          </p:cNvSpPr>
          <p:nvPr>
            <p:ph type="sldNum" sz="quarter" idx="12"/>
          </p:nvPr>
        </p:nvSpPr>
        <p:spPr>
          <a:xfrm>
            <a:off x="15533354" y="95631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11</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1161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6FD1B-8507-D4BD-963B-D1D3945B402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8444A97-8FD5-0F63-F522-36A34594AF99}"/>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a:extLst>
              <a:ext uri="{FF2B5EF4-FFF2-40B4-BE49-F238E27FC236}">
                <a16:creationId xmlns:a16="http://schemas.microsoft.com/office/drawing/2014/main" id="{62A8B46E-23C8-A308-F424-6FE5F2AD7742}"/>
              </a:ext>
            </a:extLst>
          </p:cNvPr>
          <p:cNvSpPr/>
          <p:nvPr/>
        </p:nvSpPr>
        <p:spPr>
          <a:xfrm rot="4465273">
            <a:off x="12819473" y="-2020486"/>
            <a:ext cx="13450461" cy="11674405"/>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4">
              <a:extLst>
                <a:ext uri="{96DAC541-7B7A-43D3-8B79-37D633B846F1}">
                  <asvg:svgBlip xmlns:asvg="http://schemas.microsoft.com/office/drawing/2016/SVG/main" r:embed="rId5"/>
                </a:ext>
              </a:extLst>
            </a:blip>
            <a:stretch>
              <a:fillRect l="-24522" t="-71813" r="-46351"/>
            </a:stretch>
          </a:blipFill>
        </p:spPr>
      </p:sp>
      <p:sp>
        <p:nvSpPr>
          <p:cNvPr id="11" name="Slide Number Placeholder 9">
            <a:extLst>
              <a:ext uri="{FF2B5EF4-FFF2-40B4-BE49-F238E27FC236}">
                <a16:creationId xmlns:a16="http://schemas.microsoft.com/office/drawing/2014/main" id="{5F0E1C6A-4C88-5223-6A25-3B2C7D1AF959}"/>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12</a:t>
            </a:fld>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7A44932-643F-BF88-4C8E-A776A161A4F6}"/>
              </a:ext>
            </a:extLst>
          </p:cNvPr>
          <p:cNvSpPr txBox="1"/>
          <p:nvPr/>
        </p:nvSpPr>
        <p:spPr>
          <a:xfrm>
            <a:off x="4191000" y="358775"/>
            <a:ext cx="14097000" cy="1754326"/>
          </a:xfrm>
          <a:prstGeom prst="rect">
            <a:avLst/>
          </a:prstGeom>
          <a:noFill/>
        </p:spPr>
        <p:txBody>
          <a:bodyPr wrap="square" rtlCol="0">
            <a:spAutoFit/>
          </a:bodyPr>
          <a:lstStyle/>
          <a:p>
            <a:pPr algn="ctr"/>
            <a:r>
              <a:rPr lang="el-GR" sz="5400" b="1" dirty="0">
                <a:solidFill>
                  <a:srgbClr val="009E9A"/>
                </a:solidFill>
                <a:latin typeface="Arial" panose="020B0604020202020204" pitchFamily="34" charset="0"/>
              </a:rPr>
              <a:t>Άρθρο 5</a:t>
            </a:r>
            <a:r>
              <a:rPr lang="en-GB" sz="5400" b="1" dirty="0">
                <a:solidFill>
                  <a:srgbClr val="009E9A"/>
                </a:solidFill>
                <a:latin typeface="Arial" panose="020B0604020202020204" pitchFamily="34" charset="0"/>
              </a:rPr>
              <a:t>(7)</a:t>
            </a:r>
            <a:r>
              <a:rPr lang="el-GR" sz="5400" b="1" dirty="0">
                <a:solidFill>
                  <a:srgbClr val="009E9A"/>
                </a:solidFill>
                <a:latin typeface="Arial" panose="020B0604020202020204" pitchFamily="34" charset="0"/>
              </a:rPr>
              <a:t>- Υποβολή φορολογικών δηλώσεων (φύλαξη εγγράφων) [συνέχεια]</a:t>
            </a:r>
            <a:endParaRPr lang="LID4096" sz="5400" dirty="0">
              <a:solidFill>
                <a:srgbClr val="009E9A"/>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0602545-DBB2-278C-C722-9F2181841E61}"/>
              </a:ext>
            </a:extLst>
          </p:cNvPr>
          <p:cNvSpPr txBox="1"/>
          <p:nvPr/>
        </p:nvSpPr>
        <p:spPr>
          <a:xfrm>
            <a:off x="914400" y="2054012"/>
            <a:ext cx="17221200" cy="7737503"/>
          </a:xfrm>
          <a:prstGeom prst="rect">
            <a:avLst/>
          </a:prstGeom>
          <a:noFill/>
        </p:spPr>
        <p:txBody>
          <a:bodyPr wrap="square">
            <a:spAutoFit/>
          </a:bodyPr>
          <a:lstStyle/>
          <a:p>
            <a:pPr marL="3429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Ø"/>
              <a:tabLst/>
              <a:defRPr/>
            </a:pPr>
            <a:r>
              <a:rPr kumimoji="0" lang="el-GR" sz="2400" b="1" i="0" u="sng" strike="noStrike" kern="1200" cap="none" spc="0" normalizeH="0" baseline="0" noProof="0" dirty="0">
                <a:ln>
                  <a:noFill/>
                </a:ln>
                <a:solidFill>
                  <a:srgbClr val="009E9A"/>
                </a:solidFill>
                <a:effectLst/>
                <a:uLnTx/>
                <a:uFillTx/>
                <a:latin typeface="Arial" panose="020B0604020202020204"/>
                <a:ea typeface="+mn-ea"/>
                <a:cs typeface="+mn-cs"/>
              </a:rPr>
              <a:t>Παράδειγμα 1 – Χωρίς υποβολή αναθεωρημένης δήλωσης</a:t>
            </a:r>
          </a:p>
          <a:p>
            <a:pPr marL="355600" marR="0" lvl="0" algn="l" defTabSz="914400" rtl="0" eaLnBrk="1" fontAlgn="auto" latinLnBrk="0" hangingPunct="1">
              <a:lnSpc>
                <a:spcPct val="100000"/>
              </a:lnSpc>
              <a:spcBef>
                <a:spcPct val="20000"/>
              </a:spcBef>
              <a:spcAft>
                <a:spcPts val="0"/>
              </a:spcAft>
              <a:buClr>
                <a:srgbClr val="009E9A"/>
              </a:buClr>
              <a:buSzTx/>
              <a:tabLst/>
              <a:defRPr/>
            </a:pPr>
            <a:r>
              <a:rPr kumimoji="0" lang="el-GR" sz="2400" b="1" i="0" u="none" strike="noStrike" kern="1200" cap="none" spc="0" normalizeH="0" baseline="0" noProof="0" dirty="0">
                <a:ln>
                  <a:noFill/>
                </a:ln>
                <a:solidFill>
                  <a:prstClr val="black"/>
                </a:solidFill>
                <a:effectLst/>
                <a:uLnTx/>
                <a:uFillTx/>
                <a:latin typeface="Arial" panose="020B0604020202020204"/>
                <a:ea typeface="+mn-ea"/>
                <a:cs typeface="+mn-cs"/>
              </a:rPr>
              <a:t>Φορολογικό έτος: 2022</a:t>
            </a:r>
          </a:p>
          <a:p>
            <a:pPr marL="6985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Καταληκτική ημερομηνία υποβολής </a:t>
            </a:r>
            <a:r>
              <a:rPr kumimoji="0" lang="en-CY" sz="2400" b="0" i="0" u="none" strike="noStrike" kern="1200" cap="none" spc="0" normalizeH="0" baseline="0" noProof="0" dirty="0">
                <a:ln>
                  <a:noFill/>
                </a:ln>
                <a:solidFill>
                  <a:prstClr val="black"/>
                </a:solidFill>
                <a:effectLst/>
                <a:uLnTx/>
                <a:uFillTx/>
                <a:latin typeface="Arial" panose="020B0604020202020204"/>
                <a:ea typeface="+mn-ea"/>
                <a:cs typeface="+mn-cs"/>
              </a:rPr>
              <a:t>δήλωσης</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31/5/2025</a:t>
            </a:r>
          </a:p>
          <a:p>
            <a:pPr marL="6985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Πραγματική υποβολή δήλωσης: 20/5/2025</a:t>
            </a:r>
          </a:p>
          <a:p>
            <a:pPr marL="6985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
              <a:tabLst/>
              <a:defRPr/>
            </a:pPr>
            <a:r>
              <a:rPr kumimoji="0" lang="en-CY" sz="2400" b="0" i="0" u="none" strike="noStrike" kern="1200" cap="none" spc="0" normalizeH="0" baseline="0" noProof="0" dirty="0">
                <a:ln>
                  <a:noFill/>
                </a:ln>
                <a:solidFill>
                  <a:prstClr val="black"/>
                </a:solidFill>
                <a:effectLst/>
                <a:uLnTx/>
                <a:uFillTx/>
                <a:latin typeface="Arial" panose="020B0604020202020204"/>
                <a:ea typeface="+mn-ea"/>
                <a:cs typeface="+mn-cs"/>
              </a:rPr>
              <a:t>Αναθεωρημένη δήλωση: Δεν υποβλήθηκε</a:t>
            </a:r>
          </a:p>
          <a:p>
            <a:pPr marL="6985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Υποχρ</a:t>
            </a:r>
            <a:r>
              <a:rPr lang="el-GR" sz="2400" dirty="0">
                <a:solidFill>
                  <a:prstClr val="black"/>
                </a:solidFill>
                <a:latin typeface="Arial" panose="020B0604020202020204"/>
              </a:rPr>
              <a:t>έω</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ση για φύλαξη εγγράφων: </a:t>
            </a:r>
          </a:p>
          <a:p>
            <a:pPr marL="1698625" lvl="2" indent="-436563">
              <a:spcBef>
                <a:spcPct val="20000"/>
              </a:spcBef>
              <a:buClr>
                <a:srgbClr val="009E9A"/>
              </a:buClr>
              <a:buFont typeface="Arial" panose="020B0604020202020204" pitchFamily="34" charset="0"/>
              <a:buChar char="→"/>
              <a:defRPr/>
            </a:pPr>
            <a:r>
              <a:rPr kumimoji="0" lang="en-CY" sz="2400" b="1" i="0" u="none" strike="noStrike" kern="1200" cap="none" spc="0" normalizeH="0" baseline="0" noProof="0" dirty="0">
                <a:ln>
                  <a:noFill/>
                </a:ln>
                <a:solidFill>
                  <a:srgbClr val="009E9A"/>
                </a:solidFill>
                <a:effectLst/>
                <a:uLnTx/>
                <a:uFillTx/>
                <a:latin typeface="Arial" panose="020B0604020202020204"/>
                <a:ea typeface="+mn-ea"/>
                <a:cs typeface="+mn-cs"/>
              </a:rPr>
              <a:t>Έναρξη 6ετίας: 31/5/2025</a:t>
            </a:r>
          </a:p>
          <a:p>
            <a:pPr marL="1698625" lvl="2" indent="-436563">
              <a:spcBef>
                <a:spcPct val="20000"/>
              </a:spcBef>
              <a:buClr>
                <a:srgbClr val="009E9A"/>
              </a:buClr>
              <a:buFont typeface="Arial" panose="020B0604020202020204" pitchFamily="34" charset="0"/>
              <a:buChar char="→"/>
              <a:defRPr/>
            </a:pPr>
            <a:r>
              <a:rPr kumimoji="0" lang="en-CY" sz="2400" b="1" i="0" u="none" strike="noStrike" kern="1200" cap="none" spc="0" normalizeH="0" baseline="0" noProof="0" dirty="0">
                <a:ln>
                  <a:noFill/>
                </a:ln>
                <a:solidFill>
                  <a:srgbClr val="009E9A"/>
                </a:solidFill>
                <a:effectLst/>
                <a:uLnTx/>
                <a:uFillTx/>
                <a:latin typeface="Arial" panose="020B0604020202020204"/>
                <a:ea typeface="+mn-ea"/>
                <a:cs typeface="+mn-cs"/>
              </a:rPr>
              <a:t>Λήξη υποχρέωσης φύλαξης εγγράφων: 31/5/2031</a:t>
            </a:r>
          </a:p>
          <a:p>
            <a:pPr marL="285750" marR="0" lvl="0" indent="-28575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Ø"/>
              <a:tabLst/>
              <a:defRPr/>
            </a:pPr>
            <a:endParaRPr kumimoji="0" lang="el-GR" sz="10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Ø"/>
              <a:tabLst/>
              <a:defRPr/>
            </a:pPr>
            <a:r>
              <a:rPr kumimoji="0" lang="el-GR" sz="2400" b="1" i="0" u="sng" strike="noStrike" kern="1200" cap="none" spc="0" normalizeH="0" baseline="0" noProof="0" dirty="0">
                <a:ln>
                  <a:noFill/>
                </a:ln>
                <a:solidFill>
                  <a:srgbClr val="009E9A"/>
                </a:solidFill>
                <a:effectLst/>
                <a:uLnTx/>
                <a:uFillTx/>
                <a:latin typeface="Arial" panose="020B0604020202020204"/>
                <a:ea typeface="+mn-ea"/>
                <a:cs typeface="+mn-cs"/>
              </a:rPr>
              <a:t>Παράδειγμα 2 – Με υποβολή αναθεωρημένης δήλωσης</a:t>
            </a:r>
          </a:p>
          <a:p>
            <a:pPr marL="355600" marR="0" lvl="0" algn="l" defTabSz="914400" rtl="0" eaLnBrk="1" fontAlgn="auto" latinLnBrk="0" hangingPunct="1">
              <a:lnSpc>
                <a:spcPct val="100000"/>
              </a:lnSpc>
              <a:spcBef>
                <a:spcPct val="20000"/>
              </a:spcBef>
              <a:spcAft>
                <a:spcPts val="0"/>
              </a:spcAft>
              <a:buClr>
                <a:srgbClr val="009E9A"/>
              </a:buClr>
              <a:buSzTx/>
              <a:tabLst>
                <a:tab pos="447675" algn="l"/>
              </a:tabLst>
              <a:defRPr/>
            </a:pPr>
            <a:r>
              <a:rPr kumimoji="0" lang="el-GR" sz="2400" b="1" i="0" u="none" strike="noStrike" kern="1200" cap="none" spc="0" normalizeH="0" baseline="0" noProof="0" dirty="0">
                <a:ln>
                  <a:noFill/>
                </a:ln>
                <a:solidFill>
                  <a:prstClr val="black"/>
                </a:solidFill>
                <a:effectLst/>
                <a:uLnTx/>
                <a:uFillTx/>
                <a:latin typeface="Arial" panose="020B0604020202020204"/>
                <a:ea typeface="+mn-ea"/>
                <a:cs typeface="+mn-cs"/>
              </a:rPr>
              <a:t>Φορολογικό έτος: 2022</a:t>
            </a:r>
          </a:p>
          <a:p>
            <a:pPr marL="6985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
              <a:tabLst>
                <a:tab pos="447675" algn="l"/>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Καταληκτική ημερομηνία υποβολής </a:t>
            </a:r>
            <a:r>
              <a:rPr kumimoji="0" lang="en-CY" sz="2400" b="0" i="0" u="none" strike="noStrike" kern="1200" cap="none" spc="0" normalizeH="0" baseline="0" noProof="0" dirty="0">
                <a:ln>
                  <a:noFill/>
                </a:ln>
                <a:solidFill>
                  <a:prstClr val="black"/>
                </a:solidFill>
                <a:effectLst/>
                <a:uLnTx/>
                <a:uFillTx/>
                <a:latin typeface="Arial" panose="020B0604020202020204"/>
                <a:ea typeface="+mn-ea"/>
                <a:cs typeface="+mn-cs"/>
              </a:rPr>
              <a:t>δήλωσης</a:t>
            </a: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 31/5/2025</a:t>
            </a:r>
          </a:p>
          <a:p>
            <a:pPr marL="6985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
              <a:tabLst>
                <a:tab pos="447675" algn="l"/>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Αρχική υποβολή: 20/5/2025</a:t>
            </a:r>
          </a:p>
          <a:p>
            <a:pPr marL="6985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
              <a:tabLst>
                <a:tab pos="447675" algn="l"/>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Αναθεωρημένη δήλωση: 15/4/2027 (εντός 3 ετών από την καταληκτική προθεσμία στις 31/5/2028)</a:t>
            </a:r>
          </a:p>
          <a:p>
            <a:pPr marL="698500" marR="0" lvl="0" indent="-342900" algn="l" defTabSz="914400" rtl="0" eaLnBrk="1" fontAlgn="auto" latinLnBrk="0" hangingPunct="1">
              <a:lnSpc>
                <a:spcPct val="100000"/>
              </a:lnSpc>
              <a:spcBef>
                <a:spcPct val="20000"/>
              </a:spcBef>
              <a:spcAft>
                <a:spcPts val="0"/>
              </a:spcAft>
              <a:buClr>
                <a:srgbClr val="009E9A"/>
              </a:buClr>
              <a:buSzTx/>
              <a:buFont typeface="Wingdings" panose="05000000000000000000" pitchFamily="2" charset="2"/>
              <a:buChar char="§"/>
              <a:tabLst/>
              <a:defRPr/>
            </a:pPr>
            <a:r>
              <a:rPr kumimoji="0" lang="el-GR" sz="2400" b="0" i="0" u="none" strike="noStrike" kern="1200" cap="none" spc="0" normalizeH="0" baseline="0" noProof="0" dirty="0">
                <a:ln>
                  <a:noFill/>
                </a:ln>
                <a:solidFill>
                  <a:prstClr val="black"/>
                </a:solidFill>
                <a:effectLst/>
                <a:uLnTx/>
                <a:uFillTx/>
                <a:latin typeface="Arial" panose="020B0604020202020204"/>
                <a:ea typeface="+mn-ea"/>
                <a:cs typeface="+mn-cs"/>
              </a:rPr>
              <a:t>Υποχρέωση για φύλαξη εγγράφων: </a:t>
            </a:r>
          </a:p>
          <a:p>
            <a:pPr marL="1800225" lvl="3" indent="-450850">
              <a:spcBef>
                <a:spcPct val="20000"/>
              </a:spcBef>
              <a:buClr>
                <a:srgbClr val="009E9A"/>
              </a:buClr>
              <a:buFont typeface="Arial" panose="020B0604020202020204" pitchFamily="34" charset="0"/>
              <a:buChar char="→"/>
              <a:tabLst>
                <a:tab pos="447675" algn="l"/>
              </a:tabLst>
              <a:defRPr/>
            </a:pPr>
            <a:r>
              <a:rPr kumimoji="0" lang="en-CY" sz="2400" b="1" i="0" u="none" strike="noStrike" kern="1200" cap="none" spc="0" normalizeH="0" baseline="0" noProof="0" dirty="0">
                <a:ln>
                  <a:noFill/>
                </a:ln>
                <a:solidFill>
                  <a:srgbClr val="009E9A"/>
                </a:solidFill>
                <a:effectLst/>
                <a:uLnTx/>
                <a:uFillTx/>
                <a:latin typeface="Arial" panose="020B0604020202020204"/>
                <a:ea typeface="+mn-ea"/>
                <a:cs typeface="+mn-cs"/>
              </a:rPr>
              <a:t>Έναρξη </a:t>
            </a:r>
            <a:r>
              <a:rPr kumimoji="0" lang="el-GR" sz="2400" b="1" i="0" u="none" strike="noStrike" kern="1200" cap="none" spc="0" normalizeH="0" baseline="0" noProof="0" dirty="0">
                <a:ln>
                  <a:noFill/>
                </a:ln>
                <a:solidFill>
                  <a:srgbClr val="009E9A"/>
                </a:solidFill>
                <a:effectLst/>
                <a:uLnTx/>
                <a:uFillTx/>
                <a:latin typeface="Arial" panose="020B0604020202020204"/>
                <a:ea typeface="+mn-ea"/>
                <a:cs typeface="+mn-cs"/>
              </a:rPr>
              <a:t>«νέας» </a:t>
            </a:r>
            <a:r>
              <a:rPr kumimoji="0" lang="en-CY" sz="2400" b="1" i="0" u="none" strike="noStrike" kern="1200" cap="none" spc="0" normalizeH="0" baseline="0" noProof="0" dirty="0">
                <a:ln>
                  <a:noFill/>
                </a:ln>
                <a:solidFill>
                  <a:srgbClr val="009E9A"/>
                </a:solidFill>
                <a:effectLst/>
                <a:uLnTx/>
                <a:uFillTx/>
                <a:latin typeface="Arial" panose="020B0604020202020204"/>
                <a:ea typeface="+mn-ea"/>
                <a:cs typeface="+mn-cs"/>
              </a:rPr>
              <a:t>6ετίας: </a:t>
            </a:r>
            <a:r>
              <a:rPr kumimoji="0" lang="el-GR" sz="2400" b="1" i="0" u="none" strike="noStrike" kern="1200" cap="none" spc="0" normalizeH="0" baseline="0" noProof="0" dirty="0">
                <a:ln>
                  <a:noFill/>
                </a:ln>
                <a:solidFill>
                  <a:srgbClr val="009E9A"/>
                </a:solidFill>
                <a:effectLst/>
                <a:uLnTx/>
                <a:uFillTx/>
                <a:latin typeface="Arial" panose="020B0604020202020204"/>
                <a:ea typeface="+mn-ea"/>
                <a:cs typeface="+mn-cs"/>
              </a:rPr>
              <a:t>31/5/2028</a:t>
            </a:r>
            <a:endParaRPr kumimoji="0" lang="en-CY" sz="2400" b="1" i="0" u="none" strike="noStrike" kern="1200" cap="none" spc="0" normalizeH="0" baseline="0" noProof="0" dirty="0">
              <a:ln>
                <a:noFill/>
              </a:ln>
              <a:solidFill>
                <a:srgbClr val="009E9A"/>
              </a:solidFill>
              <a:effectLst/>
              <a:uLnTx/>
              <a:uFillTx/>
              <a:latin typeface="Arial" panose="020B0604020202020204"/>
              <a:ea typeface="+mn-ea"/>
              <a:cs typeface="+mn-cs"/>
            </a:endParaRPr>
          </a:p>
          <a:p>
            <a:pPr marL="1800225" lvl="3" indent="-450850">
              <a:spcBef>
                <a:spcPct val="20000"/>
              </a:spcBef>
              <a:buClr>
                <a:srgbClr val="009E9A"/>
              </a:buClr>
              <a:buFont typeface="Arial" panose="020B0604020202020204" pitchFamily="34" charset="0"/>
              <a:buChar char="→"/>
              <a:tabLst>
                <a:tab pos="5294313" algn="l"/>
              </a:tabLst>
              <a:defRPr/>
            </a:pPr>
            <a:r>
              <a:rPr kumimoji="0" lang="el-GR" sz="2400" b="1" i="0" u="none" strike="noStrike" kern="1200" cap="none" spc="0" normalizeH="0" baseline="0" noProof="0" dirty="0">
                <a:ln>
                  <a:noFill/>
                </a:ln>
                <a:solidFill>
                  <a:srgbClr val="009E9A"/>
                </a:solidFill>
                <a:effectLst/>
                <a:uLnTx/>
                <a:uFillTx/>
                <a:latin typeface="Arial" panose="020B0604020202020204"/>
                <a:ea typeface="+mn-ea"/>
                <a:cs typeface="+mn-cs"/>
              </a:rPr>
              <a:t> </a:t>
            </a:r>
            <a:r>
              <a:rPr kumimoji="0" lang="en-CY" sz="2400" b="1" i="0" u="none" strike="noStrike" kern="1200" cap="none" spc="0" normalizeH="0" baseline="0" noProof="0" dirty="0">
                <a:ln>
                  <a:noFill/>
                </a:ln>
                <a:solidFill>
                  <a:srgbClr val="009E9A"/>
                </a:solidFill>
                <a:effectLst/>
                <a:uLnTx/>
                <a:uFillTx/>
                <a:latin typeface="Arial" panose="020B0604020202020204"/>
                <a:ea typeface="+mn-ea"/>
                <a:cs typeface="+mn-cs"/>
              </a:rPr>
              <a:t>Λήξη υποχρέωσης φύλαξης εγγράφων: </a:t>
            </a:r>
            <a:r>
              <a:rPr kumimoji="0" lang="el-GR" sz="2400" b="1" i="0" u="none" strike="noStrike" kern="1200" cap="none" spc="0" normalizeH="0" baseline="0" noProof="0" dirty="0">
                <a:ln>
                  <a:noFill/>
                </a:ln>
                <a:solidFill>
                  <a:srgbClr val="009E9A"/>
                </a:solidFill>
                <a:effectLst/>
                <a:uLnTx/>
                <a:uFillTx/>
                <a:latin typeface="Arial" panose="020B0604020202020204"/>
                <a:ea typeface="+mn-ea"/>
                <a:cs typeface="+mn-cs"/>
              </a:rPr>
              <a:t>31/5/2034</a:t>
            </a:r>
          </a:p>
          <a:p>
            <a:pPr marL="1800225" lvl="3" indent="-450850">
              <a:spcBef>
                <a:spcPct val="20000"/>
              </a:spcBef>
              <a:buClr>
                <a:srgbClr val="009E9A"/>
              </a:buClr>
              <a:tabLst>
                <a:tab pos="712788" algn="l"/>
                <a:tab pos="5294313" algn="l"/>
              </a:tabLst>
              <a:defRPr/>
            </a:pPr>
            <a:r>
              <a:rPr kumimoji="0" lang="el-GR" sz="2400" b="1" i="0" u="none" strike="noStrike" kern="1200" cap="none" spc="0" normalizeH="0" baseline="0" noProof="0" dirty="0">
                <a:ln>
                  <a:noFill/>
                </a:ln>
                <a:solidFill>
                  <a:srgbClr val="009E9A"/>
                </a:solidFill>
                <a:effectLst/>
                <a:uLnTx/>
                <a:uFillTx/>
                <a:latin typeface="Arial" panose="020B0604020202020204"/>
                <a:ea typeface="+mn-ea"/>
                <a:cs typeface="+mn-cs"/>
              </a:rPr>
              <a:t>       (Η αναθεωρημένη δήλωση επανεκκινεί την 6ετία φύλαξης εγγράφων)</a:t>
            </a:r>
          </a:p>
        </p:txBody>
      </p:sp>
    </p:spTree>
    <p:extLst>
      <p:ext uri="{BB962C8B-B14F-4D97-AF65-F5344CB8AC3E}">
        <p14:creationId xmlns:p14="http://schemas.microsoft.com/office/powerpoint/2010/main" val="268002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TextBox 8">
            <a:extLst>
              <a:ext uri="{FF2B5EF4-FFF2-40B4-BE49-F238E27FC236}">
                <a16:creationId xmlns:a16="http://schemas.microsoft.com/office/drawing/2014/main" id="{AD0D05FB-94F2-5F6B-7AE9-2F09A9CDE75C}"/>
              </a:ext>
            </a:extLst>
          </p:cNvPr>
          <p:cNvSpPr txBox="1"/>
          <p:nvPr/>
        </p:nvSpPr>
        <p:spPr>
          <a:xfrm>
            <a:off x="533400" y="2573565"/>
            <a:ext cx="16916400" cy="5570756"/>
          </a:xfrm>
          <a:prstGeom prst="rect">
            <a:avLst/>
          </a:prstGeom>
          <a:noFill/>
        </p:spPr>
        <p:txBody>
          <a:bodyPr wrap="square">
            <a:spAutoFit/>
          </a:bodyPr>
          <a:lstStyle/>
          <a:p>
            <a:pPr marL="6985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Εάν ξεκινήσει φορολογικός έλεγχος εντός του τελευταίου έτους της 6ετίας, τότε η περίοδος φύλαξης των εγγράφων παρατείνεται μέχρι το νωρίτερο από τα πιο κάτω: </a:t>
            </a:r>
            <a:r>
              <a:rPr kumimoji="0" lang="en-GB"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ίδια διάταξη και στο άρθρο 30(2)]</a:t>
            </a:r>
          </a:p>
          <a:p>
            <a:pPr marL="1406525" marR="0" lvl="0" indent="-6858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Ολοκλήρωση του ελέγχου,</a:t>
            </a:r>
          </a:p>
          <a:p>
            <a:pPr marL="1406525" marR="0" lvl="0" indent="-6858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Συμπλήρωση ενός (1) έτους από την ημερομηνία έναρξης του ελέγχου.</a:t>
            </a:r>
            <a:endParaRPr kumimoji="0" lang="en-CY"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4" name="Slide Number Placeholder 9">
            <a:extLst>
              <a:ext uri="{FF2B5EF4-FFF2-40B4-BE49-F238E27FC236}">
                <a16:creationId xmlns:a16="http://schemas.microsoft.com/office/drawing/2014/main" id="{8F7B3BD3-64BF-1115-67F5-DA5E999BCE46}"/>
              </a:ext>
            </a:extLst>
          </p:cNvPr>
          <p:cNvSpPr txBox="1">
            <a:spLocks/>
          </p:cNvSpPr>
          <p:nvPr/>
        </p:nvSpPr>
        <p:spPr>
          <a:xfrm>
            <a:off x="15858545" y="958173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13</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FA7C5B22-12C1-2E0A-4202-8339A4AE1E7B}"/>
              </a:ext>
            </a:extLst>
          </p:cNvPr>
          <p:cNvSpPr txBox="1"/>
          <p:nvPr/>
        </p:nvSpPr>
        <p:spPr>
          <a:xfrm>
            <a:off x="3843476" y="474002"/>
            <a:ext cx="14138941" cy="1754326"/>
          </a:xfrm>
          <a:prstGeom prst="rect">
            <a:avLst/>
          </a:prstGeom>
          <a:noFill/>
        </p:spPr>
        <p:txBody>
          <a:bodyPr wrap="square" rtlCol="0">
            <a:spAutoFit/>
          </a:bodyPr>
          <a:lstStyle/>
          <a:p>
            <a:pPr algn="ctr"/>
            <a:r>
              <a:rPr lang="el-GR" sz="5400" b="1" dirty="0">
                <a:solidFill>
                  <a:srgbClr val="009E9A"/>
                </a:solidFill>
                <a:latin typeface="Arial" panose="020B0604020202020204" pitchFamily="34" charset="0"/>
              </a:rPr>
              <a:t>Άρθρο 5</a:t>
            </a:r>
            <a:r>
              <a:rPr lang="en-GB" sz="5400" b="1" dirty="0">
                <a:solidFill>
                  <a:srgbClr val="009E9A"/>
                </a:solidFill>
                <a:latin typeface="Arial" panose="020B0604020202020204" pitchFamily="34" charset="0"/>
              </a:rPr>
              <a:t>(7)</a:t>
            </a:r>
            <a:r>
              <a:rPr lang="el-GR" sz="5400" b="1" dirty="0">
                <a:solidFill>
                  <a:srgbClr val="009E9A"/>
                </a:solidFill>
                <a:latin typeface="Arial" panose="020B0604020202020204" pitchFamily="34" charset="0"/>
              </a:rPr>
              <a:t> - Υποβολή φορολογικών δηλώσεων (φύλαξη εγγράφων) [συνέχεια]</a:t>
            </a:r>
            <a:endParaRPr lang="LID4096" sz="5400"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7155531">
            <a:off x="-10511645" y="-10865124"/>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0" name="TextBox 9">
            <a:extLst>
              <a:ext uri="{FF2B5EF4-FFF2-40B4-BE49-F238E27FC236}">
                <a16:creationId xmlns:a16="http://schemas.microsoft.com/office/drawing/2014/main" id="{51643C7E-4871-9DAB-C6B1-AA366C0F5139}"/>
              </a:ext>
            </a:extLst>
          </p:cNvPr>
          <p:cNvSpPr txBox="1"/>
          <p:nvPr/>
        </p:nvSpPr>
        <p:spPr>
          <a:xfrm>
            <a:off x="840707" y="2109327"/>
            <a:ext cx="16009060" cy="7201972"/>
          </a:xfrm>
          <a:prstGeom prst="rect">
            <a:avLst/>
          </a:prstGeom>
          <a:noFill/>
        </p:spPr>
        <p:txBody>
          <a:bodyPr wrap="square" rtlCol="0">
            <a:spAutoFit/>
          </a:bodyPr>
          <a:lstStyle/>
          <a:p>
            <a:pPr marL="82550" marR="0" lvl="0" algn="just" defTabSz="914400" rtl="0" eaLnBrk="1" fontAlgn="auto" latinLnBrk="0" hangingPunct="1">
              <a:lnSpc>
                <a:spcPct val="100000"/>
              </a:lnSpc>
              <a:spcBef>
                <a:spcPts val="300"/>
              </a:spcBef>
              <a:spcAft>
                <a:spcPts val="0"/>
              </a:spcAft>
              <a:buClr>
                <a:srgbClr val="00C0BC"/>
              </a:buClr>
              <a:buSzPct val="68000"/>
              <a:tabLst/>
              <a:defRPr/>
            </a:pPr>
            <a:r>
              <a:rPr kumimoji="0" lang="el-GR" sz="3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Τροποποιήσεις:</a:t>
            </a:r>
          </a:p>
          <a:p>
            <a:pPr marL="4572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Ο Έφορος δύναται να εγγράφει στο φορολογικό μητρώο οποιοδήποτε πρόσωπο και το ειδοποιεί περί τούτου.</a:t>
            </a:r>
          </a:p>
          <a:p>
            <a:pPr marL="538163" marR="0" lvl="0" algn="just" defTabSz="914400" rtl="0" eaLnBrk="1" fontAlgn="auto" latinLnBrk="0" hangingPunct="1">
              <a:lnSpc>
                <a:spcPct val="100000"/>
              </a:lnSpc>
              <a:spcBef>
                <a:spcPts val="1200"/>
              </a:spcBef>
              <a:spcAft>
                <a:spcPts val="0"/>
              </a:spcAft>
              <a:buClr>
                <a:srgbClr val="00C0BC"/>
              </a:buClr>
              <a:buSzTx/>
              <a:tabLst>
                <a:tab pos="717550" algn="l"/>
              </a:tabLst>
              <a:defRPr/>
            </a:pPr>
            <a:r>
              <a:rPr kumimoji="0" lang="el-GR" sz="3200" b="0" i="0" u="none" strike="noStrike" kern="1200" cap="none" spc="0" normalizeH="0" baseline="0" noProof="0" dirty="0">
                <a:ln>
                  <a:noFill/>
                </a:ln>
                <a:solidFill>
                  <a:srgbClr val="00C0BC"/>
                </a:solidFill>
                <a:effectLst/>
                <a:uLnTx/>
                <a:uFillTx/>
                <a:latin typeface="Arial" panose="020B0604020202020204" pitchFamily="34" charset="0"/>
                <a:cs typeface="Arial" panose="020B0604020202020204" pitchFamily="34" charset="0"/>
              </a:rPr>
              <a:t>►</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Για την ειδοποίηση του προσώπου μπορεί να χρησιμοποιηθεί διεύθυνση ή και ηλεκτρονική διεύθυνση που το πρόσωπο έχει δώσει σε άλλη αρμόδια αρχή στη Δημοκρατία, ή μπορεί ο Έφορος να χρησιμοποιήσει άλλο τρόπο που κρίνει επαρκή για την ειδοποίηση του προσώπου. </a:t>
            </a:r>
          </a:p>
          <a:p>
            <a:pPr marL="4572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4572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Άτομο</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έχει υποχρέωση να εγγραφεί στο φορολογικό μητρώο, σε περίπτωση που: </a:t>
            </a:r>
          </a:p>
          <a:p>
            <a:pPr marL="914400" marR="0" lvl="1"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είναι φορολογικός κάτοικος Κύπρου και έχει συμπληρώσει το 25</a:t>
            </a:r>
            <a:r>
              <a:rPr kumimoji="0" lang="el-GR" sz="32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ο</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έτος της ηλικίας του,       </a:t>
            </a:r>
            <a:r>
              <a:rPr kumimoji="0" lang="el-GR" sz="3200" b="1" i="0" u="sng" strike="noStrike" kern="1200" cap="none" spc="0" normalizeH="0" baseline="0" noProof="0" dirty="0">
                <a:ln>
                  <a:noFill/>
                </a:ln>
                <a:solidFill>
                  <a:srgbClr val="009E9A"/>
                </a:solidFill>
                <a:effectLst/>
                <a:uLnTx/>
                <a:uFillTx/>
                <a:latin typeface="Arial" panose="020B0604020202020204" pitchFamily="34" charset="0"/>
                <a:ea typeface="+mn-ea"/>
                <a:cs typeface="+mn-cs"/>
              </a:rPr>
              <a:t>ή</a:t>
            </a:r>
          </a:p>
          <a:p>
            <a:pPr marL="914400" marR="0" lvl="1"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έχει εισοδήματα που εμπίπτουν στο άρθρο 5 του περί Φορολογίας του Εισοδήματος Νόμου.</a:t>
            </a:r>
          </a:p>
        </p:txBody>
      </p:sp>
      <p:sp>
        <p:nvSpPr>
          <p:cNvPr id="14" name="Slide Number Placeholder 9">
            <a:extLst>
              <a:ext uri="{FF2B5EF4-FFF2-40B4-BE49-F238E27FC236}">
                <a16:creationId xmlns:a16="http://schemas.microsoft.com/office/drawing/2014/main" id="{AFE89684-2822-DA9C-3734-A07D823B78AA}"/>
              </a:ext>
            </a:extLst>
          </p:cNvPr>
          <p:cNvSpPr>
            <a:spLocks noGrp="1"/>
          </p:cNvSpPr>
          <p:nvPr>
            <p:ph type="sldNum" sz="quarter" idx="12"/>
          </p:nvPr>
        </p:nvSpPr>
        <p:spPr>
          <a:xfrm>
            <a:off x="15849600" y="9659174"/>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14</a:t>
            </a:fld>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988B166-2413-8573-A400-154EEE0A5F71}"/>
              </a:ext>
            </a:extLst>
          </p:cNvPr>
          <p:cNvSpPr txBox="1"/>
          <p:nvPr/>
        </p:nvSpPr>
        <p:spPr>
          <a:xfrm>
            <a:off x="4432796" y="146227"/>
            <a:ext cx="13487400" cy="1938992"/>
          </a:xfrm>
          <a:prstGeom prst="rect">
            <a:avLst/>
          </a:prstGeom>
          <a:noFill/>
        </p:spPr>
        <p:txBody>
          <a:bodyPr wrap="square">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Άρθρα 5Α - Υποχρέωση εγγραφής στο Φορολογικό Μητρώο</a:t>
            </a:r>
            <a:endParaRPr lang="LID4096" sz="13800" dirty="0">
              <a:solidFill>
                <a:srgbClr val="009E9A"/>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17842-6598-6ADE-3703-BC58A22F5A6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7CE0670-1487-41EB-4C1E-80D77FA401BA}"/>
              </a:ext>
            </a:extLst>
          </p:cNvPr>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a:extLst>
              <a:ext uri="{FF2B5EF4-FFF2-40B4-BE49-F238E27FC236}">
                <a16:creationId xmlns:a16="http://schemas.microsoft.com/office/drawing/2014/main" id="{A5AAAE87-D761-8875-2975-B6EB5668A407}"/>
              </a:ext>
            </a:extLst>
          </p:cNvPr>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a:extLst>
              <a:ext uri="{FF2B5EF4-FFF2-40B4-BE49-F238E27FC236}">
                <a16:creationId xmlns:a16="http://schemas.microsoft.com/office/drawing/2014/main" id="{30DA9916-B974-D686-1F47-FD871DE95A4E}"/>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a:extLst>
              <a:ext uri="{FF2B5EF4-FFF2-40B4-BE49-F238E27FC236}">
                <a16:creationId xmlns:a16="http://schemas.microsoft.com/office/drawing/2014/main" id="{CC83D6BD-C618-1541-3438-3E7B72EEDB0F}"/>
              </a:ext>
            </a:extLst>
          </p:cNvPr>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TextBox 4">
            <a:extLst>
              <a:ext uri="{FF2B5EF4-FFF2-40B4-BE49-F238E27FC236}">
                <a16:creationId xmlns:a16="http://schemas.microsoft.com/office/drawing/2014/main" id="{E7CAF112-CE83-5EFF-A028-C6919B102100}"/>
              </a:ext>
            </a:extLst>
          </p:cNvPr>
          <p:cNvSpPr txBox="1"/>
          <p:nvPr/>
        </p:nvSpPr>
        <p:spPr>
          <a:xfrm>
            <a:off x="789052" y="2229405"/>
            <a:ext cx="16532909" cy="7140416"/>
          </a:xfrm>
          <a:prstGeom prst="rect">
            <a:avLst/>
          </a:prstGeom>
          <a:noFill/>
        </p:spPr>
        <p:txBody>
          <a:bodyPr wrap="square" rtlCol="0">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400" b="1" i="0" u="none" strike="noStrike" kern="1200" cap="none" spc="0" normalizeH="0" baseline="0" noProof="0" dirty="0">
                <a:ln>
                  <a:noFill/>
                </a:ln>
                <a:solidFill>
                  <a:prstClr val="black"/>
                </a:solidFill>
                <a:effectLst/>
                <a:uLnTx/>
                <a:uFillTx/>
                <a:latin typeface="Arial" panose="020B0604020202020204"/>
                <a:ea typeface="+mn-ea"/>
                <a:cs typeface="+mn-cs"/>
              </a:rPr>
              <a:t>Εταιρεία</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 έχει υποχρέωση να εγγραφεί στο Φορολογικό Μητρώο </a:t>
            </a:r>
            <a:r>
              <a:rPr kumimoji="0" lang="el-GR" sz="4400" b="1" i="0" u="none" strike="noStrike" kern="1200" cap="none" spc="0" normalizeH="0" baseline="0" noProof="0" dirty="0">
                <a:ln>
                  <a:noFill/>
                </a:ln>
                <a:solidFill>
                  <a:prstClr val="black"/>
                </a:solidFill>
                <a:effectLst/>
                <a:uLnTx/>
                <a:uFillTx/>
                <a:latin typeface="Arial" panose="020B0604020202020204"/>
                <a:ea typeface="+mn-ea"/>
                <a:cs typeface="+mn-cs"/>
              </a:rPr>
              <a:t>εντός 60 ημερών </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από την ημερομηνία:</a:t>
            </a:r>
          </a:p>
          <a:p>
            <a:pPr marL="1028700" marR="0" lvl="1"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της σύστασή της,</a:t>
            </a:r>
          </a:p>
          <a:p>
            <a:pPr marL="1028700" marR="0" lvl="1"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της εγγραφής της δυνάμει οποιουδήποτε εκάστοτε σε ισχύ Νόμου στη Δημοκρατία,</a:t>
            </a:r>
          </a:p>
          <a:p>
            <a:pPr marL="1028700" marR="0" lvl="1"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της εγγραφής της σύμφωνα με τον περί Εταιρειών Νόμο, σε περίπτωση που συστάθηκε εκτός της Δημοκρατίας, </a:t>
            </a:r>
          </a:p>
          <a:p>
            <a:pPr marL="1028700" marR="0" lvl="1"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000" b="1" i="0" u="none" strike="noStrike" kern="1200" cap="none" spc="0" normalizeH="0" baseline="0" noProof="0" dirty="0">
                <a:ln>
                  <a:noFill/>
                </a:ln>
                <a:solidFill>
                  <a:prstClr val="black"/>
                </a:solidFill>
                <a:effectLst/>
                <a:uLnTx/>
                <a:uFillTx/>
                <a:latin typeface="Arial" panose="020B0604020202020204"/>
                <a:ea typeface="+mn-ea"/>
                <a:cs typeface="+mn-cs"/>
              </a:rPr>
              <a:t>που γίνεται κάτοικος της Δημοκρατίας,</a:t>
            </a:r>
          </a:p>
          <a:p>
            <a:pPr marL="1028700" marR="0" lvl="1"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000" b="1" i="0" u="none" strike="noStrike" kern="1200" cap="none" spc="0" normalizeH="0" baseline="0" noProof="0" dirty="0">
                <a:ln>
                  <a:noFill/>
                </a:ln>
                <a:solidFill>
                  <a:prstClr val="black"/>
                </a:solidFill>
                <a:effectLst/>
                <a:uLnTx/>
                <a:uFillTx/>
                <a:latin typeface="Arial" panose="020B0604020202020204"/>
                <a:ea typeface="+mn-ea"/>
                <a:cs typeface="+mn-cs"/>
              </a:rPr>
              <a:t>απόκτησης εισοδημάτων που εμπίπτουν στο άρθρο 5 του περί Φορολογίας του Εισοδήματος Νόμου.</a:t>
            </a:r>
            <a:endParaRPr kumimoji="0" lang="en-CY"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3" name="Slide Number Placeholder 9">
            <a:extLst>
              <a:ext uri="{FF2B5EF4-FFF2-40B4-BE49-F238E27FC236}">
                <a16:creationId xmlns:a16="http://schemas.microsoft.com/office/drawing/2014/main" id="{4DF048CD-B899-AAFD-FB71-4B4CFF57F34D}"/>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15</a:t>
            </a:fld>
            <a:endParaRPr lang="en-US" sz="20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5655528-C99B-404E-FC8D-5400037B61F1}"/>
              </a:ext>
            </a:extLst>
          </p:cNvPr>
          <p:cNvSpPr txBox="1"/>
          <p:nvPr/>
        </p:nvSpPr>
        <p:spPr>
          <a:xfrm>
            <a:off x="4432796" y="146227"/>
            <a:ext cx="13487400" cy="1938992"/>
          </a:xfrm>
          <a:prstGeom prst="rect">
            <a:avLst/>
          </a:prstGeom>
          <a:noFill/>
        </p:spPr>
        <p:txBody>
          <a:bodyPr wrap="square">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Άρθρα 5Α - Υποχρέωση εγγραφής στο Φορολογικό Μητρώο</a:t>
            </a:r>
            <a:endParaRPr lang="LID4096" sz="13800" dirty="0">
              <a:solidFill>
                <a:srgbClr val="009E9A"/>
              </a:solidFill>
            </a:endParaRPr>
          </a:p>
        </p:txBody>
      </p:sp>
    </p:spTree>
    <p:extLst>
      <p:ext uri="{BB962C8B-B14F-4D97-AF65-F5344CB8AC3E}">
        <p14:creationId xmlns:p14="http://schemas.microsoft.com/office/powerpoint/2010/main" val="1229880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9FFBA-F001-CCCA-D5DD-8E73FB6A80A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9F928D1-62D7-3601-95A7-77191D9A9192}"/>
              </a:ext>
            </a:extLst>
          </p:cNvPr>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a:extLst>
              <a:ext uri="{FF2B5EF4-FFF2-40B4-BE49-F238E27FC236}">
                <a16:creationId xmlns:a16="http://schemas.microsoft.com/office/drawing/2014/main" id="{756EC545-50B5-7CFC-3392-D81D005AF354}"/>
              </a:ext>
            </a:extLst>
          </p:cNvPr>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a:extLst>
              <a:ext uri="{FF2B5EF4-FFF2-40B4-BE49-F238E27FC236}">
                <a16:creationId xmlns:a16="http://schemas.microsoft.com/office/drawing/2014/main" id="{90B8DDC5-DA75-4ABF-57B3-52D7363804D4}"/>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a:extLst>
              <a:ext uri="{FF2B5EF4-FFF2-40B4-BE49-F238E27FC236}">
                <a16:creationId xmlns:a16="http://schemas.microsoft.com/office/drawing/2014/main" id="{C7BAFF4E-D52D-1278-591F-4A6CEB9FAB1C}"/>
              </a:ext>
            </a:extLst>
          </p:cNvPr>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TextBox 4">
            <a:extLst>
              <a:ext uri="{FF2B5EF4-FFF2-40B4-BE49-F238E27FC236}">
                <a16:creationId xmlns:a16="http://schemas.microsoft.com/office/drawing/2014/main" id="{C879FD51-83EF-9863-DB24-0FED2B6C7474}"/>
              </a:ext>
            </a:extLst>
          </p:cNvPr>
          <p:cNvSpPr txBox="1"/>
          <p:nvPr/>
        </p:nvSpPr>
        <p:spPr>
          <a:xfrm>
            <a:off x="1398686" y="2588152"/>
            <a:ext cx="15490627" cy="4524315"/>
          </a:xfrm>
          <a:prstGeom prst="rect">
            <a:avLst/>
          </a:prstGeom>
          <a:noFill/>
        </p:spPr>
        <p:txBody>
          <a:bodyPr wrap="square" rtlCol="0">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Πρόσωπο (άτομο ή εταιρεία) που είναι εγγεγραμμένο στο φορολογικό μητρώο έχει υποχρέωση να ενημερώνει για οποιεσδήποτε αλλαγές στα στοιχεία του στο φορολογικό μητρώο εντός </a:t>
            </a:r>
            <a:r>
              <a:rPr kumimoji="0" lang="el-GR" sz="4800" b="1" i="0" u="none" strike="noStrike" kern="1200" cap="none" spc="0" normalizeH="0" baseline="0" noProof="0" dirty="0">
                <a:ln>
                  <a:noFill/>
                </a:ln>
                <a:solidFill>
                  <a:prstClr val="black"/>
                </a:solidFill>
                <a:effectLst/>
                <a:uLnTx/>
                <a:uFillTx/>
                <a:latin typeface="Arial" panose="020B0604020202020204"/>
                <a:ea typeface="+mn-ea"/>
                <a:cs typeface="+mn-cs"/>
              </a:rPr>
              <a:t>60 ημερών </a:t>
            </a: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(περιλαμβανομένου της ταχυδρομικής και ηλεκτρονικής </a:t>
            </a:r>
            <a:r>
              <a:rPr kumimoji="0" lang="el-GR" sz="4800" b="1" i="0" u="none" strike="noStrike" kern="1200" cap="none" spc="0" normalizeH="0" baseline="0" noProof="0" dirty="0">
                <a:ln>
                  <a:noFill/>
                </a:ln>
                <a:solidFill>
                  <a:prstClr val="black"/>
                </a:solidFill>
                <a:effectLst/>
                <a:uLnTx/>
                <a:uFillTx/>
                <a:latin typeface="Arial" panose="020B0604020202020204"/>
                <a:ea typeface="+mn-ea"/>
                <a:cs typeface="+mn-cs"/>
              </a:rPr>
              <a:t>διεύθυνσης αλληλογραφίας</a:t>
            </a: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 </a:t>
            </a:r>
            <a:endParaRPr kumimoji="0" lang="en-CY"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3" name="Slide Number Placeholder 9">
            <a:extLst>
              <a:ext uri="{FF2B5EF4-FFF2-40B4-BE49-F238E27FC236}">
                <a16:creationId xmlns:a16="http://schemas.microsoft.com/office/drawing/2014/main" id="{CAD8110D-6EBE-2F38-8B41-79A54EC34EEE}"/>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16</a:t>
            </a:fld>
            <a:endParaRPr lang="en-US"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99465DB-40E3-D018-6FC3-F8C8FB99E35A}"/>
              </a:ext>
            </a:extLst>
          </p:cNvPr>
          <p:cNvSpPr txBox="1"/>
          <p:nvPr/>
        </p:nvSpPr>
        <p:spPr>
          <a:xfrm>
            <a:off x="4432796" y="146227"/>
            <a:ext cx="13487400" cy="1938992"/>
          </a:xfrm>
          <a:prstGeom prst="rect">
            <a:avLst/>
          </a:prstGeom>
          <a:noFill/>
        </p:spPr>
        <p:txBody>
          <a:bodyPr wrap="square">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Άρθρα 5Α - Υποχρέωση εγγραφής στο Φορολογικό Μητρώο</a:t>
            </a:r>
            <a:endParaRPr lang="LID4096" sz="13800" dirty="0">
              <a:solidFill>
                <a:srgbClr val="009E9A"/>
              </a:solidFill>
            </a:endParaRPr>
          </a:p>
        </p:txBody>
      </p:sp>
    </p:spTree>
    <p:extLst>
      <p:ext uri="{BB962C8B-B14F-4D97-AF65-F5344CB8AC3E}">
        <p14:creationId xmlns:p14="http://schemas.microsoft.com/office/powerpoint/2010/main" val="4162657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64929"/>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2" name="TextBox 11">
            <a:extLst>
              <a:ext uri="{FF2B5EF4-FFF2-40B4-BE49-F238E27FC236}">
                <a16:creationId xmlns:a16="http://schemas.microsoft.com/office/drawing/2014/main" id="{BCAA1B70-DB89-E80E-E93E-1E01861BC414}"/>
              </a:ext>
            </a:extLst>
          </p:cNvPr>
          <p:cNvSpPr txBox="1"/>
          <p:nvPr/>
        </p:nvSpPr>
        <p:spPr>
          <a:xfrm>
            <a:off x="762000" y="2645459"/>
            <a:ext cx="16020898" cy="6494085"/>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Τροποποίηση ώστε να διευκρινίζεται ότι δεν δύναται η υποβολή αναθεωρημένης φορολογικής δήλωσης για φορολογικό έτος που βρίσκεται υπό εξέταση, κατά τη διενέργεια ή </a:t>
            </a:r>
            <a:r>
              <a:rPr kumimoji="0" lang="el-GR" sz="3600" b="1" i="0" u="none" strike="noStrike" kern="1200" cap="none" spc="0" normalizeH="0" baseline="0" noProof="0" dirty="0">
                <a:ln>
                  <a:noFill/>
                </a:ln>
                <a:solidFill>
                  <a:prstClr val="black"/>
                </a:solidFill>
                <a:effectLst/>
                <a:uLnTx/>
                <a:uFillTx/>
                <a:latin typeface="Arial" panose="020B0604020202020204"/>
                <a:ea typeface="+mn-ea"/>
                <a:cs typeface="+mn-cs"/>
              </a:rPr>
              <a:t>μετά τη διενέργεια</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 εξέτασης ή ελέγχου από το Τμήμα Φορολογίας.   </a:t>
            </a:r>
          </a:p>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Ωστόσο, ο Έφορος δύναται να αποδεχθεί την υποβολή αναθεωρημένης δήλωσης σε οποιοδήποτε χρόνο, νοουμένου ότι τηρείται ο περιορισμός των τριών (3) ετών από τη λήξη της προθεσμίας υποβολής φορολογικής δήλωσης. </a:t>
            </a:r>
          </a:p>
          <a:p>
            <a:pPr marR="0" lvl="0" algn="just" defTabSz="914400" rtl="0" eaLnBrk="1" fontAlgn="auto" latinLnBrk="0" hangingPunct="1">
              <a:lnSpc>
                <a:spcPct val="100000"/>
              </a:lnSpc>
              <a:spcBef>
                <a:spcPts val="1200"/>
              </a:spcBef>
              <a:spcAft>
                <a:spcPts val="0"/>
              </a:spcAft>
              <a:buClr>
                <a:srgbClr val="00C0BC"/>
              </a:buClr>
              <a:buSzTx/>
              <a:tabLst>
                <a:tab pos="3556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[Τρόποι υποβολής αναθεωρημένης δήλωσης: στο παρόν στάδιο υποβάλλονται σε έντυπη μορφή, αλλά σχεδιάζεται η ηλεκτρονική διαδικασία υποβολής.]     </a:t>
            </a:r>
            <a:endParaRPr kumimoji="0" lang="en-CY"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4" name="Slide Number Placeholder 9">
            <a:extLst>
              <a:ext uri="{FF2B5EF4-FFF2-40B4-BE49-F238E27FC236}">
                <a16:creationId xmlns:a16="http://schemas.microsoft.com/office/drawing/2014/main" id="{0F2F378C-66C8-9AE1-751C-C0ADC0378E71}"/>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17</a:t>
            </a:fld>
            <a:endParaRPr lang="en-US" sz="2000" dirty="0">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1AA6F078-A1FA-D8BB-E121-6F0C5BB952FC}"/>
              </a:ext>
            </a:extLst>
          </p:cNvPr>
          <p:cNvSpPr txBox="1">
            <a:spLocks/>
          </p:cNvSpPr>
          <p:nvPr/>
        </p:nvSpPr>
        <p:spPr>
          <a:xfrm>
            <a:off x="3962400" y="346994"/>
            <a:ext cx="13536547" cy="172920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6000" b="1" dirty="0">
                <a:solidFill>
                  <a:srgbClr val="009E9A"/>
                </a:solidFill>
                <a:latin typeface="Arial" panose="020B0604020202020204" pitchFamily="34" charset="0"/>
              </a:rPr>
              <a:t>Άρθρα 5Β - Υποβολή αναθεωρημένης δήλωσης</a:t>
            </a:r>
            <a:endParaRPr lang="en-CY" sz="6000" dirty="0">
              <a:solidFill>
                <a:srgbClr val="009E9A"/>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Freeform 5"/>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BABDA672-3945-97DC-3242-BCE13F1257AC}"/>
              </a:ext>
            </a:extLst>
          </p:cNvPr>
          <p:cNvSpPr txBox="1"/>
          <p:nvPr/>
        </p:nvSpPr>
        <p:spPr>
          <a:xfrm>
            <a:off x="1263370" y="1484216"/>
            <a:ext cx="16491229" cy="8094524"/>
          </a:xfrm>
          <a:prstGeom prst="rect">
            <a:avLst/>
          </a:prstGeom>
          <a:noFill/>
        </p:spPr>
        <p:txBody>
          <a:bodyPr wrap="square">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Εργοδότης υποβάλλει κατάσταση </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με όλους τους υπαλλήλους</a:t>
            </a:r>
            <a:r>
              <a:rPr kumimoji="0" lang="en-GB" sz="3200" b="1"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και συνταξιούχους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που έχει εντός ενός φορολογικού έτους (συμπεριλαμβανομένων και αυτών που δεν έχει υποχρέωση παρακράτησης φόρου), </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μέχρι την 31</a:t>
            </a:r>
            <a:r>
              <a:rPr kumimoji="0" lang="el-GR" sz="3200" b="1" i="0" u="none" strike="noStrike" kern="1200" cap="none" spc="0" normalizeH="0" baseline="30000" noProof="0" dirty="0">
                <a:ln>
                  <a:noFill/>
                </a:ln>
                <a:solidFill>
                  <a:prstClr val="black"/>
                </a:solidFill>
                <a:effectLst/>
                <a:uLnTx/>
                <a:uFillTx/>
                <a:latin typeface="Arial" panose="020B0604020202020204"/>
                <a:ea typeface="+mn-ea"/>
                <a:cs typeface="+mn-cs"/>
              </a:rPr>
              <a:t>η</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 Μαρτίου του επόμενου </a:t>
            </a:r>
            <a:r>
              <a:rPr kumimoji="0" lang="el-GR" sz="3200" b="1" i="0" u="none" strike="noStrike" kern="1200" cap="none" spc="0" normalizeH="0" baseline="0" noProof="0" dirty="0" err="1">
                <a:ln>
                  <a:noFill/>
                </a:ln>
                <a:solidFill>
                  <a:prstClr val="black"/>
                </a:solidFill>
                <a:effectLst/>
                <a:uLnTx/>
                <a:uFillTx/>
                <a:latin typeface="Arial" panose="020B0604020202020204"/>
                <a:ea typeface="+mn-ea"/>
                <a:cs typeface="+mn-cs"/>
              </a:rPr>
              <a:t>έτ</a:t>
            </a:r>
            <a:r>
              <a:rPr kumimoji="0" lang="en-US" sz="3200" b="1" i="0" u="none" strike="noStrike" kern="1200" cap="none" spc="0" normalizeH="0" baseline="0" noProof="0" dirty="0">
                <a:ln>
                  <a:noFill/>
                </a:ln>
                <a:solidFill>
                  <a:prstClr val="black"/>
                </a:solidFill>
                <a:effectLst/>
                <a:uLnTx/>
                <a:uFillTx/>
                <a:latin typeface="Arial" panose="020B0604020202020204"/>
                <a:ea typeface="+mn-ea"/>
                <a:cs typeface="+mn-cs"/>
              </a:rPr>
              <a:t>o</a:t>
            </a:r>
            <a:r>
              <a:rPr kumimoji="0" lang="el-GR" sz="3200" b="1" i="0" u="none" strike="noStrike" kern="1200" cap="none" spc="0" normalizeH="0" baseline="0" noProof="0" dirty="0" err="1">
                <a:ln>
                  <a:noFill/>
                </a:ln>
                <a:solidFill>
                  <a:prstClr val="black"/>
                </a:solidFill>
                <a:effectLst/>
                <a:uLnTx/>
                <a:uFillTx/>
                <a:latin typeface="Arial" panose="020B0604020202020204"/>
                <a:ea typeface="+mn-ea"/>
                <a:cs typeface="+mn-cs"/>
              </a:rPr>
              <a:t>υς</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 Χ+1</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με τα πιο κάτω στοιχεία ανά υπάλληλο:</a:t>
            </a:r>
          </a:p>
          <a:p>
            <a:pPr marL="800100" marR="0" lvl="1" indent="-400050" algn="just" defTabSz="914400" rtl="0" eaLnBrk="1" fontAlgn="auto" latinLnBrk="0" hangingPunct="1">
              <a:lnSpc>
                <a:spcPct val="100000"/>
              </a:lnSpc>
              <a:spcBef>
                <a:spcPts val="1200"/>
              </a:spcBef>
              <a:spcAft>
                <a:spcPts val="0"/>
              </a:spcAft>
              <a:buClr>
                <a:srgbClr val="00C0BC"/>
              </a:buClr>
              <a:buSzTx/>
              <a:buFont typeface="+mj-lt"/>
              <a:buAutoNum type="romanLcPeriod"/>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όνομα, αριθμό ταυτότητας, </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αριθμό φορολογικής ταυτότητας</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ημερομηνία γέννησης, διεύθυνση ηλεκτρονικού ταχυδρομείου και τη διεύθυνση διαμονής του</a:t>
            </a:r>
          </a:p>
          <a:p>
            <a:pPr marL="800100" marR="0" lvl="1" indent="-400050" algn="just" defTabSz="914400" rtl="0" eaLnBrk="1" fontAlgn="auto" latinLnBrk="0" hangingPunct="1">
              <a:lnSpc>
                <a:spcPct val="100000"/>
              </a:lnSpc>
              <a:spcBef>
                <a:spcPts val="1200"/>
              </a:spcBef>
              <a:spcAft>
                <a:spcPts val="0"/>
              </a:spcAft>
              <a:buClr>
                <a:srgbClr val="00C0BC"/>
              </a:buClr>
              <a:buSzTx/>
              <a:buFont typeface="+mj-lt"/>
              <a:buAutoNum type="romanLcPeriod"/>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την ημερομηνία έναρξης εργοδότησης ή/και ημερομηνία τερματισμού της εργοδότησης</a:t>
            </a:r>
          </a:p>
          <a:p>
            <a:pPr marL="800100" marR="0" lvl="1" indent="-400050" algn="just" defTabSz="914400" rtl="0" eaLnBrk="1" fontAlgn="auto" latinLnBrk="0" hangingPunct="1">
              <a:lnSpc>
                <a:spcPct val="100000"/>
              </a:lnSpc>
              <a:spcBef>
                <a:spcPts val="1200"/>
              </a:spcBef>
              <a:spcAft>
                <a:spcPts val="0"/>
              </a:spcAft>
              <a:buClr>
                <a:srgbClr val="00C0BC"/>
              </a:buClr>
              <a:buSzTx/>
              <a:buFont typeface="+mj-lt"/>
              <a:buAutoNum type="romanLcPeriod"/>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εισόδημα, κέρδος ή όφελος που παρασχέθηκε από τον εργοδότη, περιλαμβανομένων συντάξεων και χαριστικών πληρωμών και οφέλους από πιστωτική διευκόλυνση-άρθρα 5(1)(ζ) και 5(2)(ζ) του περί Φορολογίας του Εισοδήματος Νόμου </a:t>
            </a:r>
          </a:p>
          <a:p>
            <a:pPr marL="800100" marR="0" lvl="1" indent="-400050" algn="just" defTabSz="914400" rtl="0" eaLnBrk="1" fontAlgn="auto" latinLnBrk="0" hangingPunct="1">
              <a:lnSpc>
                <a:spcPct val="100000"/>
              </a:lnSpc>
              <a:spcBef>
                <a:spcPts val="1200"/>
              </a:spcBef>
              <a:spcAft>
                <a:spcPts val="0"/>
              </a:spcAft>
              <a:buClr>
                <a:srgbClr val="00C0BC"/>
              </a:buClr>
              <a:buSzTx/>
              <a:buFont typeface="+mj-lt"/>
              <a:buAutoNum type="romanLcPeriod"/>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οποιοδήποτε στοιχείο απαιτείται για την εφαρμογή του περί Βεβαιώσεως και Εισπράξεως Φόρων Νόμου (παρακράτηση, βεβαίωση, είσπραξη) και άλλων νόμων που επιβάλλουν φόρο ή εισφορά (</a:t>
            </a:r>
            <a:r>
              <a:rPr kumimoji="0" lang="el-GR" sz="3200" b="0" i="0" u="none" strike="noStrike" kern="1200" cap="none" spc="0" normalizeH="0" baseline="0" noProof="0" dirty="0" err="1">
                <a:ln>
                  <a:noFill/>
                </a:ln>
                <a:solidFill>
                  <a:prstClr val="black"/>
                </a:solidFill>
                <a:effectLst/>
                <a:uLnTx/>
                <a:uFillTx/>
                <a:latin typeface="Arial" panose="020B0604020202020204"/>
                <a:ea typeface="+mn-ea"/>
                <a:cs typeface="+mn-cs"/>
              </a:rPr>
              <a:t>ΓεΣΥ</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που καταβάλλεται βάσει του περί Βεβαιώσεως και Εισπράξεως Φόρων Νόμου, περιλαμβανομένου στοιχείων που αφορούν στη δήλωση υπαλλήλου για διεκδίκηση φορολογικών εκπτώσεων. </a:t>
            </a:r>
            <a:endPar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3" name="TextBox 12">
            <a:extLst>
              <a:ext uri="{FF2B5EF4-FFF2-40B4-BE49-F238E27FC236}">
                <a16:creationId xmlns:a16="http://schemas.microsoft.com/office/drawing/2014/main" id="{DED95314-2DD2-F9F4-4243-2C9E2C9597F2}"/>
              </a:ext>
            </a:extLst>
          </p:cNvPr>
          <p:cNvSpPr txBox="1"/>
          <p:nvPr/>
        </p:nvSpPr>
        <p:spPr>
          <a:xfrm>
            <a:off x="4585491" y="234277"/>
            <a:ext cx="12351843" cy="1015663"/>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6- Δηλώσεις </a:t>
            </a:r>
            <a:r>
              <a:rPr lang="el-GR" sz="6000" b="1" dirty="0" err="1">
                <a:solidFill>
                  <a:srgbClr val="009E9A"/>
                </a:solidFill>
                <a:latin typeface="Arial" panose="020B0604020202020204" pitchFamily="34" charset="0"/>
              </a:rPr>
              <a:t>εργoδoτώv</a:t>
            </a:r>
            <a:endParaRPr lang="LID4096" sz="6000" dirty="0">
              <a:solidFill>
                <a:srgbClr val="009E9A"/>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08BF3991-D853-AEB3-52A7-949CBF794141}"/>
              </a:ext>
            </a:extLst>
          </p:cNvPr>
          <p:cNvSpPr>
            <a:spLocks noGrp="1"/>
          </p:cNvSpPr>
          <p:nvPr>
            <p:ph type="sldNum" sz="quarter" idx="12"/>
          </p:nvPr>
        </p:nvSpPr>
        <p:spPr>
          <a:xfrm>
            <a:off x="15621000" y="91821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18</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712664">
            <a:off x="15687431" y="1209546"/>
            <a:ext cx="14368361" cy="10209036"/>
          </a:xfrm>
          <a:custGeom>
            <a:avLst/>
            <a:gdLst/>
            <a:ahLst/>
            <a:cxnLst/>
            <a:rect l="l" t="t" r="r" b="b"/>
            <a:pathLst>
              <a:path w="14368361" h="10209036">
                <a:moveTo>
                  <a:pt x="0" y="0"/>
                </a:moveTo>
                <a:lnTo>
                  <a:pt x="14368360" y="0"/>
                </a:lnTo>
                <a:lnTo>
                  <a:pt x="14368360"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2892867">
            <a:off x="-10113613" y="-2464972"/>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7910893">
            <a:off x="12717324" y="-180191"/>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47BEDC7D-621B-7449-809E-C75B1F724445}"/>
              </a:ext>
            </a:extLst>
          </p:cNvPr>
          <p:cNvSpPr txBox="1"/>
          <p:nvPr/>
        </p:nvSpPr>
        <p:spPr>
          <a:xfrm>
            <a:off x="789052" y="2509842"/>
            <a:ext cx="16459200" cy="6383286"/>
          </a:xfrm>
          <a:prstGeom prst="rect">
            <a:avLst/>
          </a:prstGeom>
          <a:noFill/>
        </p:spPr>
        <p:txBody>
          <a:bodyPr wrap="square">
            <a:spAutoFit/>
          </a:bodyPr>
          <a:lstStyle/>
          <a:p>
            <a:pPr marL="571500" marR="0" lvl="0" indent="-5715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Ο Έφορος μπορεί να απαιτήσει από Εργοδότη να του υποβάλει, εντός εύλογης προθεσμίας, κατάσταση με τα στοιχεία των υπάλληλων, που αναφέρονται πιο πάνω, </a:t>
            </a:r>
            <a:r>
              <a:rPr kumimoji="0" lang="el-GR" sz="4400" b="1" i="0" u="none" strike="noStrike" kern="1200" cap="none" spc="0" normalizeH="0" baseline="0" noProof="0" dirty="0">
                <a:ln>
                  <a:noFill/>
                </a:ln>
                <a:solidFill>
                  <a:prstClr val="black"/>
                </a:solidFill>
                <a:effectLst/>
                <a:uLnTx/>
                <a:uFillTx/>
                <a:latin typeface="Arial" panose="020B0604020202020204"/>
                <a:ea typeface="+mn-ea"/>
                <a:cs typeface="+mn-cs"/>
              </a:rPr>
              <a:t>εντός 6 ετών </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(αντί 5 έτη) από το φορολογικό έτος. </a:t>
            </a:r>
          </a:p>
          <a:p>
            <a:pPr marL="812800" lvl="1" algn="just">
              <a:spcBef>
                <a:spcPct val="20000"/>
              </a:spcBef>
              <a:buClr>
                <a:srgbClr val="00C0BC"/>
              </a:buClr>
              <a:defRPr/>
            </a:pPr>
            <a:r>
              <a:rPr kumimoji="0" lang="el-GR" sz="4400" b="0" i="0" u="none" strike="noStrike" kern="1200" cap="none" spc="0" normalizeH="0" baseline="0" noProof="0" dirty="0">
                <a:ln>
                  <a:noFill/>
                </a:ln>
                <a:solidFill>
                  <a:srgbClr val="00C0BC"/>
                </a:solidFill>
                <a:effectLst/>
                <a:uLnTx/>
                <a:uFillTx/>
                <a:latin typeface="Arial" panose="020B0604020202020204" pitchFamily="34" charset="0"/>
                <a:cs typeface="Arial" panose="020B0604020202020204" pitchFamily="34" charset="0"/>
              </a:rPr>
              <a:t>►</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Για φορολογικά έτη μέχρι το έτος 2024, εάν δεν είναι διαθέσιμα τα στοιχεία των υπαλλήλων, τότε ο Έφορος μπορεί να καθορίσει εναλλακτικά στοιχεία για την ταυτοποίηση του υπαλλήλου για την υποβολή της απαιτούμενης κατάστασης. </a:t>
            </a:r>
          </a:p>
          <a:p>
            <a:pPr marL="0" marR="0" lvl="1" algn="just" defTabSz="914400" rtl="0" eaLnBrk="1" fontAlgn="auto" latinLnBrk="0" hangingPunct="1">
              <a:lnSpc>
                <a:spcPct val="100000"/>
              </a:lnSpc>
              <a:spcBef>
                <a:spcPct val="20000"/>
              </a:spcBef>
              <a:spcAft>
                <a:spcPts val="0"/>
              </a:spcAft>
              <a:buClr>
                <a:srgbClr val="27CED7">
                  <a:lumMod val="75000"/>
                </a:srgbClr>
              </a:buClr>
              <a:buSzTx/>
              <a:tabLst/>
              <a:defRPr/>
            </a:pPr>
            <a:endParaRPr kumimoji="0" lang="el-GR" sz="4000" b="1" i="0" u="sng" strike="noStrike" kern="1200" cap="none" spc="0" normalizeH="0" baseline="0" noProof="0" dirty="0">
              <a:ln>
                <a:noFill/>
              </a:ln>
              <a:solidFill>
                <a:srgbClr val="27CED7">
                  <a:lumMod val="75000"/>
                </a:srgbClr>
              </a:solidFill>
              <a:effectLst/>
              <a:uLnTx/>
              <a:uFillTx/>
              <a:latin typeface="Arial" panose="020B0604020202020204"/>
              <a:ea typeface="+mn-ea"/>
              <a:cs typeface="Arial" panose="020B0604020202020204" pitchFamily="34" charset="0"/>
            </a:endParaRPr>
          </a:p>
        </p:txBody>
      </p:sp>
      <p:sp>
        <p:nvSpPr>
          <p:cNvPr id="15" name="Slide Number Placeholder 9">
            <a:extLst>
              <a:ext uri="{FF2B5EF4-FFF2-40B4-BE49-F238E27FC236}">
                <a16:creationId xmlns:a16="http://schemas.microsoft.com/office/drawing/2014/main" id="{F352380D-B4E2-121D-B5ED-60CF76444E70}"/>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19</a:t>
            </a:fld>
            <a:endParaRPr lang="en-US"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9C704903-E83F-92A6-1ED4-578FC77B02C0}"/>
              </a:ext>
            </a:extLst>
          </p:cNvPr>
          <p:cNvSpPr txBox="1"/>
          <p:nvPr/>
        </p:nvSpPr>
        <p:spPr>
          <a:xfrm>
            <a:off x="4585491" y="234277"/>
            <a:ext cx="12351843"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6- Δηλώσεις </a:t>
            </a:r>
            <a:r>
              <a:rPr lang="el-GR" sz="6000" b="1" dirty="0" err="1">
                <a:solidFill>
                  <a:srgbClr val="009E9A"/>
                </a:solidFill>
                <a:latin typeface="Arial" panose="020B0604020202020204" pitchFamily="34" charset="0"/>
              </a:rPr>
              <a:t>εργoδoτώv</a:t>
            </a:r>
            <a:r>
              <a:rPr lang="el-GR" sz="6000" b="1" dirty="0">
                <a:solidFill>
                  <a:srgbClr val="009E9A"/>
                </a:solidFill>
                <a:latin typeface="Arial" panose="020B0604020202020204" pitchFamily="34" charset="0"/>
              </a:rPr>
              <a:t> (συνέχεια)</a:t>
            </a:r>
            <a:endParaRPr lang="LID4096" sz="6000"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206806">
            <a:off x="15838423" y="-2452485"/>
            <a:ext cx="3346370" cy="5979665"/>
          </a:xfrm>
          <a:custGeom>
            <a:avLst/>
            <a:gdLst/>
            <a:ahLst/>
            <a:cxnLst/>
            <a:rect l="l" t="t" r="r" b="b"/>
            <a:pathLst>
              <a:path w="3346370" h="5979665">
                <a:moveTo>
                  <a:pt x="0" y="0"/>
                </a:moveTo>
                <a:lnTo>
                  <a:pt x="3346370" y="0"/>
                </a:lnTo>
                <a:lnTo>
                  <a:pt x="3346370" y="5979666"/>
                </a:lnTo>
                <a:lnTo>
                  <a:pt x="0" y="5979666"/>
                </a:lnTo>
                <a:lnTo>
                  <a:pt x="0" y="0"/>
                </a:lnTo>
                <a:close/>
              </a:path>
            </a:pathLst>
          </a:custGeom>
          <a:blipFill>
            <a:blip r:embed="rId3">
              <a:extLst>
                <a:ext uri="{96DAC541-7B7A-43D3-8B79-37D633B846F1}">
                  <asvg:svgBlip xmlns:asvg="http://schemas.microsoft.com/office/drawing/2016/SVG/main" r:embed="rId4"/>
                </a:ext>
              </a:extLst>
            </a:blip>
            <a:stretch>
              <a:fillRect t="-33210" r="-172748"/>
            </a:stretch>
          </a:blipFill>
        </p:spPr>
      </p:sp>
      <p:sp>
        <p:nvSpPr>
          <p:cNvPr id="3" name="Freeform 3"/>
          <p:cNvSpPr/>
          <p:nvPr/>
        </p:nvSpPr>
        <p:spPr>
          <a:xfrm rot="9509506">
            <a:off x="-1128083" y="5629785"/>
            <a:ext cx="4026131" cy="7231270"/>
          </a:xfrm>
          <a:custGeom>
            <a:avLst/>
            <a:gdLst/>
            <a:ahLst/>
            <a:cxnLst/>
            <a:rect l="l" t="t" r="r" b="b"/>
            <a:pathLst>
              <a:path w="4026131" h="7231270">
                <a:moveTo>
                  <a:pt x="0" y="0"/>
                </a:moveTo>
                <a:lnTo>
                  <a:pt x="4026131" y="0"/>
                </a:lnTo>
                <a:lnTo>
                  <a:pt x="4026131" y="7231270"/>
                </a:lnTo>
                <a:lnTo>
                  <a:pt x="0" y="7231270"/>
                </a:lnTo>
                <a:lnTo>
                  <a:pt x="0" y="0"/>
                </a:lnTo>
                <a:close/>
              </a:path>
            </a:pathLst>
          </a:custGeom>
          <a:blipFill>
            <a:blip r:embed="rId3">
              <a:extLst>
                <a:ext uri="{96DAC541-7B7A-43D3-8B79-37D633B846F1}">
                  <asvg:svgBlip xmlns:asvg="http://schemas.microsoft.com/office/drawing/2016/SVG/main" r:embed="rId4"/>
                </a:ext>
              </a:extLst>
            </a:blip>
            <a:stretch>
              <a:fillRect t="-40462" r="-189073"/>
            </a:stretch>
          </a:blipFill>
        </p:spPr>
      </p:sp>
      <p:sp>
        <p:nvSpPr>
          <p:cNvPr id="6" name="Freeform 6"/>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4" name="Slide Number Placeholder 9">
            <a:extLst>
              <a:ext uri="{FF2B5EF4-FFF2-40B4-BE49-F238E27FC236}">
                <a16:creationId xmlns:a16="http://schemas.microsoft.com/office/drawing/2014/main" id="{66D2F2FA-F88A-6FB5-D793-D5AE5E350E76}"/>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a:t>
            </a:fld>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0BE7237-4043-454C-60C5-7FFC775611F9}"/>
              </a:ext>
            </a:extLst>
          </p:cNvPr>
          <p:cNvSpPr txBox="1"/>
          <p:nvPr/>
        </p:nvSpPr>
        <p:spPr>
          <a:xfrm>
            <a:off x="7391400" y="408908"/>
            <a:ext cx="5198574" cy="1015663"/>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Περιεχόμενα</a:t>
            </a:r>
            <a:endParaRPr lang="en-CY" sz="6000" b="1" dirty="0">
              <a:solidFill>
                <a:srgbClr val="009999"/>
              </a:solidFill>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7296C101-503E-FD25-AF53-5CCAF9EE025A}"/>
              </a:ext>
            </a:extLst>
          </p:cNvPr>
          <p:cNvSpPr txBox="1">
            <a:spLocks/>
          </p:cNvSpPr>
          <p:nvPr/>
        </p:nvSpPr>
        <p:spPr>
          <a:xfrm>
            <a:off x="2128759" y="1941593"/>
            <a:ext cx="15087600" cy="7936499"/>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 pos="30480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5 -	Υποβολή φορολογικών δηλώσεων και άλλων σχετικών 			στοιχείων</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5Α -	Υποχρέωση εγγραφής στο Φορολογικό Μητρώο</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6 -	Υποχρεώσεις Εργοδοτών &amp; Τραπεζών</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7 -	Δηλώσεις Συνεταιρισμών</a:t>
            </a:r>
            <a:endPar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13 -	Βεβαίωση της φορολογίας</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20 -	Ε</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v</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στάσεις κατά της φ</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o</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ρ</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o</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λ</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o</a:t>
            </a:r>
            <a:r>
              <a:rPr kumimoji="0" lang="el-GR" sz="36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γίας</a:t>
            </a:r>
            <a:endPar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23 -	Χρονικά Περιθώρια Βεβαίωσης</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24 -	Προσωρινές φορολογίες</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26Α -	Ειδικός τρόπος προσωρινής φορολογίας του εισοδήματος 	εταιρειών ασφάλειας ζωής (Διαγραφή)</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27 -	Εξουσία του Εφόρου να απαιτεί την παροχή στοιχείων</a:t>
            </a:r>
          </a:p>
          <a:p>
            <a:pPr marL="425196">
              <a:spcBef>
                <a:spcPts val="300"/>
              </a:spcBef>
              <a:buClr>
                <a:srgbClr val="00C0BC"/>
              </a:buClr>
              <a:buSzPct val="100000"/>
              <a:buFont typeface="Wingdings" panose="05000000000000000000" pitchFamily="2" charset="2"/>
              <a:buChar char="Ø"/>
              <a:defRPr/>
            </a:pPr>
            <a:endParaRPr lang="en-CY" sz="4800" dirty="0">
              <a:solidFill>
                <a:prstClr val="black"/>
              </a:solidFill>
              <a:latin typeface="Arial" panose="020B0604020202020204" pitchFamily="34" charset="0"/>
              <a:cs typeface="Arial" panose="020B0604020202020204" pitchFamily="34" charset="0"/>
            </a:endParaRPr>
          </a:p>
          <a:p>
            <a:pPr algn="just">
              <a:buClr>
                <a:srgbClr val="00C0BC"/>
              </a:buClr>
            </a:pPr>
            <a:endParaRPr lang="en-CY" sz="4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EC404A73-E9CE-E57A-A511-BD82F19A18DA}"/>
              </a:ext>
            </a:extLst>
          </p:cNvPr>
          <p:cNvSpPr txBox="1"/>
          <p:nvPr/>
        </p:nvSpPr>
        <p:spPr>
          <a:xfrm>
            <a:off x="800548" y="2101079"/>
            <a:ext cx="16192051" cy="7909858"/>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Αδειοδοτημένο πιστωτικό ίδρυμα, οφείλει να υποβάλλει στον Έφορο </a:t>
            </a:r>
            <a:r>
              <a:rPr kumimoji="0" lang="el-GR" sz="3600" b="1" i="0" u="none" strike="noStrike" kern="1200" cap="none" spc="0" normalizeH="0" baseline="0" noProof="0" dirty="0">
                <a:ln>
                  <a:noFill/>
                </a:ln>
                <a:solidFill>
                  <a:prstClr val="black"/>
                </a:solidFill>
                <a:effectLst/>
                <a:uLnTx/>
                <a:uFillTx/>
                <a:latin typeface="Arial" panose="020B0604020202020204"/>
                <a:ea typeface="+mn-ea"/>
                <a:cs typeface="+mn-cs"/>
              </a:rPr>
              <a:t>αναλυτική κατάσταση με στοιχεία για κάθε πρόσωπο </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στο οποίο πίστωσε τόκους (χωρίς να επικαλείται επαγγελματικό ή τραπεζικό απόρρητο):</a:t>
            </a:r>
          </a:p>
          <a:p>
            <a:pPr marL="1160463" marR="0" lvl="0" indent="-623888" algn="just" defTabSz="538163" rtl="0" eaLnBrk="1" fontAlgn="auto" latinLnBrk="0" hangingPunct="1">
              <a:lnSpc>
                <a:spcPct val="100000"/>
              </a:lnSpc>
              <a:spcBef>
                <a:spcPts val="1200"/>
              </a:spcBef>
              <a:spcAft>
                <a:spcPts val="0"/>
              </a:spcAft>
              <a:buClr>
                <a:srgbClr val="00C0BC"/>
              </a:buClr>
              <a:buSzTx/>
              <a:tabLst>
                <a:tab pos="1076325" algn="l"/>
              </a:tabLst>
              <a:defRPr/>
            </a:pPr>
            <a:r>
              <a:rPr kumimoji="0" lang="el-GR" sz="3600" b="0" i="0" u="none" strike="noStrike" kern="1200" cap="none" spc="0" normalizeH="0" baseline="0" noProof="0" dirty="0">
                <a:ln>
                  <a:noFill/>
                </a:ln>
                <a:solidFill>
                  <a:srgbClr val="009E9A"/>
                </a:solidFill>
                <a:effectLst/>
                <a:uLnTx/>
                <a:uFillTx/>
                <a:latin typeface="Arial" panose="020B0604020202020204"/>
                <a:ea typeface="+mn-ea"/>
                <a:cs typeface="+mn-cs"/>
              </a:rPr>
              <a:t>(α)	</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Το όνομα ή την επωνυμία, το κράτος φορολογικής κατοικίας, τον αριθμό φορολογικής ταυτότητας στο κράτος φορολογικής κατοικίας, την ημερομηνία γέννησης ή σύστασης, τη διεύθυνση διαμονής ή τη διεύθυνση του εγγεγραμμένου γραφείου· </a:t>
            </a:r>
          </a:p>
          <a:p>
            <a:pPr marL="1160463" lvl="0" indent="-623888" algn="just" defTabSz="538163">
              <a:spcBef>
                <a:spcPts val="1200"/>
              </a:spcBef>
              <a:buClr>
                <a:srgbClr val="00C0BC"/>
              </a:buClr>
              <a:tabLst>
                <a:tab pos="538163" algn="l"/>
              </a:tabLst>
              <a:defRPr/>
            </a:pPr>
            <a:r>
              <a:rPr kumimoji="0" lang="el-GR" sz="3600" b="0" i="0" u="none" strike="noStrike" kern="1200" cap="none" spc="0" normalizeH="0" baseline="0" noProof="0" dirty="0">
                <a:ln>
                  <a:noFill/>
                </a:ln>
                <a:solidFill>
                  <a:srgbClr val="009E9A"/>
                </a:solidFill>
                <a:effectLst/>
                <a:uLnTx/>
                <a:uFillTx/>
                <a:latin typeface="Arial" panose="020B0604020202020204"/>
                <a:ea typeface="+mn-ea"/>
                <a:cs typeface="+mn-cs"/>
              </a:rPr>
              <a:t>(β)	</a:t>
            </a:r>
            <a:r>
              <a:rPr lang="el-GR" sz="3600" dirty="0">
                <a:solidFill>
                  <a:prstClr val="black"/>
                </a:solidFill>
                <a:latin typeface="Arial" panose="020B0604020202020204"/>
              </a:rPr>
              <a:t>Τ</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ο ποσό των τόκων που πιστώθηκε· </a:t>
            </a:r>
          </a:p>
          <a:p>
            <a:pPr marL="1160463" marR="0" lvl="0" indent="-623888" algn="just" defTabSz="538163" rtl="0" eaLnBrk="1" fontAlgn="auto" latinLnBrk="0" hangingPunct="1">
              <a:lnSpc>
                <a:spcPct val="100000"/>
              </a:lnSpc>
              <a:spcBef>
                <a:spcPts val="1200"/>
              </a:spcBef>
              <a:spcAft>
                <a:spcPts val="0"/>
              </a:spcAft>
              <a:buClr>
                <a:srgbClr val="00C0BC"/>
              </a:buClr>
              <a:buSzTx/>
              <a:tabLst>
                <a:tab pos="1076325" algn="l"/>
              </a:tabLst>
              <a:defRPr/>
            </a:pPr>
            <a:r>
              <a:rPr kumimoji="0" lang="el-GR" sz="3600" b="0" i="0" u="none" strike="noStrike" kern="1200" cap="none" spc="0" normalizeH="0" baseline="0" noProof="0" dirty="0">
                <a:ln>
                  <a:noFill/>
                </a:ln>
                <a:solidFill>
                  <a:srgbClr val="009E9A"/>
                </a:solidFill>
                <a:effectLst/>
                <a:uLnTx/>
                <a:uFillTx/>
                <a:latin typeface="Arial" panose="020B0604020202020204"/>
                <a:ea typeface="+mn-ea"/>
                <a:cs typeface="+mn-cs"/>
              </a:rPr>
              <a:t>(γ)	 </a:t>
            </a:r>
            <a:r>
              <a:rPr lang="el-GR" sz="3600" dirty="0">
                <a:solidFill>
                  <a:prstClr val="black"/>
                </a:solidFill>
                <a:latin typeface="Arial" panose="020B0604020202020204"/>
              </a:rPr>
              <a:t>Τ</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ο ποσό των φόρων ή/και εισφορών που </a:t>
            </a:r>
            <a:r>
              <a:rPr kumimoji="0" lang="el-GR" sz="3600" b="0" i="0" u="none" strike="noStrike" kern="1200" cap="none" spc="0" normalizeH="0" baseline="0" noProof="0" dirty="0" err="1">
                <a:ln>
                  <a:noFill/>
                </a:ln>
                <a:solidFill>
                  <a:prstClr val="black"/>
                </a:solidFill>
                <a:effectLst/>
                <a:uLnTx/>
                <a:uFillTx/>
                <a:latin typeface="Arial" panose="020B0604020202020204"/>
                <a:ea typeface="+mn-ea"/>
                <a:cs typeface="+mn-cs"/>
              </a:rPr>
              <a:t>παρακρατήθηκε</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 αναφορικά με το ποσό των τόκων και τον σχετικό συντελεστή παρακράτησης που εφαρμόστηκε.</a:t>
            </a:r>
          </a:p>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355600" algn="l"/>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Ο Έφορος μπορεί να προβαίνει σε έλεγχο της ορθής παρακράτησης.</a:t>
            </a:r>
            <a:endParaRPr kumimoji="0" lang="en-CY" sz="3600" b="0" i="0" u="none" strike="noStrike" kern="1200" cap="none" spc="0" normalizeH="0" baseline="0" noProof="0" dirty="0">
              <a:ln>
                <a:noFill/>
              </a:ln>
              <a:solidFill>
                <a:srgbClr val="404040"/>
              </a:solidFill>
              <a:effectLst/>
              <a:highlight>
                <a:srgbClr val="FFFF00"/>
              </a:highlight>
              <a:uLnTx/>
              <a:uFillTx/>
              <a:latin typeface="Arial" panose="020B0604020202020204" pitchFamily="34" charset="0"/>
              <a:ea typeface="+mn-ea"/>
              <a:cs typeface="+mn-cs"/>
            </a:endParaRPr>
          </a:p>
        </p:txBody>
      </p:sp>
      <p:sp>
        <p:nvSpPr>
          <p:cNvPr id="14" name="Slide Number Placeholder 9">
            <a:extLst>
              <a:ext uri="{FF2B5EF4-FFF2-40B4-BE49-F238E27FC236}">
                <a16:creationId xmlns:a16="http://schemas.microsoft.com/office/drawing/2014/main" id="{97EAB473-96B6-77BD-8D07-9FDD7DD5D1A8}"/>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20</a:t>
            </a:fld>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A678322-06E3-50BE-E226-BB71A252B8A6}"/>
              </a:ext>
            </a:extLst>
          </p:cNvPr>
          <p:cNvSpPr txBox="1"/>
          <p:nvPr/>
        </p:nvSpPr>
        <p:spPr>
          <a:xfrm>
            <a:off x="4800600" y="171627"/>
            <a:ext cx="12351843"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6(6)- Δηλώσεις Τραπεζών για </a:t>
            </a:r>
            <a:r>
              <a:rPr lang="el-GR" sz="6000" b="1" dirty="0" err="1">
                <a:solidFill>
                  <a:srgbClr val="009E9A"/>
                </a:solidFill>
                <a:latin typeface="Arial" panose="020B0604020202020204" pitchFamily="34" charset="0"/>
              </a:rPr>
              <a:t>παρακρατηθέντες</a:t>
            </a:r>
            <a:r>
              <a:rPr lang="el-GR" sz="6000" b="1" dirty="0">
                <a:solidFill>
                  <a:srgbClr val="009E9A"/>
                </a:solidFill>
                <a:latin typeface="Arial" panose="020B0604020202020204" pitchFamily="34" charset="0"/>
              </a:rPr>
              <a:t> φόρους</a:t>
            </a:r>
            <a:endParaRPr lang="LID4096" sz="6000"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8" name="Freeform 8"/>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p:cNvSpPr/>
          <p:nvPr/>
        </p:nvSpPr>
        <p:spPr>
          <a:xfrm rot="7910893">
            <a:off x="12003046" y="38982"/>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6" name="Slide Number Placeholder 9">
            <a:extLst>
              <a:ext uri="{FF2B5EF4-FFF2-40B4-BE49-F238E27FC236}">
                <a16:creationId xmlns:a16="http://schemas.microsoft.com/office/drawing/2014/main" id="{34A6C328-F876-9067-E65F-4F99F2904BEB}"/>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21</a:t>
            </a:fld>
            <a:endParaRPr lang="en-US"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D470FC32-05C8-655F-2E79-06EF8C0CB61D}"/>
              </a:ext>
            </a:extLst>
          </p:cNvPr>
          <p:cNvSpPr txBox="1"/>
          <p:nvPr/>
        </p:nvSpPr>
        <p:spPr>
          <a:xfrm>
            <a:off x="1009397" y="3132333"/>
            <a:ext cx="16002000" cy="6647974"/>
          </a:xfrm>
          <a:prstGeom prst="rect">
            <a:avLst/>
          </a:prstGeom>
          <a:noFill/>
        </p:spPr>
        <p:txBody>
          <a:bodyPr wrap="square">
            <a:spAutoFit/>
          </a:bodyPr>
          <a:lstStyle/>
          <a:p>
            <a:pPr marL="571500" marR="0" lvl="0" indent="-5715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355600" algn="l"/>
              </a:tabLst>
              <a:defRPr/>
            </a:pP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Η κατάσταση υποβάλλεται μέχρι:</a:t>
            </a:r>
          </a:p>
          <a:p>
            <a:pPr marL="1028700" marR="0" lvl="1" indent="-5715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tab pos="355600" algn="l"/>
              </a:tabLst>
              <a:defRPr/>
            </a:pP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την 31η Ιουλίου του ιδίου έτους αναφορικά με τους τόκους που πιστώθηκαν κατά το πρώτο εξάμηνο του ιδίου έτους.</a:t>
            </a:r>
          </a:p>
          <a:p>
            <a:pPr marL="1028700" marR="0" lvl="1" indent="-5715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tab pos="355600" algn="l"/>
              </a:tabLst>
              <a:defRPr/>
            </a:pP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την 31η Ιανουαρίου του επόμενου έτους αναφορικά με τους τόκους που πιστώθηκαν κατά το δεύτερο εξάμηνο του έτους.</a:t>
            </a:r>
          </a:p>
          <a:p>
            <a:pPr marL="571500" marR="0" lvl="1" indent="-5715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355600" algn="l"/>
              </a:tabLst>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καταβολή της έκτακτης αμυντικής εισφοράς και του </a:t>
            </a:r>
            <a:r>
              <a:rPr kumimoji="0" lang="el-GR" sz="44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ΓεΣΥ</a:t>
            </a: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που </a:t>
            </a:r>
            <a:r>
              <a:rPr kumimoji="0" lang="el-GR" sz="44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παρακρατήθηκε</a:t>
            </a: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καταβάλλονται μέχρι το τέλος του μήνα που έπεται του μήνα της παρακράτησης. </a:t>
            </a:r>
            <a:endParaRPr kumimoji="0" lang="en-CY"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3696CD1F-A07A-5E4A-EAE6-8A95D7E5C804}"/>
              </a:ext>
            </a:extLst>
          </p:cNvPr>
          <p:cNvSpPr txBox="1"/>
          <p:nvPr/>
        </p:nvSpPr>
        <p:spPr>
          <a:xfrm>
            <a:off x="4432796" y="422539"/>
            <a:ext cx="12351843" cy="286232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6(6)- Δηλώσεις Τραπεζών για </a:t>
            </a:r>
            <a:r>
              <a:rPr lang="el-GR" sz="6000" b="1" dirty="0" err="1">
                <a:solidFill>
                  <a:srgbClr val="009E9A"/>
                </a:solidFill>
                <a:latin typeface="Arial" panose="020B0604020202020204" pitchFamily="34" charset="0"/>
              </a:rPr>
              <a:t>παρακρατηθέντες</a:t>
            </a:r>
            <a:r>
              <a:rPr lang="el-GR" sz="6000" b="1" dirty="0">
                <a:solidFill>
                  <a:srgbClr val="009E9A"/>
                </a:solidFill>
                <a:latin typeface="Arial" panose="020B0604020202020204" pitchFamily="34" charset="0"/>
              </a:rPr>
              <a:t> φόρους (συνέχεια)</a:t>
            </a:r>
            <a:endParaRPr lang="LID4096" sz="6000"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832E6502-FB5D-5FAB-A8BC-56C20F8CAB24}"/>
              </a:ext>
            </a:extLst>
          </p:cNvPr>
          <p:cNvSpPr txBox="1"/>
          <p:nvPr/>
        </p:nvSpPr>
        <p:spPr>
          <a:xfrm>
            <a:off x="1028700" y="2422630"/>
            <a:ext cx="16230600" cy="6715685"/>
          </a:xfrm>
          <a:prstGeom prst="rect">
            <a:avLst/>
          </a:prstGeom>
          <a:noFill/>
        </p:spPr>
        <p:txBody>
          <a:bodyPr wrap="square">
            <a:spAutoFit/>
          </a:bodyPr>
          <a:lstStyle/>
          <a:p>
            <a:pPr marL="571500" marR="0" lvl="0" indent="-5715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Επέκταση της δυνατότητας του Εφόρου να απαιτεί από τράπεζα και </a:t>
            </a:r>
            <a:r>
              <a:rPr kumimoji="0" lang="el-GR" sz="4000" b="1" i="0" u="none" strike="noStrike" kern="1200" cap="none" spc="0" normalizeH="0" baseline="0" noProof="0" dirty="0">
                <a:ln>
                  <a:noFill/>
                </a:ln>
                <a:solidFill>
                  <a:prstClr val="black"/>
                </a:solidFill>
                <a:effectLst/>
                <a:uLnTx/>
                <a:uFillTx/>
                <a:latin typeface="Arial" panose="020B0604020202020204"/>
                <a:ea typeface="+mn-ea"/>
                <a:cs typeface="+mn-cs"/>
              </a:rPr>
              <a:t>εταιρεία εξαγοράς πιστώσεων</a:t>
            </a: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 στοιχεία και πληροφορίες (ανοικτό, κλειστό ή κοινό λογαριασμό) για </a:t>
            </a:r>
            <a:r>
              <a:rPr kumimoji="0" lang="el-GR" sz="4000" b="1" i="0" u="none" strike="noStrike" kern="1200" cap="none" spc="0" normalizeH="0" baseline="0" noProof="0" dirty="0">
                <a:ln>
                  <a:noFill/>
                </a:ln>
                <a:solidFill>
                  <a:prstClr val="black"/>
                </a:solidFill>
                <a:effectLst/>
                <a:uLnTx/>
                <a:uFillTx/>
                <a:latin typeface="Arial" panose="020B0604020202020204"/>
                <a:ea typeface="+mn-ea"/>
                <a:cs typeface="+mn-cs"/>
              </a:rPr>
              <a:t>σύζυγο ή συγγενή πρώτου βαθμού</a:t>
            </a: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 προσώπου που βρίσκεται υπό φορολογικό έλεγχο (παρακάμπτεται το τραπεζικό απόρρητο). </a:t>
            </a:r>
          </a:p>
          <a:p>
            <a:pPr marL="1292225" marR="0" lvl="1" indent="-5715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tab pos="893763" algn="l"/>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Ο Έφορος μπορεί να ζητήσει στοιχεία και πληροφορίες για τα οποία δεν έχει παρέλθει επταετής περίοδος μέχρι την ημερομηνία της απαίτησης (π.χ. Αν ο Έφορος στείλει ειδοποίηση 29/1/2026 μπορεί να ζητήσει στοιχεία από 30/1/2019)</a:t>
            </a:r>
          </a:p>
          <a:p>
            <a:pPr marL="1292225" marR="0" lvl="1" indent="-5715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tab pos="355600" algn="l"/>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Η απαίτηση για υποβολή στοιχείων, ενεργοποιείται μόνον κατόπιν συγκατάθεσης του Γενικού Εισαγγελέα της Δημοκρατίας.</a:t>
            </a:r>
          </a:p>
        </p:txBody>
      </p:sp>
      <p:sp>
        <p:nvSpPr>
          <p:cNvPr id="12" name="TextBox 11">
            <a:extLst>
              <a:ext uri="{FF2B5EF4-FFF2-40B4-BE49-F238E27FC236}">
                <a16:creationId xmlns:a16="http://schemas.microsoft.com/office/drawing/2014/main" id="{A1750F86-AFAF-6660-BC30-644D7C9B900F}"/>
              </a:ext>
            </a:extLst>
          </p:cNvPr>
          <p:cNvSpPr txBox="1"/>
          <p:nvPr/>
        </p:nvSpPr>
        <p:spPr>
          <a:xfrm>
            <a:off x="4288809" y="342900"/>
            <a:ext cx="13003148" cy="1938992"/>
          </a:xfrm>
          <a:prstGeom prst="rect">
            <a:avLst/>
          </a:prstGeom>
          <a:noFill/>
        </p:spPr>
        <p:txBody>
          <a:bodyPr wrap="square" rtlCol="0">
            <a:spAutoFit/>
          </a:bodyPr>
          <a:lstStyle/>
          <a:p>
            <a:pPr lvl="0" algn="ctr">
              <a:defRPr/>
            </a:pPr>
            <a:r>
              <a:rPr lang="el-GR" sz="6000" b="1" dirty="0">
                <a:solidFill>
                  <a:srgbClr val="009E9A"/>
                </a:solidFill>
                <a:latin typeface="Arial" panose="020B0604020202020204" pitchFamily="34" charset="0"/>
              </a:rPr>
              <a:t>Άρθρο 6(7) - Στοιχεία από τράπεζες και εταιρείες εξαγοράς πιστώσεων</a:t>
            </a:r>
            <a:endPar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endParaRPr>
          </a:p>
        </p:txBody>
      </p:sp>
      <p:sp>
        <p:nvSpPr>
          <p:cNvPr id="14" name="Slide Number Placeholder 9">
            <a:extLst>
              <a:ext uri="{FF2B5EF4-FFF2-40B4-BE49-F238E27FC236}">
                <a16:creationId xmlns:a16="http://schemas.microsoft.com/office/drawing/2014/main" id="{CE7722EC-C8C3-816B-A6D3-503BFCFCD54B}"/>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22</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B3668A48-897F-99BD-7684-DFD5F942E1BC}"/>
              </a:ext>
            </a:extLst>
          </p:cNvPr>
          <p:cNvSpPr txBox="1"/>
          <p:nvPr/>
        </p:nvSpPr>
        <p:spPr>
          <a:xfrm>
            <a:off x="500603" y="3328596"/>
            <a:ext cx="16230600" cy="5940088"/>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8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Επέκταση της υποχρέωσης των Χρηματοοικονομικών Ιδρυμάτων να παρέχουν στοιχεία για </a:t>
            </a:r>
            <a:r>
              <a:rPr kumimoji="0" lang="el-GR" sz="3600" b="1" i="0" u="none" strike="noStrike" kern="1200" cap="none" spc="0" normalizeH="0" baseline="0" noProof="0" dirty="0">
                <a:ln>
                  <a:noFill/>
                </a:ln>
                <a:solidFill>
                  <a:prstClr val="black"/>
                </a:solidFill>
                <a:effectLst/>
                <a:uLnTx/>
                <a:uFillTx/>
                <a:latin typeface="Arial" panose="020B0604020202020204"/>
                <a:ea typeface="+mn-ea"/>
                <a:cs typeface="+mn-cs"/>
              </a:rPr>
              <a:t>φορολογικούς κατοίκους Κύπρου </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προς τον Έφορο (πέραν των μη φορολογικών κάτοικων Κύπρου μέσω CRS/DAC2) </a:t>
            </a:r>
          </a:p>
          <a:p>
            <a:pPr marL="571500" marR="0" lvl="0" indent="-571500" algn="just" defTabSz="914400" rtl="0" eaLnBrk="1" fontAlgn="auto" latinLnBrk="0" hangingPunct="1">
              <a:lnSpc>
                <a:spcPct val="100000"/>
              </a:lnSpc>
              <a:spcBef>
                <a:spcPts val="8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Η παροχή στοιχείων γίνεται χωρίς να περιορίζεται από οποιαδήποτε υποχρέωση εχεμύθειας, τραπεζικού ή επαγγελματικού απορρήτου.</a:t>
            </a:r>
          </a:p>
          <a:p>
            <a:pPr marL="571500" marR="0" lvl="0" indent="-571500" algn="just" defTabSz="914400" rtl="0" eaLnBrk="1" fontAlgn="auto" latinLnBrk="0" hangingPunct="1">
              <a:lnSpc>
                <a:spcPct val="100000"/>
              </a:lnSpc>
              <a:spcBef>
                <a:spcPts val="8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Εφαρμόζονται, τηρουμένων των αναλογιών, οι ορισμοί και οι διαδικασίες του Διατάγματος του 2020 για την Αυτόματη Ανταλλαγή Πληροφοριών (CRS).</a:t>
            </a:r>
          </a:p>
          <a:p>
            <a:pPr lvl="2" algn="just">
              <a:spcBef>
                <a:spcPts val="800"/>
              </a:spcBef>
              <a:buClr>
                <a:srgbClr val="00C0BC"/>
              </a:buClr>
              <a:defRPr/>
            </a:pPr>
            <a:r>
              <a:rPr kumimoji="0" lang="el-GR" sz="3600" b="0" i="0" u="none" strike="noStrike" kern="1200" cap="none" spc="0" normalizeH="0" baseline="0" noProof="0" dirty="0">
                <a:ln>
                  <a:noFill/>
                </a:ln>
                <a:solidFill>
                  <a:srgbClr val="00C0BC"/>
                </a:solidFill>
                <a:effectLst/>
                <a:uLnTx/>
                <a:uFillTx/>
                <a:latin typeface="Arial" panose="020B0604020202020204" pitchFamily="34" charset="0"/>
                <a:cs typeface="Arial" panose="020B0604020202020204" pitchFamily="34" charset="0"/>
              </a:rPr>
              <a:t>►</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Τα ιδρύματα θα πρέπει να εντοπίζουν και να αναφέρουν τραπεζικούς λογαριασμούς κατοίκων Κύπρου με την ίδια μεθοδολογία που χρησιμοποιούν για τους κατοίκους εξωτερικού.</a:t>
            </a:r>
          </a:p>
        </p:txBody>
      </p:sp>
      <p:sp>
        <p:nvSpPr>
          <p:cNvPr id="12" name="TextBox 11">
            <a:extLst>
              <a:ext uri="{FF2B5EF4-FFF2-40B4-BE49-F238E27FC236}">
                <a16:creationId xmlns:a16="http://schemas.microsoft.com/office/drawing/2014/main" id="{3EDD0C3B-187E-E8CE-1A71-5FA43C37E98D}"/>
              </a:ext>
            </a:extLst>
          </p:cNvPr>
          <p:cNvSpPr txBox="1"/>
          <p:nvPr/>
        </p:nvSpPr>
        <p:spPr>
          <a:xfrm>
            <a:off x="3733800" y="171627"/>
            <a:ext cx="13418643" cy="286232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6(17)- Πρόσβαση σε τραπεζικά στοιχεία φορολογικών κατοίκων Κύπρου</a:t>
            </a:r>
            <a:endParaRPr lang="LID4096" sz="6000" dirty="0">
              <a:solidFill>
                <a:srgbClr val="009E9A"/>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ABEEBE6A-5F02-67A0-3891-5F403D58E7FD}"/>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23</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DE5FB87D-66E7-7224-A6FD-E33A7F06809B}"/>
              </a:ext>
            </a:extLst>
          </p:cNvPr>
          <p:cNvSpPr txBox="1"/>
          <p:nvPr/>
        </p:nvSpPr>
        <p:spPr>
          <a:xfrm>
            <a:off x="990600" y="3033949"/>
            <a:ext cx="15922009" cy="6555641"/>
          </a:xfrm>
          <a:prstGeom prst="rect">
            <a:avLst/>
          </a:prstGeom>
          <a:noFill/>
        </p:spPr>
        <p:txBody>
          <a:bodyPr wrap="square">
            <a:spAutoFit/>
          </a:bodyPr>
          <a:lstStyle/>
          <a:p>
            <a:pPr marL="342900" marR="0" lvl="0" indent="-342900" algn="just" defTabSz="914400" rtl="0" eaLnBrk="1" fontAlgn="auto" latinLnBrk="0" hangingPunct="1">
              <a:lnSpc>
                <a:spcPct val="100000"/>
              </a:lnSpc>
              <a:spcBef>
                <a:spcPts val="800"/>
              </a:spcBef>
              <a:spcAft>
                <a:spcPts val="0"/>
              </a:spcAft>
              <a:buClr>
                <a:srgbClr val="00C0BC"/>
              </a:buClr>
              <a:buSzTx/>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Υπόχρεοι να υποβάλλουν πληροφορίες είναι τα «Δηλούντα Κυπριακά Χρηματοοικονομικά Ιδρύματα» (Τράπεζες, Επενδυτικές, Ασφαλιστικές, κ.λπ.).</a:t>
            </a:r>
          </a:p>
          <a:p>
            <a:pPr marL="342900" marR="0" lvl="0" indent="-342900" algn="just" defTabSz="914400" rtl="0" eaLnBrk="1" fontAlgn="auto" latinLnBrk="0" hangingPunct="1">
              <a:lnSpc>
                <a:spcPct val="100000"/>
              </a:lnSpc>
              <a:spcBef>
                <a:spcPts val="800"/>
              </a:spcBef>
              <a:spcAft>
                <a:spcPts val="0"/>
              </a:spcAft>
              <a:buClr>
                <a:srgbClr val="00C0BC"/>
              </a:buClr>
              <a:buSzTx/>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Δεν είναι περιοδική η υποβολή (όπως CRS/DAC2), αλλά κατόπιν αιτήματος του Έφορου.</a:t>
            </a:r>
          </a:p>
          <a:p>
            <a:pPr marL="342900" marR="0" lvl="0" indent="-342900" algn="just" defTabSz="914400" rtl="0" eaLnBrk="1" fontAlgn="auto" latinLnBrk="0" hangingPunct="1">
              <a:lnSpc>
                <a:spcPct val="100000"/>
              </a:lnSpc>
              <a:spcBef>
                <a:spcPts val="800"/>
              </a:spcBef>
              <a:spcAft>
                <a:spcPts val="0"/>
              </a:spcAft>
              <a:buClr>
                <a:srgbClr val="00C0BC"/>
              </a:buClr>
              <a:buSzTx/>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Η απαίτηση για υποβολή στοιχείων, ενεργοποιείται μόνον κατόπιν συγκατάθεσης του Γενικού Εισαγγελέα της Δημοκρατίας.</a:t>
            </a:r>
          </a:p>
          <a:p>
            <a:pPr marL="342900" marR="0" lvl="0" indent="-342900" algn="just" defTabSz="914400" rtl="0" eaLnBrk="1" fontAlgn="auto" latinLnBrk="0" hangingPunct="1">
              <a:lnSpc>
                <a:spcPct val="100000"/>
              </a:lnSpc>
              <a:spcBef>
                <a:spcPts val="800"/>
              </a:spcBef>
              <a:spcAft>
                <a:spcPts val="0"/>
              </a:spcAft>
              <a:buClr>
                <a:srgbClr val="00C0BC"/>
              </a:buClr>
              <a:buSzTx/>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Σκοπός είναι η ενίσχυση της φορολογικής διαφάνειας και η δυνατότητα του Εφόρου να διασταυρώνει εισοδήματα κατοίκων Κύπρου με τραπεζικά περιουσιακά στοιχεία εντός της Δημοκρατίας.</a:t>
            </a:r>
            <a:endParaRPr kumimoji="0" lang="en-CY" sz="4000" b="0" i="0" u="none" strike="noStrike" kern="1200" cap="none" spc="0" normalizeH="0" baseline="0" noProof="0" dirty="0">
              <a:ln>
                <a:noFill/>
              </a:ln>
              <a:solidFill>
                <a:srgbClr val="404040"/>
              </a:solidFill>
              <a:effectLst/>
              <a:highlight>
                <a:srgbClr val="FFFF00"/>
              </a:highlight>
              <a:uLnTx/>
              <a:uFillTx/>
              <a:latin typeface="Arial" panose="020B0604020202020204" pitchFamily="34" charset="0"/>
              <a:ea typeface="+mn-ea"/>
              <a:cs typeface="+mn-cs"/>
            </a:endParaRPr>
          </a:p>
        </p:txBody>
      </p:sp>
      <p:sp>
        <p:nvSpPr>
          <p:cNvPr id="15" name="Slide Number Placeholder 9">
            <a:extLst>
              <a:ext uri="{FF2B5EF4-FFF2-40B4-BE49-F238E27FC236}">
                <a16:creationId xmlns:a16="http://schemas.microsoft.com/office/drawing/2014/main" id="{42D018DF-DF25-C8DD-8435-F4CC65007E01}"/>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24</a:t>
            </a:fld>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9710A18-6190-1EA7-B2E3-64BDAB0C0CDE}"/>
              </a:ext>
            </a:extLst>
          </p:cNvPr>
          <p:cNvSpPr txBox="1"/>
          <p:nvPr/>
        </p:nvSpPr>
        <p:spPr>
          <a:xfrm>
            <a:off x="3733800" y="171627"/>
            <a:ext cx="13418643" cy="286232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6(17)- Πρόσβαση σε τραπεζικά στοιχεία φορολογικών κατοίκων Κύπρου (συνέχεια)</a:t>
            </a:r>
            <a:endParaRPr lang="LID4096" sz="6000"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76D64-033A-D7F0-771D-C8B2BB72DC0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956CF6C-B9B1-92DA-10C7-1A87A6B9CB22}"/>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0CA0EA03-2AD5-167C-1703-5E8742BAB218}"/>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801E102E-242E-EB9C-ED73-50EE0A6E384A}"/>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8" name="Freeform 8">
            <a:extLst>
              <a:ext uri="{FF2B5EF4-FFF2-40B4-BE49-F238E27FC236}">
                <a16:creationId xmlns:a16="http://schemas.microsoft.com/office/drawing/2014/main" id="{7ED1C90C-38E9-C890-E2FE-E48ED15B3148}"/>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FBB35035-04AD-EDF1-D9BF-AABA03C539E9}"/>
              </a:ext>
            </a:extLst>
          </p:cNvPr>
          <p:cNvSpPr/>
          <p:nvPr/>
        </p:nvSpPr>
        <p:spPr>
          <a:xfrm rot="7910893">
            <a:off x="12307845" y="318386"/>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EE141605-6E11-06E5-1CC4-0B699725C559}"/>
              </a:ext>
            </a:extLst>
          </p:cNvPr>
          <p:cNvSpPr txBox="1"/>
          <p:nvPr/>
        </p:nvSpPr>
        <p:spPr>
          <a:xfrm>
            <a:off x="789052" y="3003053"/>
            <a:ext cx="16148050" cy="6740307"/>
          </a:xfrm>
          <a:prstGeom prst="rect">
            <a:avLst/>
          </a:prstGeom>
          <a:noFill/>
        </p:spPr>
        <p:txBody>
          <a:bodyPr wrap="square">
            <a:spAutoFit/>
          </a:bodyPr>
          <a:lstStyle/>
          <a:p>
            <a:pPr marL="342900" marR="0" lvl="0" indent="-3429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Ο κάθε συνέταιρος Συνεταιρισμού, που έχει υποχρέωση εγγραφής στο φορολογικό μητρώο </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βάσει του άρθρου 5Α</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καθίσταται υπόλογος για την υποβολή της δήλωσης του Συνεταιρισμού. </a:t>
            </a:r>
          </a:p>
          <a:p>
            <a:pPr marL="342900" marR="0" lvl="0" indent="-3429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endPar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342900" marR="0" lvl="0" indent="-3429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Στη δήλωση του Συνεταιρισμού δηλώνονται όνομα, διεύθυνση, μερίδιο εισοδήματος / κέρδους κάθε συνεταίρου.    </a:t>
            </a:r>
          </a:p>
          <a:p>
            <a:pPr marL="342900" marR="0" lvl="0" indent="-3429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endPar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342900" marR="0" lvl="0" indent="-3429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Για συνεταιρισμό ή αμοιβαίο κεφάλαιο που είναι Οργανισμός Εναλλακτικών Επενδύσεων ή αμοιβαίο κεφάλαιο που είναι Ανοικτού Τύπου Οργανισμός Συλλογικών Επενδύσεων, η ευθύνη για την υποβολή δήλωσης είναι στο διαχειριστή ή ομόρρυθμο συνέταιρο ή Εταιρεία Διαχείρισης (Fund </a:t>
            </a:r>
            <a:r>
              <a:rPr kumimoji="0" lang="el-GR" sz="36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Manager</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και όχι στον κάθε συνέταιρο/</a:t>
            </a:r>
            <a:r>
              <a:rPr kumimoji="0" lang="el-GR" sz="36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unit</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r>
              <a:rPr kumimoji="0" lang="el-GR" sz="36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holder</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endParaRPr kumimoji="0" lang="en-CY"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3" name="TextBox 12">
            <a:extLst>
              <a:ext uri="{FF2B5EF4-FFF2-40B4-BE49-F238E27FC236}">
                <a16:creationId xmlns:a16="http://schemas.microsoft.com/office/drawing/2014/main" id="{1510A753-128C-1BC9-E0F8-9F9267DBB527}"/>
              </a:ext>
            </a:extLst>
          </p:cNvPr>
          <p:cNvSpPr txBox="1"/>
          <p:nvPr/>
        </p:nvSpPr>
        <p:spPr>
          <a:xfrm>
            <a:off x="4432796" y="148118"/>
            <a:ext cx="12940396" cy="286232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7 – Φορολογικές δηλώσεις συνεταιρισμών- Ισχύς από φορολογικό έτος 2026 </a:t>
            </a:r>
            <a:endParaRPr lang="en-CY" sz="6000" dirty="0">
              <a:solidFill>
                <a:srgbClr val="009E9A"/>
              </a:solidFill>
            </a:endParaRPr>
          </a:p>
        </p:txBody>
      </p:sp>
      <p:sp>
        <p:nvSpPr>
          <p:cNvPr id="15" name="Slide Number Placeholder 9">
            <a:extLst>
              <a:ext uri="{FF2B5EF4-FFF2-40B4-BE49-F238E27FC236}">
                <a16:creationId xmlns:a16="http://schemas.microsoft.com/office/drawing/2014/main" id="{19F22D7B-551A-1479-173E-D2CA589B922E}"/>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25</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54511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333984" y="-1458629"/>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159441" y="0"/>
            <a:ext cx="4051796" cy="1485900"/>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EFB70544-CEFC-91DA-537A-D20E0D7D50FE}"/>
              </a:ext>
            </a:extLst>
          </p:cNvPr>
          <p:cNvSpPr txBox="1"/>
          <p:nvPr/>
        </p:nvSpPr>
        <p:spPr>
          <a:xfrm>
            <a:off x="759635" y="2823788"/>
            <a:ext cx="16230600" cy="7455887"/>
          </a:xfrm>
          <a:prstGeom prst="rect">
            <a:avLst/>
          </a:prstGeom>
          <a:noFill/>
        </p:spPr>
        <p:txBody>
          <a:bodyPr wrap="square">
            <a:spAutoFit/>
          </a:bodyPr>
          <a:lstStyle/>
          <a:p>
            <a:pPr marL="571500" marR="0" lvl="0" indent="-5715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Εταιρεία ή άτομο που έχει υποχρέωση υποβολής εξελεγμένων ή </a:t>
            </a:r>
            <a:r>
              <a:rPr kumimoji="0" lang="el-GR" sz="44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επισκοπημένων</a:t>
            </a: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λογαριασμών, έχει υποχρέωση να καταβάλλει με αυτοφορολογία τον υπολογιζόμενο φόρο για το φορολογικό έτος </a:t>
            </a:r>
            <a:r>
              <a:rPr kumimoji="0" lang="el-GR" sz="44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μέχρι τις 31 Ιανουαρίου του μεθεπόμενου έτους Χ + 2 </a:t>
            </a: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[όπως είναι και η προθεσμία για την υποβολή της δήλωσης] </a:t>
            </a:r>
          </a:p>
          <a:p>
            <a:pPr marL="571500" marR="0" lvl="0" indent="-5715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endPar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571500" marR="0" lvl="0" indent="-5715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Για άτομο χωρίς υποχρέωση υποβολής λογαριασμών, η προθεσμία καταβολής της </a:t>
            </a:r>
            <a:r>
              <a:rPr kumimoji="0" lang="el-GR" sz="44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αυτοφορολογίας</a:t>
            </a: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παραμένει μέχρι την 31</a:t>
            </a:r>
            <a:r>
              <a:rPr kumimoji="0" lang="el-GR" sz="44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Ιουλίου του επόμενου έτους Χ+1</a:t>
            </a:r>
            <a:endParaRPr kumimoji="0" lang="en-CY"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82296" marR="0" lvl="0" indent="0" algn="just" defTabSz="914400" rtl="0" eaLnBrk="1" fontAlgn="auto" latinLnBrk="0" hangingPunct="1">
              <a:lnSpc>
                <a:spcPct val="100000"/>
              </a:lnSpc>
              <a:spcBef>
                <a:spcPts val="300"/>
              </a:spcBef>
              <a:spcAft>
                <a:spcPts val="0"/>
              </a:spcAft>
              <a:buClr>
                <a:srgbClr val="27CED7">
                  <a:lumMod val="75000"/>
                </a:srgbClr>
              </a:buClr>
              <a:buSzPct val="100000"/>
              <a:buFont typeface="Arial" pitchFamily="34" charset="0"/>
              <a:buNone/>
              <a:tabLst/>
              <a:defRPr/>
            </a:pPr>
            <a:r>
              <a:rPr kumimoji="0" lang="el-GR" sz="3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 </a:t>
            </a:r>
            <a:endParaRPr kumimoji="0" lang="en-CY"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2" name="TextBox 11">
            <a:extLst>
              <a:ext uri="{FF2B5EF4-FFF2-40B4-BE49-F238E27FC236}">
                <a16:creationId xmlns:a16="http://schemas.microsoft.com/office/drawing/2014/main" id="{F053D4EB-53B4-2818-AC6D-A72D722249E7}"/>
              </a:ext>
            </a:extLst>
          </p:cNvPr>
          <p:cNvSpPr txBox="1"/>
          <p:nvPr/>
        </p:nvSpPr>
        <p:spPr>
          <a:xfrm>
            <a:off x="3358232" y="215852"/>
            <a:ext cx="14153686"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a:t>
            </a:r>
            <a:r>
              <a:rPr lang="en-GB" sz="6000" b="1" dirty="0">
                <a:solidFill>
                  <a:srgbClr val="009E9A"/>
                </a:solidFill>
                <a:latin typeface="Arial" panose="020B0604020202020204" pitchFamily="34" charset="0"/>
              </a:rPr>
              <a:t>13</a:t>
            </a:r>
            <a:r>
              <a:rPr lang="el-GR" sz="6000" b="1" dirty="0">
                <a:solidFill>
                  <a:srgbClr val="009E9A"/>
                </a:solidFill>
                <a:latin typeface="Arial" panose="020B0604020202020204" pitchFamily="34" charset="0"/>
              </a:rPr>
              <a:t> – Βεβαίωση της φ</a:t>
            </a:r>
            <a:r>
              <a:rPr lang="en-GB" sz="6000" b="1" dirty="0">
                <a:solidFill>
                  <a:srgbClr val="009E9A"/>
                </a:solidFill>
                <a:latin typeface="Arial" panose="020B0604020202020204" pitchFamily="34" charset="0"/>
              </a:rPr>
              <a:t>o</a:t>
            </a:r>
            <a:r>
              <a:rPr lang="el-GR" sz="6000" b="1" dirty="0">
                <a:solidFill>
                  <a:srgbClr val="009E9A"/>
                </a:solidFill>
                <a:latin typeface="Arial" panose="020B0604020202020204" pitchFamily="34" charset="0"/>
              </a:rPr>
              <a:t>ρ</a:t>
            </a:r>
            <a:r>
              <a:rPr lang="en-GB" sz="6000" b="1" dirty="0">
                <a:solidFill>
                  <a:srgbClr val="009E9A"/>
                </a:solidFill>
                <a:latin typeface="Arial" panose="020B0604020202020204" pitchFamily="34" charset="0"/>
              </a:rPr>
              <a:t>o</a:t>
            </a:r>
            <a:r>
              <a:rPr lang="el-GR" sz="6000" b="1" dirty="0">
                <a:solidFill>
                  <a:srgbClr val="009E9A"/>
                </a:solidFill>
                <a:latin typeface="Arial" panose="020B0604020202020204" pitchFamily="34" charset="0"/>
              </a:rPr>
              <a:t>λ</a:t>
            </a:r>
            <a:r>
              <a:rPr lang="en-GB" sz="6000" b="1" dirty="0">
                <a:solidFill>
                  <a:srgbClr val="009E9A"/>
                </a:solidFill>
                <a:latin typeface="Arial" panose="020B0604020202020204" pitchFamily="34" charset="0"/>
              </a:rPr>
              <a:t>o</a:t>
            </a:r>
            <a:r>
              <a:rPr lang="el-GR" sz="6000" b="1" dirty="0" err="1">
                <a:solidFill>
                  <a:srgbClr val="009E9A"/>
                </a:solidFill>
                <a:latin typeface="Arial" panose="020B0604020202020204" pitchFamily="34" charset="0"/>
              </a:rPr>
              <a:t>γίας</a:t>
            </a:r>
            <a:br>
              <a:rPr lang="el-GR" sz="6000" b="1" dirty="0">
                <a:solidFill>
                  <a:srgbClr val="009E9A"/>
                </a:solidFill>
                <a:latin typeface="Arial" panose="020B0604020202020204" pitchFamily="34" charset="0"/>
              </a:rPr>
            </a:br>
            <a:r>
              <a:rPr lang="el-GR" sz="6000" b="1" dirty="0">
                <a:solidFill>
                  <a:srgbClr val="009E9A"/>
                </a:solidFill>
                <a:latin typeface="Arial" panose="020B0604020202020204" pitchFamily="34" charset="0"/>
              </a:rPr>
              <a:t>Ισχύς από φορολογικό έτος 2026</a:t>
            </a:r>
            <a:endParaRPr lang="LID4096" sz="6000" dirty="0">
              <a:solidFill>
                <a:srgbClr val="009E9A"/>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AAE6CD93-67BA-8096-6935-E515C35321E0}"/>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26</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2CE4668D-3874-88B2-0754-F43AB26D3F7F}"/>
              </a:ext>
            </a:extLst>
          </p:cNvPr>
          <p:cNvSpPr txBox="1"/>
          <p:nvPr/>
        </p:nvSpPr>
        <p:spPr>
          <a:xfrm>
            <a:off x="560334" y="2295761"/>
            <a:ext cx="17118065" cy="7419739"/>
          </a:xfrm>
          <a:prstGeom prst="rect">
            <a:avLst/>
          </a:prstGeom>
          <a:noFill/>
        </p:spPr>
        <p:txBody>
          <a:bodyPr wrap="square">
            <a:spAutoFit/>
          </a:bodyPr>
          <a:lstStyle/>
          <a:p>
            <a:pPr marL="342900" marR="0" lvl="0" indent="-3429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Επικαιροποίηση του τρόπου υποβολής ενστάσεως, με έγγραφη ή </a:t>
            </a:r>
            <a:r>
              <a:rPr kumimoji="0" lang="el-GR" sz="36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ηλεκτρονική ειδοποίηση. </a:t>
            </a:r>
          </a:p>
          <a:p>
            <a:pPr marL="342900" marR="0" lvl="0" indent="-3429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endParaRPr kumimoji="0" lang="el-GR"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342900" marR="0" lvl="0" indent="-342900"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Επέκταση της περιόδου υποβολής ένστασης σε </a:t>
            </a:r>
            <a:r>
              <a:rPr kumimoji="0" lang="el-GR" sz="36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60 μέρες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από την ημερομηνία επίδοσης στον φορολογούμενο της βεβαίωσης φορολογίας με την οποία διαφωνεί, </a:t>
            </a:r>
          </a:p>
          <a:p>
            <a:pPr marL="812800" lvl="1" algn="just" eaLnBrk="0" fontAlgn="base" hangingPunct="0">
              <a:spcBef>
                <a:spcPct val="0"/>
              </a:spcBef>
              <a:spcAft>
                <a:spcPct val="0"/>
              </a:spcAft>
              <a:buClr>
                <a:srgbClr val="00C0BC"/>
              </a:buClr>
              <a:defRPr/>
            </a:pPr>
            <a:r>
              <a:rPr lang="el-GR" sz="3600" dirty="0">
                <a:solidFill>
                  <a:srgbClr val="00C0BC"/>
                </a:solidFill>
                <a:latin typeface="Arial" panose="020B0604020202020204" pitchFamily="34" charset="0"/>
                <a:cs typeface="Arial" panose="020B0604020202020204" pitchFamily="34" charset="0"/>
              </a:rPr>
              <a:t>►</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Συνεχίζει να ισχύει ότι όταν η βεβαίωση φορολογίας επιδίδεται </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εντός του Δεκέμβρη, τότε η ειδοποίηση ένστασης θεωρείται εμπρόθεσμη εάν υποβληθεί μέχρι το τέλος του Φεβρουαρίου του επόμενου έτους.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p>
          <a:p>
            <a:pPr marL="720725" marR="0" lvl="0" indent="-365125" algn="just" defTabSz="914400" rtl="0" eaLnBrk="0" fontAlgn="base" latinLnBrk="0" hangingPunct="0">
              <a:lnSpc>
                <a:spcPct val="100000"/>
              </a:lnSpc>
              <a:spcBef>
                <a:spcPct val="0"/>
              </a:spcBef>
              <a:spcAft>
                <a:spcPct val="0"/>
              </a:spcAft>
              <a:buClr>
                <a:srgbClr val="00C0BC"/>
              </a:buClr>
              <a:buSzTx/>
              <a:buFont typeface="Wingdings" panose="05000000000000000000" pitchFamily="2" charset="2"/>
              <a:buChar char="Ø"/>
              <a:tabLst/>
              <a:defRPr/>
            </a:pPr>
            <a:endParaRPr kumimoji="0" lang="el-GR"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Επικαιροποίηση της αναφοράς σε λογαριασμούς που υποβάλλονται στο πλαίσιο ένστασης ώστε αυτοί να είναι ελεγμένοι ή </a:t>
            </a:r>
            <a:r>
              <a:rPr kumimoji="0" lang="el-GR" sz="3600" b="0" i="0" u="none" strike="noStrike" kern="1200" cap="none" spc="0" normalizeH="0" baseline="0" noProof="0" dirty="0" err="1">
                <a:ln>
                  <a:noFill/>
                </a:ln>
                <a:solidFill>
                  <a:prstClr val="black"/>
                </a:solidFill>
                <a:effectLst/>
                <a:uLnTx/>
                <a:uFillTx/>
                <a:latin typeface="Arial" panose="020B0604020202020204"/>
                <a:ea typeface="+mn-ea"/>
                <a:cs typeface="+mn-cs"/>
              </a:rPr>
              <a:t>επισκοπημένοι</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 από νόμιμο ελεγκτή ή νόμιμο ελεγκτικό γραφείο σύμφωνα με τον περί Ελεγκτών Νόμο.</a:t>
            </a:r>
          </a:p>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endParaRPr kumimoji="0" lang="el-GR" sz="20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69A93F64-1FBC-C0AE-CFFF-F72D5E231144}"/>
              </a:ext>
            </a:extLst>
          </p:cNvPr>
          <p:cNvSpPr txBox="1"/>
          <p:nvPr/>
        </p:nvSpPr>
        <p:spPr>
          <a:xfrm>
            <a:off x="4410529" y="356769"/>
            <a:ext cx="12877800"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20 – Ε</a:t>
            </a:r>
            <a:r>
              <a:rPr lang="en-GB" sz="6000" b="1" dirty="0">
                <a:solidFill>
                  <a:srgbClr val="009E9A"/>
                </a:solidFill>
                <a:latin typeface="Arial" panose="020B0604020202020204" pitchFamily="34" charset="0"/>
              </a:rPr>
              <a:t>v</a:t>
            </a:r>
            <a:r>
              <a:rPr lang="el-GR" sz="6000" b="1" dirty="0">
                <a:solidFill>
                  <a:srgbClr val="009E9A"/>
                </a:solidFill>
                <a:latin typeface="Arial" panose="020B0604020202020204" pitchFamily="34" charset="0"/>
              </a:rPr>
              <a:t>στάσεις κατά της φορολογίας</a:t>
            </a:r>
            <a:endParaRPr lang="LID4096" sz="6000" dirty="0">
              <a:solidFill>
                <a:srgbClr val="009E9A"/>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A5D95BC3-8371-ED5F-B7C4-A4DF707E2A54}"/>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27</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F67FD-3CD6-C3FD-9D56-8675900EDFE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B41D84B-9632-5414-27F5-50425B9ABCF6}"/>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8459145C-42C6-24A6-0959-787E2EC450D8}"/>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D6487D86-B9C6-FEAE-C3EB-7B123FF9840A}"/>
              </a:ext>
            </a:extLst>
          </p:cNvPr>
          <p:cNvSpPr/>
          <p:nvPr/>
        </p:nvSpPr>
        <p:spPr>
          <a:xfrm>
            <a:off x="-140827" y="-141243"/>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C9FA75DA-03F3-60D6-EA1E-B2515573C150}"/>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8B23B1DC-B002-B152-D30A-E0D955A9DA39}"/>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4732F93F-F6C7-A3AF-E10D-CFE9889ED336}"/>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0" name="Slide Number Placeholder 9">
            <a:extLst>
              <a:ext uri="{FF2B5EF4-FFF2-40B4-BE49-F238E27FC236}">
                <a16:creationId xmlns:a16="http://schemas.microsoft.com/office/drawing/2014/main" id="{9607D83A-9C4B-5D98-F827-AD24961F813C}"/>
              </a:ext>
            </a:extLst>
          </p:cNvPr>
          <p:cNvSpPr>
            <a:spLocks noGrp="1"/>
          </p:cNvSpPr>
          <p:nvPr>
            <p:ph type="sldNum" sz="quarter" idx="12"/>
          </p:nvPr>
        </p:nvSpPr>
        <p:spPr>
          <a:xfrm>
            <a:off x="15848817" y="9393169"/>
            <a:ext cx="2133600" cy="365125"/>
          </a:xfrm>
        </p:spPr>
        <p:txBody>
          <a:bodyPr/>
          <a:lstStyle/>
          <a:p>
            <a:fld id="{B6F15528-21DE-4FAA-801E-634DDDAF4B2B}" type="slidenum">
              <a:rPr lang="en-US" sz="2000" smtClean="0"/>
              <a:pPr/>
              <a:t>28</a:t>
            </a:fld>
            <a:endParaRPr lang="en-US" sz="2000" dirty="0"/>
          </a:p>
        </p:txBody>
      </p:sp>
      <p:sp>
        <p:nvSpPr>
          <p:cNvPr id="12" name="TextBox 11">
            <a:extLst>
              <a:ext uri="{FF2B5EF4-FFF2-40B4-BE49-F238E27FC236}">
                <a16:creationId xmlns:a16="http://schemas.microsoft.com/office/drawing/2014/main" id="{E02241DC-6E7A-272D-BC8D-346F6754B7BA}"/>
              </a:ext>
            </a:extLst>
          </p:cNvPr>
          <p:cNvSpPr txBox="1"/>
          <p:nvPr/>
        </p:nvSpPr>
        <p:spPr>
          <a:xfrm>
            <a:off x="522307" y="2533902"/>
            <a:ext cx="17190853" cy="7702108"/>
          </a:xfrm>
          <a:prstGeom prst="rect">
            <a:avLst/>
          </a:prstGeom>
          <a:noFill/>
        </p:spPr>
        <p:txBody>
          <a:bodyPr wrap="square">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Επέκταση της χρονικής περιόδου κατά την οποία ο Έφορος δύναται να επιβάλει φορολογία ή πρόσθετη φορολογία, </a:t>
            </a:r>
            <a:r>
              <a:rPr kumimoji="0" lang="el-GR" sz="48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εντός 6 ετών που προσμετρούν (αντί από το τέλος του φορολογικού έτους) από την μεταγενέστερη ημερομηνία</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εκ των δύο εξής: </a:t>
            </a:r>
          </a:p>
          <a:p>
            <a:pPr marL="1600200" lvl="2" indent="-685800">
              <a:spcBef>
                <a:spcPts val="1200"/>
              </a:spcBef>
              <a:buClr>
                <a:srgbClr val="00C0BC"/>
              </a:buClr>
              <a:buFont typeface="Wingdings" panose="05000000000000000000" pitchFamily="2" charset="2"/>
              <a:buChar char="§"/>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της πραγματικής ημερομηνίας της υποβολής φορολογικής δήλωσης ή </a:t>
            </a:r>
          </a:p>
          <a:p>
            <a:pPr marL="1600200" lvl="2" indent="-685800">
              <a:spcBef>
                <a:spcPts val="1200"/>
              </a:spcBef>
              <a:buClr>
                <a:srgbClr val="00C0BC"/>
              </a:buClr>
              <a:buFont typeface="Wingdings" panose="05000000000000000000" pitchFamily="2" charset="2"/>
              <a:buChar char="§"/>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της ημερομηνίας της υποβολής αναθεωρημένης φορολογικής δήλωσης. </a:t>
            </a:r>
          </a:p>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endPar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3" name="TextBox 12">
            <a:extLst>
              <a:ext uri="{FF2B5EF4-FFF2-40B4-BE49-F238E27FC236}">
                <a16:creationId xmlns:a16="http://schemas.microsoft.com/office/drawing/2014/main" id="{BAF5F9F6-5435-C019-7BB6-A36BC9370E9E}"/>
              </a:ext>
            </a:extLst>
          </p:cNvPr>
          <p:cNvSpPr txBox="1"/>
          <p:nvPr/>
        </p:nvSpPr>
        <p:spPr>
          <a:xfrm>
            <a:off x="4672817" y="283421"/>
            <a:ext cx="12268200"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23 - Χρονικά Περιθώρια Βεβαίωσης</a:t>
            </a:r>
            <a:endParaRPr lang="LID4096" sz="6000" dirty="0">
              <a:solidFill>
                <a:srgbClr val="009E9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36594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3E7B2B48-2649-1ED0-AD1A-AB2B66CF495F}"/>
              </a:ext>
            </a:extLst>
          </p:cNvPr>
          <p:cNvSpPr txBox="1"/>
          <p:nvPr/>
        </p:nvSpPr>
        <p:spPr>
          <a:xfrm>
            <a:off x="3200400" y="517361"/>
            <a:ext cx="13178223"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24 - Προσωρινές φορολογίες</a:t>
            </a:r>
            <a:endParaRPr lang="LID4096" sz="6000" dirty="0">
              <a:solidFill>
                <a:srgbClr val="009E9A"/>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18464C3D-DBE0-76BF-972C-3A1F40A1D02C}"/>
              </a:ext>
            </a:extLst>
          </p:cNvPr>
          <p:cNvSpPr txBox="1"/>
          <p:nvPr/>
        </p:nvSpPr>
        <p:spPr>
          <a:xfrm>
            <a:off x="990600" y="2581260"/>
            <a:ext cx="15919297" cy="7763664"/>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Τροποποίηση ώστε σε περίπτωση που πρόσωπο (εταιρεία ή άτομο) δραστηριοποιείται και αποκτά εισόδημα μετά την </a:t>
            </a:r>
            <a:b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b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30</a:t>
            </a:r>
            <a:r>
              <a:rPr kumimoji="0" lang="el-GR" sz="40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Ιουνίου οποιουδήποτε φορολογικού έτους, τότε το εν λόγω πρόσωπο υποβάλλει δήλωση προσωρινής φορολογίας μέχρι την 31</a:t>
            </a:r>
            <a:r>
              <a:rPr kumimoji="0" lang="el-GR" sz="40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Δεκεμβρίου εκείνου του φορολογικού έτους, ως εξής: </a:t>
            </a:r>
          </a:p>
          <a:p>
            <a:pPr marL="927100" marR="0" lvl="0" indent="-293688"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Εταιρεία που συστάθηκε ή εγγράφηκε με βάση κυπριακή νομοθεσία ή αλλοδαπή εταιρεία που εγγράφηκε στην Κύπρο ή που έγινε φορολογικός κάτοικος Κύπρου, μετά την 30</a:t>
            </a:r>
            <a:r>
              <a:rPr kumimoji="0" lang="el-GR" sz="40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Ιουνίου, ή</a:t>
            </a:r>
          </a:p>
          <a:p>
            <a:pPr marL="927100" marR="0" lvl="0" indent="-293688"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Άτομο που αποκτά εισόδημα (άλλο από αποδοχές) μετά την </a:t>
            </a:r>
            <a:b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b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30</a:t>
            </a:r>
            <a:r>
              <a:rPr kumimoji="0" lang="el-GR" sz="40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Ιουνίου, για το οποίο οφείλει να πληρώσει προσωρινή φορολογία. </a:t>
            </a:r>
          </a:p>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endPar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7" name="Slide Number Placeholder 9">
            <a:extLst>
              <a:ext uri="{FF2B5EF4-FFF2-40B4-BE49-F238E27FC236}">
                <a16:creationId xmlns:a16="http://schemas.microsoft.com/office/drawing/2014/main" id="{E410F737-53BB-BA1C-4C85-1AA5D6D1BCCC}"/>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29</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5" name="Freeform 5"/>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9" name="Content Placeholder 2">
            <a:extLst>
              <a:ext uri="{FF2B5EF4-FFF2-40B4-BE49-F238E27FC236}">
                <a16:creationId xmlns:a16="http://schemas.microsoft.com/office/drawing/2014/main" id="{62A13AED-743E-DED4-C681-ED9AF4173B90}"/>
              </a:ext>
            </a:extLst>
          </p:cNvPr>
          <p:cNvSpPr txBox="1">
            <a:spLocks/>
          </p:cNvSpPr>
          <p:nvPr/>
        </p:nvSpPr>
        <p:spPr>
          <a:xfrm>
            <a:off x="1449891" y="1704549"/>
            <a:ext cx="16291738" cy="7757281"/>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29 -</a:t>
            </a:r>
            <a:r>
              <a:rPr lang="el-GR" sz="3600" dirty="0">
                <a:solidFill>
                  <a:srgbClr val="404040"/>
                </a:solidFill>
                <a:latin typeface="Arial" panose="020B0604020202020204" pitchFamily="34" charset="0"/>
              </a:rPr>
              <a:t>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Ετοιμασία και πιστοποίηση λογαριασμών και προσδιορισμών</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30 - 	Τήρηση λογιστικών βιβλίων και λογαριασμών</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32Α -	Αναστολή λειτουργίας επιχείρησης και σφράγισης των 			υποστατικών της </a:t>
            </a:r>
            <a:r>
              <a:rPr kumimoji="0" lang="el-GR" sz="3600" b="1" i="1" u="none" strike="noStrike" kern="1200" cap="none" spc="0" normalizeH="0" baseline="0" noProof="0" dirty="0">
                <a:ln>
                  <a:noFill/>
                </a:ln>
                <a:solidFill>
                  <a:srgbClr val="009E9A"/>
                </a:solidFill>
                <a:effectLst/>
                <a:uLnTx/>
                <a:uFillTx/>
                <a:latin typeface="Arial" panose="020B0604020202020204" pitchFamily="34" charset="0"/>
                <a:ea typeface="+mn-ea"/>
                <a:cs typeface="+mn-cs"/>
              </a:rPr>
              <a:t>(νέο)</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36 -	Εκπτώσεις α</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v</a:t>
            </a:r>
            <a:r>
              <a:rPr kumimoji="0" lang="el-GR" sz="36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αφ</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o</a:t>
            </a:r>
            <a:r>
              <a:rPr kumimoji="0" lang="el-GR" sz="36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ρικά</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r>
              <a:rPr kumimoji="0" lang="el-GR" sz="36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πρ</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o</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ς </a:t>
            </a:r>
            <a:r>
              <a:rPr kumimoji="0" lang="el-GR" sz="36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φόρ</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o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που καταβλήθηκε σε άλλο 	κράτος</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38 -	Προθεσμία καταβολής τ</a:t>
            </a:r>
            <a:r>
              <a:rPr kumimoji="0" lang="en-GB"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o</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υ φόρου</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39 -	Πρόσθετη επιβάρυνση και τόκος για μη έγκαιρη καταβολή φόρου</a:t>
            </a:r>
          </a:p>
          <a:p>
            <a:pPr lvl="0">
              <a:spcBef>
                <a:spcPts val="1200"/>
              </a:spcBef>
              <a:buClr>
                <a:srgbClr val="00C0BC"/>
              </a:buClr>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39Α -	Σειρά Εξόφλησης Φόρων και συμψηφισμός </a:t>
            </a:r>
            <a:r>
              <a:rPr lang="el-GR" sz="3600" b="1" i="1" dirty="0">
                <a:solidFill>
                  <a:srgbClr val="009E9A"/>
                </a:solidFill>
                <a:latin typeface="Arial" panose="020B0604020202020204" pitchFamily="34" charset="0"/>
              </a:rPr>
              <a:t>(νέο)</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tab pos="29591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42 -	Είσπραξη του φόρου σε </a:t>
            </a:r>
            <a:r>
              <a:rPr lang="el-GR" sz="3600" dirty="0">
                <a:solidFill>
                  <a:srgbClr val="404040"/>
                </a:solidFill>
                <a:latin typeface="Arial" panose="020B0604020202020204" pitchFamily="34" charset="0"/>
              </a:rPr>
              <a:t>ο</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ρισμένες περιπτώσεις</a:t>
            </a:r>
          </a:p>
        </p:txBody>
      </p:sp>
      <p:sp>
        <p:nvSpPr>
          <p:cNvPr id="11" name="TextBox 10">
            <a:extLst>
              <a:ext uri="{FF2B5EF4-FFF2-40B4-BE49-F238E27FC236}">
                <a16:creationId xmlns:a16="http://schemas.microsoft.com/office/drawing/2014/main" id="{1A61B59F-789C-E368-F255-74E2629AEA83}"/>
              </a:ext>
            </a:extLst>
          </p:cNvPr>
          <p:cNvSpPr txBox="1"/>
          <p:nvPr/>
        </p:nvSpPr>
        <p:spPr>
          <a:xfrm>
            <a:off x="4991100" y="688886"/>
            <a:ext cx="8915400" cy="1015663"/>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Περιεχόμενα (συνέχεια)</a:t>
            </a:r>
            <a:endParaRPr lang="en-CY" sz="6000" b="1" dirty="0">
              <a:solidFill>
                <a:srgbClr val="009999"/>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E6B3A586-4471-9CA1-7350-58309C81EDD4}"/>
              </a:ext>
            </a:extLst>
          </p:cNvPr>
          <p:cNvSpPr txBox="1">
            <a:spLocks/>
          </p:cNvSpPr>
          <p:nvPr/>
        </p:nvSpPr>
        <p:spPr>
          <a:xfrm>
            <a:off x="15608029" y="93345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FBB52-A64A-975E-1CCB-F73646B958E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C242B80-EA64-7A61-4BE7-4927CF360785}"/>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0D5E6AE2-FDF0-32E3-4DF1-17E1454B16E8}"/>
              </a:ext>
            </a:extLst>
          </p:cNvPr>
          <p:cNvSpPr/>
          <p:nvPr/>
        </p:nvSpPr>
        <p:spPr>
          <a:xfrm rot="-6663679">
            <a:off x="-1630121" y="-3731358"/>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5DEA89F7-1D24-6D79-0DE2-8CEE4F1E006D}"/>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6CB081E9-FBD7-06F1-E35F-31258D368187}"/>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BD43756D-EB40-7FCA-ACEF-EF43A189271D}"/>
              </a:ext>
            </a:extLst>
          </p:cNvPr>
          <p:cNvSpPr/>
          <p:nvPr/>
        </p:nvSpPr>
        <p:spPr>
          <a:xfrm rot="-11035051">
            <a:off x="-2998224" y="3107873"/>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815CDEC0-C8EB-129D-A8FC-D0F2B4326034}"/>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1DF62726-F5DF-0A1C-D32B-B9F311E6B92C}"/>
              </a:ext>
            </a:extLst>
          </p:cNvPr>
          <p:cNvSpPr txBox="1"/>
          <p:nvPr/>
        </p:nvSpPr>
        <p:spPr>
          <a:xfrm>
            <a:off x="2362200" y="5095000"/>
            <a:ext cx="15086789" cy="2308324"/>
          </a:xfrm>
          <a:prstGeom prst="rect">
            <a:avLst/>
          </a:prstGeom>
          <a:noFill/>
        </p:spPr>
        <p:txBody>
          <a:bodyPr wrap="square">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Διαγραφή του άρθρου, επειδή από 1/1/2026 οι ασφαλιστικές εταιρείες δεν φορολογούνται με ειδικό τρόπο, αλλά φορολογούνται όπως οι άλλες εταιρείες. </a:t>
            </a:r>
            <a:endParaRPr kumimoji="0" lang="el-GR" sz="6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3" name="TextBox 12">
            <a:extLst>
              <a:ext uri="{FF2B5EF4-FFF2-40B4-BE49-F238E27FC236}">
                <a16:creationId xmlns:a16="http://schemas.microsoft.com/office/drawing/2014/main" id="{B8A7DA5D-9632-7424-EDBF-DFBEE1DCFB78}"/>
              </a:ext>
            </a:extLst>
          </p:cNvPr>
          <p:cNvSpPr txBox="1"/>
          <p:nvPr/>
        </p:nvSpPr>
        <p:spPr>
          <a:xfrm>
            <a:off x="2819400" y="385725"/>
            <a:ext cx="14432643" cy="378565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26Α- Ειδικός τρόπος προσωρινής φορολογίας του εισοδήματος εταιρειών ασφάλειας ζωής - ισχύ από φορολογικό έτος 2026 </a:t>
            </a:r>
            <a:endParaRPr lang="LID4096" sz="6000" dirty="0">
              <a:solidFill>
                <a:srgbClr val="009E9A"/>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62E595CD-DD5D-851A-2F1D-83A7794A7A7E}"/>
              </a:ext>
            </a:extLst>
          </p:cNvPr>
          <p:cNvSpPr txBox="1">
            <a:spLocks/>
          </p:cNvSpPr>
          <p:nvPr/>
        </p:nvSpPr>
        <p:spPr>
          <a:xfrm>
            <a:off x="15621000" y="921067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30</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08206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EA578B7C-6778-A4A3-600C-95FECA892E2C}"/>
              </a:ext>
            </a:extLst>
          </p:cNvPr>
          <p:cNvSpPr txBox="1"/>
          <p:nvPr/>
        </p:nvSpPr>
        <p:spPr>
          <a:xfrm>
            <a:off x="3910620" y="263113"/>
            <a:ext cx="13868401" cy="1754326"/>
          </a:xfrm>
          <a:prstGeom prst="rect">
            <a:avLst/>
          </a:prstGeom>
          <a:noFill/>
        </p:spPr>
        <p:txBody>
          <a:bodyPr wrap="square" rtlCol="0">
            <a:spAutoFit/>
          </a:bodyPr>
          <a:lstStyle/>
          <a:p>
            <a:pPr algn="ctr"/>
            <a:r>
              <a:rPr lang="el-GR" sz="5400" b="1" dirty="0">
                <a:solidFill>
                  <a:srgbClr val="009E9A"/>
                </a:solidFill>
                <a:latin typeface="Arial" panose="020B0604020202020204" pitchFamily="34" charset="0"/>
              </a:rPr>
              <a:t>Άρθρο 27 - Εξουσία του Εφόρου να απαιτεί την παροχή στοιχείων</a:t>
            </a:r>
            <a:endParaRPr lang="LID4096" sz="5400" dirty="0">
              <a:solidFill>
                <a:srgbClr val="009E9A"/>
              </a:solidFill>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B6A98BDE-3B87-E761-D644-6CA58224C3AD}"/>
              </a:ext>
            </a:extLst>
          </p:cNvPr>
          <p:cNvSpPr txBox="1">
            <a:spLocks/>
          </p:cNvSpPr>
          <p:nvPr/>
        </p:nvSpPr>
        <p:spPr>
          <a:xfrm>
            <a:off x="15663564" y="943936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31</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69A33DD5-C27F-DC28-309C-33D7E105086C}"/>
              </a:ext>
            </a:extLst>
          </p:cNvPr>
          <p:cNvSpPr txBox="1"/>
          <p:nvPr/>
        </p:nvSpPr>
        <p:spPr>
          <a:xfrm>
            <a:off x="762000" y="2171701"/>
            <a:ext cx="16567773" cy="8280728"/>
          </a:xfrm>
          <a:prstGeom prst="rect">
            <a:avLst/>
          </a:prstGeom>
          <a:noFill/>
        </p:spPr>
        <p:txBody>
          <a:bodyPr wrap="square">
            <a:spAutoFit/>
          </a:bodyPr>
          <a:lstStyle/>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6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Απαίτηση παροχής στοιχείων από τρίτο πρόσωπο</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p>
          <a:p>
            <a:pPr marL="449263" marR="0" lvl="0" algn="just" defTabSz="914400" rtl="0" eaLnBrk="1" fontAlgn="auto" latinLnBrk="0" hangingPunct="1">
              <a:lnSpc>
                <a:spcPct val="100000"/>
              </a:lnSpc>
              <a:spcBef>
                <a:spcPct val="20000"/>
              </a:spcBef>
              <a:spcAft>
                <a:spcPts val="0"/>
              </a:spcAft>
              <a:buClrTx/>
              <a:buSzTx/>
              <a:buFont typeface="Arial" pitchFamily="34" charset="0"/>
              <a:buNone/>
              <a:tabLst>
                <a:tab pos="439738"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Προσθήκη συγκεκριμένης διάταξης που δίνει ρητή εξουσία στον Έφορο να απαιτεί και να συλλέγει στοιχεία και έγγραφα από οποιοδήποτε πρόσωπο, τα οποία το εν λόγω πρόσωπο οφείλει να τηρεί σύμφωνα με τον περί Βεβαιώσεως και Εισπράξεως Φόρων Νόμο για 	σκοπούς του δικού του φορολογητέου εισοδήματος, και τα οποία αφορούν και </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το φορολογητέο εισόδημα </a:t>
            </a:r>
            <a:r>
              <a:rPr kumimoji="0" lang="el-GR" sz="3600" b="1" i="0" u="none" strike="noStrike" kern="1200" cap="none" spc="0" normalizeH="0" baseline="0" noProof="0" dirty="0">
                <a:ln>
                  <a:noFill/>
                </a:ln>
                <a:solidFill>
                  <a:prstClr val="black"/>
                </a:solidFill>
                <a:effectLst/>
                <a:uLnTx/>
                <a:uFillTx/>
                <a:latin typeface="Arial" panose="020B0604020202020204"/>
                <a:ea typeface="+mn-ea"/>
                <a:cs typeface="+mn-cs"/>
              </a:rPr>
              <a:t>άλλου προσώπου</a:t>
            </a:r>
            <a:r>
              <a:rPr kumimoji="0" lang="el-GR" sz="3600" b="0" i="0" u="none" strike="noStrike" kern="1200" cap="none" spc="0" normalizeH="0" baseline="0" noProof="0" dirty="0">
                <a:ln>
                  <a:noFill/>
                </a:ln>
                <a:solidFill>
                  <a:prstClr val="black"/>
                </a:solidFill>
                <a:effectLst/>
                <a:uLnTx/>
                <a:uFillTx/>
                <a:latin typeface="Arial" panose="020B0604020202020204"/>
                <a:ea typeface="+mn-ea"/>
                <a:cs typeface="+mn-cs"/>
              </a:rPr>
              <a:t>, ώστε ο Έφορος να τα χρησιμοποιήσει για τη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φορολόγηση αυτού του άλλου προσώπου. </a:t>
            </a:r>
          </a:p>
          <a:p>
            <a:pPr marL="1443038" lvl="1" algn="just">
              <a:spcBef>
                <a:spcPct val="20000"/>
              </a:spcBef>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Π.χ. Ο Έφορος μπορεί να απαιτήσει την υποβολή τιμολογίων/αποδείξεων των πελατών από μια εταιρεία που είναι προμηθευτής, τα οποία οφείλει η εταιρεία-προμηθευτής να τηρεί σύμφωνα με τις διατάξεις του άρθρου 30 για σκοπούς φορολόγησης του δικού της φορολογητέου εισοδήματος. Ο Έφορος μπορεί να χρησιμοποιήσει τα εν λόγω τιμολόγια/αποδείξεις για τη φορολόγηση των προσώπων/πελατών που </a:t>
            </a:r>
            <a:r>
              <a:rPr kumimoji="0" lang="el-GR" sz="32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εμφαίνονται</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στα εν λόγω έγγραφα. </a:t>
            </a:r>
          </a:p>
          <a:p>
            <a:pPr marL="82296" marR="0" lvl="0" indent="0" algn="just" defTabSz="914400" rtl="0" eaLnBrk="1" fontAlgn="auto" latinLnBrk="0" hangingPunct="1">
              <a:lnSpc>
                <a:spcPct val="100000"/>
              </a:lnSpc>
              <a:spcBef>
                <a:spcPts val="300"/>
              </a:spcBef>
              <a:spcAft>
                <a:spcPts val="0"/>
              </a:spcAft>
              <a:buClrTx/>
              <a:buSzPct val="68000"/>
              <a:buFont typeface="Wingdings 3"/>
              <a:buNone/>
              <a:tabLst/>
              <a:defRPr/>
            </a:pPr>
            <a:endParaRPr kumimoji="0" 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013B2B75-4A5C-F87C-3B18-EFABC6C4DB66}"/>
              </a:ext>
            </a:extLst>
          </p:cNvPr>
          <p:cNvSpPr txBox="1"/>
          <p:nvPr/>
        </p:nvSpPr>
        <p:spPr>
          <a:xfrm>
            <a:off x="887059" y="2194733"/>
            <a:ext cx="16486541" cy="6863417"/>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Ο Έφορος έχει τη διακριτική εξουσία να μην λάβει υπόψη:</a:t>
            </a:r>
          </a:p>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2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9271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4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Λογαριασμούς</a:t>
            </a: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εάν δεν ετοιμάστηκαν και πιστοποιήθηκαν από πρόσωπο που είναι νόμιμος ελεγκτής ή νόμιμο ελεγκτικό γραφείο, σύμφωνα με τον περί Ελεγκτών Νόμο. </a:t>
            </a:r>
          </a:p>
          <a:p>
            <a:pPr marL="9271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endParaRPr kumimoji="0" lang="el-GR" sz="2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9271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44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Προσδιορισμούς φορολογητέου εισοδήματος</a:t>
            </a: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εάν δεν ετοιμάστηκαν από πρόσωπο που κατέχει πιστοποιητικό άσκησης του λογιστικού επαγγέλματος από τον ΣΕΛΚ ή άλλο αναγνωρισμένο σώμα ελεγκτών στην Κύπρο.</a:t>
            </a:r>
          </a:p>
        </p:txBody>
      </p:sp>
      <p:sp>
        <p:nvSpPr>
          <p:cNvPr id="12" name="TextBox 11">
            <a:extLst>
              <a:ext uri="{FF2B5EF4-FFF2-40B4-BE49-F238E27FC236}">
                <a16:creationId xmlns:a16="http://schemas.microsoft.com/office/drawing/2014/main" id="{6057E1ED-18A9-7828-176F-B4BF99E03745}"/>
              </a:ext>
            </a:extLst>
          </p:cNvPr>
          <p:cNvSpPr txBox="1"/>
          <p:nvPr/>
        </p:nvSpPr>
        <p:spPr>
          <a:xfrm>
            <a:off x="3810000" y="171627"/>
            <a:ext cx="13855204" cy="1754326"/>
          </a:xfrm>
          <a:prstGeom prst="rect">
            <a:avLst/>
          </a:prstGeom>
          <a:noFill/>
        </p:spPr>
        <p:txBody>
          <a:bodyPr wrap="square" rtlCol="0">
            <a:spAutoFit/>
          </a:bodyPr>
          <a:lstStyle/>
          <a:p>
            <a:pPr algn="ctr"/>
            <a:r>
              <a:rPr lang="el-GR" sz="5400" b="1" dirty="0">
                <a:solidFill>
                  <a:srgbClr val="009E9A"/>
                </a:solidFill>
                <a:latin typeface="Arial" panose="020B0604020202020204" pitchFamily="34" charset="0"/>
              </a:rPr>
              <a:t>Άρθρο 29 – Ετοιμασία και πιστοποίηση λογαριασμών και προσδιορισμών</a:t>
            </a:r>
            <a:endParaRPr lang="LID4096" sz="5400" dirty="0">
              <a:solidFill>
                <a:srgbClr val="009E9A"/>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3B40F02B-A447-FC02-FE95-885B5FA6FED4}"/>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32</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8E9CC-DB6D-C85B-4BB2-27DB3734CC6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BDE9C59-E424-1E67-6249-F35352D7C758}"/>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7D05F734-81B7-C8EF-5AB9-C12068D6BC7C}"/>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3A91C598-DBD2-7EBF-D8FF-314D1434ADCC}"/>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1A08FF59-987E-21FF-444E-29DEA0D55AF3}"/>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DF15125F-A444-2114-DC99-DFF6420A814B}"/>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EFB4D882-55BB-705D-5316-6502510FBF2A}"/>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7ABE538F-FD85-5062-F6AC-5504FEBE3792}"/>
              </a:ext>
            </a:extLst>
          </p:cNvPr>
          <p:cNvSpPr txBox="1"/>
          <p:nvPr/>
        </p:nvSpPr>
        <p:spPr>
          <a:xfrm>
            <a:off x="876300" y="1999971"/>
            <a:ext cx="16649699" cy="8686993"/>
          </a:xfrm>
          <a:prstGeom prst="rect">
            <a:avLst/>
          </a:prstGeom>
          <a:noFill/>
        </p:spPr>
        <p:txBody>
          <a:bodyPr wrap="square">
            <a:spAutoFit/>
          </a:bodyPr>
          <a:lstStyle/>
          <a:p>
            <a:pPr marL="4572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Αύξηση του ορίου του κύκλου εργασιών από €</a:t>
            </a:r>
            <a:r>
              <a:rPr kumimoji="0" lang="en-GB"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70.000</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σε </a:t>
            </a: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€120.000</a:t>
            </a:r>
            <a:r>
              <a:rPr kumimoji="0" lang="en-GB"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για την υποχρέωση ετοιμασίας λογαριασμών από φυσικά πρόσωπα, για</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μείωση του διοικητικού φόρτου για μικρομεσαίες επιχειρήσεις.</a:t>
            </a:r>
            <a:r>
              <a:rPr kumimoji="0" lang="el-GR" sz="3200" b="0" i="0" u="none" strike="noStrike" kern="1200" cap="none" spc="0" normalizeH="0" baseline="0" noProof="0" dirty="0">
                <a:ln>
                  <a:noFill/>
                </a:ln>
                <a:solidFill>
                  <a:srgbClr val="009E9A"/>
                </a:solidFill>
                <a:effectLst/>
                <a:uLnTx/>
                <a:uFillTx/>
                <a:latin typeface="Arial" panose="020B0604020202020204"/>
                <a:ea typeface="+mn-ea"/>
                <a:cs typeface="+mn-cs"/>
              </a:rPr>
              <a:t> </a:t>
            </a:r>
            <a:r>
              <a:rPr kumimoji="0" lang="el-GR" sz="3200" b="0"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rPr>
              <a:t>► </a:t>
            </a:r>
            <a:r>
              <a:rPr kumimoji="0" lang="el-GR" sz="3200" b="1" i="0" u="none" strike="noStrike" kern="1200" cap="none" spc="0" normalizeH="0" baseline="0" noProof="0" dirty="0">
                <a:ln>
                  <a:noFill/>
                </a:ln>
                <a:solidFill>
                  <a:srgbClr val="009E9A"/>
                </a:solidFill>
                <a:effectLst/>
                <a:uLnTx/>
                <a:uFillTx/>
                <a:latin typeface="Arial" panose="020B0604020202020204" pitchFamily="34" charset="0"/>
                <a:ea typeface="+mn-ea"/>
                <a:cs typeface="+mn-cs"/>
              </a:rPr>
              <a:t>Ισχύς από φορολογικό έτος 2026</a:t>
            </a:r>
            <a:endParaRPr kumimoji="0" lang="el-GR" sz="3200" b="0" i="0" u="none" strike="noStrike" kern="1200" cap="none" spc="0" normalizeH="0" baseline="0" noProof="0" dirty="0">
              <a:ln>
                <a:noFill/>
              </a:ln>
              <a:solidFill>
                <a:srgbClr val="009E9A"/>
              </a:solidFill>
              <a:effectLst/>
              <a:uLnTx/>
              <a:uFillTx/>
              <a:latin typeface="Arial" panose="020B0604020202020204" pitchFamily="34" charset="0"/>
              <a:ea typeface="+mn-ea"/>
              <a:cs typeface="+mn-cs"/>
            </a:endParaRPr>
          </a:p>
          <a:p>
            <a:pPr marL="4572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Τα βιβλία και αρχεία, φυλάσσονται </a:t>
            </a: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για 6 έτη που προσμετρούν από την μεταγενέστερη ημερομηνία</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των πιο κάτω:</a:t>
            </a:r>
          </a:p>
          <a:p>
            <a:pPr marL="8128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της ημερομηνίας προθεσμίας υποβολής της αρχικής ή αναθεωρημένης φορολογικής δήλωσης, </a:t>
            </a:r>
          </a:p>
          <a:p>
            <a:pPr marL="8128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της πραγματικής ημερομηνίας υποβολής της αρχικής ή αναθεωρημένης φορολογικής δήλωσης.</a:t>
            </a:r>
          </a:p>
          <a:p>
            <a:pPr marL="4572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Εάν ξεκινήσει φορολογικός έλεγχος εντός του τελευταίου έτους της 6ετίας, τότε η περίοδος φύλαξης των εγγράφων παρατείνεται μέχρι το νωρίτερο από τα πιο κάτω: (ίδιο με άρθρο 5)</a:t>
            </a:r>
          </a:p>
          <a:p>
            <a:pPr marL="8128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Ολοκλήρωση του ελέγχου,</a:t>
            </a:r>
          </a:p>
          <a:p>
            <a:pPr marL="812800"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Συμπλήρωση ενός (1) έτους από την ημερομηνία έναρξης του ελέγχου.</a:t>
            </a:r>
            <a:endParaRPr kumimoji="0" lang="en-CY"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539496" lvl="1" algn="just">
              <a:spcBef>
                <a:spcPts val="300"/>
              </a:spcBef>
              <a:buClr>
                <a:srgbClr val="27CED7">
                  <a:lumMod val="75000"/>
                </a:srgbClr>
              </a:buClr>
              <a:buSzPct val="100000"/>
              <a:defRPr/>
            </a:pPr>
            <a:endParaRPr kumimoji="0" lang="en-CY"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FACB8457-778E-075D-AB40-BBBDE3A75794}"/>
              </a:ext>
            </a:extLst>
          </p:cNvPr>
          <p:cNvSpPr txBox="1"/>
          <p:nvPr/>
        </p:nvSpPr>
        <p:spPr>
          <a:xfrm>
            <a:off x="4432797" y="294355"/>
            <a:ext cx="12255004" cy="1754326"/>
          </a:xfrm>
          <a:prstGeom prst="rect">
            <a:avLst/>
          </a:prstGeom>
          <a:noFill/>
        </p:spPr>
        <p:txBody>
          <a:bodyPr wrap="square" rtlCol="0">
            <a:spAutoFit/>
          </a:bodyPr>
          <a:lstStyle/>
          <a:p>
            <a:pPr marL="82296" lvl="0" algn="ctr">
              <a:spcBef>
                <a:spcPts val="300"/>
              </a:spcBef>
              <a:buSzPct val="68000"/>
              <a:defRPr/>
            </a:pPr>
            <a:r>
              <a:rPr lang="el-GR" sz="5400" b="1" dirty="0">
                <a:solidFill>
                  <a:srgbClr val="009E9A"/>
                </a:solidFill>
                <a:latin typeface="Arial" panose="020B0604020202020204" pitchFamily="34" charset="0"/>
              </a:rPr>
              <a:t>Άρθρο 30 – Τήρηση λογιστικών βιβλίων και λογαριασμών </a:t>
            </a:r>
            <a:endParaRPr kumimoji="0" lang="el-GR" sz="5400" b="1"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endParaRPr>
          </a:p>
        </p:txBody>
      </p:sp>
      <p:sp>
        <p:nvSpPr>
          <p:cNvPr id="11" name="Slide Number Placeholder 9">
            <a:extLst>
              <a:ext uri="{FF2B5EF4-FFF2-40B4-BE49-F238E27FC236}">
                <a16:creationId xmlns:a16="http://schemas.microsoft.com/office/drawing/2014/main" id="{86DE8937-E755-D51A-F6EE-296E6F15F4CC}"/>
              </a:ext>
            </a:extLst>
          </p:cNvPr>
          <p:cNvSpPr txBox="1">
            <a:spLocks/>
          </p:cNvSpPr>
          <p:nvPr/>
        </p:nvSpPr>
        <p:spPr>
          <a:xfrm>
            <a:off x="15822445" y="9320577"/>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33</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85337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1A678-B189-42B7-9359-04F4B87FB64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08DAE9E-A9C3-2264-4EC6-69E58C85DA6E}"/>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996E0882-BC1B-FE15-5B89-A040397B1DE0}"/>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5D184946-3012-C49C-6D3A-763012391D75}"/>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2" name="TextBox 11">
            <a:extLst>
              <a:ext uri="{FF2B5EF4-FFF2-40B4-BE49-F238E27FC236}">
                <a16:creationId xmlns:a16="http://schemas.microsoft.com/office/drawing/2014/main" id="{6BA2B3A7-B5C1-B44A-AE71-A5EFD1A1FD73}"/>
              </a:ext>
            </a:extLst>
          </p:cNvPr>
          <p:cNvSpPr txBox="1"/>
          <p:nvPr/>
        </p:nvSpPr>
        <p:spPr>
          <a:xfrm>
            <a:off x="431114" y="2225097"/>
            <a:ext cx="16790085" cy="7940635"/>
          </a:xfrm>
          <a:prstGeom prst="rect">
            <a:avLst/>
          </a:prstGeom>
          <a:noFill/>
        </p:spPr>
        <p:txBody>
          <a:bodyPr wrap="square">
            <a:spAutoFit/>
          </a:bodyPr>
          <a:lstStyle/>
          <a:p>
            <a:pPr marL="9271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Φυσικό πρόσωπο που ασκεί επιχείρηση, έχει υποχρέωση να ετοιμάζει λογαριασμούς, ως εξής:</a:t>
            </a:r>
          </a:p>
          <a:p>
            <a:pPr marL="9271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9271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9271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927100" marR="0" lvl="0" indent="-571500" algn="just" defTabSz="630238"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927100" marR="0" lvl="0" indent="-571500" algn="just" defTabSz="630238"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lang="el-GR" sz="4400" dirty="0">
              <a:solidFill>
                <a:srgbClr val="404040"/>
              </a:solidFill>
              <a:latin typeface="Arial" panose="020B0604020202020204" pitchFamily="34" charset="0"/>
            </a:endParaRPr>
          </a:p>
          <a:p>
            <a:pPr marL="927100" marR="0" lvl="0" indent="-571500" algn="just" defTabSz="630238"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Αλλιώς υπάρχει υποχρέωση για εξελεγμένους λογαριασμούς. </a:t>
            </a:r>
          </a:p>
          <a:p>
            <a:pPr marL="927100" marR="0" lvl="0" indent="-571500" algn="just" defTabSz="630238"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Για τις εταιρείες εφαρμόζεται το άρθρο 152Α του περί Εταιρειών Νόμου. </a:t>
            </a:r>
          </a:p>
        </p:txBody>
      </p:sp>
      <p:sp>
        <p:nvSpPr>
          <p:cNvPr id="5" name="TextBox 4">
            <a:extLst>
              <a:ext uri="{FF2B5EF4-FFF2-40B4-BE49-F238E27FC236}">
                <a16:creationId xmlns:a16="http://schemas.microsoft.com/office/drawing/2014/main" id="{61C322D2-375E-3114-29CD-D182ECD8BC2B}"/>
              </a:ext>
            </a:extLst>
          </p:cNvPr>
          <p:cNvSpPr txBox="1"/>
          <p:nvPr/>
        </p:nvSpPr>
        <p:spPr>
          <a:xfrm>
            <a:off x="3733800" y="121268"/>
            <a:ext cx="13626604"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30 – Τήρηση λογιστικών βιβλίων και λογαριασμών (συνέχεια)</a:t>
            </a:r>
            <a:endParaRPr lang="LID4096" sz="6000" dirty="0">
              <a:solidFill>
                <a:srgbClr val="009E9A"/>
              </a:solidFill>
              <a:latin typeface="Arial" panose="020B0604020202020204" pitchFamily="34" charset="0"/>
              <a:cs typeface="Arial" panose="020B0604020202020204" pitchFamily="34" charset="0"/>
            </a:endParaRPr>
          </a:p>
        </p:txBody>
      </p:sp>
      <p:sp>
        <p:nvSpPr>
          <p:cNvPr id="7" name="Slide Number Placeholder 9">
            <a:extLst>
              <a:ext uri="{FF2B5EF4-FFF2-40B4-BE49-F238E27FC236}">
                <a16:creationId xmlns:a16="http://schemas.microsoft.com/office/drawing/2014/main" id="{E2B140C5-E226-4013-C8EF-143B1F5803A3}"/>
              </a:ext>
            </a:extLst>
          </p:cNvPr>
          <p:cNvSpPr>
            <a:spLocks noGrp="1"/>
          </p:cNvSpPr>
          <p:nvPr>
            <p:ph type="sldNum" sz="quarter" idx="12"/>
          </p:nvPr>
        </p:nvSpPr>
        <p:spPr>
          <a:xfrm>
            <a:off x="15836774" y="96393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34</a:t>
            </a:fld>
            <a:endParaRPr lang="en-US" sz="2000" dirty="0">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3A22BA54-DD2A-4E36-ED0E-C4946C39E2DD}"/>
              </a:ext>
            </a:extLst>
          </p:cNvPr>
          <p:cNvGraphicFramePr>
            <a:graphicFrameLocks noGrp="1"/>
          </p:cNvGraphicFramePr>
          <p:nvPr>
            <p:extLst>
              <p:ext uri="{D42A27DB-BD31-4B8C-83A1-F6EECF244321}">
                <p14:modId xmlns:p14="http://schemas.microsoft.com/office/powerpoint/2010/main" val="1519292259"/>
              </p:ext>
            </p:extLst>
          </p:nvPr>
        </p:nvGraphicFramePr>
        <p:xfrm>
          <a:off x="1866457" y="3687979"/>
          <a:ext cx="15493946" cy="4159111"/>
        </p:xfrm>
        <a:graphic>
          <a:graphicData uri="http://schemas.openxmlformats.org/drawingml/2006/table">
            <a:tbl>
              <a:tblPr/>
              <a:tblGrid>
                <a:gridCol w="3845446">
                  <a:extLst>
                    <a:ext uri="{9D8B030D-6E8A-4147-A177-3AD203B41FA5}">
                      <a16:colId xmlns:a16="http://schemas.microsoft.com/office/drawing/2014/main" val="3514408202"/>
                    </a:ext>
                  </a:extLst>
                </a:gridCol>
                <a:gridCol w="3268630">
                  <a:extLst>
                    <a:ext uri="{9D8B030D-6E8A-4147-A177-3AD203B41FA5}">
                      <a16:colId xmlns:a16="http://schemas.microsoft.com/office/drawing/2014/main" val="1513608603"/>
                    </a:ext>
                  </a:extLst>
                </a:gridCol>
                <a:gridCol w="3076357">
                  <a:extLst>
                    <a:ext uri="{9D8B030D-6E8A-4147-A177-3AD203B41FA5}">
                      <a16:colId xmlns:a16="http://schemas.microsoft.com/office/drawing/2014/main" val="1949791531"/>
                    </a:ext>
                  </a:extLst>
                </a:gridCol>
                <a:gridCol w="5303513">
                  <a:extLst>
                    <a:ext uri="{9D8B030D-6E8A-4147-A177-3AD203B41FA5}">
                      <a16:colId xmlns:a16="http://schemas.microsoft.com/office/drawing/2014/main" val="3752569704"/>
                    </a:ext>
                  </a:extLst>
                </a:gridCol>
              </a:tblGrid>
              <a:tr h="1091641">
                <a:tc rowSpan="2">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buNone/>
                      </a:pPr>
                      <a:r>
                        <a:rPr lang="el-GR" sz="2800" dirty="0"/>
                        <a:t>Κύκλος Εργασιών (</a:t>
                      </a:r>
                      <a:r>
                        <a:rPr lang="en-GB" sz="2800" dirty="0"/>
                        <a:t>Turnover)</a:t>
                      </a:r>
                      <a:r>
                        <a:rPr lang="el-GR" sz="2800" dirty="0"/>
                        <a:t> </a:t>
                      </a:r>
                    </a:p>
                    <a:p>
                      <a:pPr algn="ctr">
                        <a:buNone/>
                      </a:pPr>
                      <a:endParaRPr lang="el-GR" sz="2800" dirty="0"/>
                    </a:p>
                    <a:p>
                      <a:pPr algn="ctr">
                        <a:buNone/>
                      </a:pPr>
                      <a:endParaRPr lang="el-GR" sz="2800" dirty="0"/>
                    </a:p>
                    <a:p>
                      <a:pPr algn="ctr">
                        <a:buNone/>
                      </a:pPr>
                      <a:endParaRPr lang="el-GR"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l-GR" sz="2800" dirty="0"/>
                        <a:t>Κύκλος Εργασιών (</a:t>
                      </a:r>
                      <a:r>
                        <a:rPr lang="en-US" sz="2800" dirty="0"/>
                        <a:t>Turnover) </a:t>
                      </a:r>
                      <a:endParaRPr lang="el-GR"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buNone/>
                      </a:pPr>
                      <a:r>
                        <a:rPr lang="el-GR" sz="2800" dirty="0"/>
                        <a:t>Σύνολο Ενεργητικού </a:t>
                      </a:r>
                      <a:endParaRPr lang="en-GB"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tc rowSpan="2">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buNone/>
                      </a:pPr>
                      <a:r>
                        <a:rPr lang="el-GR" sz="2800" dirty="0"/>
                        <a:t>Υποχρέωση για λογαριασμούς (βάσει του Άρθρου 30)</a:t>
                      </a:r>
                    </a:p>
                    <a:p>
                      <a:pPr algn="ctr">
                        <a:buNone/>
                      </a:pPr>
                      <a:endParaRPr lang="el-GR" sz="2800" dirty="0"/>
                    </a:p>
                    <a:p>
                      <a:pPr algn="ctr">
                        <a:buNone/>
                      </a:pPr>
                      <a:endParaRPr lang="el-GR" sz="2800" dirty="0"/>
                    </a:p>
                    <a:p>
                      <a:pPr algn="ctr">
                        <a:buNone/>
                      </a:pPr>
                      <a:endParaRPr lang="el-GR" sz="2800" dirty="0"/>
                    </a:p>
                    <a:p>
                      <a:pPr algn="ctr">
                        <a:buNone/>
                      </a:pPr>
                      <a:endParaRPr lang="el-GR"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extLst>
                  <a:ext uri="{0D108BD9-81ED-4DB2-BD59-A6C34878D82A}">
                    <a16:rowId xmlns:a16="http://schemas.microsoft.com/office/drawing/2014/main" val="3384831185"/>
                  </a:ext>
                </a:extLst>
              </a:tr>
              <a:tr h="1309969">
                <a:tc vMerge="1">
                  <a:txBody>
                    <a:bodyPr/>
                    <a:lstStyle/>
                    <a:p>
                      <a:endParaRPr lang="en-CY"/>
                    </a:p>
                  </a:txBody>
                  <a:tcPr/>
                </a:tc>
                <a:tc gridSpan="2">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l-GR" sz="2800" b="0" kern="1200" dirty="0">
                          <a:solidFill>
                            <a:schemeClr val="tx1"/>
                          </a:solidFill>
                          <a:effectLst/>
                        </a:rPr>
                        <a:t>Δεν υπερβαίνει ή παύει να υπερβαίνει το ποσό, επί δύο τουλάχιστον συνεχείς χρήσεις,</a:t>
                      </a:r>
                      <a:endParaRPr lang="en-CY"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tc hMerge="1">
                  <a:txBody>
                    <a:bodyPr/>
                    <a:lstStyle/>
                    <a:p>
                      <a:pPr>
                        <a:buNone/>
                      </a:pPr>
                      <a:endParaRPr lang="en-GB"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CY"/>
                    </a:p>
                  </a:txBody>
                  <a:tcPr/>
                </a:tc>
                <a:extLst>
                  <a:ext uri="{0D108BD9-81ED-4DB2-BD59-A6C34878D82A}">
                    <a16:rowId xmlns:a16="http://schemas.microsoft.com/office/drawing/2014/main" val="1645091180"/>
                  </a:ext>
                </a:extLst>
              </a:tr>
              <a:tr h="764149">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buNone/>
                      </a:pPr>
                      <a:r>
                        <a:rPr lang="en-CY" sz="2800" b="1" dirty="0"/>
                        <a:t>≤ €120.000</a:t>
                      </a:r>
                      <a:r>
                        <a:rPr lang="el-GR" sz="2800" b="1" dirty="0"/>
                        <a:t>  </a:t>
                      </a:r>
                      <a:endParaRPr lang="en-CY"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tc gridSpan="2">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l-GR" sz="2800" dirty="0"/>
                        <a:t>-</a:t>
                      </a:r>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tc h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buNone/>
                      </a:pPr>
                      <a:r>
                        <a:rPr lang="el-GR" sz="2800" b="1" dirty="0"/>
                        <a:t>Απαλλαγή από την ετοιμασία λογαριασμών </a:t>
                      </a:r>
                      <a:endParaRPr lang="el-GR"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extLst>
                  <a:ext uri="{0D108BD9-81ED-4DB2-BD59-A6C34878D82A}">
                    <a16:rowId xmlns:a16="http://schemas.microsoft.com/office/drawing/2014/main" val="3279805853"/>
                  </a:ext>
                </a:extLst>
              </a:tr>
              <a:tr h="562471">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buNone/>
                      </a:pPr>
                      <a:r>
                        <a:rPr lang="el-GR" sz="2800" b="1" dirty="0"/>
                        <a:t>      </a:t>
                      </a:r>
                      <a:r>
                        <a:rPr lang="en-CY" sz="2800" b="1" dirty="0"/>
                        <a:t>€120.001</a:t>
                      </a:r>
                      <a:r>
                        <a:rPr lang="el-GR" sz="2800" b="1" dirty="0"/>
                        <a:t> &lt;</a:t>
                      </a:r>
                      <a:endParaRPr lang="en-CY"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CY" sz="2800" b="1" dirty="0"/>
                        <a:t>€200.000</a:t>
                      </a:r>
                      <a:endParaRPr lang="en-CY"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Y" sz="2800" b="1" dirty="0"/>
                        <a:t>€500.000</a:t>
                      </a:r>
                      <a:r>
                        <a:rPr lang="el-GR" sz="2800" b="1" dirty="0"/>
                        <a:t> </a:t>
                      </a:r>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buNone/>
                      </a:pPr>
                      <a:r>
                        <a:rPr lang="el-GR" sz="2800" b="1" dirty="0"/>
                        <a:t>Επισκόπηση λογαριασμών </a:t>
                      </a:r>
                      <a:endParaRPr lang="en-GB" sz="2800" dirty="0"/>
                    </a:p>
                  </a:txBody>
                  <a:tcPr anchor="ctr">
                    <a:lnL w="12700" cmpd="sng">
                      <a:solidFill>
                        <a:srgbClr val="27CED7"/>
                      </a:solidFill>
                    </a:lnL>
                    <a:lnR w="12700" cmpd="sng">
                      <a:solidFill>
                        <a:srgbClr val="27CED7"/>
                      </a:solidFill>
                    </a:lnR>
                    <a:lnT w="12700" cmpd="sng">
                      <a:solidFill>
                        <a:srgbClr val="27CED7"/>
                      </a:solidFill>
                    </a:lnT>
                    <a:lnB w="12700" cmpd="sng">
                      <a:solidFill>
                        <a:srgbClr val="27CED7"/>
                      </a:solidFill>
                    </a:lnB>
                    <a:lnTlToBr w="12700" cmpd="sng">
                      <a:noFill/>
                      <a:prstDash val="solid"/>
                    </a:lnTlToBr>
                    <a:lnBlToTr w="12700" cmpd="sng">
                      <a:noFill/>
                      <a:prstDash val="solid"/>
                    </a:lnBlToTr>
                    <a:solidFill>
                      <a:srgbClr val="27CED7">
                        <a:tint val="20000"/>
                      </a:srgbClr>
                    </a:solidFill>
                  </a:tcPr>
                </a:tc>
                <a:extLst>
                  <a:ext uri="{0D108BD9-81ED-4DB2-BD59-A6C34878D82A}">
                    <a16:rowId xmlns:a16="http://schemas.microsoft.com/office/drawing/2014/main" val="4195557009"/>
                  </a:ext>
                </a:extLst>
              </a:tr>
            </a:tbl>
          </a:graphicData>
        </a:graphic>
      </p:graphicFrame>
      <p:sp>
        <p:nvSpPr>
          <p:cNvPr id="9" name="TextBox 8">
            <a:extLst>
              <a:ext uri="{FF2B5EF4-FFF2-40B4-BE49-F238E27FC236}">
                <a16:creationId xmlns:a16="http://schemas.microsoft.com/office/drawing/2014/main" id="{06846862-8040-97E0-3838-D97123758386}"/>
              </a:ext>
            </a:extLst>
          </p:cNvPr>
          <p:cNvSpPr txBox="1"/>
          <p:nvPr/>
        </p:nvSpPr>
        <p:spPr>
          <a:xfrm>
            <a:off x="8724716" y="7262315"/>
            <a:ext cx="724084" cy="584775"/>
          </a:xfrm>
          <a:prstGeom prst="rect">
            <a:avLst/>
          </a:prstGeom>
          <a:solidFill>
            <a:srgbClr val="009E9A"/>
          </a:solidFill>
        </p:spPr>
        <p:txBody>
          <a:bodyPr wrap="square" rtlCol="0">
            <a:spAutoFit/>
          </a:bodyPr>
          <a:lstStyle/>
          <a:p>
            <a:r>
              <a:rPr lang="el-GR" sz="3200" dirty="0">
                <a:highlight>
                  <a:srgbClr val="00C0BC"/>
                </a:highlight>
              </a:rPr>
              <a:t>και</a:t>
            </a:r>
            <a:endParaRPr lang="en-CY" sz="3200" dirty="0">
              <a:highlight>
                <a:srgbClr val="00C0BC"/>
              </a:highlight>
            </a:endParaRPr>
          </a:p>
        </p:txBody>
      </p:sp>
    </p:spTree>
    <p:extLst>
      <p:ext uri="{BB962C8B-B14F-4D97-AF65-F5344CB8AC3E}">
        <p14:creationId xmlns:p14="http://schemas.microsoft.com/office/powerpoint/2010/main" val="14315089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AD95F-6539-7C16-6037-8F2A82A3579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80F923-4501-3697-661E-4B06073522E4}"/>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99F2A29-50CB-0C5A-E05B-CA56FDBCA0AE}"/>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DB960DD9-F097-A471-C9F1-F0782762060B}"/>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55E809C7-0022-5E7E-2CA3-0293F5CAFE82}"/>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79CBF2AC-549D-8FDC-6264-A197C03D8E4F}"/>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65F415CF-A24A-E636-CE53-7ADF17877EE4}"/>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TextBox 4">
            <a:extLst>
              <a:ext uri="{FF2B5EF4-FFF2-40B4-BE49-F238E27FC236}">
                <a16:creationId xmlns:a16="http://schemas.microsoft.com/office/drawing/2014/main" id="{99C64889-1D75-73B7-8737-ECC1A56BE2A7}"/>
              </a:ext>
            </a:extLst>
          </p:cNvPr>
          <p:cNvSpPr txBox="1"/>
          <p:nvPr/>
        </p:nvSpPr>
        <p:spPr>
          <a:xfrm>
            <a:off x="3479713" y="199379"/>
            <a:ext cx="14793773" cy="286232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32Α - Αναστολή λειτουργίας επιχείρησης και σφράγιση των υποστατικών της </a:t>
            </a:r>
            <a:r>
              <a:rPr lang="el-GR" sz="6000" b="1" i="1" dirty="0">
                <a:solidFill>
                  <a:srgbClr val="009E9A"/>
                </a:solidFill>
                <a:latin typeface="Arial" panose="020B0604020202020204" pitchFamily="34" charset="0"/>
              </a:rPr>
              <a:t>(νέο)</a:t>
            </a:r>
            <a:endParaRPr lang="LID4096" sz="6000" b="1" i="1" dirty="0">
              <a:solidFill>
                <a:srgbClr val="009E9A"/>
              </a:solidFill>
              <a:latin typeface="Arial" panose="020B0604020202020204" pitchFamily="34" charset="0"/>
              <a:cs typeface="Arial" panose="020B0604020202020204" pitchFamily="34" charset="0"/>
            </a:endParaRPr>
          </a:p>
        </p:txBody>
      </p:sp>
      <p:sp>
        <p:nvSpPr>
          <p:cNvPr id="11" name="Slide Number Placeholder 9">
            <a:extLst>
              <a:ext uri="{FF2B5EF4-FFF2-40B4-BE49-F238E27FC236}">
                <a16:creationId xmlns:a16="http://schemas.microsoft.com/office/drawing/2014/main" id="{442C00E1-D961-3D02-8652-3015BD44F48C}"/>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35</a:t>
            </a:fld>
            <a:endParaRPr lang="en-US" sz="20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4983A61E-7705-342D-81FB-3D9B3A99D492}"/>
              </a:ext>
            </a:extLst>
          </p:cNvPr>
          <p:cNvSpPr txBox="1"/>
          <p:nvPr/>
        </p:nvSpPr>
        <p:spPr>
          <a:xfrm>
            <a:off x="641755" y="3039431"/>
            <a:ext cx="16471900" cy="649408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Παραλείψεις</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του φορολογούμενου προσώπου που ενεργοποιούν τη διαδικασία:</a:t>
            </a:r>
          </a:p>
          <a:p>
            <a:pPr marL="263525" marR="0" lvl="0" algn="l" defTabSz="914400" rtl="0" eaLnBrk="1" fontAlgn="auto" latinLnBrk="0" hangingPunct="1">
              <a:lnSpc>
                <a:spcPct val="100000"/>
              </a:lnSpc>
              <a:spcBef>
                <a:spcPts val="1200"/>
              </a:spcBef>
              <a:spcAft>
                <a:spcPts val="0"/>
              </a:spcAft>
              <a:buClr>
                <a:srgbClr val="00C0BC"/>
              </a:buClr>
              <a:buSzTx/>
              <a:tabLst/>
              <a:defRPr/>
            </a:pP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 </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Μη υποβολή δηλώσεων:</a:t>
            </a:r>
          </a:p>
          <a:p>
            <a:pPr marL="1435100" marR="0" lvl="1" indent="-538163"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tab pos="803275" algn="l"/>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2 τουλάχιστον φορολογικές δηλώσεις, ή </a:t>
            </a:r>
          </a:p>
          <a:p>
            <a:pPr marL="1435100" marR="0" lvl="1" indent="-538163"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tab pos="803275" algn="l"/>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12 τουλάχιστον δηλώσεις παρακρατήσεων φόρων και εισφορών (</a:t>
            </a:r>
            <a:r>
              <a:rPr kumimoji="0" lang="en-GB"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PAYE), </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ή</a:t>
            </a:r>
          </a:p>
          <a:p>
            <a:pPr marL="1435100" marR="0" lvl="1" indent="-538163"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tab pos="803275" algn="l"/>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3 τουλάχιστον φορολογικές δηλώσεις Φ.Π.Α..</a:t>
            </a:r>
          </a:p>
          <a:p>
            <a:pPr marL="263525" marR="0" lvl="1" algn="l" defTabSz="914400" rtl="0" eaLnBrk="1" fontAlgn="auto" latinLnBrk="0" hangingPunct="1">
              <a:lnSpc>
                <a:spcPct val="100000"/>
              </a:lnSpc>
              <a:spcBef>
                <a:spcPts val="1200"/>
              </a:spcBef>
              <a:spcAft>
                <a:spcPts val="0"/>
              </a:spcAft>
              <a:buClr>
                <a:srgbClr val="00C0BC"/>
              </a:buClr>
              <a:buSzTx/>
              <a:tabLst>
                <a:tab pos="630238" algn="l"/>
              </a:tabLst>
              <a:defRPr/>
            </a:pP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(β)	</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Συνολικό οφειλόμενο ποσό φόρου + επιβαρύνσεις &gt; €20.000</a:t>
            </a:r>
          </a:p>
          <a:p>
            <a:pPr marL="896937" marR="0" lvl="2" algn="l" defTabSz="914400" rtl="0" eaLnBrk="1" fontAlgn="auto" latinLnBrk="0" hangingPunct="1">
              <a:lnSpc>
                <a:spcPct val="100000"/>
              </a:lnSpc>
              <a:spcBef>
                <a:spcPts val="1200"/>
              </a:spcBef>
              <a:spcAft>
                <a:spcPts val="0"/>
              </a:spcAft>
              <a:buClr>
                <a:srgbClr val="00C0BC"/>
              </a:buClr>
              <a:buSzTx/>
              <a:tabLst>
                <a:tab pos="720725" algn="l"/>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Περιλαμβάνει ποσά που είναι:</a:t>
            </a:r>
          </a:p>
          <a:p>
            <a:pPr marL="1362075" marR="0" lvl="3" indent="-465138"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2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άμεσος φόρος (φόρος εισοδήματος, έκτακτη αμυντική εισφορά, φόρος κεφαλαιουχικών κερδών), παρακρατηθέντας φόρος/εισφορά και Φ.Π.Α.,</a:t>
            </a:r>
          </a:p>
          <a:p>
            <a:pPr marL="1362075" marR="0" lvl="3" indent="-465138"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2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αυτοφορολογία</a:t>
            </a:r>
            <a:r>
              <a:rPr kumimoji="0" lang="en-GB" sz="2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r>
              <a:rPr kumimoji="0" lang="el-GR" sz="2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ή βεβαίωση από Έφορο Φορολογίας που είναι τελεσίδικη (έχουν παρέλθει οι προθεσμίες αμφισβήτησης ή έχει ολοκληρωθεί η διοικητική και η δικαστική διαδικασία). </a:t>
            </a:r>
          </a:p>
        </p:txBody>
      </p:sp>
      <p:sp>
        <p:nvSpPr>
          <p:cNvPr id="14" name="TextBox 13">
            <a:extLst>
              <a:ext uri="{FF2B5EF4-FFF2-40B4-BE49-F238E27FC236}">
                <a16:creationId xmlns:a16="http://schemas.microsoft.com/office/drawing/2014/main" id="{AE34A0D9-D7A3-E275-951B-8631F690DC36}"/>
              </a:ext>
            </a:extLst>
          </p:cNvPr>
          <p:cNvSpPr txBox="1"/>
          <p:nvPr/>
        </p:nvSpPr>
        <p:spPr>
          <a:xfrm>
            <a:off x="15863137" y="4067263"/>
            <a:ext cx="2501035" cy="1938992"/>
          </a:xfrm>
          <a:prstGeom prst="rect">
            <a:avLst/>
          </a:prstGeom>
          <a:noFill/>
        </p:spPr>
        <p:txBody>
          <a:bodyPr wrap="square" rtlCol="0">
            <a:spAutoFit/>
          </a:bodyPr>
          <a:lstStyle/>
          <a:p>
            <a:pPr algn="ctr"/>
            <a:r>
              <a:rPr lang="el-GR" sz="2400" b="1" dirty="0"/>
              <a:t>Εξετάζεται κατά πόσο υπάρχει παράλειψη κατά την 1</a:t>
            </a:r>
            <a:r>
              <a:rPr lang="el-GR" sz="2400" b="1" baseline="30000" dirty="0"/>
              <a:t>η</a:t>
            </a:r>
            <a:r>
              <a:rPr lang="el-GR" sz="2400" b="1" dirty="0"/>
              <a:t> Ιανουαρίου 2027 και μετά.</a:t>
            </a:r>
            <a:endParaRPr lang="en-CY" sz="2400" b="1" dirty="0"/>
          </a:p>
        </p:txBody>
      </p:sp>
      <p:sp>
        <p:nvSpPr>
          <p:cNvPr id="16" name="Right Bracket 15">
            <a:extLst>
              <a:ext uri="{FF2B5EF4-FFF2-40B4-BE49-F238E27FC236}">
                <a16:creationId xmlns:a16="http://schemas.microsoft.com/office/drawing/2014/main" id="{4EA652B7-58BF-4BD5-4363-7D4F94309CF1}"/>
              </a:ext>
            </a:extLst>
          </p:cNvPr>
          <p:cNvSpPr/>
          <p:nvPr/>
        </p:nvSpPr>
        <p:spPr>
          <a:xfrm>
            <a:off x="15322410" y="3988896"/>
            <a:ext cx="426179" cy="2109346"/>
          </a:xfrm>
          <a:prstGeom prst="rightBracket">
            <a:avLst>
              <a:gd name="adj" fmla="val 0"/>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LID4096"/>
          </a:p>
        </p:txBody>
      </p:sp>
    </p:spTree>
    <p:extLst>
      <p:ext uri="{BB962C8B-B14F-4D97-AF65-F5344CB8AC3E}">
        <p14:creationId xmlns:p14="http://schemas.microsoft.com/office/powerpoint/2010/main" val="6136773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FD504-40A3-203A-F2BB-88D4A9A41F8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CD67294-4A62-EC48-50CC-FA0C94BEA900}"/>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2C219DE0-5EE8-0625-5D62-62FAB18DAC46}"/>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BC0B7BDB-CC98-F62E-0422-C07074B12379}"/>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6" name="TextBox 5">
            <a:extLst>
              <a:ext uri="{FF2B5EF4-FFF2-40B4-BE49-F238E27FC236}">
                <a16:creationId xmlns:a16="http://schemas.microsoft.com/office/drawing/2014/main" id="{5A78E420-FA0A-141D-88EB-8BE7C4E33607}"/>
              </a:ext>
            </a:extLst>
          </p:cNvPr>
          <p:cNvSpPr txBox="1"/>
          <p:nvPr/>
        </p:nvSpPr>
        <p:spPr>
          <a:xfrm>
            <a:off x="1116497" y="3411286"/>
            <a:ext cx="16290374" cy="4832092"/>
          </a:xfrm>
          <a:prstGeom prst="rect">
            <a:avLst/>
          </a:prstGeom>
          <a:noFill/>
        </p:spPr>
        <p:txBody>
          <a:bodyPr wrap="square">
            <a:spAutoFit/>
          </a:bodyPr>
          <a:lstStyle/>
          <a:p>
            <a:pPr marL="685800" marR="0" lvl="0" indent="-6858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8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Παραλείψεις</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του φορολογούμενου προσώπου που ενεργοποιούν τη διαδικασία:</a:t>
            </a:r>
          </a:p>
          <a:p>
            <a:pPr marL="263525" marR="0" lvl="0" algn="just" defTabSz="914400" rtl="0" eaLnBrk="1" fontAlgn="auto" latinLnBrk="0" hangingPunct="1">
              <a:lnSpc>
                <a:spcPct val="100000"/>
              </a:lnSpc>
              <a:spcBef>
                <a:spcPts val="1200"/>
              </a:spcBef>
              <a:spcAft>
                <a:spcPts val="0"/>
              </a:spcAft>
              <a:buClr>
                <a:srgbClr val="00C0BC"/>
              </a:buClr>
              <a:buSzTx/>
              <a:tabLst>
                <a:tab pos="630238" algn="l"/>
                <a:tab pos="1247775" algn="l"/>
              </a:tabLst>
              <a:defRPr/>
            </a:pPr>
            <a:r>
              <a:rPr kumimoji="0" lang="el-GR" sz="48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	</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μη έκδοση τιμολογίων/αποδείξεων ή έκδοση 					ανακριβών τιμολογίων / αποδείξεων.</a:t>
            </a:r>
          </a:p>
          <a:p>
            <a:pPr marL="263525" marR="0" lvl="1" algn="just" defTabSz="914400" rtl="0" eaLnBrk="1" fontAlgn="auto" latinLnBrk="0" hangingPunct="1">
              <a:lnSpc>
                <a:spcPct val="100000"/>
              </a:lnSpc>
              <a:spcBef>
                <a:spcPts val="1200"/>
              </a:spcBef>
              <a:spcAft>
                <a:spcPts val="0"/>
              </a:spcAft>
              <a:buClr>
                <a:srgbClr val="00C0BC"/>
              </a:buClr>
              <a:buSzTx/>
              <a:tabLst>
                <a:tab pos="630238" algn="l"/>
                <a:tab pos="1247775" algn="l"/>
              </a:tabLst>
              <a:defRPr/>
            </a:pPr>
            <a:r>
              <a:rPr kumimoji="0" lang="el-GR" sz="48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(δ)	</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ο φορολογούμενος παρεμποδίζει τη διενέργεια ελέγχου 		από Λειτουργούς του Τμήματος Φορολογίας.  </a:t>
            </a:r>
          </a:p>
        </p:txBody>
      </p:sp>
      <p:sp>
        <p:nvSpPr>
          <p:cNvPr id="7" name="TextBox 6">
            <a:extLst>
              <a:ext uri="{FF2B5EF4-FFF2-40B4-BE49-F238E27FC236}">
                <a16:creationId xmlns:a16="http://schemas.microsoft.com/office/drawing/2014/main" id="{2C751F7B-BA88-ADA0-B15A-FD5F92669E22}"/>
              </a:ext>
            </a:extLst>
          </p:cNvPr>
          <p:cNvSpPr txBox="1"/>
          <p:nvPr/>
        </p:nvSpPr>
        <p:spPr>
          <a:xfrm>
            <a:off x="3798987" y="209727"/>
            <a:ext cx="14489013" cy="286232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32Α - Αναστολή λειτουργίας επιχείρησης και σφράγιση των υποστατικών της (συνέχεια)</a:t>
            </a:r>
            <a:endParaRPr lang="LID4096" sz="6000" dirty="0">
              <a:solidFill>
                <a:srgbClr val="009E9A"/>
              </a:solidFill>
            </a:endParaRPr>
          </a:p>
        </p:txBody>
      </p:sp>
      <p:sp>
        <p:nvSpPr>
          <p:cNvPr id="12" name="Slide Number Placeholder 9">
            <a:extLst>
              <a:ext uri="{FF2B5EF4-FFF2-40B4-BE49-F238E27FC236}">
                <a16:creationId xmlns:a16="http://schemas.microsoft.com/office/drawing/2014/main" id="{AC424696-6691-A8CA-863D-83F6F0E83914}"/>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36</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7277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58399-C03B-69C3-1122-F2698377FD7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31DAB1F-344F-446E-BA12-21054A61A70D}"/>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87078080-4EDF-13FD-15AC-2EA213CEAFD6}"/>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937B6896-A9BE-0D91-2608-E887677B45FB}"/>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86DE9AAA-C216-0968-6BDF-9EE5503C4B41}"/>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940B5AF6-0D04-1CF9-17C6-BF47C1BDC74A}"/>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4F6A5D76-EBF9-F0F2-EA74-8FA3D1BF4F96}"/>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671B599F-0F7C-20F4-6B35-F432FE57D96F}"/>
              </a:ext>
            </a:extLst>
          </p:cNvPr>
          <p:cNvSpPr txBox="1"/>
          <p:nvPr/>
        </p:nvSpPr>
        <p:spPr>
          <a:xfrm>
            <a:off x="0" y="2896456"/>
            <a:ext cx="17460847" cy="6801862"/>
          </a:xfrm>
          <a:prstGeom prst="rect">
            <a:avLst/>
          </a:prstGeom>
          <a:noFill/>
        </p:spPr>
        <p:txBody>
          <a:bodyPr wrap="square">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Διαδικασία</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p>
          <a:p>
            <a:pPr marL="720725" marR="0" lvl="0" indent="-365125" algn="just" defTabSz="914400" rtl="0" eaLnBrk="1" fontAlgn="auto" latinLnBrk="0" hangingPunct="1">
              <a:lnSpc>
                <a:spcPct val="100000"/>
              </a:lnSpc>
              <a:spcBef>
                <a:spcPts val="1200"/>
              </a:spcBef>
              <a:spcAft>
                <a:spcPts val="0"/>
              </a:spcAft>
              <a:buClr>
                <a:srgbClr val="00C0BC"/>
              </a:buClr>
              <a:buSzTx/>
              <a:buFont typeface="+mj-lt"/>
              <a:buAutoNum type="romanLcPeriod"/>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1</a:t>
            </a:r>
            <a:r>
              <a:rPr kumimoji="0" lang="el-GR" sz="32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ειδοποίηση με προθεσμία 10 ημέρες για συμμόρφωση.</a:t>
            </a:r>
            <a:r>
              <a:rPr kumimoji="0" lang="en-GB"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endPar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720725" marR="0" lvl="0" indent="-365125" algn="just" defTabSz="914400" rtl="0" eaLnBrk="1" fontAlgn="auto" latinLnBrk="0" hangingPunct="1">
              <a:lnSpc>
                <a:spcPct val="100000"/>
              </a:lnSpc>
              <a:spcBef>
                <a:spcPts val="1200"/>
              </a:spcBef>
              <a:spcAft>
                <a:spcPts val="0"/>
              </a:spcAft>
              <a:buClr>
                <a:srgbClr val="00C0BC"/>
              </a:buClr>
              <a:buSzTx/>
              <a:buFont typeface="+mj-lt"/>
              <a:buAutoNum type="romanLcPeriod"/>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2</a:t>
            </a:r>
            <a:r>
              <a:rPr kumimoji="0" lang="el-GR" sz="32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ειδοποίηση με προθεσμία 10 ημέρες για συμμόρφωση.</a:t>
            </a:r>
          </a:p>
          <a:p>
            <a:pPr marL="720725" marR="0" lvl="0" indent="-365125" algn="just" defTabSz="914400" rtl="0" eaLnBrk="1" fontAlgn="auto" latinLnBrk="0" hangingPunct="1">
              <a:lnSpc>
                <a:spcPct val="100000"/>
              </a:lnSpc>
              <a:spcBef>
                <a:spcPts val="1200"/>
              </a:spcBef>
              <a:spcAft>
                <a:spcPts val="0"/>
              </a:spcAft>
              <a:buClr>
                <a:srgbClr val="00C0BC"/>
              </a:buClr>
              <a:buSzTx/>
              <a:buFont typeface="+mj-lt"/>
              <a:buAutoNum type="romanLcPeriod"/>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3</a:t>
            </a:r>
            <a:r>
              <a:rPr kumimoji="0" lang="el-GR" sz="32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ειδοποίηση με προθεσμία 5 ημέρες για υποβολή απόψεων από το φορολογούμενο. </a:t>
            </a:r>
          </a:p>
          <a:p>
            <a:pPr marL="720725" marR="0" lvl="0" indent="-365125" algn="just" defTabSz="914400" rtl="0" eaLnBrk="1" fontAlgn="auto" latinLnBrk="0" hangingPunct="1">
              <a:lnSpc>
                <a:spcPct val="100000"/>
              </a:lnSpc>
              <a:spcBef>
                <a:spcPts val="1200"/>
              </a:spcBef>
              <a:spcAft>
                <a:spcPts val="0"/>
              </a:spcAft>
              <a:buClr>
                <a:srgbClr val="00C0BC"/>
              </a:buClr>
              <a:buSzTx/>
              <a:buFont typeface="+mj-lt"/>
              <a:buAutoNum type="romanLcPeriod"/>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Απόφαση για σφράγιση επιχειρηματικού υποστατικού μέχρι και 10 ημέρες: </a:t>
            </a:r>
            <a:endParaRPr kumimoji="0" lang="el-GR" sz="3200" b="0" i="0" u="none" strike="noStrike" kern="1200" cap="none" spc="0" normalizeH="0" baseline="0" noProof="0" dirty="0">
              <a:ln>
                <a:noFill/>
              </a:ln>
              <a:solidFill>
                <a:srgbClr val="404040"/>
              </a:solidFill>
              <a:effectLst/>
              <a:highlight>
                <a:srgbClr val="FFFF00"/>
              </a:highlight>
              <a:uLnTx/>
              <a:uFillTx/>
              <a:latin typeface="Arial" panose="020B0604020202020204" pitchFamily="34" charset="0"/>
              <a:ea typeface="+mn-ea"/>
              <a:cs typeface="+mn-cs"/>
            </a:endParaRPr>
          </a:p>
          <a:p>
            <a:pPr marL="1177925" marR="0" lvl="1"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tab pos="985838" algn="l"/>
              </a:tabLst>
              <a:defRPr/>
            </a:pPr>
            <a:r>
              <a:rPr kumimoji="0" lang="el-GR" sz="2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απόφαση τίθεται σε ισχύ με τη δημοσίευση στην Επίσημη Εφημερίδα.</a:t>
            </a:r>
          </a:p>
          <a:p>
            <a:pPr marL="1177925" marR="0" lvl="1"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tab pos="985838" algn="l"/>
              </a:tabLst>
              <a:defRPr/>
            </a:pPr>
            <a:r>
              <a:rPr kumimoji="0" lang="el-GR" sz="2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απόφαση επιδίδεται στο φορολογούμενο.  Μετά από 10 ημερολογιακές ημέρες από την επίδοση μπορεί να εφαρμοστεί η απόφαση για σφράγιση των υποστατικών.</a:t>
            </a:r>
          </a:p>
          <a:p>
            <a:pPr marL="1165225" marR="0" lvl="1" algn="just" defTabSz="914400" rtl="0" eaLnBrk="1" fontAlgn="auto" latinLnBrk="0" hangingPunct="1">
              <a:lnSpc>
                <a:spcPct val="100000"/>
              </a:lnSpc>
              <a:spcBef>
                <a:spcPts val="0"/>
              </a:spcBef>
              <a:spcAft>
                <a:spcPts val="0"/>
              </a:spcAft>
              <a:buClr>
                <a:srgbClr val="00C0BC"/>
              </a:buClr>
              <a:buSzTx/>
              <a:tabLst>
                <a:tab pos="893763" algn="l"/>
              </a:tabLst>
              <a:defRPr/>
            </a:pPr>
            <a:r>
              <a:rPr kumimoji="0" lang="el-GR" sz="2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(Εάν δεν εντοπίζεται ο φορολογούμενος, τότε η επίδοση γίνεται με τοιχοκόλληση σε εμφανές μέρος της επιχείρησης)</a:t>
            </a:r>
          </a:p>
          <a:p>
            <a:pPr marL="1177925" marR="0" lvl="1"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tab pos="985838" algn="l"/>
              </a:tabLst>
              <a:defRPr/>
            </a:pPr>
            <a:r>
              <a:rPr kumimoji="0" lang="el-GR" sz="2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Αστυνομία μπορεί να συνδράμει στην υλοποίηση της απόφασης για σφράγιση υποστατικών.</a:t>
            </a:r>
          </a:p>
          <a:p>
            <a:pPr marL="1177925" marR="0" lvl="1"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tab pos="985838" algn="l"/>
              </a:tabLst>
              <a:defRPr/>
            </a:pPr>
            <a:r>
              <a:rPr kumimoji="0" lang="el-GR" sz="2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Στην είσοδο της επιχείρησης τοποθετείται ταινία με το όνομα του Τμήματος Φορολογίας. </a:t>
            </a:r>
          </a:p>
        </p:txBody>
      </p:sp>
      <p:sp>
        <p:nvSpPr>
          <p:cNvPr id="15" name="Slide Number Placeholder 9">
            <a:extLst>
              <a:ext uri="{FF2B5EF4-FFF2-40B4-BE49-F238E27FC236}">
                <a16:creationId xmlns:a16="http://schemas.microsoft.com/office/drawing/2014/main" id="{41845947-E2D3-4D1A-DD3D-1E69300FF418}"/>
              </a:ext>
            </a:extLst>
          </p:cNvPr>
          <p:cNvSpPr txBox="1">
            <a:spLocks/>
          </p:cNvSpPr>
          <p:nvPr/>
        </p:nvSpPr>
        <p:spPr>
          <a:xfrm>
            <a:off x="15621000" y="943450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37</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C0CE978-D099-FCF9-3D68-5CFD1D153219}"/>
              </a:ext>
            </a:extLst>
          </p:cNvPr>
          <p:cNvSpPr txBox="1"/>
          <p:nvPr/>
        </p:nvSpPr>
        <p:spPr>
          <a:xfrm>
            <a:off x="3798987" y="209727"/>
            <a:ext cx="14489013" cy="286232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32Α - Αναστολή λειτουργίας επιχείρησης και σφράγιση των υποστατικών της (συνέχεια)</a:t>
            </a:r>
            <a:endParaRPr lang="LID4096" sz="6000" dirty="0">
              <a:solidFill>
                <a:srgbClr val="009E9A"/>
              </a:solidFill>
            </a:endParaRPr>
          </a:p>
        </p:txBody>
      </p:sp>
    </p:spTree>
    <p:extLst>
      <p:ext uri="{BB962C8B-B14F-4D97-AF65-F5344CB8AC3E}">
        <p14:creationId xmlns:p14="http://schemas.microsoft.com/office/powerpoint/2010/main" val="6216998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F894F-5B14-CC67-E564-96077FFF8F4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BF03790-21B1-77E7-066D-EB77A56F2EE9}"/>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2C741A5-E1DC-178D-0497-EFA475373153}"/>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05AEE378-09B6-C42C-C66E-5518D5DC7FC2}"/>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3" name="Slide Number Placeholder 9">
            <a:extLst>
              <a:ext uri="{FF2B5EF4-FFF2-40B4-BE49-F238E27FC236}">
                <a16:creationId xmlns:a16="http://schemas.microsoft.com/office/drawing/2014/main" id="{74B50A4A-7583-087E-645E-2FAE4C42D0A2}"/>
              </a:ext>
            </a:extLst>
          </p:cNvPr>
          <p:cNvSpPr txBox="1">
            <a:spLocks/>
          </p:cNvSpPr>
          <p:nvPr/>
        </p:nvSpPr>
        <p:spPr>
          <a:xfrm>
            <a:off x="15663564" y="943936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38</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567A799B-63DB-6635-5560-0A78770EB235}"/>
              </a:ext>
            </a:extLst>
          </p:cNvPr>
          <p:cNvSpPr txBox="1"/>
          <p:nvPr/>
        </p:nvSpPr>
        <p:spPr>
          <a:xfrm>
            <a:off x="804564" y="2848736"/>
            <a:ext cx="16992600" cy="6955750"/>
          </a:xfrm>
          <a:prstGeom prst="rect">
            <a:avLst/>
          </a:prstGeom>
          <a:noFill/>
        </p:spPr>
        <p:txBody>
          <a:bodyPr wrap="square">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8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Διαδικασία</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p>
          <a:p>
            <a:pPr marL="1212850" marR="0" lvl="0" indent="-857250" algn="just" defTabSz="914400" rtl="0" eaLnBrk="1" fontAlgn="auto" latinLnBrk="0" hangingPunct="1">
              <a:lnSpc>
                <a:spcPct val="100000"/>
              </a:lnSpc>
              <a:spcBef>
                <a:spcPts val="1200"/>
              </a:spcBef>
              <a:spcAft>
                <a:spcPts val="0"/>
              </a:spcAft>
              <a:buClr>
                <a:srgbClr val="00C0BC"/>
              </a:buClr>
              <a:buSzTx/>
              <a:buFont typeface="+mj-lt"/>
              <a:buAutoNum type="romanLcPeriod" startAt="5"/>
              <a:tabLst/>
              <a:defRPr/>
            </a:pPr>
            <a:r>
              <a:rPr kumimoji="0" lang="el-GR" sz="5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Παύση της σφράγισης όταν επέλθει συμμόρφωση με έκδοση σχετικού πιστοποιητικού από τον Έφορο.</a:t>
            </a:r>
          </a:p>
          <a:p>
            <a:pPr marL="1212850" marR="0" lvl="0" indent="-857250" algn="just" defTabSz="914400" rtl="0" eaLnBrk="1" fontAlgn="auto" latinLnBrk="0" hangingPunct="1">
              <a:lnSpc>
                <a:spcPct val="100000"/>
              </a:lnSpc>
              <a:spcBef>
                <a:spcPts val="1200"/>
              </a:spcBef>
              <a:spcAft>
                <a:spcPts val="0"/>
              </a:spcAft>
              <a:buClr>
                <a:srgbClr val="00C0BC"/>
              </a:buClr>
              <a:buSzTx/>
              <a:buFont typeface="+mj-lt"/>
              <a:buAutoNum type="romanLcPeriod" startAt="5"/>
              <a:tabLst/>
              <a:defRPr/>
            </a:pPr>
            <a:r>
              <a:rPr kumimoji="0" lang="el-GR" sz="5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Όταν συνεχίζει η μη συμμόρφωση, τότε ο Έφορος δύναται να σφραγίσει τα υποστατικά της επιχείρησης για ακόμα μία περίοδο που δεν υπερβαίνει τις 20 ημέρες. </a:t>
            </a:r>
          </a:p>
        </p:txBody>
      </p:sp>
      <p:sp>
        <p:nvSpPr>
          <p:cNvPr id="5" name="TextBox 4">
            <a:extLst>
              <a:ext uri="{FF2B5EF4-FFF2-40B4-BE49-F238E27FC236}">
                <a16:creationId xmlns:a16="http://schemas.microsoft.com/office/drawing/2014/main" id="{65A2BC5B-67E3-4EEF-D251-637F0D095011}"/>
              </a:ext>
            </a:extLst>
          </p:cNvPr>
          <p:cNvSpPr txBox="1"/>
          <p:nvPr/>
        </p:nvSpPr>
        <p:spPr>
          <a:xfrm>
            <a:off x="3503132" y="171627"/>
            <a:ext cx="14489013" cy="286232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32Α - Αναστολή λειτουργίας επιχείρησης και σφράγιση των υποστατικών της (συνέχεια)</a:t>
            </a:r>
            <a:endParaRPr lang="LID4096" sz="6000" dirty="0">
              <a:solidFill>
                <a:srgbClr val="009E9A"/>
              </a:solidFill>
            </a:endParaRPr>
          </a:p>
        </p:txBody>
      </p:sp>
    </p:spTree>
    <p:extLst>
      <p:ext uri="{BB962C8B-B14F-4D97-AF65-F5344CB8AC3E}">
        <p14:creationId xmlns:p14="http://schemas.microsoft.com/office/powerpoint/2010/main" val="36918258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477A5-7983-BA80-F672-0C83150D28F7}"/>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0B0DC79-6B44-4612-26C5-FC3BA853A916}"/>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BB9B436-F3D3-7250-CE45-6835D05D108E}"/>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8736177F-8B1D-CC01-EABF-AB4E36490855}"/>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469235E1-494E-B5AC-C0B4-E9391DD25E26}"/>
              </a:ext>
            </a:extLst>
          </p:cNvPr>
          <p:cNvSpPr txBox="1"/>
          <p:nvPr/>
        </p:nvSpPr>
        <p:spPr>
          <a:xfrm>
            <a:off x="296577" y="2514544"/>
            <a:ext cx="16638652" cy="7171194"/>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0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Διαδικασία</a:t>
            </a:r>
            <a:r>
              <a:rPr kumimoji="0" lang="el-GR" sz="3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p>
          <a:p>
            <a:pPr marL="914400" marR="0" lvl="1"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αλλαγή στην νομική μορφή  ή στο πρόσωπο που ασκεί την επιχείρηση, στον ίδιο χώρο και με ίδιο ή παρόμοιο αντικείμενο εργασιών, από το χρόνο της παράβασης μέχρι την απόφαση για σφράγιση υποστατικών, δεν εμποδίζει την σφράγιση υποστατικών.</a:t>
            </a:r>
          </a:p>
          <a:p>
            <a:pPr marL="914400" marR="0" lvl="1"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Κατά την περίοδο της σφράγισης των υποστατικών, εξουσιοδοτημένοι λειτουργοί μπορούν να εισέρχονται στα υποστατικά με τη συνδρομή της Αστυνομίας και ο επηρεαζόμενος επιχειρηματίας υποχρεούται να διευκολύνει την πρόσβαση και μπορεί να παρευρίσκεται για όσο διαρκεί.</a:t>
            </a:r>
          </a:p>
          <a:p>
            <a:pPr marL="904875" lvl="2" indent="-457200" algn="just">
              <a:spcBef>
                <a:spcPts val="1200"/>
              </a:spcBef>
              <a:buClr>
                <a:srgbClr val="00C0BC"/>
              </a:buClr>
              <a:buFont typeface="Wingdings" panose="05000000000000000000" pitchFamily="2" charset="2"/>
              <a:buChar char="§"/>
              <a:defRPr/>
            </a:pPr>
            <a:r>
              <a:rPr kumimoji="0" lang="el-GR" sz="3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Πρόσωπο το οποίο παραβιάζει το σφράγισμα των υποστατικών, διαπράττει ποινικό αδίκημα με ποινή </a:t>
            </a:r>
            <a:r>
              <a:rPr lang="el-GR" sz="3000" dirty="0">
                <a:solidFill>
                  <a:srgbClr val="404040"/>
                </a:solidFill>
                <a:latin typeface="Arial" panose="020B0604020202020204" pitchFamily="34" charset="0"/>
              </a:rPr>
              <a:t>πρόστιμο μέχρι €30.000 ή/και </a:t>
            </a:r>
            <a:r>
              <a:rPr kumimoji="0" lang="el-GR" sz="3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φυλάκισης μέχρι 2 έτη.</a:t>
            </a:r>
          </a:p>
          <a:p>
            <a:pPr marL="904875" marR="0" lvl="2"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Οποιαδήποτε δικαστική αμφισβήτηση της σφράγισης των υποστατικών δεν αναστέλλει την υποχρέωση του προσώπου και/ή της επιχείρησης για συμμόρφωση με τις φορολογικές υποχρεώσεις τους και ο Έφορος μπορεί να ασκήσει τις αρμοδιότητές του για να διασφαλίσει τη φορολογική συμμόρφωση και να λάβει μέτρα είσπραξης των οφειλόμενων φόρων.</a:t>
            </a:r>
            <a:endParaRPr kumimoji="0" lang="en-GB" sz="3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4" name="Slide Number Placeholder 9">
            <a:extLst>
              <a:ext uri="{FF2B5EF4-FFF2-40B4-BE49-F238E27FC236}">
                <a16:creationId xmlns:a16="http://schemas.microsoft.com/office/drawing/2014/main" id="{388031E5-17F9-18D2-BC58-59BCBD44AAB7}"/>
              </a:ext>
            </a:extLst>
          </p:cNvPr>
          <p:cNvSpPr txBox="1">
            <a:spLocks/>
          </p:cNvSpPr>
          <p:nvPr/>
        </p:nvSpPr>
        <p:spPr>
          <a:xfrm>
            <a:off x="15478015" y="9320613"/>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39</a:t>
            </a:fld>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EDB19063-7791-4E2F-865E-3E77C4308888}"/>
              </a:ext>
            </a:extLst>
          </p:cNvPr>
          <p:cNvSpPr txBox="1"/>
          <p:nvPr/>
        </p:nvSpPr>
        <p:spPr>
          <a:xfrm>
            <a:off x="3798987" y="150280"/>
            <a:ext cx="14489013" cy="286232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32Α - Αναστολή λειτουργίας επιχείρησης και σφράγιση των υποστατικών της (συνέχεια)</a:t>
            </a:r>
            <a:endParaRPr lang="LID4096" sz="6000" dirty="0">
              <a:solidFill>
                <a:srgbClr val="009E9A"/>
              </a:solidFill>
            </a:endParaRPr>
          </a:p>
        </p:txBody>
      </p:sp>
    </p:spTree>
    <p:extLst>
      <p:ext uri="{BB962C8B-B14F-4D97-AF65-F5344CB8AC3E}">
        <p14:creationId xmlns:p14="http://schemas.microsoft.com/office/powerpoint/2010/main" val="3475660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Freeform 5"/>
          <p:cNvSpPr/>
          <p:nvPr/>
        </p:nvSpPr>
        <p:spPr>
          <a:xfrm rot="8632788">
            <a:off x="11590429" y="4699381"/>
            <a:ext cx="14368361" cy="10191918"/>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7" name="Freeform 7"/>
          <p:cNvSpPr/>
          <p:nvPr/>
        </p:nvSpPr>
        <p:spPr>
          <a:xfrm>
            <a:off x="457200" y="-59128"/>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2" name="TextBox 11">
            <a:extLst>
              <a:ext uri="{FF2B5EF4-FFF2-40B4-BE49-F238E27FC236}">
                <a16:creationId xmlns:a16="http://schemas.microsoft.com/office/drawing/2014/main" id="{966E80E9-E44D-0DEF-23D7-D4ADAC5C5459}"/>
              </a:ext>
            </a:extLst>
          </p:cNvPr>
          <p:cNvSpPr txBox="1"/>
          <p:nvPr/>
        </p:nvSpPr>
        <p:spPr>
          <a:xfrm>
            <a:off x="972671" y="1370626"/>
            <a:ext cx="16840200" cy="8248412"/>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600"/>
              </a:spcBef>
              <a:spcAft>
                <a:spcPts val="0"/>
              </a:spcAft>
              <a:buClr>
                <a:srgbClr val="00C0BC"/>
              </a:buClr>
              <a:buSzTx/>
              <a:buFont typeface="Wingdings" panose="05000000000000000000" pitchFamily="2" charset="2"/>
              <a:buChar char="Ø"/>
              <a:tabLst>
                <a:tab pos="3316288" algn="l"/>
              </a:tabLst>
              <a:defRPr/>
            </a:pP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44 -	Στοιχεία για τις αποδοχές και τον παρακρατηθέντα φόρο των 	υπαλλήλων</a:t>
            </a:r>
          </a:p>
          <a:p>
            <a:pPr marL="342900" marR="0" lvl="0" indent="-342900" algn="l" defTabSz="914400" rtl="0" eaLnBrk="1" fontAlgn="auto" latinLnBrk="0" hangingPunct="1">
              <a:lnSpc>
                <a:spcPct val="100000"/>
              </a:lnSpc>
              <a:spcBef>
                <a:spcPts val="600"/>
              </a:spcBef>
              <a:spcAft>
                <a:spcPts val="0"/>
              </a:spcAft>
              <a:buClr>
                <a:srgbClr val="00C0BC"/>
              </a:buClr>
              <a:buSzTx/>
              <a:buFont typeface="Wingdings" panose="05000000000000000000" pitchFamily="2" charset="2"/>
              <a:buChar char="Ø"/>
              <a:tabLst>
                <a:tab pos="3316288" algn="l"/>
              </a:tabLst>
              <a:defRPr/>
            </a:pP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47 -	Επίδοση ειδοποιήσεων</a:t>
            </a:r>
          </a:p>
          <a:p>
            <a:pPr marL="342900" marR="0" lvl="0" indent="-342900" algn="l" defTabSz="914400" rtl="0" eaLnBrk="1" fontAlgn="auto" latinLnBrk="0" hangingPunct="1">
              <a:lnSpc>
                <a:spcPct val="100000"/>
              </a:lnSpc>
              <a:spcBef>
                <a:spcPts val="600"/>
              </a:spcBef>
              <a:spcAft>
                <a:spcPts val="0"/>
              </a:spcAft>
              <a:buClr>
                <a:srgbClr val="00C0BC"/>
              </a:buClr>
              <a:buSzTx/>
              <a:buFont typeface="Wingdings" panose="05000000000000000000" pitchFamily="2" charset="2"/>
              <a:buChar char="Ø"/>
              <a:tabLst>
                <a:tab pos="3316288" algn="l"/>
              </a:tabLst>
              <a:defRPr/>
            </a:pP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48 -	Δεv θα χορηγούνται εκπτώσεις εκτός εάv τηρούνται αληθείς 		λογαριασμοί</a:t>
            </a:r>
          </a:p>
          <a:p>
            <a:pPr marL="342900" marR="0" lvl="0" indent="-342900" algn="l" defTabSz="914400" rtl="0" eaLnBrk="1" fontAlgn="auto" latinLnBrk="0" hangingPunct="1">
              <a:lnSpc>
                <a:spcPct val="100000"/>
              </a:lnSpc>
              <a:spcBef>
                <a:spcPts val="600"/>
              </a:spcBef>
              <a:spcAft>
                <a:spcPts val="0"/>
              </a:spcAft>
              <a:buClr>
                <a:srgbClr val="00C0BC"/>
              </a:buClr>
              <a:buSzTx/>
              <a:buFont typeface="Wingdings" panose="05000000000000000000" pitchFamily="2" charset="2"/>
              <a:buChar char="Ø"/>
              <a:tabLst>
                <a:tab pos="3316288" algn="l"/>
              </a:tabLst>
              <a:defRPr/>
            </a:pP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48Α -	Υποχρέωση Πληρωμής Ενοικίου μέσω τραπεζικού 				λογαριασμού</a:t>
            </a:r>
          </a:p>
          <a:p>
            <a:pPr marL="342900" marR="0" lvl="0" indent="-342900" algn="l" defTabSz="914400" rtl="0" eaLnBrk="1" fontAlgn="auto" latinLnBrk="0" hangingPunct="1">
              <a:lnSpc>
                <a:spcPct val="100000"/>
              </a:lnSpc>
              <a:spcBef>
                <a:spcPts val="600"/>
              </a:spcBef>
              <a:spcAft>
                <a:spcPts val="0"/>
              </a:spcAft>
              <a:buClr>
                <a:srgbClr val="00C0BC"/>
              </a:buClr>
              <a:buSzTx/>
              <a:buFont typeface="Wingdings" panose="05000000000000000000" pitchFamily="2" charset="2"/>
              <a:buChar char="Ø"/>
              <a:tabLst>
                <a:tab pos="3316288" algn="l"/>
              </a:tabLst>
              <a:defRPr/>
            </a:pP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50 -	Άλλα αδικήματα</a:t>
            </a:r>
          </a:p>
          <a:p>
            <a:pPr marL="342900" marR="0" lvl="0" indent="-342900" algn="l" defTabSz="914400" rtl="0" eaLnBrk="1" fontAlgn="auto" latinLnBrk="0" hangingPunct="1">
              <a:lnSpc>
                <a:spcPct val="100000"/>
              </a:lnSpc>
              <a:spcBef>
                <a:spcPts val="600"/>
              </a:spcBef>
              <a:spcAft>
                <a:spcPts val="0"/>
              </a:spcAft>
              <a:buClr>
                <a:srgbClr val="00C0BC"/>
              </a:buClr>
              <a:buSzTx/>
              <a:buFont typeface="Wingdings" panose="05000000000000000000" pitchFamily="2" charset="2"/>
              <a:buChar char="Ø"/>
              <a:tabLst>
                <a:tab pos="3316288" algn="l"/>
              </a:tabLst>
              <a:defRPr/>
            </a:pP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50</a:t>
            </a:r>
            <a:r>
              <a:rPr kumimoji="0" lang="el-GR" sz="3500" b="0" i="0" u="none" strike="noStrike" kern="1200" cap="none" spc="0" normalizeH="0" noProof="0" dirty="0">
                <a:ln>
                  <a:noFill/>
                </a:ln>
                <a:solidFill>
                  <a:srgbClr val="404040"/>
                </a:solidFill>
                <a:effectLst/>
                <a:uLnTx/>
                <a:uFillTx/>
                <a:latin typeface="Arial" panose="020B0604020202020204" pitchFamily="34" charset="0"/>
                <a:ea typeface="+mn-ea"/>
                <a:cs typeface="+mn-cs"/>
              </a:rPr>
              <a:t>Α </a:t>
            </a: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Επιβολή Χρηματικής Επιβάρυνσης</a:t>
            </a:r>
          </a:p>
          <a:p>
            <a:pPr marL="342900" marR="0" lvl="0" indent="-342900" algn="l" defTabSz="914400" rtl="0" eaLnBrk="1" fontAlgn="auto" latinLnBrk="0" hangingPunct="1">
              <a:lnSpc>
                <a:spcPct val="100000"/>
              </a:lnSpc>
              <a:spcBef>
                <a:spcPts val="600"/>
              </a:spcBef>
              <a:spcAft>
                <a:spcPts val="0"/>
              </a:spcAft>
              <a:buClr>
                <a:srgbClr val="00C0BC"/>
              </a:buClr>
              <a:buSzTx/>
              <a:buFont typeface="Wingdings" panose="05000000000000000000" pitchFamily="2" charset="2"/>
              <a:buChar char="Ø"/>
              <a:tabLst>
                <a:tab pos="3316288" algn="l"/>
              </a:tabLst>
              <a:defRPr/>
            </a:pP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50ΣΤ -	Διοικητικό πρόστιμο για παράβαση του διατάγματος για αποδοχή 	μέσων πληρωμής με κάρτα</a:t>
            </a:r>
          </a:p>
          <a:p>
            <a:pPr marL="342900" marR="0" lvl="0" indent="-342900" algn="l" defTabSz="914400" rtl="0" eaLnBrk="1" fontAlgn="auto" latinLnBrk="0" hangingPunct="1">
              <a:lnSpc>
                <a:spcPct val="100000"/>
              </a:lnSpc>
              <a:spcBef>
                <a:spcPts val="600"/>
              </a:spcBef>
              <a:spcAft>
                <a:spcPts val="0"/>
              </a:spcAft>
              <a:buClr>
                <a:srgbClr val="00C0BC"/>
              </a:buClr>
              <a:buSzTx/>
              <a:buFont typeface="Wingdings" panose="05000000000000000000" pitchFamily="2" charset="2"/>
              <a:buChar char="Ø"/>
              <a:tabLst>
                <a:tab pos="3316288" algn="l"/>
              </a:tabLst>
              <a:defRPr/>
            </a:pP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51Α -	Ποινική ευθύνη αναφορικά με παράλειψη καταβολής του φόρου</a:t>
            </a:r>
          </a:p>
          <a:p>
            <a:pPr marL="342900" indent="-342900">
              <a:spcBef>
                <a:spcPts val="600"/>
              </a:spcBef>
              <a:buClr>
                <a:srgbClr val="00C0BC"/>
              </a:buClr>
              <a:buFont typeface="Wingdings" panose="05000000000000000000" pitchFamily="2" charset="2"/>
              <a:buChar char="Ø"/>
              <a:tabLst>
                <a:tab pos="3316288" algn="l"/>
              </a:tabLst>
              <a:defRPr/>
            </a:pP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Άρθρο </a:t>
            </a:r>
            <a:r>
              <a:rPr kumimoji="0" lang="el-GR" sz="3500" b="0" i="0" u="none" strike="noStrike" kern="1200" cap="none" spc="0" normalizeH="0" noProof="0" dirty="0">
                <a:ln>
                  <a:noFill/>
                </a:ln>
                <a:solidFill>
                  <a:srgbClr val="404040"/>
                </a:solidFill>
                <a:effectLst/>
                <a:uLnTx/>
                <a:uFillTx/>
                <a:latin typeface="Arial" panose="020B0604020202020204" pitchFamily="34" charset="0"/>
                <a:ea typeface="+mn-ea"/>
                <a:cs typeface="+mn-cs"/>
              </a:rPr>
              <a:t>53Α</a:t>
            </a:r>
            <a:r>
              <a:rPr kumimoji="0" lang="el-GR" sz="35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	Μη παραγραφή της ευθύνης διευθυντή εταιρείας που 			ανάγεται στη διάρκεια της θητείας του </a:t>
            </a:r>
            <a:r>
              <a:rPr lang="el-GR" sz="3500" b="1" i="1" dirty="0">
                <a:solidFill>
                  <a:srgbClr val="009E9A"/>
                </a:solidFill>
                <a:latin typeface="Arial" panose="020B0604020202020204" pitchFamily="34" charset="0"/>
              </a:rPr>
              <a:t>(νέο)</a:t>
            </a:r>
          </a:p>
        </p:txBody>
      </p:sp>
      <p:sp>
        <p:nvSpPr>
          <p:cNvPr id="16" name="Slide Number Placeholder 9">
            <a:extLst>
              <a:ext uri="{FF2B5EF4-FFF2-40B4-BE49-F238E27FC236}">
                <a16:creationId xmlns:a16="http://schemas.microsoft.com/office/drawing/2014/main" id="{BDBE33C9-AAA4-5F36-D3A3-5AFB77F4C4D2}"/>
              </a:ext>
            </a:extLst>
          </p:cNvPr>
          <p:cNvSpPr txBox="1">
            <a:spLocks/>
          </p:cNvSpPr>
          <p:nvPr/>
        </p:nvSpPr>
        <p:spPr>
          <a:xfrm>
            <a:off x="15773400" y="91821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a:t>
            </a:fld>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54048E9-B546-0192-3618-46AE5211E0E2}"/>
              </a:ext>
            </a:extLst>
          </p:cNvPr>
          <p:cNvSpPr txBox="1"/>
          <p:nvPr/>
        </p:nvSpPr>
        <p:spPr>
          <a:xfrm>
            <a:off x="4449836" y="414485"/>
            <a:ext cx="10210800" cy="1015663"/>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Περιεχόμενα (συνέχεια)</a:t>
            </a:r>
            <a:endParaRPr lang="en-CY" sz="6000" b="1" dirty="0">
              <a:solidFill>
                <a:srgbClr val="009999"/>
              </a:solidFill>
              <a:latin typeface="Arial" panose="020B0604020202020204" pitchFamily="34" charset="0"/>
              <a:cs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44BC2-613E-DD37-E7F2-A127A72353B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35CEFFC-61A0-D320-1A6D-568414E6C96F}"/>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1EA7251-DCEB-3FD7-DB5F-81F9E57276C4}"/>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4E485CA8-0C4A-5724-A6C7-88D9A409E3FF}"/>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5" name="TextBox 4">
            <a:extLst>
              <a:ext uri="{FF2B5EF4-FFF2-40B4-BE49-F238E27FC236}">
                <a16:creationId xmlns:a16="http://schemas.microsoft.com/office/drawing/2014/main" id="{6EAD95A6-1781-535A-63D8-277A73A19378}"/>
              </a:ext>
            </a:extLst>
          </p:cNvPr>
          <p:cNvSpPr txBox="1"/>
          <p:nvPr/>
        </p:nvSpPr>
        <p:spPr>
          <a:xfrm>
            <a:off x="4191000" y="214220"/>
            <a:ext cx="12864604" cy="3046988"/>
          </a:xfrm>
          <a:prstGeom prst="rect">
            <a:avLst/>
          </a:prstGeom>
          <a:noFill/>
        </p:spPr>
        <p:txBody>
          <a:bodyPr wrap="square" rtlCol="0">
            <a:spAutoFit/>
          </a:bodyPr>
          <a:lstStyle/>
          <a:p>
            <a:pPr lvl="0" algn="ctr">
              <a:defRPr/>
            </a:pPr>
            <a:r>
              <a:rPr lang="el-GR" sz="4800" b="1" dirty="0">
                <a:solidFill>
                  <a:srgbClr val="009E9A"/>
                </a:solidFill>
                <a:latin typeface="Arial" panose="020B0604020202020204" pitchFamily="34" charset="0"/>
              </a:rPr>
              <a:t>Άρθρο 36 – Συμβάσεις περί </a:t>
            </a:r>
            <a:r>
              <a:rPr lang="el-GR" sz="4800" b="1" dirty="0" err="1">
                <a:solidFill>
                  <a:srgbClr val="009E9A"/>
                </a:solidFill>
                <a:latin typeface="Arial" panose="020B0604020202020204" pitchFamily="34" charset="0"/>
              </a:rPr>
              <a:t>απ</a:t>
            </a:r>
            <a:r>
              <a:rPr lang="en-GB" sz="4800" b="1" dirty="0">
                <a:solidFill>
                  <a:srgbClr val="009E9A"/>
                </a:solidFill>
                <a:latin typeface="Arial" panose="020B0604020202020204" pitchFamily="34" charset="0"/>
              </a:rPr>
              <a:t>o</a:t>
            </a:r>
            <a:r>
              <a:rPr lang="el-GR" sz="4800" b="1" dirty="0">
                <a:solidFill>
                  <a:srgbClr val="009E9A"/>
                </a:solidFill>
                <a:latin typeface="Arial" panose="020B0604020202020204" pitchFamily="34" charset="0"/>
              </a:rPr>
              <a:t>φυγής διπλής φ</a:t>
            </a:r>
            <a:r>
              <a:rPr lang="en-GB" sz="4800" b="1" dirty="0">
                <a:solidFill>
                  <a:srgbClr val="009E9A"/>
                </a:solidFill>
                <a:latin typeface="Arial" panose="020B0604020202020204" pitchFamily="34" charset="0"/>
              </a:rPr>
              <a:t>o</a:t>
            </a:r>
            <a:r>
              <a:rPr lang="el-GR" sz="4800" b="1" dirty="0">
                <a:solidFill>
                  <a:srgbClr val="009E9A"/>
                </a:solidFill>
                <a:latin typeface="Arial" panose="020B0604020202020204" pitchFamily="34" charset="0"/>
              </a:rPr>
              <a:t>ρ</a:t>
            </a:r>
            <a:r>
              <a:rPr lang="en-GB" sz="4800" b="1" dirty="0">
                <a:solidFill>
                  <a:srgbClr val="009E9A"/>
                </a:solidFill>
                <a:latin typeface="Arial" panose="020B0604020202020204" pitchFamily="34" charset="0"/>
              </a:rPr>
              <a:t>o</a:t>
            </a:r>
            <a:r>
              <a:rPr lang="el-GR" sz="4800" b="1" dirty="0">
                <a:solidFill>
                  <a:srgbClr val="009E9A"/>
                </a:solidFill>
                <a:latin typeface="Arial" panose="020B0604020202020204" pitchFamily="34" charset="0"/>
              </a:rPr>
              <a:t>λ</a:t>
            </a:r>
            <a:r>
              <a:rPr lang="en-GB" sz="4800" b="1" dirty="0">
                <a:solidFill>
                  <a:srgbClr val="009E9A"/>
                </a:solidFill>
                <a:latin typeface="Arial" panose="020B0604020202020204" pitchFamily="34" charset="0"/>
              </a:rPr>
              <a:t>o</a:t>
            </a:r>
            <a:r>
              <a:rPr lang="el-GR" sz="4800" b="1" dirty="0" err="1">
                <a:solidFill>
                  <a:srgbClr val="009E9A"/>
                </a:solidFill>
                <a:latin typeface="Arial" panose="020B0604020202020204" pitchFamily="34" charset="0"/>
              </a:rPr>
              <a:t>γίας</a:t>
            </a:r>
            <a:r>
              <a:rPr lang="el-GR" sz="4800" b="1" dirty="0">
                <a:solidFill>
                  <a:srgbClr val="009E9A"/>
                </a:solidFill>
                <a:latin typeface="Arial" panose="020B0604020202020204" pitchFamily="34" charset="0"/>
              </a:rPr>
              <a:t> και εκπτώσεις α</a:t>
            </a:r>
            <a:r>
              <a:rPr lang="en-GB" sz="4800" b="1" dirty="0">
                <a:solidFill>
                  <a:srgbClr val="009E9A"/>
                </a:solidFill>
                <a:latin typeface="Arial" panose="020B0604020202020204" pitchFamily="34" charset="0"/>
              </a:rPr>
              <a:t>v</a:t>
            </a:r>
            <a:r>
              <a:rPr lang="el-GR" sz="4800" b="1" dirty="0" err="1">
                <a:solidFill>
                  <a:srgbClr val="009E9A"/>
                </a:solidFill>
                <a:latin typeface="Arial" panose="020B0604020202020204" pitchFamily="34" charset="0"/>
              </a:rPr>
              <a:t>αφ</a:t>
            </a:r>
            <a:r>
              <a:rPr lang="en-GB" sz="4800" b="1" dirty="0">
                <a:solidFill>
                  <a:srgbClr val="009E9A"/>
                </a:solidFill>
                <a:latin typeface="Arial" panose="020B0604020202020204" pitchFamily="34" charset="0"/>
              </a:rPr>
              <a:t>o</a:t>
            </a:r>
            <a:r>
              <a:rPr lang="el-GR" sz="4800" b="1" dirty="0" err="1">
                <a:solidFill>
                  <a:srgbClr val="009E9A"/>
                </a:solidFill>
                <a:latin typeface="Arial" panose="020B0604020202020204" pitchFamily="34" charset="0"/>
              </a:rPr>
              <a:t>ρικά</a:t>
            </a:r>
            <a:r>
              <a:rPr lang="el-GR" sz="4800" b="1" dirty="0">
                <a:solidFill>
                  <a:srgbClr val="009E9A"/>
                </a:solidFill>
                <a:latin typeface="Arial" panose="020B0604020202020204" pitchFamily="34" charset="0"/>
              </a:rPr>
              <a:t> με φόρο </a:t>
            </a:r>
            <a:r>
              <a:rPr lang="el-GR" sz="4800" b="1" dirty="0" err="1">
                <a:solidFill>
                  <a:srgbClr val="009E9A"/>
                </a:solidFill>
                <a:latin typeface="Arial" panose="020B0604020202020204" pitchFamily="34" charset="0"/>
              </a:rPr>
              <a:t>καταβληθέ</a:t>
            </a:r>
            <a:r>
              <a:rPr lang="en-GB" sz="4800" b="1" dirty="0">
                <a:solidFill>
                  <a:srgbClr val="009E9A"/>
                </a:solidFill>
                <a:latin typeface="Arial" panose="020B0604020202020204" pitchFamily="34" charset="0"/>
              </a:rPr>
              <a:t>v</a:t>
            </a:r>
            <a:r>
              <a:rPr lang="el-GR" sz="4800" b="1" dirty="0">
                <a:solidFill>
                  <a:srgbClr val="009E9A"/>
                </a:solidFill>
                <a:latin typeface="Arial" panose="020B0604020202020204" pitchFamily="34" charset="0"/>
              </a:rPr>
              <a:t>τα ή </a:t>
            </a:r>
            <a:r>
              <a:rPr lang="el-GR" sz="4800" b="1" dirty="0" err="1">
                <a:solidFill>
                  <a:srgbClr val="009E9A"/>
                </a:solidFill>
                <a:latin typeface="Arial" panose="020B0604020202020204" pitchFamily="34" charset="0"/>
              </a:rPr>
              <a:t>πληρωτέ</a:t>
            </a:r>
            <a:r>
              <a:rPr lang="en-GB" sz="4800" b="1" dirty="0">
                <a:solidFill>
                  <a:srgbClr val="009E9A"/>
                </a:solidFill>
                <a:latin typeface="Arial" panose="020B0604020202020204" pitchFamily="34" charset="0"/>
              </a:rPr>
              <a:t>o</a:t>
            </a:r>
            <a:r>
              <a:rPr lang="el-GR" sz="4800" b="1" dirty="0">
                <a:solidFill>
                  <a:srgbClr val="009E9A"/>
                </a:solidFill>
                <a:latin typeface="Arial" panose="020B0604020202020204" pitchFamily="34" charset="0"/>
              </a:rPr>
              <a:t> σε άλλο κράτος</a:t>
            </a:r>
            <a:endParaRPr kumimoji="0" lang="en-CY" sz="4800" b="0" i="0" u="none" strike="noStrike" kern="1200" cap="none" spc="0" normalizeH="0" baseline="0" noProof="0" dirty="0">
              <a:ln>
                <a:noFill/>
              </a:ln>
              <a:solidFill>
                <a:srgbClr val="009E9A"/>
              </a:solidFill>
              <a:effectLst/>
              <a:uLnTx/>
              <a:uFillTx/>
              <a:latin typeface="Arial" panose="020B0604020202020204"/>
              <a:ea typeface="+mn-ea"/>
              <a:cs typeface="+mn-cs"/>
            </a:endParaRPr>
          </a:p>
        </p:txBody>
      </p:sp>
      <p:sp>
        <p:nvSpPr>
          <p:cNvPr id="7" name="Slide Number Placeholder 9">
            <a:extLst>
              <a:ext uri="{FF2B5EF4-FFF2-40B4-BE49-F238E27FC236}">
                <a16:creationId xmlns:a16="http://schemas.microsoft.com/office/drawing/2014/main" id="{3B5616CD-35F7-873F-7E46-CD893868B19E}"/>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40</a:t>
            </a:fld>
            <a:endParaRPr lang="en-US" sz="2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F3C09E7-F1F9-BF57-E3F6-74CEDC759E0B}"/>
              </a:ext>
            </a:extLst>
          </p:cNvPr>
          <p:cNvSpPr txBox="1"/>
          <p:nvPr/>
        </p:nvSpPr>
        <p:spPr>
          <a:xfrm>
            <a:off x="789052" y="3654705"/>
            <a:ext cx="16535400" cy="5509200"/>
          </a:xfrm>
          <a:prstGeom prst="rect">
            <a:avLst/>
          </a:prstGeom>
          <a:noFill/>
        </p:spPr>
        <p:txBody>
          <a:bodyPr wrap="square">
            <a:spAutoFit/>
          </a:bodyPr>
          <a:lstStyle/>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Στην περίπτωση που η απαίτηση για την διεκδίκηση έκπτωσης για ποσό φόρου που πληρώθηκε σε άλλο κράτος, υποβλήθηκε πέραν των 6 ετών από το τέλ</a:t>
            </a:r>
            <a:r>
              <a:rPr kumimoji="0" lang="en-GB" sz="4400" b="0" i="0" u="none" strike="noStrike" kern="1200" cap="none" spc="0" normalizeH="0" baseline="0" noProof="0" dirty="0">
                <a:ln>
                  <a:noFill/>
                </a:ln>
                <a:solidFill>
                  <a:prstClr val="black"/>
                </a:solidFill>
                <a:effectLst/>
                <a:uLnTx/>
                <a:uFillTx/>
                <a:latin typeface="Arial" panose="020B0604020202020204"/>
                <a:ea typeface="+mn-ea"/>
                <a:cs typeface="+mn-cs"/>
              </a:rPr>
              <a:t>o</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ς τ</a:t>
            </a:r>
            <a:r>
              <a:rPr kumimoji="0" lang="en-GB" sz="4400" b="0" i="0" u="none" strike="noStrike" kern="1200" cap="none" spc="0" normalizeH="0" baseline="0" noProof="0" dirty="0">
                <a:ln>
                  <a:noFill/>
                </a:ln>
                <a:solidFill>
                  <a:prstClr val="black"/>
                </a:solidFill>
                <a:effectLst/>
                <a:uLnTx/>
                <a:uFillTx/>
                <a:latin typeface="Arial" panose="020B0604020202020204"/>
                <a:ea typeface="+mn-ea"/>
                <a:cs typeface="+mn-cs"/>
              </a:rPr>
              <a:t>o</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υ φ</a:t>
            </a:r>
            <a:r>
              <a:rPr kumimoji="0" lang="en-GB" sz="4400" b="0" i="0" u="none" strike="noStrike" kern="1200" cap="none" spc="0" normalizeH="0" baseline="0" noProof="0" dirty="0">
                <a:ln>
                  <a:noFill/>
                </a:ln>
                <a:solidFill>
                  <a:prstClr val="black"/>
                </a:solidFill>
                <a:effectLst/>
                <a:uLnTx/>
                <a:uFillTx/>
                <a:latin typeface="Arial" panose="020B0604020202020204"/>
                <a:ea typeface="+mn-ea"/>
                <a:cs typeface="+mn-cs"/>
              </a:rPr>
              <a:t>o</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ρ</a:t>
            </a:r>
            <a:r>
              <a:rPr kumimoji="0" lang="en-GB" sz="4400" b="0" i="0" u="none" strike="noStrike" kern="1200" cap="none" spc="0" normalizeH="0" baseline="0" noProof="0" dirty="0">
                <a:ln>
                  <a:noFill/>
                </a:ln>
                <a:solidFill>
                  <a:prstClr val="black"/>
                </a:solidFill>
                <a:effectLst/>
                <a:uLnTx/>
                <a:uFillTx/>
                <a:latin typeface="Arial" panose="020B0604020202020204"/>
                <a:ea typeface="+mn-ea"/>
                <a:cs typeface="+mn-cs"/>
              </a:rPr>
              <a:t>o</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λ</a:t>
            </a:r>
            <a:r>
              <a:rPr kumimoji="0" lang="en-GB" sz="4400" b="0" i="0" u="none" strike="noStrike" kern="1200" cap="none" spc="0" normalizeH="0" baseline="0" noProof="0" dirty="0">
                <a:ln>
                  <a:noFill/>
                </a:ln>
                <a:solidFill>
                  <a:prstClr val="black"/>
                </a:solidFill>
                <a:effectLst/>
                <a:uLnTx/>
                <a:uFillTx/>
                <a:latin typeface="Arial" panose="020B0604020202020204"/>
                <a:ea typeface="+mn-ea"/>
                <a:cs typeface="+mn-cs"/>
              </a:rPr>
              <a:t>o</a:t>
            </a:r>
            <a:r>
              <a:rPr kumimoji="0" lang="el-GR" sz="4400" b="0" i="0" u="none" strike="noStrike" kern="1200" cap="none" spc="0" normalizeH="0" baseline="0" noProof="0" dirty="0" err="1">
                <a:ln>
                  <a:noFill/>
                </a:ln>
                <a:solidFill>
                  <a:prstClr val="black"/>
                </a:solidFill>
                <a:effectLst/>
                <a:uLnTx/>
                <a:uFillTx/>
                <a:latin typeface="Arial" panose="020B0604020202020204"/>
                <a:ea typeface="+mn-ea"/>
                <a:cs typeface="+mn-cs"/>
              </a:rPr>
              <a:t>γικ</a:t>
            </a:r>
            <a:r>
              <a:rPr kumimoji="0" lang="en-GB" sz="4400" b="0" i="0" u="none" strike="noStrike" kern="1200" cap="none" spc="0" normalizeH="0" baseline="0" noProof="0" dirty="0">
                <a:ln>
                  <a:noFill/>
                </a:ln>
                <a:solidFill>
                  <a:prstClr val="black"/>
                </a:solidFill>
                <a:effectLst/>
                <a:uLnTx/>
                <a:uFillTx/>
                <a:latin typeface="Arial" panose="020B0604020202020204"/>
                <a:ea typeface="+mn-ea"/>
                <a:cs typeface="+mn-cs"/>
              </a:rPr>
              <a:t>o</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ύ </a:t>
            </a:r>
            <a:r>
              <a:rPr kumimoji="0" lang="el-GR" sz="4400" b="0" i="0" u="none" strike="noStrike" kern="1200" cap="none" spc="0" normalizeH="0" baseline="0" noProof="0" dirty="0" err="1">
                <a:ln>
                  <a:noFill/>
                </a:ln>
                <a:solidFill>
                  <a:prstClr val="black"/>
                </a:solidFill>
                <a:effectLst/>
                <a:uLnTx/>
                <a:uFillTx/>
                <a:latin typeface="Arial" panose="020B0604020202020204"/>
                <a:ea typeface="+mn-ea"/>
                <a:cs typeface="+mn-cs"/>
              </a:rPr>
              <a:t>έτ</a:t>
            </a:r>
            <a:r>
              <a:rPr kumimoji="0" lang="en-GB" sz="4400" b="0" i="0" u="none" strike="noStrike" kern="1200" cap="none" spc="0" normalizeH="0" baseline="0" noProof="0" dirty="0">
                <a:ln>
                  <a:noFill/>
                </a:ln>
                <a:solidFill>
                  <a:prstClr val="black"/>
                </a:solidFill>
                <a:effectLst/>
                <a:uLnTx/>
                <a:uFillTx/>
                <a:latin typeface="Arial" panose="020B0604020202020204"/>
                <a:ea typeface="+mn-ea"/>
                <a:cs typeface="+mn-cs"/>
              </a:rPr>
              <a:t>o</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υς στο οποίο αφορά η έκπτωση</a:t>
            </a:r>
            <a:r>
              <a:rPr lang="el-GR" sz="4400" dirty="0">
                <a:solidFill>
                  <a:prstClr val="black"/>
                </a:solidFill>
                <a:latin typeface="Arial" panose="020B0604020202020204"/>
              </a:rPr>
              <a:t>, αλλά ε</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ντός 6 μηνών από την εξακρίβωση του πληρωτέου αλλοδαπού φόρου, τότε η βεβαίωση μπορεί να διενεργηθεί </a:t>
            </a:r>
            <a:r>
              <a:rPr kumimoji="0" lang="el-GR" sz="4400" b="1" i="0" u="none" strike="noStrike" kern="1200" cap="none" spc="0" normalizeH="0" baseline="0" noProof="0" dirty="0">
                <a:ln>
                  <a:noFill/>
                </a:ln>
                <a:solidFill>
                  <a:prstClr val="black"/>
                </a:solidFill>
                <a:effectLst/>
                <a:uLnTx/>
                <a:uFillTx/>
                <a:latin typeface="Arial" panose="020B0604020202020204"/>
                <a:ea typeface="+mn-ea"/>
                <a:cs typeface="+mn-cs"/>
              </a:rPr>
              <a:t>εντός ενός έτους από την προσαγωγή των απαραίτητων στοιχείων/πληροφοριών</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 για την πληρωμή του αλλοδαπού φόρου.</a:t>
            </a:r>
          </a:p>
        </p:txBody>
      </p:sp>
    </p:spTree>
    <p:extLst>
      <p:ext uri="{BB962C8B-B14F-4D97-AF65-F5344CB8AC3E}">
        <p14:creationId xmlns:p14="http://schemas.microsoft.com/office/powerpoint/2010/main" val="36169726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469AE-001F-77CC-8D1D-EEC24C4C3B4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EC11ABE-B196-1056-B0D5-85BC69214299}"/>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BCAC7979-3126-08EE-74AD-35FD96EA4B41}"/>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19DF9837-3FC8-C8A2-B879-24005867CF42}"/>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5548FAE4-8BC4-63F9-C78C-495FF756712E}"/>
              </a:ext>
            </a:extLst>
          </p:cNvPr>
          <p:cNvSpPr txBox="1"/>
          <p:nvPr/>
        </p:nvSpPr>
        <p:spPr>
          <a:xfrm>
            <a:off x="4038600" y="517361"/>
            <a:ext cx="12340023"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38 – Προθεσμία καταβολής του φόρου</a:t>
            </a:r>
            <a:endParaRPr lang="LID4096" sz="6000" dirty="0">
              <a:solidFill>
                <a:srgbClr val="009E9A"/>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1CC1259C-160C-47CE-567B-5CA249B64180}"/>
              </a:ext>
            </a:extLst>
          </p:cNvPr>
          <p:cNvSpPr txBox="1"/>
          <p:nvPr/>
        </p:nvSpPr>
        <p:spPr>
          <a:xfrm>
            <a:off x="990600" y="2581260"/>
            <a:ext cx="15919297" cy="7380482"/>
          </a:xfrm>
          <a:prstGeom prst="rect">
            <a:avLst/>
          </a:prstGeom>
          <a:noFill/>
        </p:spPr>
        <p:txBody>
          <a:bodyPr wrap="square">
            <a:spAutoFit/>
          </a:bodyPr>
          <a:lstStyle/>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Τροποποίηση ώστε η προθεσμία πληρωμής της </a:t>
            </a:r>
            <a:r>
              <a:rPr kumimoji="0" lang="el-GR" sz="3200" b="0" i="0" u="none" strike="noStrike" kern="1200" cap="none" spc="0" normalizeH="0" baseline="0" noProof="0" dirty="0" err="1">
                <a:ln>
                  <a:noFill/>
                </a:ln>
                <a:solidFill>
                  <a:prstClr val="black"/>
                </a:solidFill>
                <a:effectLst/>
                <a:uLnTx/>
                <a:uFillTx/>
                <a:latin typeface="Arial" panose="020B0604020202020204"/>
                <a:ea typeface="+mn-ea"/>
                <a:cs typeface="+mn-cs"/>
              </a:rPr>
              <a:t>αυτοφορολογίας</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για εταιρείες και άτομα με υποχρέωση ετοιμασία εξελεγμένων ή </a:t>
            </a:r>
            <a:r>
              <a:rPr kumimoji="0" lang="el-GR" sz="3200" b="0" i="0" u="none" strike="noStrike" kern="1200" cap="none" spc="0" normalizeH="0" baseline="0" noProof="0" dirty="0" err="1">
                <a:ln>
                  <a:noFill/>
                </a:ln>
                <a:solidFill>
                  <a:prstClr val="black"/>
                </a:solidFill>
                <a:effectLst/>
                <a:uLnTx/>
                <a:uFillTx/>
                <a:latin typeface="Arial" panose="020B0604020202020204"/>
                <a:ea typeface="+mn-ea"/>
                <a:cs typeface="+mn-cs"/>
              </a:rPr>
              <a:t>επισκοπημένων</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λογαριασμών να καθοριστεί στις </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31 Ιανουαρίου του μεθεπόμενου του φορολογικού έτους Χ+2. </a:t>
            </a:r>
            <a:r>
              <a:rPr kumimoji="0" lang="el-GR" sz="3200" i="0" u="none" strike="noStrike" kern="1200" cap="none" spc="0" normalizeH="0" baseline="0" noProof="0" dirty="0">
                <a:ln>
                  <a:noFill/>
                </a:ln>
                <a:solidFill>
                  <a:prstClr val="black"/>
                </a:solidFill>
                <a:effectLst/>
                <a:uLnTx/>
                <a:uFillTx/>
                <a:latin typeface="Arial" panose="020B0604020202020204"/>
                <a:ea typeface="+mn-ea"/>
                <a:cs typeface="+mn-cs"/>
              </a:rPr>
              <a:t>(επιμηκύνεται από την 1</a:t>
            </a:r>
            <a:r>
              <a:rPr kumimoji="0" lang="el-GR" sz="3200" i="0" u="none" strike="noStrike" kern="1200" cap="none" spc="0" normalizeH="0" baseline="30000" noProof="0" dirty="0">
                <a:ln>
                  <a:noFill/>
                </a:ln>
                <a:solidFill>
                  <a:prstClr val="black"/>
                </a:solidFill>
                <a:effectLst/>
                <a:uLnTx/>
                <a:uFillTx/>
                <a:latin typeface="Arial" panose="020B0604020202020204"/>
                <a:ea typeface="+mn-ea"/>
                <a:cs typeface="+mn-cs"/>
              </a:rPr>
              <a:t>η </a:t>
            </a:r>
            <a:r>
              <a:rPr kumimoji="0" lang="el-GR" sz="3200" i="0" u="none" strike="noStrike" kern="1200" cap="none" spc="0" normalizeH="0" noProof="0" dirty="0">
                <a:ln>
                  <a:noFill/>
                </a:ln>
                <a:solidFill>
                  <a:prstClr val="black"/>
                </a:solidFill>
                <a:effectLst/>
                <a:uLnTx/>
                <a:uFillTx/>
                <a:latin typeface="Arial" panose="020B0604020202020204"/>
                <a:ea typeface="+mn-ea"/>
                <a:cs typeface="+mn-cs"/>
              </a:rPr>
              <a:t>Αυγούστου</a:t>
            </a:r>
            <a:r>
              <a:rPr kumimoji="0" lang="el-GR" sz="3200" i="0" u="none" strike="noStrike" kern="1200" cap="none" spc="0" normalizeH="0" baseline="30000" noProof="0" dirty="0">
                <a:ln>
                  <a:noFill/>
                </a:ln>
                <a:solidFill>
                  <a:prstClr val="black"/>
                </a:solidFill>
                <a:effectLst/>
                <a:uLnTx/>
                <a:uFillTx/>
                <a:latin typeface="Arial" panose="020B0604020202020204"/>
                <a:ea typeface="+mn-ea"/>
                <a:cs typeface="+mn-cs"/>
              </a:rPr>
              <a:t> </a:t>
            </a:r>
            <a:r>
              <a:rPr kumimoji="0" lang="el-GR" sz="3200" i="0" u="none" strike="noStrike" kern="1200" cap="none" spc="0" normalizeH="0" baseline="0" noProof="0" dirty="0">
                <a:ln>
                  <a:noFill/>
                </a:ln>
                <a:solidFill>
                  <a:prstClr val="black"/>
                </a:solidFill>
                <a:effectLst/>
                <a:uLnTx/>
                <a:uFillTx/>
                <a:latin typeface="Arial" panose="020B0604020202020204"/>
                <a:ea typeface="+mn-ea"/>
                <a:cs typeface="+mn-cs"/>
              </a:rPr>
              <a:t>Χ+1)</a:t>
            </a:r>
            <a:r>
              <a:rPr lang="el-GR" sz="3200" dirty="0">
                <a:solidFill>
                  <a:prstClr val="black"/>
                </a:solidFill>
                <a:latin typeface="Arial" panose="020B0604020202020204"/>
              </a:rPr>
              <a:t>.</a:t>
            </a:r>
            <a:endParaRPr kumimoji="0" lang="el-GR" sz="3200" i="0" u="none" strike="noStrike" kern="1200" cap="none" spc="0" normalizeH="0" baseline="0" noProof="0" dirty="0">
              <a:ln>
                <a:noFill/>
              </a:ln>
              <a:solidFill>
                <a:prstClr val="black"/>
              </a:solidFill>
              <a:effectLst/>
              <a:uLnTx/>
              <a:uFillTx/>
              <a:latin typeface="Arial" panose="020B0604020202020204"/>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endParaRPr kumimoji="0" lang="en-GB" sz="32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Τροποποίηση ώστε για </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πρόσωπο (εταιρεία ή άτομο) που δραστηριοποιείται και αποκτά εισόδημα μετά την 30</a:t>
            </a:r>
            <a:r>
              <a:rPr kumimoji="0" lang="el-GR" sz="32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Ιουνίου οποιουδήποτε φορολογικού έτους, τότε το εν λόγω πρόσωπο να καταβάλλει μία δόση προσωρινής φορολογίας μέχρι την 31</a:t>
            </a:r>
            <a:r>
              <a:rPr kumimoji="0" lang="el-GR" sz="32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Δεκεμβρίου του ιδίου φορολογικού έτους (με τη δήλωση προσωρινής φορολογίας – άρθρο 24)</a:t>
            </a:r>
          </a:p>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endPar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Διευκρινίζεται ότι σε περίπτωση που ο φορολογούμενος υποβάλλει ένσταση εναντίον φορολογίας και ο Έφορος εφαρμόζει το άρθρο 42, τότε δεν αναστέλλεται η είσπραξη του αμφισβητούμενου φόρου</a:t>
            </a:r>
            <a:endPar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7" name="Slide Number Placeholder 9">
            <a:extLst>
              <a:ext uri="{FF2B5EF4-FFF2-40B4-BE49-F238E27FC236}">
                <a16:creationId xmlns:a16="http://schemas.microsoft.com/office/drawing/2014/main" id="{094E239F-6409-BD5A-1DA0-A9B1838C63A4}"/>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41</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23194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9E368-56BA-0BCB-18BB-EF9C09E93FE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1FA3FE-2379-05F6-4C38-693749BCE0B5}"/>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1769E0EE-05EC-CA66-ECD3-E41F145927FA}"/>
              </a:ext>
            </a:extLst>
          </p:cNvPr>
          <p:cNvSpPr/>
          <p:nvPr/>
        </p:nvSpPr>
        <p:spPr>
          <a:xfrm rot="-6663679">
            <a:off x="-1630121" y="-3731358"/>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68E59980-39D7-578A-86E4-8F08BEA4F07C}"/>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391F8398-7426-0DAC-3563-258446FB171E}"/>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0785B5F5-0CDA-9458-C750-19E21C4C2143}"/>
              </a:ext>
            </a:extLst>
          </p:cNvPr>
          <p:cNvSpPr/>
          <p:nvPr/>
        </p:nvSpPr>
        <p:spPr>
          <a:xfrm rot="-11035051">
            <a:off x="-2998224" y="3107873"/>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8134C7FD-4C12-36F4-C453-18DA374DC17A}"/>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CADD2B95-ABBF-C683-44D3-18CE85566A37}"/>
              </a:ext>
            </a:extLst>
          </p:cNvPr>
          <p:cNvSpPr txBox="1"/>
          <p:nvPr/>
        </p:nvSpPr>
        <p:spPr>
          <a:xfrm>
            <a:off x="729512" y="2711139"/>
            <a:ext cx="16457547" cy="7322004"/>
          </a:xfrm>
          <a:prstGeom prst="rect">
            <a:avLst/>
          </a:prstGeom>
          <a:noFill/>
        </p:spPr>
        <p:txBody>
          <a:bodyPr wrap="square">
            <a:spAutoFit/>
          </a:bodyPr>
          <a:lstStyle/>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Τροποποίηση ώστε να καθορίζεται ότι από το φορολογικό έτος 2026, ο τόκος υπερημερίας σε οφειλόμενο φόρο που προκύπτει κατόπιν βεβαίωσης φορολογίας –</a:t>
            </a:r>
          </a:p>
          <a:p>
            <a:pPr marL="914400" marR="0" lvl="1"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Για άτομα χωρίς υποχρέωση ετοιμασίας λογαριασμών, υπολογίζεται από 1</a:t>
            </a:r>
            <a:r>
              <a:rPr kumimoji="0" lang="el-GR" sz="3200" b="0" i="0" u="none" strike="noStrike" kern="1200" cap="none" spc="0" normalizeH="0" baseline="30000" noProof="0" dirty="0">
                <a:ln>
                  <a:noFill/>
                </a:ln>
                <a:solidFill>
                  <a:prstClr val="black"/>
                </a:solidFill>
                <a:effectLst/>
                <a:uLnTx/>
                <a:uFillTx/>
                <a:latin typeface="Arial" panose="020B0604020202020204"/>
                <a:ea typeface="+mn-ea"/>
                <a:cs typeface="+mn-cs"/>
              </a:rPr>
              <a:t>η</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Αυγούστου του επόμενου έτους Χ+1</a:t>
            </a:r>
            <a:r>
              <a:rPr kumimoji="0" lang="en-GB" sz="32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η προθεσμία καταβολής της </a:t>
            </a:r>
            <a:r>
              <a:rPr kumimoji="0" lang="el-GR" sz="3200" b="0" i="0" u="none" strike="noStrike" kern="1200" cap="none" spc="0" normalizeH="0" baseline="0" noProof="0" dirty="0" err="1">
                <a:ln>
                  <a:noFill/>
                </a:ln>
                <a:solidFill>
                  <a:prstClr val="black"/>
                </a:solidFill>
                <a:effectLst/>
                <a:uLnTx/>
                <a:uFillTx/>
                <a:latin typeface="Arial" panose="020B0604020202020204"/>
                <a:ea typeface="+mn-ea"/>
                <a:cs typeface="+mn-cs"/>
              </a:rPr>
              <a:t>αυτοφορολογίας</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είναι 31</a:t>
            </a:r>
            <a:r>
              <a:rPr kumimoji="0" lang="el-GR" sz="3200" b="0" i="0" u="none" strike="noStrike" kern="1200" cap="none" spc="0" normalizeH="0" baseline="30000" noProof="0" dirty="0">
                <a:ln>
                  <a:noFill/>
                </a:ln>
                <a:solidFill>
                  <a:prstClr val="black"/>
                </a:solidFill>
                <a:effectLst/>
                <a:uLnTx/>
                <a:uFillTx/>
                <a:latin typeface="Arial" panose="020B0604020202020204"/>
                <a:ea typeface="+mn-ea"/>
                <a:cs typeface="+mn-cs"/>
              </a:rPr>
              <a:t>η</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Ιουλίου Χ+1)</a:t>
            </a:r>
          </a:p>
          <a:p>
            <a:pPr marL="914400" marR="0" lvl="1"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Για εταιρείες και άτομα με υποχρέωση ετοιμασίας λογαριασμών, υπολογίζεται από </a:t>
            </a:r>
            <a:b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1</a:t>
            </a:r>
            <a:r>
              <a:rPr kumimoji="0" lang="el-GR" sz="3200" b="1" i="0" u="none" strike="noStrike" kern="1200" cap="none" spc="0" normalizeH="0" baseline="30000" noProof="0" dirty="0">
                <a:ln>
                  <a:noFill/>
                </a:ln>
                <a:solidFill>
                  <a:prstClr val="black"/>
                </a:solidFill>
                <a:effectLst/>
                <a:uLnTx/>
                <a:uFillTx/>
                <a:latin typeface="Arial" panose="020B0604020202020204"/>
                <a:ea typeface="+mn-ea"/>
                <a:cs typeface="+mn-cs"/>
              </a:rPr>
              <a:t>η</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 Φεβρουαρίου του μεθεπόμενου έτους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Χ+2 (η προθεσμία καταβολής της </a:t>
            </a:r>
            <a:r>
              <a:rPr kumimoji="0" lang="el-GR" sz="3200" b="0" i="0" u="none" strike="noStrike" kern="1200" cap="none" spc="0" normalizeH="0" baseline="0" noProof="0" dirty="0" err="1">
                <a:ln>
                  <a:noFill/>
                </a:ln>
                <a:solidFill>
                  <a:prstClr val="black"/>
                </a:solidFill>
                <a:effectLst/>
                <a:uLnTx/>
                <a:uFillTx/>
                <a:latin typeface="Arial" panose="020B0604020202020204"/>
                <a:ea typeface="+mn-ea"/>
                <a:cs typeface="+mn-cs"/>
              </a:rPr>
              <a:t>αυτοφορολογίας</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είναι 31</a:t>
            </a:r>
            <a:r>
              <a:rPr kumimoji="0" lang="el-GR" sz="3200" b="0" i="0" u="none" strike="noStrike" kern="1200" cap="none" spc="0" normalizeH="0" baseline="30000" noProof="0" dirty="0">
                <a:ln>
                  <a:noFill/>
                </a:ln>
                <a:solidFill>
                  <a:prstClr val="black"/>
                </a:solidFill>
                <a:effectLst/>
                <a:uLnTx/>
                <a:uFillTx/>
                <a:latin typeface="Arial" panose="020B0604020202020204"/>
                <a:ea typeface="+mn-ea"/>
                <a:cs typeface="+mn-cs"/>
              </a:rPr>
              <a:t>η</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Ιανουαρίου Χ+2)</a:t>
            </a:r>
          </a:p>
          <a:p>
            <a:pPr marL="358775" marR="0" lvl="0" algn="just" defTabSz="914400" rtl="0" eaLnBrk="1" fontAlgn="auto" latinLnBrk="0" hangingPunct="1">
              <a:lnSpc>
                <a:spcPct val="100000"/>
              </a:lnSpc>
              <a:spcBef>
                <a:spcPts val="600"/>
              </a:spcBef>
              <a:spcAft>
                <a:spcPts val="0"/>
              </a:spcAft>
              <a:buClr>
                <a:srgbClr val="00C0BC"/>
              </a:buClr>
              <a:buSzTx/>
              <a:tabLst/>
              <a:defRPr/>
            </a:pPr>
            <a:r>
              <a:rPr lang="el-GR" sz="2800" dirty="0">
                <a:solidFill>
                  <a:srgbClr val="00C0BC"/>
                </a:solidFill>
                <a:latin typeface="Arial" panose="020B0604020202020204"/>
              </a:rPr>
              <a:t>►</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Το επιτόκιο καθορίζεται βάσει του Ενιαίου Δημοσίου Επιτοκίου Υπερημερίας Νόμου (από 1/1/2026 είναι 3,5%)</a:t>
            </a:r>
          </a:p>
          <a:p>
            <a:pPr marL="342900" marR="0" lvl="0" indent="-3429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Δίνεται η δυνατότητα στον Έφορο, με </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δημόσια ανακοίνωσή</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του, να </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παρατείνει την προθεσμία</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υποβολής φορολογικής δήλωσης (για πρόσωπα με υποχρέωση είτε έως 31/7, είτε έως 31/1). Σε αυτή την περίπτωση, ο τόκος υπολογίζεται από την ημερομηνία λήξης της </a:t>
            </a:r>
            <a:r>
              <a:rPr kumimoji="0" lang="el-GR" sz="3200" b="1" i="0" u="none" strike="noStrike" kern="1200" cap="none" spc="0" normalizeH="0" baseline="0" noProof="0" dirty="0" err="1">
                <a:ln>
                  <a:noFill/>
                </a:ln>
                <a:solidFill>
                  <a:prstClr val="black"/>
                </a:solidFill>
                <a:effectLst/>
                <a:uLnTx/>
                <a:uFillTx/>
                <a:latin typeface="Arial" panose="020B0604020202020204"/>
                <a:ea typeface="+mn-ea"/>
                <a:cs typeface="+mn-cs"/>
              </a:rPr>
              <a:t>παραταθείσας</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προθεσμίας.</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p>
        </p:txBody>
      </p:sp>
      <p:sp>
        <p:nvSpPr>
          <p:cNvPr id="13" name="TextBox 12">
            <a:extLst>
              <a:ext uri="{FF2B5EF4-FFF2-40B4-BE49-F238E27FC236}">
                <a16:creationId xmlns:a16="http://schemas.microsoft.com/office/drawing/2014/main" id="{88C93206-5CC3-C8ED-A6E4-7B6818D79082}"/>
              </a:ext>
            </a:extLst>
          </p:cNvPr>
          <p:cNvSpPr txBox="1"/>
          <p:nvPr/>
        </p:nvSpPr>
        <p:spPr>
          <a:xfrm>
            <a:off x="4427932" y="9965"/>
            <a:ext cx="13411200" cy="286232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39 – Πρόσθετη επιβάρυνση και τόκος για μη έγκαιρη καταβολή φόρου</a:t>
            </a:r>
            <a:endParaRPr lang="LID4096" sz="6000" dirty="0">
              <a:solidFill>
                <a:srgbClr val="009E9A"/>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FEE2CC6F-684E-AB05-AFC3-8EC5A5684042}"/>
              </a:ext>
            </a:extLst>
          </p:cNvPr>
          <p:cNvSpPr txBox="1">
            <a:spLocks/>
          </p:cNvSpPr>
          <p:nvPr/>
        </p:nvSpPr>
        <p:spPr>
          <a:xfrm>
            <a:off x="15621000" y="943450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42</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5279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C490C-4420-68FF-2172-E3084F8074A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ACD62E9-9CEC-DE85-97BF-A452862E3104}"/>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D240B039-AEC8-9CC8-2533-95468B8F8AE0}"/>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6FC790BE-F8DF-5398-663E-9EF9678B8CB6}"/>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AF920E52-A3D3-D74F-AD8A-513E09CA5348}"/>
              </a:ext>
            </a:extLst>
          </p:cNvPr>
          <p:cNvSpPr txBox="1"/>
          <p:nvPr/>
        </p:nvSpPr>
        <p:spPr>
          <a:xfrm>
            <a:off x="4191000" y="262703"/>
            <a:ext cx="13021255"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39Α - Σειρά Εξόφλησης </a:t>
            </a:r>
            <a:r>
              <a:rPr kumimoji="0" lang="el-GR" sz="6000" b="1" i="1" u="none" strike="noStrike" kern="1200" cap="none" spc="0" normalizeH="0" baseline="0" noProof="0" dirty="0">
                <a:ln>
                  <a:noFill/>
                </a:ln>
                <a:solidFill>
                  <a:srgbClr val="009E9A"/>
                </a:solidFill>
                <a:effectLst/>
                <a:uLnTx/>
                <a:uFillTx/>
                <a:latin typeface="Arial" panose="020B0604020202020204" pitchFamily="34" charset="0"/>
                <a:ea typeface="+mj-ea"/>
                <a:cs typeface="+mj-cs"/>
              </a:rPr>
              <a:t>(νέο)</a:t>
            </a:r>
            <a:endParaRPr lang="LID4096" sz="6000" i="1" dirty="0">
              <a:solidFill>
                <a:srgbClr val="009E9A"/>
              </a:solidFill>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24877FC7-54F3-B5C6-6A91-03478F3046AD}"/>
              </a:ext>
            </a:extLst>
          </p:cNvPr>
          <p:cNvSpPr txBox="1">
            <a:spLocks/>
          </p:cNvSpPr>
          <p:nvPr/>
        </p:nvSpPr>
        <p:spPr>
          <a:xfrm>
            <a:off x="15663564" y="943936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43</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63E41EB-DC68-6518-37D6-E484FF16394B}"/>
              </a:ext>
            </a:extLst>
          </p:cNvPr>
          <p:cNvSpPr txBox="1"/>
          <p:nvPr/>
        </p:nvSpPr>
        <p:spPr>
          <a:xfrm>
            <a:off x="762000" y="2171701"/>
            <a:ext cx="16567773" cy="8063746"/>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Καθορίζεται η σειρά προτεραιότητας με την οποία εξοφλούνται τα οφειλόμενα ποσά όταν πληρώνεται χρηματικό ποσό από το φορολογούμενο:</a:t>
            </a:r>
          </a:p>
          <a:p>
            <a:pPr marL="1190625" marR="0" lvl="0" indent="-742950" algn="just" defTabSz="914400" rtl="0" eaLnBrk="1" fontAlgn="auto" latinLnBrk="0" hangingPunct="1">
              <a:lnSpc>
                <a:spcPct val="100000"/>
              </a:lnSpc>
              <a:spcBef>
                <a:spcPts val="1200"/>
              </a:spcBef>
              <a:spcAft>
                <a:spcPts val="0"/>
              </a:spcAft>
              <a:buClr>
                <a:srgbClr val="00C0BC"/>
              </a:buClr>
              <a:buSzTx/>
              <a:buFont typeface="+mj-lt"/>
              <a:buAutoNum type="arabicPeriod"/>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Τόκος υπερημερίας</a:t>
            </a:r>
          </a:p>
          <a:p>
            <a:pPr marL="1190625" marR="0" lvl="0" indent="-742950" algn="just" defTabSz="914400" rtl="0" eaLnBrk="1" fontAlgn="auto" latinLnBrk="0" hangingPunct="1">
              <a:lnSpc>
                <a:spcPct val="100000"/>
              </a:lnSpc>
              <a:spcBef>
                <a:spcPts val="1200"/>
              </a:spcBef>
              <a:spcAft>
                <a:spcPts val="0"/>
              </a:spcAft>
              <a:buClr>
                <a:srgbClr val="00C0BC"/>
              </a:buClr>
              <a:buSzTx/>
              <a:buFont typeface="+mj-lt"/>
              <a:buAutoNum type="arabicPeriod"/>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Πρόσθετη επιβάρυνση και χρηματική επιβάρυνση για μη έγκαιρη καταβολή φόρου</a:t>
            </a:r>
          </a:p>
          <a:p>
            <a:pPr marL="1190625" marR="0" lvl="0" indent="-742950" algn="just" defTabSz="914400" rtl="0" eaLnBrk="1" fontAlgn="auto" latinLnBrk="0" hangingPunct="1">
              <a:lnSpc>
                <a:spcPct val="100000"/>
              </a:lnSpc>
              <a:spcBef>
                <a:spcPts val="1200"/>
              </a:spcBef>
              <a:spcAft>
                <a:spcPts val="0"/>
              </a:spcAft>
              <a:buClr>
                <a:srgbClr val="00C0BC"/>
              </a:buClr>
              <a:buSzTx/>
              <a:buFont typeface="+mj-lt"/>
              <a:buAutoNum type="arabicPeriod"/>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Χρηματική επιβάρυνση και διοικητικό πρόστιμο</a:t>
            </a:r>
          </a:p>
          <a:p>
            <a:pPr marL="1190625" marR="0" lvl="0" indent="-742950" algn="just" defTabSz="914400" rtl="0" eaLnBrk="1" fontAlgn="auto" latinLnBrk="0" hangingPunct="1">
              <a:lnSpc>
                <a:spcPct val="100000"/>
              </a:lnSpc>
              <a:spcBef>
                <a:spcPts val="1200"/>
              </a:spcBef>
              <a:spcAft>
                <a:spcPts val="0"/>
              </a:spcAft>
              <a:buClr>
                <a:srgbClr val="00C0BC"/>
              </a:buClr>
              <a:buSzTx/>
              <a:buFont typeface="+mj-lt"/>
              <a:buAutoNum type="arabicPeriod"/>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Χρηματική επιβάρυνση/διοικητικό πρόστιμο για εκπρόθεσμη υποβολή φορολογικής δήλωσης</a:t>
            </a:r>
          </a:p>
          <a:p>
            <a:pPr marL="447675" marR="0" lvl="0" algn="just" defTabSz="914400" rtl="0" eaLnBrk="1" fontAlgn="auto" latinLnBrk="0" hangingPunct="1">
              <a:lnSpc>
                <a:spcPct val="100000"/>
              </a:lnSpc>
              <a:spcBef>
                <a:spcPts val="1200"/>
              </a:spcBef>
              <a:spcAft>
                <a:spcPts val="0"/>
              </a:spcAft>
              <a:buClr>
                <a:srgbClr val="00C0BC"/>
              </a:buClr>
              <a:buSzTx/>
              <a:tabLst>
                <a:tab pos="1160463" algn="l"/>
              </a:tabLst>
              <a:defRPr/>
            </a:pPr>
            <a:r>
              <a:rPr lang="el-GR" sz="3600" dirty="0">
                <a:solidFill>
                  <a:srgbClr val="00C0BC"/>
                </a:solidFill>
                <a:latin typeface="Arial" panose="020B0604020202020204" pitchFamily="34" charset="0"/>
              </a:rPr>
              <a:t>5.</a:t>
            </a:r>
            <a:r>
              <a:rPr lang="el-GR" sz="3600" dirty="0">
                <a:solidFill>
                  <a:srgbClr val="404040"/>
                </a:solidFill>
                <a:latin typeface="Arial" panose="020B0604020202020204" pitchFamily="34" charset="0"/>
              </a:rPr>
              <a:t>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Αρχικό ποσό φόρου και πρόσθετου φόρου </a:t>
            </a:r>
          </a:p>
          <a:p>
            <a:pPr marL="904875" marR="0" lvl="0" indent="-4572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1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Συμψηφισμός - Ο Έφορος δύναται να συμψηφίζει επιστροφή φόρου με οφειλόμενα ποσά φόρου και εισφορών, ξεκινώντας από αρχαιότερα οφειλόμενα ποσά. </a:t>
            </a:r>
            <a:endParaRPr kumimoji="0" lang="en-CY"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2375243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9B36F-1875-40B2-E8C0-D573AF9407C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C8A34A6-4A71-32D1-1779-DC615D8B89F0}"/>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D9615AD-0F2A-7108-098D-98BE02653DBE}"/>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465DEAC0-A022-891B-E2AD-7187A7B72840}"/>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245156B3-66C0-0C5F-B17F-18E68CCDAC3C}"/>
              </a:ext>
            </a:extLst>
          </p:cNvPr>
          <p:cNvSpPr txBox="1"/>
          <p:nvPr/>
        </p:nvSpPr>
        <p:spPr>
          <a:xfrm>
            <a:off x="887059" y="2194733"/>
            <a:ext cx="16778145" cy="8100679"/>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Διευρύνεται η εξουσία του Εφόρου </a:t>
            </a:r>
            <a:r>
              <a:rPr kumimoji="0" lang="el-GR" sz="4400" b="1" i="0" u="none" strike="noStrike" kern="1200" cap="none" spc="0" normalizeH="0" baseline="0" noProof="0" dirty="0">
                <a:ln>
                  <a:noFill/>
                </a:ln>
                <a:solidFill>
                  <a:prstClr val="black"/>
                </a:solidFill>
                <a:effectLst/>
                <a:uLnTx/>
                <a:uFillTx/>
                <a:latin typeface="Arial" panose="020B0604020202020204"/>
                <a:ea typeface="+mn-ea"/>
                <a:cs typeface="+mn-cs"/>
              </a:rPr>
              <a:t>να απαιτεί την είσπραξη φόρου</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 παρόλο που υποβάλλεται ένσταση κατά της φορολογίας.</a:t>
            </a:r>
          </a:p>
          <a:p>
            <a:pPr marL="571500" marR="0" lvl="0" indent="-5715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tab pos="355600" algn="l"/>
              </a:tabLst>
              <a:defRPr/>
            </a:pP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Πλέον, η αναστολή φόρου μπορεί να μην εφαρμοστεί εάν συντρέχει ένας από τους εξής 	λόγους:</a:t>
            </a:r>
          </a:p>
          <a:p>
            <a:pPr marL="1160463" marR="0" lvl="0" indent="-439738"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4400" b="0" i="0" u="none" strike="noStrike" kern="1200" cap="none" spc="0" normalizeH="0" baseline="0" noProof="0" dirty="0">
                <a:ln>
                  <a:noFill/>
                </a:ln>
                <a:solidFill>
                  <a:srgbClr val="404040"/>
                </a:solidFill>
                <a:effectLst/>
                <a:uLnTx/>
                <a:uFillTx/>
                <a:latin typeface="Arial" panose="020B0604020202020204"/>
                <a:ea typeface="+mn-ea"/>
                <a:cs typeface="+mn-cs"/>
              </a:rPr>
              <a:t>Ο Έφορος έχει </a:t>
            </a:r>
            <a:r>
              <a:rPr kumimoji="0" lang="el-GR" sz="4400" b="0" i="0" u="none" strike="noStrike" kern="1200" cap="none" spc="0" normalizeH="0" baseline="0" noProof="0" dirty="0" err="1">
                <a:ln>
                  <a:noFill/>
                </a:ln>
                <a:solidFill>
                  <a:srgbClr val="404040"/>
                </a:solidFill>
                <a:effectLst/>
                <a:uLnTx/>
                <a:uFillTx/>
                <a:latin typeface="Arial" panose="020B0604020202020204"/>
                <a:ea typeface="+mn-ea"/>
                <a:cs typeface="+mn-cs"/>
              </a:rPr>
              <a:t>λόγ</a:t>
            </a:r>
            <a:r>
              <a:rPr kumimoji="0" lang="en-GB" sz="4400" b="0" i="0" u="none" strike="noStrike" kern="1200" cap="none" spc="0" normalizeH="0" baseline="0" noProof="0" dirty="0">
                <a:ln>
                  <a:noFill/>
                </a:ln>
                <a:solidFill>
                  <a:srgbClr val="404040"/>
                </a:solidFill>
                <a:effectLst/>
                <a:uLnTx/>
                <a:uFillTx/>
                <a:latin typeface="Arial" panose="020B0604020202020204"/>
                <a:ea typeface="+mn-ea"/>
                <a:cs typeface="+mn-cs"/>
              </a:rPr>
              <a:t>o</a:t>
            </a:r>
            <a:r>
              <a:rPr kumimoji="0" lang="el-GR" sz="4400" b="0" i="0" u="none" strike="noStrike" kern="1200" cap="none" spc="0" normalizeH="0" baseline="0" noProof="0" dirty="0" err="1">
                <a:ln>
                  <a:noFill/>
                </a:ln>
                <a:solidFill>
                  <a:srgbClr val="404040"/>
                </a:solidFill>
                <a:effectLst/>
                <a:uLnTx/>
                <a:uFillTx/>
                <a:latin typeface="Arial" panose="020B0604020202020204"/>
                <a:ea typeface="+mn-ea"/>
                <a:cs typeface="+mn-cs"/>
              </a:rPr>
              <a:t>υς</a:t>
            </a:r>
            <a:r>
              <a:rPr kumimoji="0" lang="el-GR" sz="4400" b="0" i="0" u="none" strike="noStrike" kern="1200" cap="none" spc="0" normalizeH="0" baseline="0" noProof="0" dirty="0">
                <a:ln>
                  <a:noFill/>
                </a:ln>
                <a:solidFill>
                  <a:srgbClr val="404040"/>
                </a:solidFill>
                <a:effectLst/>
                <a:uLnTx/>
                <a:uFillTx/>
                <a:latin typeface="Arial" panose="020B0604020202020204"/>
                <a:ea typeface="+mn-ea"/>
                <a:cs typeface="+mn-cs"/>
              </a:rPr>
              <a:t> </a:t>
            </a:r>
            <a:r>
              <a:rPr kumimoji="0" lang="en-GB" sz="4400" b="0" i="0" u="none" strike="noStrike" kern="1200" cap="none" spc="0" normalizeH="0" baseline="0" noProof="0" dirty="0">
                <a:ln>
                  <a:noFill/>
                </a:ln>
                <a:solidFill>
                  <a:srgbClr val="404040"/>
                </a:solidFill>
                <a:effectLst/>
                <a:uLnTx/>
                <a:uFillTx/>
                <a:latin typeface="Arial" panose="020B0604020202020204"/>
                <a:ea typeface="+mn-ea"/>
                <a:cs typeface="+mn-cs"/>
              </a:rPr>
              <a:t>v</a:t>
            </a:r>
            <a:r>
              <a:rPr kumimoji="0" lang="el-GR" sz="4400" b="0" i="0" u="none" strike="noStrike" kern="1200" cap="none" spc="0" normalizeH="0" baseline="0" noProof="0" dirty="0">
                <a:ln>
                  <a:noFill/>
                </a:ln>
                <a:solidFill>
                  <a:srgbClr val="404040"/>
                </a:solidFill>
                <a:effectLst/>
                <a:uLnTx/>
                <a:uFillTx/>
                <a:latin typeface="Arial" panose="020B0604020202020204"/>
                <a:ea typeface="+mn-ea"/>
                <a:cs typeface="+mn-cs"/>
              </a:rPr>
              <a:t>α πιστεύει ότι ο επιβληθείς </a:t>
            </a:r>
            <a:r>
              <a:rPr kumimoji="0" lang="el-GR" sz="4400" b="0" i="0" u="none" strike="noStrike" kern="1200" cap="none" spc="0" normalizeH="0" baseline="0" noProof="0" dirty="0" err="1">
                <a:ln>
                  <a:noFill/>
                </a:ln>
                <a:solidFill>
                  <a:srgbClr val="404040"/>
                </a:solidFill>
                <a:effectLst/>
                <a:uLnTx/>
                <a:uFillTx/>
                <a:latin typeface="Arial" panose="020B0604020202020204"/>
                <a:ea typeface="+mn-ea"/>
                <a:cs typeface="+mn-cs"/>
              </a:rPr>
              <a:t>φόρ</a:t>
            </a:r>
            <a:r>
              <a:rPr kumimoji="0" lang="en-GB" sz="4400" b="0" i="0" u="none" strike="noStrike" kern="1200" cap="none" spc="0" normalizeH="0" baseline="0" noProof="0" dirty="0">
                <a:ln>
                  <a:noFill/>
                </a:ln>
                <a:solidFill>
                  <a:srgbClr val="404040"/>
                </a:solidFill>
                <a:effectLst/>
                <a:uLnTx/>
                <a:uFillTx/>
                <a:latin typeface="Arial" panose="020B0604020202020204"/>
                <a:ea typeface="+mn-ea"/>
                <a:cs typeface="+mn-cs"/>
              </a:rPr>
              <a:t>o</a:t>
            </a:r>
            <a:r>
              <a:rPr kumimoji="0" lang="el-GR" sz="4400" b="0" i="0" u="none" strike="noStrike" kern="1200" cap="none" spc="0" normalizeH="0" baseline="0" noProof="0" dirty="0">
                <a:ln>
                  <a:noFill/>
                </a:ln>
                <a:solidFill>
                  <a:srgbClr val="404040"/>
                </a:solidFill>
                <a:effectLst/>
                <a:uLnTx/>
                <a:uFillTx/>
                <a:latin typeface="Arial" panose="020B0604020202020204"/>
                <a:ea typeface="+mn-ea"/>
                <a:cs typeface="+mn-cs"/>
              </a:rPr>
              <a:t>ς </a:t>
            </a:r>
            <a:r>
              <a:rPr kumimoji="0" lang="el-GR" sz="4400" b="0" i="0" u="none" strike="noStrike" kern="1200" cap="none" spc="0" normalizeH="0" baseline="0" noProof="0" dirty="0" err="1">
                <a:ln>
                  <a:noFill/>
                </a:ln>
                <a:solidFill>
                  <a:srgbClr val="404040"/>
                </a:solidFill>
                <a:effectLst/>
                <a:uLnTx/>
                <a:uFillTx/>
                <a:latin typeface="Arial" panose="020B0604020202020204"/>
                <a:ea typeface="+mn-ea"/>
                <a:cs typeface="+mn-cs"/>
              </a:rPr>
              <a:t>δυ</a:t>
            </a:r>
            <a:r>
              <a:rPr kumimoji="0" lang="en-GB" sz="4400" b="0" i="0" u="none" strike="noStrike" kern="1200" cap="none" spc="0" normalizeH="0" baseline="0" noProof="0" dirty="0">
                <a:ln>
                  <a:noFill/>
                </a:ln>
                <a:solidFill>
                  <a:srgbClr val="404040"/>
                </a:solidFill>
                <a:effectLst/>
                <a:uLnTx/>
                <a:uFillTx/>
                <a:latin typeface="Arial" panose="020B0604020202020204"/>
                <a:ea typeface="+mn-ea"/>
                <a:cs typeface="+mn-cs"/>
              </a:rPr>
              <a:t>v</a:t>
            </a:r>
            <a:r>
              <a:rPr kumimoji="0" lang="el-GR" sz="4400" b="0" i="0" u="none" strike="noStrike" kern="1200" cap="none" spc="0" normalizeH="0" baseline="0" noProof="0" dirty="0" err="1">
                <a:ln>
                  <a:noFill/>
                </a:ln>
                <a:solidFill>
                  <a:srgbClr val="404040"/>
                </a:solidFill>
                <a:effectLst/>
                <a:uLnTx/>
                <a:uFillTx/>
                <a:latin typeface="Arial" panose="020B0604020202020204"/>
                <a:ea typeface="+mn-ea"/>
                <a:cs typeface="+mn-cs"/>
              </a:rPr>
              <a:t>ατό</a:t>
            </a:r>
            <a:r>
              <a:rPr kumimoji="0" lang="en-GB" sz="4400" b="0" i="0" u="none" strike="noStrike" kern="1200" cap="none" spc="0" normalizeH="0" baseline="0" noProof="0" dirty="0">
                <a:ln>
                  <a:noFill/>
                </a:ln>
                <a:solidFill>
                  <a:srgbClr val="404040"/>
                </a:solidFill>
                <a:effectLst/>
                <a:uLnTx/>
                <a:uFillTx/>
                <a:latin typeface="Arial" panose="020B0604020202020204"/>
                <a:ea typeface="+mn-ea"/>
                <a:cs typeface="+mn-cs"/>
              </a:rPr>
              <a:t>v </a:t>
            </a:r>
            <a:r>
              <a:rPr kumimoji="0" lang="en-GB" sz="4400" b="0" i="0" u="none" strike="noStrike" kern="1200" cap="none" spc="0" normalizeH="0" baseline="0" noProof="0" dirty="0" err="1">
                <a:ln>
                  <a:noFill/>
                </a:ln>
                <a:solidFill>
                  <a:srgbClr val="404040"/>
                </a:solidFill>
                <a:effectLst/>
                <a:uLnTx/>
                <a:uFillTx/>
                <a:latin typeface="Arial" panose="020B0604020202020204"/>
                <a:ea typeface="+mn-ea"/>
                <a:cs typeface="+mn-cs"/>
              </a:rPr>
              <a:t>v</a:t>
            </a:r>
            <a:r>
              <a:rPr kumimoji="0" lang="el-GR" sz="4400" b="0" i="0" u="none" strike="noStrike" kern="1200" cap="none" spc="0" normalizeH="0" baseline="0" noProof="0" dirty="0">
                <a:ln>
                  <a:noFill/>
                </a:ln>
                <a:solidFill>
                  <a:srgbClr val="404040"/>
                </a:solidFill>
                <a:effectLst/>
                <a:uLnTx/>
                <a:uFillTx/>
                <a:latin typeface="Arial" panose="020B0604020202020204"/>
                <a:ea typeface="+mn-ea"/>
                <a:cs typeface="+mn-cs"/>
              </a:rPr>
              <a:t>α μην εισπραχθεί (υφιστάμενος λόγος)</a:t>
            </a:r>
          </a:p>
          <a:p>
            <a:pPr marL="1160463" marR="0" lvl="0" indent="-439738"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4400" b="1" i="0" u="none" strike="noStrike" kern="1200" cap="none" spc="0" normalizeH="0" baseline="0" noProof="0" dirty="0">
                <a:ln>
                  <a:noFill/>
                </a:ln>
                <a:solidFill>
                  <a:prstClr val="black"/>
                </a:solidFill>
                <a:effectLst/>
                <a:uLnTx/>
                <a:uFillTx/>
                <a:latin typeface="Arial" panose="020B0604020202020204"/>
                <a:ea typeface="+mn-ea"/>
                <a:cs typeface="+mn-cs"/>
              </a:rPr>
              <a:t>Ιστορικό μη Φορολογικής συμμόρφωσης </a:t>
            </a:r>
            <a:r>
              <a:rPr kumimoji="0" lang="el-GR" sz="4400" b="1" i="1" u="none" strike="noStrike" kern="1200" cap="none" spc="0" normalizeH="0" baseline="0" noProof="0" dirty="0">
                <a:ln>
                  <a:noFill/>
                </a:ln>
                <a:solidFill>
                  <a:srgbClr val="009E9A"/>
                </a:solidFill>
                <a:effectLst/>
                <a:uLnTx/>
                <a:uFillTx/>
                <a:latin typeface="Arial" panose="020B0604020202020204"/>
                <a:ea typeface="+mn-ea"/>
                <a:cs typeface="+mn-cs"/>
              </a:rPr>
              <a:t>(Νέος Λόγος)</a:t>
            </a:r>
            <a:r>
              <a:rPr kumimoji="0" lang="el-GR" sz="4400" b="1" i="0" u="none" strike="noStrike" kern="1200" cap="none" spc="0" normalizeH="0" baseline="0" noProof="0" dirty="0">
                <a:ln>
                  <a:noFill/>
                </a:ln>
                <a:solidFill>
                  <a:prstClr val="black"/>
                </a:solidFill>
                <a:effectLst/>
                <a:uLnTx/>
                <a:uFillTx/>
                <a:latin typeface="Arial" panose="020B0604020202020204"/>
                <a:ea typeface="+mn-ea"/>
                <a:cs typeface="+mn-cs"/>
              </a:rPr>
              <a:t>:</a:t>
            </a:r>
            <a:r>
              <a:rPr kumimoji="0" lang="el-GR" sz="4400" b="0" i="0" u="none" strike="noStrike" kern="1200" cap="none" spc="0" normalizeH="0" baseline="0" noProof="0" dirty="0">
                <a:ln>
                  <a:noFill/>
                </a:ln>
                <a:solidFill>
                  <a:prstClr val="black"/>
                </a:solidFill>
                <a:effectLst/>
                <a:uLnTx/>
                <a:uFillTx/>
                <a:latin typeface="Arial" panose="020B0604020202020204"/>
                <a:ea typeface="+mn-ea"/>
                <a:cs typeface="+mn-cs"/>
              </a:rPr>
              <a:t> Ο φορολογούμενος παρουσιάζει ιστορικό εκπρόθεσμης υποβολής δηλώσεων ή καθυστερημένης πληρωμής φόρων.</a:t>
            </a:r>
            <a:endParaRPr kumimoji="0" lang="el-GR" sz="44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2" name="TextBox 11">
            <a:extLst>
              <a:ext uri="{FF2B5EF4-FFF2-40B4-BE49-F238E27FC236}">
                <a16:creationId xmlns:a16="http://schemas.microsoft.com/office/drawing/2014/main" id="{21BD6546-FA04-A3DD-EC9A-486EB6B4F0C4}"/>
              </a:ext>
            </a:extLst>
          </p:cNvPr>
          <p:cNvSpPr txBox="1"/>
          <p:nvPr/>
        </p:nvSpPr>
        <p:spPr>
          <a:xfrm>
            <a:off x="3810000" y="171627"/>
            <a:ext cx="13855204" cy="1754326"/>
          </a:xfrm>
          <a:prstGeom prst="rect">
            <a:avLst/>
          </a:prstGeom>
          <a:noFill/>
        </p:spPr>
        <p:txBody>
          <a:bodyPr wrap="square" rtlCol="0">
            <a:spAutoFit/>
          </a:bodyPr>
          <a:lstStyle/>
          <a:p>
            <a:pPr algn="ctr"/>
            <a:r>
              <a:rPr lang="el-GR" sz="5400" b="1" dirty="0">
                <a:solidFill>
                  <a:srgbClr val="009E9A"/>
                </a:solidFill>
                <a:latin typeface="Arial" panose="020B0604020202020204" pitchFamily="34" charset="0"/>
              </a:rPr>
              <a:t>Άρθρο 42 - Είσπραξη τoυ φόρoυ σε ορισμέvες περιπτώσεις</a:t>
            </a:r>
            <a:endParaRPr lang="LID4096" sz="5400" dirty="0">
              <a:solidFill>
                <a:srgbClr val="009E9A"/>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FF572CD8-FE6D-5F86-901B-CA96F39ABE3E}"/>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44</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61003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E75A3-C716-E014-2E6C-B7D952E5160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4F4BD9F-789D-3736-3A77-07B44D69C845}"/>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4B8ADA24-D7CD-C5CC-5449-DE3CE991327B}"/>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C62E7EF0-C1DB-8597-E89F-103C2C1B9124}"/>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2B6C96B2-4848-CA62-97D7-A87A432FB5A4}"/>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AF31A68A-09D5-ADDA-1646-78BDFD2AE345}"/>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DB250F83-5720-F36E-5EB0-F27DE5EB3FC9}"/>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9C07C892-1E89-DB61-5540-BAF2C2BB07D1}"/>
              </a:ext>
            </a:extLst>
          </p:cNvPr>
          <p:cNvSpPr txBox="1"/>
          <p:nvPr/>
        </p:nvSpPr>
        <p:spPr>
          <a:xfrm>
            <a:off x="1603301" y="4800825"/>
            <a:ext cx="15465498" cy="2308324"/>
          </a:xfrm>
          <a:prstGeom prst="rect">
            <a:avLst/>
          </a:prstGeom>
          <a:noFill/>
        </p:spPr>
        <p:txBody>
          <a:bodyPr wrap="square">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Τροποποίηση ώστε η Κατάσταση Εργοδότη να υποβάλλεται </a:t>
            </a:r>
            <a:r>
              <a:rPr kumimoji="0" lang="el-GR" sz="48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μέχρι την 31</a:t>
            </a:r>
            <a:r>
              <a:rPr kumimoji="0" lang="el-GR" sz="4800" b="1"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48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Μαρτίου </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του επόμενου έτους (χωρίς τρίμηνη παράταση).</a:t>
            </a:r>
          </a:p>
        </p:txBody>
      </p:sp>
      <p:sp>
        <p:nvSpPr>
          <p:cNvPr id="5" name="TextBox 4">
            <a:extLst>
              <a:ext uri="{FF2B5EF4-FFF2-40B4-BE49-F238E27FC236}">
                <a16:creationId xmlns:a16="http://schemas.microsoft.com/office/drawing/2014/main" id="{A843051E-5584-0FC2-FA33-99FAE167682B}"/>
              </a:ext>
            </a:extLst>
          </p:cNvPr>
          <p:cNvSpPr txBox="1"/>
          <p:nvPr/>
        </p:nvSpPr>
        <p:spPr>
          <a:xfrm>
            <a:off x="4432796" y="294355"/>
            <a:ext cx="12636003" cy="3785652"/>
          </a:xfrm>
          <a:prstGeom prst="rect">
            <a:avLst/>
          </a:prstGeom>
          <a:noFill/>
        </p:spPr>
        <p:txBody>
          <a:bodyPr wrap="square" rtlCol="0">
            <a:spAutoFit/>
          </a:bodyPr>
          <a:lstStyle/>
          <a:p>
            <a:pPr marL="82296" lvl="0" algn="ctr">
              <a:spcBef>
                <a:spcPts val="300"/>
              </a:spcBef>
              <a:buSzPct val="68000"/>
              <a:defRPr/>
            </a:pP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44 - </a:t>
            </a:r>
            <a:r>
              <a:rPr kumimoji="0" lang="el-GR" sz="6000" b="1" i="0" u="none" strike="noStrike" kern="1200" cap="none" spc="0" normalizeH="0" baseline="0" noProof="0" dirty="0" err="1">
                <a:ln>
                  <a:noFill/>
                </a:ln>
                <a:solidFill>
                  <a:srgbClr val="009E9A"/>
                </a:solidFill>
                <a:effectLst/>
                <a:uLnTx/>
                <a:uFillTx/>
                <a:latin typeface="Arial" panose="020B0604020202020204" pitchFamily="34" charset="0"/>
                <a:ea typeface="+mj-ea"/>
                <a:cs typeface="+mj-cs"/>
              </a:rPr>
              <a:t>Στ</a:t>
            </a:r>
            <a:r>
              <a:rPr kumimoji="0" lang="en-GB"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o</a:t>
            </a:r>
            <a:r>
              <a:rPr kumimoji="0" lang="el-GR" sz="6000" b="1" i="0" u="none" strike="noStrike" kern="1200" cap="none" spc="0" normalizeH="0" baseline="0" noProof="0" dirty="0" err="1">
                <a:ln>
                  <a:noFill/>
                </a:ln>
                <a:solidFill>
                  <a:srgbClr val="009E9A"/>
                </a:solidFill>
                <a:effectLst/>
                <a:uLnTx/>
                <a:uFillTx/>
                <a:latin typeface="Arial" panose="020B0604020202020204" pitchFamily="34" charset="0"/>
                <a:ea typeface="+mj-ea"/>
                <a:cs typeface="+mj-cs"/>
              </a:rPr>
              <a:t>ιχεία</a:t>
            </a: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 για τις αποδοχές και τον </a:t>
            </a:r>
            <a:r>
              <a:rPr kumimoji="0" lang="el-GR" sz="6000" b="1" i="0" u="none" strike="noStrike" kern="1200" cap="none" spc="0" normalizeH="0" baseline="0" noProof="0" dirty="0" err="1">
                <a:ln>
                  <a:noFill/>
                </a:ln>
                <a:solidFill>
                  <a:srgbClr val="009E9A"/>
                </a:solidFill>
                <a:effectLst/>
                <a:uLnTx/>
                <a:uFillTx/>
                <a:latin typeface="Arial" panose="020B0604020202020204" pitchFamily="34" charset="0"/>
                <a:ea typeface="+mj-ea"/>
                <a:cs typeface="+mj-cs"/>
              </a:rPr>
              <a:t>παρακρατηθέντα</a:t>
            </a: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 φόρο των υπαλλήλων</a:t>
            </a:r>
            <a:endPar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endParaRPr>
          </a:p>
        </p:txBody>
      </p:sp>
      <p:sp>
        <p:nvSpPr>
          <p:cNvPr id="11" name="Slide Number Placeholder 9">
            <a:extLst>
              <a:ext uri="{FF2B5EF4-FFF2-40B4-BE49-F238E27FC236}">
                <a16:creationId xmlns:a16="http://schemas.microsoft.com/office/drawing/2014/main" id="{9AD31F83-A094-6CCC-687A-3778090714A1}"/>
              </a:ext>
            </a:extLst>
          </p:cNvPr>
          <p:cNvSpPr txBox="1">
            <a:spLocks/>
          </p:cNvSpPr>
          <p:nvPr/>
        </p:nvSpPr>
        <p:spPr>
          <a:xfrm>
            <a:off x="15822445" y="9320577"/>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45</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97275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71A9F-C8AC-713E-5B7A-862A870BF61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2923E38-D2CD-6988-786D-E04F8BCC50D8}"/>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5AE3E2DD-6E0C-67D4-2286-658A4EB78486}"/>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C3FD19E3-FF6E-77A5-420B-F1ABB878D2EA}"/>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5" name="TextBox 4">
            <a:extLst>
              <a:ext uri="{FF2B5EF4-FFF2-40B4-BE49-F238E27FC236}">
                <a16:creationId xmlns:a16="http://schemas.microsoft.com/office/drawing/2014/main" id="{8C16DEE5-C263-1CEC-3BF3-8D3E3DA3A1D4}"/>
              </a:ext>
            </a:extLst>
          </p:cNvPr>
          <p:cNvSpPr txBox="1"/>
          <p:nvPr/>
        </p:nvSpPr>
        <p:spPr>
          <a:xfrm>
            <a:off x="3962400" y="317432"/>
            <a:ext cx="13626604" cy="1015663"/>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47 - Επίδοση ειδοποιήσεων</a:t>
            </a:r>
            <a:endParaRPr lang="LID4096" sz="6000" dirty="0">
              <a:solidFill>
                <a:srgbClr val="009E9A"/>
              </a:solidFill>
              <a:latin typeface="Arial" panose="020B0604020202020204" pitchFamily="34" charset="0"/>
              <a:cs typeface="Arial" panose="020B0604020202020204" pitchFamily="34" charset="0"/>
            </a:endParaRPr>
          </a:p>
        </p:txBody>
      </p:sp>
      <p:sp>
        <p:nvSpPr>
          <p:cNvPr id="7" name="Slide Number Placeholder 9">
            <a:extLst>
              <a:ext uri="{FF2B5EF4-FFF2-40B4-BE49-F238E27FC236}">
                <a16:creationId xmlns:a16="http://schemas.microsoft.com/office/drawing/2014/main" id="{2A8A6084-4F91-A5ED-172F-5FCFB8949B34}"/>
              </a:ext>
            </a:extLst>
          </p:cNvPr>
          <p:cNvSpPr>
            <a:spLocks noGrp="1"/>
          </p:cNvSpPr>
          <p:nvPr>
            <p:ph type="sldNum" sz="quarter" idx="12"/>
          </p:nvPr>
        </p:nvSpPr>
        <p:spPr>
          <a:xfrm>
            <a:off x="15836774" y="96393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46</a:t>
            </a:fld>
            <a:endParaRPr lang="en-US" sz="2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7EC218F8-E5B6-9A6D-2309-C917E139A772}"/>
              </a:ext>
            </a:extLst>
          </p:cNvPr>
          <p:cNvSpPr txBox="1"/>
          <p:nvPr/>
        </p:nvSpPr>
        <p:spPr>
          <a:xfrm>
            <a:off x="990600" y="2345165"/>
            <a:ext cx="15113540" cy="3785652"/>
          </a:xfrm>
          <a:prstGeom prst="rect">
            <a:avLst/>
          </a:prstGeom>
          <a:noFill/>
        </p:spPr>
        <p:txBody>
          <a:bodyPr wrap="square">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Τροποποίηση ώστε κάθε πρόσωπο που είναι εγγεγραμμένο στο φορολογικό μητρώο να έχει την ευθύνη για την επικαιροποίηση των </a:t>
            </a:r>
            <a:r>
              <a:rPr kumimoji="0" lang="el-GR" sz="48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στοιχείων επικοινωνίας </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του (διεύθυνση αλληλογραφίας και ηλεκτρονική διεύθυνση). </a:t>
            </a:r>
          </a:p>
        </p:txBody>
      </p:sp>
    </p:spTree>
    <p:extLst>
      <p:ext uri="{BB962C8B-B14F-4D97-AF65-F5344CB8AC3E}">
        <p14:creationId xmlns:p14="http://schemas.microsoft.com/office/powerpoint/2010/main" val="6819297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869D3-3690-B842-6BA2-12831155A94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9AAB163-FE40-BE49-FEC4-3F10179A9F99}"/>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18CC22C6-7992-A079-D606-B8667759A646}"/>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BCF5BDC4-A100-7BE2-D8A6-73661BA97110}"/>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DD7BFF4A-C0AD-70AF-E70A-7F7EC5AE858F}"/>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8DF3BC2A-538B-FBB3-F22C-285C60FB1590}"/>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F6930D03-E501-DB77-6B3B-C7574C1D33D6}"/>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TextBox 4">
            <a:extLst>
              <a:ext uri="{FF2B5EF4-FFF2-40B4-BE49-F238E27FC236}">
                <a16:creationId xmlns:a16="http://schemas.microsoft.com/office/drawing/2014/main" id="{4D57F2E5-B06D-48C3-B228-331B982A8D93}"/>
              </a:ext>
            </a:extLst>
          </p:cNvPr>
          <p:cNvSpPr txBox="1"/>
          <p:nvPr/>
        </p:nvSpPr>
        <p:spPr>
          <a:xfrm>
            <a:off x="3494227" y="534767"/>
            <a:ext cx="14793773" cy="286232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48 - </a:t>
            </a:r>
            <a:r>
              <a:rPr kumimoji="0" lang="el-GR" sz="6000" b="1" i="0" u="none" strike="noStrike" kern="1200" cap="none" spc="0" normalizeH="0" baseline="0" noProof="0" dirty="0" err="1">
                <a:ln>
                  <a:noFill/>
                </a:ln>
                <a:solidFill>
                  <a:srgbClr val="009E9A"/>
                </a:solidFill>
                <a:effectLst/>
                <a:uLnTx/>
                <a:uFillTx/>
                <a:latin typeface="Arial" panose="020B0604020202020204" pitchFamily="34" charset="0"/>
                <a:ea typeface="+mj-ea"/>
                <a:cs typeface="+mj-cs"/>
              </a:rPr>
              <a:t>Δεv</a:t>
            </a: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 θα χορηγούνται εκπτώσεις εκτός </a:t>
            </a:r>
            <a:r>
              <a:rPr kumimoji="0" lang="el-GR" sz="6000" b="1" i="0" u="none" strike="noStrike" kern="1200" cap="none" spc="0" normalizeH="0" baseline="0" noProof="0" dirty="0" err="1">
                <a:ln>
                  <a:noFill/>
                </a:ln>
                <a:solidFill>
                  <a:srgbClr val="009E9A"/>
                </a:solidFill>
                <a:effectLst/>
                <a:uLnTx/>
                <a:uFillTx/>
                <a:latin typeface="Arial" panose="020B0604020202020204" pitchFamily="34" charset="0"/>
                <a:ea typeface="+mj-ea"/>
                <a:cs typeface="+mj-cs"/>
              </a:rPr>
              <a:t>εάv</a:t>
            </a: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 </a:t>
            </a:r>
            <a:r>
              <a:rPr kumimoji="0" lang="el-GR" sz="6000" b="1" i="0" u="none" strike="noStrike" kern="1200" cap="none" spc="0" normalizeH="0" baseline="0" noProof="0" dirty="0" err="1">
                <a:ln>
                  <a:noFill/>
                </a:ln>
                <a:solidFill>
                  <a:srgbClr val="009E9A"/>
                </a:solidFill>
                <a:effectLst/>
                <a:uLnTx/>
                <a:uFillTx/>
                <a:latin typeface="Arial" panose="020B0604020202020204" pitchFamily="34" charset="0"/>
                <a:ea typeface="+mj-ea"/>
                <a:cs typeface="+mj-cs"/>
              </a:rPr>
              <a:t>τηρούvται</a:t>
            </a: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 αληθείς </a:t>
            </a:r>
            <a:r>
              <a:rPr kumimoji="0" lang="el-GR" sz="6000" b="1" i="0" u="none" strike="noStrike" kern="1200" cap="none" spc="0" normalizeH="0" baseline="0" noProof="0" dirty="0" err="1">
                <a:ln>
                  <a:noFill/>
                </a:ln>
                <a:solidFill>
                  <a:srgbClr val="009E9A"/>
                </a:solidFill>
                <a:effectLst/>
                <a:uLnTx/>
                <a:uFillTx/>
                <a:latin typeface="Arial" panose="020B0604020202020204" pitchFamily="34" charset="0"/>
                <a:ea typeface="+mj-ea"/>
                <a:cs typeface="+mj-cs"/>
              </a:rPr>
              <a:t>λoγαριασμoί</a:t>
            </a:r>
            <a:endParaRPr lang="LID4096" sz="16600" b="1" i="1" dirty="0">
              <a:solidFill>
                <a:srgbClr val="009E9A"/>
              </a:solidFill>
              <a:latin typeface="Arial" panose="020B0604020202020204" pitchFamily="34" charset="0"/>
              <a:cs typeface="Arial" panose="020B0604020202020204" pitchFamily="34" charset="0"/>
            </a:endParaRPr>
          </a:p>
        </p:txBody>
      </p:sp>
      <p:sp>
        <p:nvSpPr>
          <p:cNvPr id="11" name="Slide Number Placeholder 9">
            <a:extLst>
              <a:ext uri="{FF2B5EF4-FFF2-40B4-BE49-F238E27FC236}">
                <a16:creationId xmlns:a16="http://schemas.microsoft.com/office/drawing/2014/main" id="{AFDF4E9E-E58C-F5D8-B78D-FE30B15F54FB}"/>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47</a:t>
            </a:fld>
            <a:endParaRPr lang="en-US" sz="20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A707FC02-B9A9-0586-98FC-837AE2728A9A}"/>
              </a:ext>
            </a:extLst>
          </p:cNvPr>
          <p:cNvSpPr txBox="1"/>
          <p:nvPr/>
        </p:nvSpPr>
        <p:spPr>
          <a:xfrm>
            <a:off x="766322" y="3449718"/>
            <a:ext cx="16492977" cy="6063198"/>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Επικαιροποίηση της αναφοράς σε νόμιμο ελεγκτή ή νόμιμο ελεγκτικό γραφείο σύμφωνα με τον περί Ελεγκτών Νόμο.</a:t>
            </a:r>
          </a:p>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2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R="0" lvl="0" algn="just" defTabSz="914400" rtl="0" eaLnBrk="1" fontAlgn="auto" latinLnBrk="0" hangingPunct="1">
              <a:lnSpc>
                <a:spcPct val="100000"/>
              </a:lnSpc>
              <a:spcBef>
                <a:spcPts val="1200"/>
              </a:spcBef>
              <a:spcAft>
                <a:spcPts val="0"/>
              </a:spcAft>
              <a:buClr>
                <a:srgbClr val="00C0BC"/>
              </a:buClr>
              <a:buSzTx/>
              <a:tabLst/>
              <a:defRPr/>
            </a:pPr>
            <a:r>
              <a:rPr kumimoji="0" lang="el-GR" sz="4800" b="0" i="0" u="none" strike="noStrike" kern="1200" cap="none" spc="0" normalizeH="0" baseline="0" noProof="0" dirty="0">
                <a:ln>
                  <a:noFill/>
                </a:ln>
                <a:solidFill>
                  <a:srgbClr val="00C0BC"/>
                </a:solidFill>
                <a:effectLst/>
                <a:uLnTx/>
                <a:uFillTx/>
                <a:latin typeface="Arial" panose="020B0604020202020204" pitchFamily="34" charset="0"/>
                <a:cs typeface="Arial" panose="020B0604020202020204" pitchFamily="34" charset="0"/>
              </a:rPr>
              <a:t>►</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Βασικά, όπου υπάρχει αναφορά στο Νόμο σε λογαριασμούς, γίνεται αναφορά ότι αυτοί πρέπει να ελέγχονται ή επισκοπούνται από νόμιμο ελεγκτή ή νόμιμο ελεγκτικό γραφείο.  </a:t>
            </a:r>
          </a:p>
        </p:txBody>
      </p:sp>
    </p:spTree>
    <p:extLst>
      <p:ext uri="{BB962C8B-B14F-4D97-AF65-F5344CB8AC3E}">
        <p14:creationId xmlns:p14="http://schemas.microsoft.com/office/powerpoint/2010/main" val="987259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7085D-115E-7890-57DE-A3A9867E4EE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E12B9EB-E878-9DAF-CF7A-0B0619D2CC10}"/>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A5826B63-5A3B-8767-466F-CFAB9442D7BE}"/>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62BD587D-9F9A-872E-0FAF-7510E068FD9E}"/>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6" name="TextBox 5">
            <a:extLst>
              <a:ext uri="{FF2B5EF4-FFF2-40B4-BE49-F238E27FC236}">
                <a16:creationId xmlns:a16="http://schemas.microsoft.com/office/drawing/2014/main" id="{F9D80C71-654A-E9E6-82FE-53C93EF56FC5}"/>
              </a:ext>
            </a:extLst>
          </p:cNvPr>
          <p:cNvSpPr txBox="1"/>
          <p:nvPr/>
        </p:nvSpPr>
        <p:spPr>
          <a:xfrm>
            <a:off x="1219200" y="4205106"/>
            <a:ext cx="16469826" cy="5293757"/>
          </a:xfrm>
          <a:prstGeom prst="rect">
            <a:avLst/>
          </a:prstGeom>
          <a:noFill/>
        </p:spPr>
        <p:txBody>
          <a:bodyPr wrap="square">
            <a:spAutoFit/>
          </a:bodyPr>
          <a:lstStyle/>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Από 1</a:t>
            </a:r>
            <a:r>
              <a:rPr kumimoji="0" lang="el-GR" sz="36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Ιουλίου 2026, η καταβολή ενοικίου για ακίνητα στη Δημοκρατία διενεργείται </a:t>
            </a:r>
            <a:r>
              <a:rPr kumimoji="0" lang="el-GR" sz="3600" b="1" i="0" u="sng" strike="noStrike" kern="1200" cap="none" spc="0" normalizeH="0" baseline="0" noProof="0" dirty="0">
                <a:ln>
                  <a:noFill/>
                </a:ln>
                <a:solidFill>
                  <a:srgbClr val="009E9A"/>
                </a:solidFill>
                <a:effectLst/>
                <a:uLnTx/>
                <a:uFillTx/>
                <a:latin typeface="Arial" panose="020B0604020202020204" pitchFamily="34" charset="0"/>
                <a:ea typeface="+mn-ea"/>
                <a:cs typeface="+mn-cs"/>
              </a:rPr>
              <a:t>ΑΠΟΚΛΕΙΣΤΙΚΑ</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μέσω:</a:t>
            </a:r>
          </a:p>
          <a:p>
            <a:pPr marL="355600" marR="0" lvl="0" algn="just" defTabSz="914400" rtl="0" eaLnBrk="1" fontAlgn="auto" latinLnBrk="0" hangingPunct="1">
              <a:lnSpc>
                <a:spcPct val="100000"/>
              </a:lnSpc>
              <a:spcBef>
                <a:spcPts val="1200"/>
              </a:spcBef>
              <a:spcAft>
                <a:spcPts val="0"/>
              </a:spcAft>
              <a:buClr>
                <a:srgbClr val="00C0BC"/>
              </a:buClr>
              <a:buSzTx/>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r>
              <a:rPr kumimoji="0" lang="el-GR" sz="3600" b="0" i="0" u="none" strike="noStrike" kern="1200" cap="none" spc="0" normalizeH="0" baseline="0" noProof="0" dirty="0">
                <a:ln>
                  <a:noFill/>
                </a:ln>
                <a:solidFill>
                  <a:srgbClr val="009E9A"/>
                </a:solidFill>
                <a:effectLst/>
                <a:uLnTx/>
                <a:uFillTx/>
                <a:latin typeface="Arial" panose="020B0604020202020204" pitchFamily="34" charset="0"/>
                <a:ea typeface="+mn-ea"/>
                <a:cs typeface="+mn-cs"/>
              </a:rPr>
              <a:t>(α)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Τραπεζικού εμβάσματος.</a:t>
            </a:r>
          </a:p>
          <a:p>
            <a:pPr marL="355600" marR="0" lvl="0" algn="just" defTabSz="914400" rtl="0" eaLnBrk="1" fontAlgn="auto" latinLnBrk="0" hangingPunct="1">
              <a:lnSpc>
                <a:spcPct val="100000"/>
              </a:lnSpc>
              <a:spcBef>
                <a:spcPts val="1200"/>
              </a:spcBef>
              <a:spcAft>
                <a:spcPts val="0"/>
              </a:spcAft>
              <a:buClr>
                <a:srgbClr val="00C0BC"/>
              </a:buClr>
              <a:buSzTx/>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r>
              <a:rPr kumimoji="0" lang="el-GR" sz="3600" b="0" i="0" u="none" strike="noStrike" kern="1200" cap="none" spc="0" normalizeH="0" baseline="0" noProof="0" dirty="0">
                <a:ln>
                  <a:noFill/>
                </a:ln>
                <a:solidFill>
                  <a:srgbClr val="009E9A"/>
                </a:solidFill>
                <a:effectLst/>
                <a:uLnTx/>
                <a:uFillTx/>
                <a:latin typeface="Arial" panose="020B0604020202020204" pitchFamily="34" charset="0"/>
                <a:ea typeface="+mn-ea"/>
                <a:cs typeface="+mn-cs"/>
              </a:rPr>
              <a:t>(β)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Πληρωμής με χρεωστική ή πιστωτική κάρτα.</a:t>
            </a:r>
          </a:p>
          <a:p>
            <a:pPr marL="355600" marR="0" lvl="0" algn="just" defTabSz="914400" rtl="0" eaLnBrk="1" fontAlgn="auto" latinLnBrk="0" hangingPunct="1">
              <a:lnSpc>
                <a:spcPct val="100000"/>
              </a:lnSpc>
              <a:spcBef>
                <a:spcPts val="1200"/>
              </a:spcBef>
              <a:spcAft>
                <a:spcPts val="0"/>
              </a:spcAft>
              <a:buClr>
                <a:srgbClr val="00C0BC"/>
              </a:buClr>
              <a:buSzTx/>
              <a:tabLst/>
              <a:defRPr/>
            </a:pPr>
            <a:r>
              <a:rPr kumimoji="0" lang="el-GR" sz="3600" b="0" i="0" u="none" strike="noStrike" kern="1200" cap="none" spc="0" normalizeH="0" baseline="0" noProof="0" dirty="0">
                <a:ln>
                  <a:noFill/>
                </a:ln>
                <a:solidFill>
                  <a:srgbClr val="009E9A"/>
                </a:solidFill>
                <a:effectLst/>
                <a:uLnTx/>
                <a:uFillTx/>
                <a:latin typeface="Arial" panose="020B0604020202020204" pitchFamily="34" charset="0"/>
                <a:ea typeface="+mn-ea"/>
                <a:cs typeface="+mn-cs"/>
              </a:rPr>
              <a:t>    (γ)</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Άλλου αναγνωρισμένου ηλεκτρονικού μέσου.</a:t>
            </a:r>
          </a:p>
          <a:p>
            <a:pPr marL="633413" marR="0" lvl="0" algn="just" defTabSz="914400" rtl="0" eaLnBrk="1" fontAlgn="auto" latinLnBrk="0" hangingPunct="1">
              <a:lnSpc>
                <a:spcPct val="100000"/>
              </a:lnSpc>
              <a:spcBef>
                <a:spcPts val="1200"/>
              </a:spcBef>
              <a:spcAft>
                <a:spcPts val="0"/>
              </a:spcAft>
              <a:buClr>
                <a:srgbClr val="00C0BC"/>
              </a:buClr>
              <a:buSzTx/>
              <a:tabLst/>
              <a:defRPr/>
            </a:pPr>
            <a:r>
              <a:rPr kumimoji="0" lang="el-GR" sz="3600" b="0" i="0" u="none" strike="noStrike" kern="1200" cap="none" spc="0" normalizeH="0" baseline="0" noProof="0" dirty="0">
                <a:ln>
                  <a:noFill/>
                </a:ln>
                <a:solidFill>
                  <a:srgbClr val="00C0BC"/>
                </a:solidFill>
                <a:effectLst/>
                <a:uLnTx/>
                <a:uFillTx/>
                <a:latin typeface="Arial" panose="020B0604020202020204" pitchFamily="34" charset="0"/>
                <a:cs typeface="Arial" panose="020B0604020202020204" pitchFamily="34" charset="0"/>
              </a:rPr>
              <a:t>►</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Δεν επιτρέπεται η πληρωμή με επιταγή ή μετρητά. </a:t>
            </a:r>
          </a:p>
          <a:p>
            <a:pPr marL="571500" marR="0" lvl="0" indent="-5715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Κάθε δικαιούχος ενοικίου δεν αποδέχεται την είσπραξη με οποιοδήποτε άλλο τρόπο είσπραξης.</a:t>
            </a:r>
            <a:endParaRPr kumimoji="0" lang="en-CY"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7" name="TextBox 6">
            <a:extLst>
              <a:ext uri="{FF2B5EF4-FFF2-40B4-BE49-F238E27FC236}">
                <a16:creationId xmlns:a16="http://schemas.microsoft.com/office/drawing/2014/main" id="{E0AD25FC-B505-5E6A-A4DC-F61B0A45755A}"/>
              </a:ext>
            </a:extLst>
          </p:cNvPr>
          <p:cNvSpPr txBox="1"/>
          <p:nvPr/>
        </p:nvSpPr>
        <p:spPr>
          <a:xfrm>
            <a:off x="3798987" y="209727"/>
            <a:ext cx="14489013" cy="378565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48Α – Υποχρέωση πληρωμής ενοικίου μέσω τραπεζικού λογαριασμού  </a:t>
            </a:r>
            <a:r>
              <a:rPr kumimoji="0" lang="el-GR" sz="6000" b="1" i="1" u="none" strike="noStrike" kern="1200" cap="none" spc="0" normalizeH="0" baseline="0" noProof="0" dirty="0">
                <a:ln>
                  <a:noFill/>
                </a:ln>
                <a:solidFill>
                  <a:srgbClr val="009E9A"/>
                </a:solidFill>
                <a:effectLst/>
                <a:uLnTx/>
                <a:uFillTx/>
                <a:latin typeface="Arial" panose="020B0604020202020204" pitchFamily="34" charset="0"/>
                <a:ea typeface="+mj-ea"/>
                <a:cs typeface="+mj-cs"/>
              </a:rPr>
              <a:t>(νέο)</a:t>
            </a:r>
            <a:b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b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Ισχύς από 1</a:t>
            </a:r>
            <a:r>
              <a:rPr kumimoji="0" lang="el-GR" sz="6000" b="1" i="0" u="none" strike="noStrike" kern="1200" cap="none" spc="0" normalizeH="0" baseline="30000" noProof="0" dirty="0">
                <a:ln>
                  <a:noFill/>
                </a:ln>
                <a:solidFill>
                  <a:srgbClr val="009E9A"/>
                </a:solidFill>
                <a:effectLst/>
                <a:uLnTx/>
                <a:uFillTx/>
                <a:latin typeface="Arial" panose="020B0604020202020204" pitchFamily="34" charset="0"/>
                <a:ea typeface="+mj-ea"/>
                <a:cs typeface="+mj-cs"/>
              </a:rPr>
              <a:t>η</a:t>
            </a: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 Ιουλίου 2026</a:t>
            </a:r>
            <a:endParaRPr lang="LID4096" sz="16600" dirty="0">
              <a:solidFill>
                <a:srgbClr val="009E9A"/>
              </a:solidFill>
            </a:endParaRPr>
          </a:p>
        </p:txBody>
      </p:sp>
      <p:sp>
        <p:nvSpPr>
          <p:cNvPr id="12" name="Slide Number Placeholder 9">
            <a:extLst>
              <a:ext uri="{FF2B5EF4-FFF2-40B4-BE49-F238E27FC236}">
                <a16:creationId xmlns:a16="http://schemas.microsoft.com/office/drawing/2014/main" id="{E3A53632-C708-E4A9-DB27-3451FB988622}"/>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48</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03456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D861A-F167-4029-940D-5D7AA4BF381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6A586A9-7B15-9C26-3F66-D8AD08CFD1BE}"/>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53DD8D1F-8324-0B7B-ED0D-7C95E7851584}"/>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0EDC8A93-8E52-BEBF-7507-F57433A9F768}"/>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D165BA48-F3C2-3478-6FDF-26A036CF2A34}"/>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344AF3E7-2381-C8F8-BA22-BBA579991027}"/>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A6BEBA8A-1644-8A01-3B4F-A3BDC4CB8136}"/>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7901DF65-504B-550E-FD68-40FCB86B4999}"/>
              </a:ext>
            </a:extLst>
          </p:cNvPr>
          <p:cNvSpPr txBox="1"/>
          <p:nvPr/>
        </p:nvSpPr>
        <p:spPr>
          <a:xfrm>
            <a:off x="0" y="2137511"/>
            <a:ext cx="17460847" cy="1600438"/>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000" b="0" i="0" u="none" strike="noStrike" kern="1200" cap="none" spc="0" normalizeH="0" baseline="0" noProof="0" dirty="0">
                <a:ln>
                  <a:noFill/>
                </a:ln>
                <a:solidFill>
                  <a:prstClr val="black"/>
                </a:solidFill>
                <a:effectLst/>
                <a:uLnTx/>
                <a:uFillTx/>
                <a:latin typeface="Arial" panose="020B0604020202020204"/>
                <a:ea typeface="+mn-ea"/>
                <a:cs typeface="+mn-cs"/>
              </a:rPr>
              <a:t>Επικαιροποίηση των χρηματικών ποινών σε πιο αποτρεπτικά επίπεδα. </a:t>
            </a:r>
          </a:p>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5" name="Slide Number Placeholder 9">
            <a:extLst>
              <a:ext uri="{FF2B5EF4-FFF2-40B4-BE49-F238E27FC236}">
                <a16:creationId xmlns:a16="http://schemas.microsoft.com/office/drawing/2014/main" id="{10F5481B-0B62-487F-018E-FD616124E246}"/>
              </a:ext>
            </a:extLst>
          </p:cNvPr>
          <p:cNvSpPr txBox="1">
            <a:spLocks/>
          </p:cNvSpPr>
          <p:nvPr/>
        </p:nvSpPr>
        <p:spPr>
          <a:xfrm>
            <a:off x="15621000" y="943450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49</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EA9D8EA4-C3C0-EA54-F5D8-03CFB9F7426D}"/>
              </a:ext>
            </a:extLst>
          </p:cNvPr>
          <p:cNvSpPr txBox="1"/>
          <p:nvPr/>
        </p:nvSpPr>
        <p:spPr>
          <a:xfrm>
            <a:off x="3503132" y="520868"/>
            <a:ext cx="14489013" cy="1015663"/>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50 – Άλλα αδικήματα </a:t>
            </a:r>
            <a:endParaRPr lang="LID4096" sz="13800" dirty="0">
              <a:solidFill>
                <a:srgbClr val="009E9A"/>
              </a:solidFill>
            </a:endParaRPr>
          </a:p>
        </p:txBody>
      </p:sp>
      <p:graphicFrame>
        <p:nvGraphicFramePr>
          <p:cNvPr id="5" name="Table 4">
            <a:extLst>
              <a:ext uri="{FF2B5EF4-FFF2-40B4-BE49-F238E27FC236}">
                <a16:creationId xmlns:a16="http://schemas.microsoft.com/office/drawing/2014/main" id="{40385173-0646-0804-5714-67CC012A464E}"/>
              </a:ext>
            </a:extLst>
          </p:cNvPr>
          <p:cNvGraphicFramePr>
            <a:graphicFrameLocks noGrp="1"/>
          </p:cNvGraphicFramePr>
          <p:nvPr>
            <p:extLst>
              <p:ext uri="{D42A27DB-BD31-4B8C-83A1-F6EECF244321}">
                <p14:modId xmlns:p14="http://schemas.microsoft.com/office/powerpoint/2010/main" val="2474422883"/>
              </p:ext>
            </p:extLst>
          </p:nvPr>
        </p:nvGraphicFramePr>
        <p:xfrm>
          <a:off x="952500" y="3176035"/>
          <a:ext cx="15735300" cy="5784123"/>
        </p:xfrm>
        <a:graphic>
          <a:graphicData uri="http://schemas.openxmlformats.org/drawingml/2006/table">
            <a:tbl>
              <a:tblPr>
                <a:tableStyleId>{22838BEF-8BB2-4498-84A7-C5851F593DF1}</a:tableStyleId>
              </a:tblPr>
              <a:tblGrid>
                <a:gridCol w="672457">
                  <a:extLst>
                    <a:ext uri="{9D8B030D-6E8A-4147-A177-3AD203B41FA5}">
                      <a16:colId xmlns:a16="http://schemas.microsoft.com/office/drawing/2014/main" val="201698643"/>
                    </a:ext>
                  </a:extLst>
                </a:gridCol>
                <a:gridCol w="7730597">
                  <a:extLst>
                    <a:ext uri="{9D8B030D-6E8A-4147-A177-3AD203B41FA5}">
                      <a16:colId xmlns:a16="http://schemas.microsoft.com/office/drawing/2014/main" val="2432640755"/>
                    </a:ext>
                  </a:extLst>
                </a:gridCol>
                <a:gridCol w="3761703">
                  <a:extLst>
                    <a:ext uri="{9D8B030D-6E8A-4147-A177-3AD203B41FA5}">
                      <a16:colId xmlns:a16="http://schemas.microsoft.com/office/drawing/2014/main" val="3399921584"/>
                    </a:ext>
                  </a:extLst>
                </a:gridCol>
                <a:gridCol w="3570543">
                  <a:extLst>
                    <a:ext uri="{9D8B030D-6E8A-4147-A177-3AD203B41FA5}">
                      <a16:colId xmlns:a16="http://schemas.microsoft.com/office/drawing/2014/main" val="1859976791"/>
                    </a:ext>
                  </a:extLst>
                </a:gridCol>
              </a:tblGrid>
              <a:tr h="1056386">
                <a:tc>
                  <a:txBody>
                    <a:bodyPr/>
                    <a:lstStyle/>
                    <a:p>
                      <a:pPr algn="ctr" rtl="0" fontAlgn="b">
                        <a:buNone/>
                      </a:pPr>
                      <a:endParaRPr lang="el-GR" sz="2800" b="1" dirty="0">
                        <a:effectLst/>
                        <a:latin typeface="Arial" panose="020B0604020202020204" pitchFamily="34" charset="0"/>
                        <a:cs typeface="Arial" panose="020B0604020202020204" pitchFamily="34" charset="0"/>
                      </a:endParaRPr>
                    </a:p>
                  </a:txBody>
                  <a:tcPr marL="7628" marR="7628" marT="5085" marB="5085" anchor="b"/>
                </a:tc>
                <a:tc>
                  <a:txBody>
                    <a:bodyPr/>
                    <a:lstStyle/>
                    <a:p>
                      <a:pPr algn="ctr" rtl="0" fontAlgn="b">
                        <a:buNone/>
                      </a:pPr>
                      <a:r>
                        <a:rPr lang="el-GR" sz="2800" b="1" dirty="0">
                          <a:effectLst/>
                          <a:latin typeface="Arial" panose="020B0604020202020204" pitchFamily="34" charset="0"/>
                          <a:cs typeface="Arial" panose="020B0604020202020204" pitchFamily="34" charset="0"/>
                        </a:rPr>
                        <a:t>Αδίκημα</a:t>
                      </a:r>
                    </a:p>
                  </a:txBody>
                  <a:tcPr marL="7628" marR="7628" marT="5085" marB="5085" anchor="ctr"/>
                </a:tc>
                <a:tc>
                  <a:txBody>
                    <a:bodyPr/>
                    <a:lstStyle/>
                    <a:p>
                      <a:pPr algn="ctr" rtl="0" fontAlgn="b">
                        <a:buNone/>
                      </a:pPr>
                      <a:r>
                        <a:rPr lang="el-GR" sz="2800" b="1" dirty="0">
                          <a:effectLst/>
                          <a:latin typeface="Arial" panose="020B0604020202020204" pitchFamily="34" charset="0"/>
                          <a:cs typeface="Arial" panose="020B0604020202020204" pitchFamily="34" charset="0"/>
                        </a:rPr>
                        <a:t>Υφιστάμενη Ποινή </a:t>
                      </a:r>
                    </a:p>
                    <a:p>
                      <a:pPr algn="ctr" rtl="0" fontAlgn="b">
                        <a:buNone/>
                      </a:pPr>
                      <a:r>
                        <a:rPr lang="el-GR" sz="2800" b="1" dirty="0">
                          <a:effectLst/>
                          <a:latin typeface="Arial" panose="020B0604020202020204" pitchFamily="34" charset="0"/>
                          <a:cs typeface="Arial" panose="020B0604020202020204" pitchFamily="34" charset="0"/>
                        </a:rPr>
                        <a:t>(Μέχρι 31.12.2025)</a:t>
                      </a:r>
                    </a:p>
                  </a:txBody>
                  <a:tcPr marL="7628" marR="7628" marT="5085" marB="5085" anchor="ctr"/>
                </a:tc>
                <a:tc>
                  <a:txBody>
                    <a:bodyPr/>
                    <a:lstStyle/>
                    <a:p>
                      <a:pPr algn="ctr" rtl="0" fontAlgn="b">
                        <a:buNone/>
                      </a:pPr>
                      <a:r>
                        <a:rPr lang="el-GR" sz="2800" b="1" dirty="0">
                          <a:effectLst/>
                          <a:latin typeface="Arial" panose="020B0604020202020204" pitchFamily="34" charset="0"/>
                          <a:cs typeface="Arial" panose="020B0604020202020204" pitchFamily="34" charset="0"/>
                        </a:rPr>
                        <a:t>Νέα Ποινή </a:t>
                      </a:r>
                    </a:p>
                    <a:p>
                      <a:pPr algn="ctr" rtl="0" fontAlgn="b">
                        <a:buNone/>
                      </a:pPr>
                      <a:r>
                        <a:rPr lang="el-GR" sz="2800" b="1" dirty="0">
                          <a:effectLst/>
                          <a:latin typeface="Arial" panose="020B0604020202020204" pitchFamily="34" charset="0"/>
                          <a:cs typeface="Arial" panose="020B0604020202020204" pitchFamily="34" charset="0"/>
                        </a:rPr>
                        <a:t>(Από 1/1/2026)</a:t>
                      </a:r>
                    </a:p>
                  </a:txBody>
                  <a:tcPr marL="0" marR="0" marT="5085" marB="5085" anchor="ctr"/>
                </a:tc>
                <a:extLst>
                  <a:ext uri="{0D108BD9-81ED-4DB2-BD59-A6C34878D82A}">
                    <a16:rowId xmlns:a16="http://schemas.microsoft.com/office/drawing/2014/main" val="1820948477"/>
                  </a:ext>
                </a:extLst>
              </a:tr>
              <a:tr h="2095438">
                <a:tc>
                  <a:txBody>
                    <a:bodyPr/>
                    <a:lstStyle/>
                    <a:p>
                      <a:pPr algn="ctr" rtl="0" fontAlgn="b">
                        <a:buNone/>
                      </a:pPr>
                      <a:r>
                        <a:rPr lang="en-GB" sz="2800" dirty="0">
                          <a:effectLst/>
                          <a:latin typeface="Arial" panose="020B0604020202020204" pitchFamily="34" charset="0"/>
                          <a:cs typeface="Arial" panose="020B0604020202020204" pitchFamily="34" charset="0"/>
                        </a:rPr>
                        <a:t>1.</a:t>
                      </a:r>
                    </a:p>
                    <a:p>
                      <a:pPr algn="ctr" rtl="0" fontAlgn="b">
                        <a:buNone/>
                      </a:pPr>
                      <a:endParaRPr lang="en-GB" sz="2800" dirty="0">
                        <a:effectLst/>
                        <a:latin typeface="Arial" panose="020B0604020202020204" pitchFamily="34" charset="0"/>
                        <a:cs typeface="Arial" panose="020B0604020202020204" pitchFamily="34" charset="0"/>
                      </a:endParaRPr>
                    </a:p>
                    <a:p>
                      <a:pPr algn="ctr" rtl="0" fontAlgn="b">
                        <a:buNone/>
                      </a:pPr>
                      <a:endParaRPr lang="en-GB" sz="2800" dirty="0">
                        <a:effectLst/>
                        <a:latin typeface="Arial" panose="020B0604020202020204" pitchFamily="34" charset="0"/>
                        <a:cs typeface="Arial" panose="020B0604020202020204" pitchFamily="34" charset="0"/>
                      </a:endParaRPr>
                    </a:p>
                    <a:p>
                      <a:pPr algn="ctr" rtl="0" fontAlgn="b">
                        <a:buNone/>
                      </a:pPr>
                      <a:endParaRPr lang="el-GR" sz="2800" dirty="0">
                        <a:effectLst/>
                        <a:latin typeface="Arial" panose="020B0604020202020204" pitchFamily="34" charset="0"/>
                        <a:cs typeface="Arial" panose="020B0604020202020204" pitchFamily="34" charset="0"/>
                      </a:endParaRPr>
                    </a:p>
                  </a:txBody>
                  <a:tcPr marL="7628" marR="7628" marT="5085" marB="5085" anchor="b"/>
                </a:tc>
                <a:tc>
                  <a:txBody>
                    <a:bodyPr/>
                    <a:lstStyle/>
                    <a:p>
                      <a:pPr algn="l" rtl="0" fontAlgn="b">
                        <a:buNone/>
                      </a:pPr>
                      <a:r>
                        <a:rPr lang="el-GR" sz="2800" dirty="0">
                          <a:effectLst/>
                          <a:latin typeface="Arial" panose="020B0604020202020204" pitchFamily="34" charset="0"/>
                          <a:cs typeface="Arial" panose="020B0604020202020204" pitchFamily="34" charset="0"/>
                        </a:rPr>
                        <a:t>Άρνηση/Παράλειψη για υποβολή δήλωσης/κατάστασης/στοιχείων ή παραβίασης άλλου καθήκοντος που επιβάλλει ο Νόμος.</a:t>
                      </a:r>
                    </a:p>
                  </a:txBody>
                  <a:tcPr marL="7628" marR="7628" marT="5085" marB="5085" anchor="ctr"/>
                </a:tc>
                <a:tc>
                  <a:txBody>
                    <a:bodyPr/>
                    <a:lstStyle/>
                    <a:p>
                      <a:pPr algn="ctr" rtl="0" fontAlgn="b">
                        <a:buNone/>
                      </a:pPr>
                      <a:r>
                        <a:rPr lang="el-GR" sz="2800" dirty="0">
                          <a:effectLst/>
                          <a:latin typeface="Arial" panose="020B0604020202020204" pitchFamily="34" charset="0"/>
                          <a:cs typeface="Arial" panose="020B0604020202020204" pitchFamily="34" charset="0"/>
                        </a:rPr>
                        <a:t>€17 </a:t>
                      </a:r>
                    </a:p>
                    <a:p>
                      <a:pPr algn="ctr" rtl="0" fontAlgn="b">
                        <a:buNone/>
                      </a:pPr>
                      <a:r>
                        <a:rPr lang="el-GR" sz="2800" dirty="0">
                          <a:effectLst/>
                          <a:latin typeface="Arial" panose="020B0604020202020204" pitchFamily="34" charset="0"/>
                          <a:cs typeface="Arial" panose="020B0604020202020204" pitchFamily="34" charset="0"/>
                        </a:rPr>
                        <a:t>(για κάθε μέρα που συνεχίζεται η παράλειψη)</a:t>
                      </a:r>
                    </a:p>
                  </a:txBody>
                  <a:tcPr marL="7628" marR="7628" marT="5085" marB="5085" anchor="b"/>
                </a:tc>
                <a:tc>
                  <a:txBody>
                    <a:bodyPr/>
                    <a:lstStyle/>
                    <a:p>
                      <a:pPr algn="ctr" rtl="0" fontAlgn="b">
                        <a:buNone/>
                      </a:pPr>
                      <a:r>
                        <a:rPr lang="el-GR" sz="2800" dirty="0">
                          <a:effectLst/>
                          <a:latin typeface="Arial" panose="020B0604020202020204" pitchFamily="34" charset="0"/>
                          <a:cs typeface="Arial" panose="020B0604020202020204" pitchFamily="34" charset="0"/>
                        </a:rPr>
                        <a:t>€20 </a:t>
                      </a:r>
                    </a:p>
                    <a:p>
                      <a:pPr algn="ctr" rtl="0" fontAlgn="b">
                        <a:buNone/>
                      </a:pPr>
                      <a:r>
                        <a:rPr lang="el-GR" sz="2800" dirty="0">
                          <a:effectLst/>
                          <a:latin typeface="Arial" panose="020B0604020202020204" pitchFamily="34" charset="0"/>
                          <a:cs typeface="Arial" panose="020B0604020202020204" pitchFamily="34" charset="0"/>
                        </a:rPr>
                        <a:t>(για κάθε ημέρα που συνεχίζεται η παράλειψη)</a:t>
                      </a:r>
                    </a:p>
                  </a:txBody>
                  <a:tcPr marL="0" marR="0" marT="5085" marB="5085" anchor="b"/>
                </a:tc>
                <a:extLst>
                  <a:ext uri="{0D108BD9-81ED-4DB2-BD59-A6C34878D82A}">
                    <a16:rowId xmlns:a16="http://schemas.microsoft.com/office/drawing/2014/main" val="3480748288"/>
                  </a:ext>
                </a:extLst>
              </a:tr>
              <a:tr h="1056386">
                <a:tc>
                  <a:txBody>
                    <a:bodyPr/>
                    <a:lstStyle/>
                    <a:p>
                      <a:pPr algn="ctr" rtl="0" fontAlgn="b">
                        <a:buNone/>
                      </a:pPr>
                      <a:r>
                        <a:rPr lang="en-GB" sz="2800" dirty="0">
                          <a:effectLst/>
                          <a:latin typeface="Arial" panose="020B0604020202020204" pitchFamily="34" charset="0"/>
                          <a:cs typeface="Arial" panose="020B0604020202020204" pitchFamily="34" charset="0"/>
                        </a:rPr>
                        <a:t>2.</a:t>
                      </a:r>
                    </a:p>
                    <a:p>
                      <a:pPr algn="ctr" rtl="0" fontAlgn="b">
                        <a:buNone/>
                      </a:pPr>
                      <a:endParaRPr lang="en-GB" sz="2800" dirty="0">
                        <a:effectLst/>
                        <a:latin typeface="Arial" panose="020B0604020202020204" pitchFamily="34" charset="0"/>
                        <a:cs typeface="Arial" panose="020B0604020202020204" pitchFamily="34" charset="0"/>
                      </a:endParaRPr>
                    </a:p>
                  </a:txBody>
                  <a:tcPr marL="7628" marR="7628" marT="5085" marB="5085" anchor="b"/>
                </a:tc>
                <a:tc>
                  <a:txBody>
                    <a:bodyPr/>
                    <a:lstStyle/>
                    <a:p>
                      <a:pPr algn="l" rtl="0" fontAlgn="b">
                        <a:buNone/>
                      </a:pPr>
                      <a:r>
                        <a:rPr lang="el-GR" sz="2800" dirty="0">
                          <a:effectLst/>
                          <a:latin typeface="Arial" panose="020B0604020202020204" pitchFamily="34" charset="0"/>
                          <a:cs typeface="Arial" panose="020B0604020202020204" pitchFamily="34" charset="0"/>
                        </a:rPr>
                        <a:t>Αδικαιολόγητη παράλειψη εισοδήματος από τη φορολογική δήλωση</a:t>
                      </a:r>
                      <a:r>
                        <a:rPr lang="en-GB" sz="2800" dirty="0">
                          <a:effectLst/>
                          <a:latin typeface="Arial" panose="020B0604020202020204" pitchFamily="34" charset="0"/>
                          <a:cs typeface="Arial" panose="020B0604020202020204" pitchFamily="34" charset="0"/>
                        </a:rPr>
                        <a:t>.</a:t>
                      </a:r>
                      <a:endParaRPr lang="el-GR" sz="2800" dirty="0">
                        <a:effectLst/>
                        <a:latin typeface="Arial" panose="020B0604020202020204" pitchFamily="34" charset="0"/>
                        <a:cs typeface="Arial" panose="020B0604020202020204" pitchFamily="34" charset="0"/>
                      </a:endParaRPr>
                    </a:p>
                  </a:txBody>
                  <a:tcPr marL="7628" marR="7628" marT="5085" marB="5085" anchor="b"/>
                </a:tc>
                <a:tc>
                  <a:txBody>
                    <a:bodyPr/>
                    <a:lstStyle/>
                    <a:p>
                      <a:pPr algn="ctr" rtl="0" fontAlgn="b">
                        <a:buNone/>
                      </a:pPr>
                      <a:r>
                        <a:rPr lang="el-GR" sz="2800" dirty="0">
                          <a:effectLst/>
                          <a:latin typeface="Arial" panose="020B0604020202020204" pitchFamily="34" charset="0"/>
                          <a:cs typeface="Arial" panose="020B0604020202020204" pitchFamily="34" charset="0"/>
                        </a:rPr>
                        <a:t>2.000 Λίρες</a:t>
                      </a:r>
                    </a:p>
                  </a:txBody>
                  <a:tcPr marL="7628" marR="7628" marT="5085" marB="5085" anchor="ctr"/>
                </a:tc>
                <a:tc>
                  <a:txBody>
                    <a:bodyPr/>
                    <a:lstStyle/>
                    <a:p>
                      <a:pPr algn="ctr" rtl="0" fontAlgn="b">
                        <a:buNone/>
                      </a:pPr>
                      <a:r>
                        <a:rPr lang="en-CY" sz="2800" dirty="0">
                          <a:effectLst/>
                          <a:latin typeface="Arial" panose="020B0604020202020204" pitchFamily="34" charset="0"/>
                          <a:cs typeface="Arial" panose="020B0604020202020204" pitchFamily="34" charset="0"/>
                        </a:rPr>
                        <a:t>€5.</a:t>
                      </a:r>
                      <a:r>
                        <a:rPr lang="el-GR" sz="2800" dirty="0">
                          <a:effectLst/>
                          <a:latin typeface="Arial" panose="020B0604020202020204" pitchFamily="34" charset="0"/>
                          <a:cs typeface="Arial" panose="020B0604020202020204" pitchFamily="34" charset="0"/>
                        </a:rPr>
                        <a:t>0</a:t>
                      </a:r>
                      <a:r>
                        <a:rPr lang="en-CY" sz="2800" dirty="0">
                          <a:effectLst/>
                          <a:latin typeface="Arial" panose="020B0604020202020204" pitchFamily="34" charset="0"/>
                          <a:cs typeface="Arial" panose="020B0604020202020204" pitchFamily="34" charset="0"/>
                        </a:rPr>
                        <a:t>00</a:t>
                      </a:r>
                      <a:endParaRPr lang="el-GR" sz="2800" dirty="0">
                        <a:effectLst/>
                        <a:latin typeface="Arial" panose="020B0604020202020204" pitchFamily="34" charset="0"/>
                        <a:cs typeface="Arial" panose="020B0604020202020204" pitchFamily="34" charset="0"/>
                      </a:endParaRPr>
                    </a:p>
                  </a:txBody>
                  <a:tcPr marL="7628" marR="7628" marT="5085" marB="5085" anchor="ctr"/>
                </a:tc>
                <a:extLst>
                  <a:ext uri="{0D108BD9-81ED-4DB2-BD59-A6C34878D82A}">
                    <a16:rowId xmlns:a16="http://schemas.microsoft.com/office/drawing/2014/main" val="1511707902"/>
                  </a:ext>
                </a:extLst>
              </a:tr>
              <a:tr h="1575913">
                <a:tc>
                  <a:txBody>
                    <a:bodyPr/>
                    <a:lstStyle/>
                    <a:p>
                      <a:pPr algn="ctr" rtl="0" fontAlgn="b">
                        <a:buNone/>
                      </a:pPr>
                      <a:r>
                        <a:rPr lang="en-GB" sz="2800" dirty="0">
                          <a:effectLst/>
                          <a:latin typeface="Arial" panose="020B0604020202020204" pitchFamily="34" charset="0"/>
                          <a:cs typeface="Arial" panose="020B0604020202020204" pitchFamily="34" charset="0"/>
                        </a:rPr>
                        <a:t>3.</a:t>
                      </a:r>
                    </a:p>
                    <a:p>
                      <a:pPr algn="ctr" rtl="0" fontAlgn="b">
                        <a:buNone/>
                      </a:pPr>
                      <a:endParaRPr lang="en-GB" sz="2800" dirty="0">
                        <a:effectLst/>
                        <a:latin typeface="Arial" panose="020B0604020202020204" pitchFamily="34" charset="0"/>
                        <a:cs typeface="Arial" panose="020B0604020202020204" pitchFamily="34" charset="0"/>
                      </a:endParaRPr>
                    </a:p>
                    <a:p>
                      <a:pPr algn="ctr" rtl="0" fontAlgn="b">
                        <a:buNone/>
                      </a:pPr>
                      <a:endParaRPr lang="el-GR" sz="2800" dirty="0">
                        <a:effectLst/>
                        <a:latin typeface="Arial" panose="020B0604020202020204" pitchFamily="34" charset="0"/>
                        <a:cs typeface="Arial" panose="020B0604020202020204" pitchFamily="34" charset="0"/>
                      </a:endParaRPr>
                    </a:p>
                  </a:txBody>
                  <a:tcPr marL="7628" marR="7628" marT="5085" marB="5085" anchor="b"/>
                </a:tc>
                <a:tc>
                  <a:txBody>
                    <a:bodyPr/>
                    <a:lstStyle/>
                    <a:p>
                      <a:pPr algn="l" rtl="0" fontAlgn="b">
                        <a:buNone/>
                      </a:pPr>
                      <a:r>
                        <a:rPr lang="el-GR" sz="2800" dirty="0">
                          <a:effectLst/>
                          <a:latin typeface="Arial" panose="020B0604020202020204" pitchFamily="34" charset="0"/>
                          <a:cs typeface="Arial" panose="020B0604020202020204" pitchFamily="34" charset="0"/>
                        </a:rPr>
                        <a:t>Μη συμμόρφωση με τους Κανονισμούς του ΥΠΣΥΜΒ για την έκδοση τιμολογίων και αποδείξεων</a:t>
                      </a:r>
                      <a:r>
                        <a:rPr lang="en-GB" sz="2800" dirty="0">
                          <a:effectLst/>
                          <a:latin typeface="Arial" panose="020B0604020202020204" pitchFamily="34" charset="0"/>
                          <a:cs typeface="Arial" panose="020B0604020202020204" pitchFamily="34" charset="0"/>
                        </a:rPr>
                        <a:t>.</a:t>
                      </a:r>
                      <a:endParaRPr lang="el-GR" sz="2800" dirty="0">
                        <a:effectLst/>
                        <a:latin typeface="Arial" panose="020B0604020202020204" pitchFamily="34" charset="0"/>
                        <a:cs typeface="Arial" panose="020B0604020202020204" pitchFamily="34" charset="0"/>
                      </a:endParaRPr>
                    </a:p>
                  </a:txBody>
                  <a:tcPr marL="7628" marR="7628" marT="5085" marB="5085" anchor="b"/>
                </a:tc>
                <a:tc>
                  <a:txBody>
                    <a:bodyPr/>
                    <a:lstStyle/>
                    <a:p>
                      <a:pPr algn="ctr" rtl="0" fontAlgn="b">
                        <a:buNone/>
                      </a:pPr>
                      <a:r>
                        <a:rPr lang="en-GB" sz="2800" dirty="0">
                          <a:effectLst/>
                          <a:latin typeface="Arial" panose="020B0604020202020204" pitchFamily="34" charset="0"/>
                          <a:cs typeface="Arial" panose="020B0604020202020204" pitchFamily="34" charset="0"/>
                        </a:rPr>
                        <a:t>450 </a:t>
                      </a:r>
                      <a:r>
                        <a:rPr lang="el-GR" sz="2800" dirty="0">
                          <a:effectLst/>
                          <a:latin typeface="Arial" panose="020B0604020202020204" pitchFamily="34" charset="0"/>
                          <a:cs typeface="Arial" panose="020B0604020202020204" pitchFamily="34" charset="0"/>
                        </a:rPr>
                        <a:t>Λίρες</a:t>
                      </a:r>
                    </a:p>
                    <a:p>
                      <a:pPr algn="ctr" rtl="0" fontAlgn="b">
                        <a:buNone/>
                      </a:pPr>
                      <a:endParaRPr lang="el-GR" sz="2800" dirty="0">
                        <a:effectLst/>
                        <a:latin typeface="Arial" panose="020B0604020202020204" pitchFamily="34" charset="0"/>
                        <a:cs typeface="Arial" panose="020B0604020202020204" pitchFamily="34" charset="0"/>
                      </a:endParaRPr>
                    </a:p>
                  </a:txBody>
                  <a:tcPr marL="7628" marR="7628" marT="5085" marB="5085" anchor="ctr"/>
                </a:tc>
                <a:tc>
                  <a:txBody>
                    <a:bodyPr/>
                    <a:lstStyle/>
                    <a:p>
                      <a:pPr algn="ctr" rtl="0" fontAlgn="b">
                        <a:buNone/>
                      </a:pPr>
                      <a:r>
                        <a:rPr lang="en-CY" sz="2800" dirty="0">
                          <a:effectLst/>
                          <a:latin typeface="Arial" panose="020B0604020202020204" pitchFamily="34" charset="0"/>
                          <a:cs typeface="Arial" panose="020B0604020202020204" pitchFamily="34" charset="0"/>
                        </a:rPr>
                        <a:t>€5.00</a:t>
                      </a:r>
                      <a:r>
                        <a:rPr lang="el-GR" sz="2800" dirty="0">
                          <a:effectLst/>
                          <a:latin typeface="Arial" panose="020B0604020202020204" pitchFamily="34" charset="0"/>
                          <a:cs typeface="Arial" panose="020B0604020202020204" pitchFamily="34" charset="0"/>
                        </a:rPr>
                        <a:t>0</a:t>
                      </a:r>
                    </a:p>
                    <a:p>
                      <a:pPr algn="ctr" rtl="0" fontAlgn="b">
                        <a:buNone/>
                      </a:pPr>
                      <a:endParaRPr lang="en-GB" sz="2800" dirty="0">
                        <a:effectLst/>
                        <a:latin typeface="Arial" panose="020B0604020202020204" pitchFamily="34" charset="0"/>
                        <a:cs typeface="Arial" panose="020B0604020202020204" pitchFamily="34" charset="0"/>
                      </a:endParaRPr>
                    </a:p>
                  </a:txBody>
                  <a:tcPr marL="7628" marR="7628" marT="5085" marB="5085" anchor="ctr"/>
                </a:tc>
                <a:extLst>
                  <a:ext uri="{0D108BD9-81ED-4DB2-BD59-A6C34878D82A}">
                    <a16:rowId xmlns:a16="http://schemas.microsoft.com/office/drawing/2014/main" val="612844932"/>
                  </a:ext>
                </a:extLst>
              </a:tr>
            </a:tbl>
          </a:graphicData>
        </a:graphic>
      </p:graphicFrame>
    </p:spTree>
    <p:extLst>
      <p:ext uri="{BB962C8B-B14F-4D97-AF65-F5344CB8AC3E}">
        <p14:creationId xmlns:p14="http://schemas.microsoft.com/office/powerpoint/2010/main" val="3571982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6" name="Freeform 6"/>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8" name="TextBox 7">
            <a:extLst>
              <a:ext uri="{FF2B5EF4-FFF2-40B4-BE49-F238E27FC236}">
                <a16:creationId xmlns:a16="http://schemas.microsoft.com/office/drawing/2014/main" id="{C412C73B-90A4-758E-7527-828DCC60B1DA}"/>
              </a:ext>
            </a:extLst>
          </p:cNvPr>
          <p:cNvSpPr txBox="1"/>
          <p:nvPr/>
        </p:nvSpPr>
        <p:spPr>
          <a:xfrm>
            <a:off x="1295400" y="2998377"/>
            <a:ext cx="15972768" cy="7171194"/>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1200"/>
              </a:spcBef>
              <a:spcAft>
                <a:spcPts val="0"/>
              </a:spcAft>
              <a:buClrTx/>
              <a:buSzTx/>
              <a:buFont typeface="Arial" pitchFamily="34" charset="0"/>
              <a:buNone/>
              <a:tabLst/>
              <a:defRPr/>
            </a:pP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Από το φορολογικό έτος 2026, υποχρέωση υποβολής δήλωσης, έχουν:</a:t>
            </a:r>
          </a:p>
          <a:p>
            <a:pPr marL="457200"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2800" b="1" i="0" u="none" strike="noStrike" kern="1200" cap="none" spc="0" normalizeH="0" baseline="0" noProof="0" dirty="0">
                <a:ln>
                  <a:noFill/>
                </a:ln>
                <a:solidFill>
                  <a:srgbClr val="404040"/>
                </a:solidFill>
                <a:effectLst/>
                <a:uLnTx/>
                <a:uFillTx/>
                <a:latin typeface="Arial" panose="020B0604020202020204"/>
                <a:ea typeface="+mn-ea"/>
                <a:cs typeface="+mn-cs"/>
              </a:rPr>
              <a:t>Άτομα</a:t>
            </a: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 που είναι </a:t>
            </a:r>
            <a:r>
              <a:rPr kumimoji="0" lang="el-GR" sz="2800" b="1" i="0" u="none" strike="noStrike" kern="1200" cap="none" spc="0" normalizeH="0" baseline="0" noProof="0" dirty="0">
                <a:ln>
                  <a:noFill/>
                </a:ln>
                <a:solidFill>
                  <a:srgbClr val="404040"/>
                </a:solidFill>
                <a:effectLst/>
                <a:uLnTx/>
                <a:uFillTx/>
                <a:latin typeface="Arial" panose="020B0604020202020204"/>
                <a:ea typeface="+mn-ea"/>
                <a:cs typeface="+mn-cs"/>
              </a:rPr>
              <a:t>Φορολογικοί κάτοικοι Κύπρου </a:t>
            </a: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που:</a:t>
            </a:r>
          </a:p>
          <a:p>
            <a:pPr marL="812800" marR="0" lvl="0" indent="-457200" algn="just" defTabSz="630238"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 Έχουν μεικτό εισόδημα εντός ή εκτός Κύπρου, που εμπίπτει στο Άρθρο 5(1)</a:t>
            </a:r>
            <a:r>
              <a:rPr kumimoji="0" lang="el-GR" sz="2800" b="0" i="0" u="none" strike="noStrike" kern="1200" cap="none" spc="0" normalizeH="0" baseline="0" noProof="0" dirty="0">
                <a:ln>
                  <a:noFill/>
                </a:ln>
                <a:solidFill>
                  <a:srgbClr val="009E9A"/>
                </a:solidFill>
                <a:effectLst/>
                <a:uLnTx/>
                <a:uFillTx/>
                <a:latin typeface="Arial" panose="020B0604020202020204"/>
                <a:ea typeface="+mn-ea"/>
                <a:cs typeface="+mn-cs"/>
              </a:rPr>
              <a:t>*</a:t>
            </a: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 του περί 	Φορολογίας του Εισοδήματος Νόμου, </a:t>
            </a:r>
          </a:p>
          <a:p>
            <a:pPr marL="630238" marR="0" lvl="0" algn="just" defTabSz="914400" rtl="0" eaLnBrk="1" fontAlgn="auto" latinLnBrk="0" hangingPunct="1">
              <a:lnSpc>
                <a:spcPct val="100000"/>
              </a:lnSpc>
              <a:spcBef>
                <a:spcPct val="20000"/>
              </a:spcBef>
              <a:spcAft>
                <a:spcPts val="0"/>
              </a:spcAft>
              <a:buClr>
                <a:srgbClr val="00C0BC"/>
              </a:buClr>
              <a:buSzTx/>
              <a:tabLst/>
              <a:defRPr/>
            </a:pPr>
            <a:r>
              <a:rPr lang="el-GR" sz="2800" dirty="0">
                <a:solidFill>
                  <a:srgbClr val="009E9A"/>
                </a:solidFill>
                <a:latin typeface="Arial" panose="020B0604020202020204"/>
              </a:rPr>
              <a:t>*</a:t>
            </a:r>
            <a:r>
              <a:rPr kumimoji="0" lang="el-GR" sz="2400" b="0" i="0" u="none" strike="noStrike" kern="1200" cap="none" spc="0" normalizeH="0" baseline="0" noProof="0" dirty="0">
                <a:ln>
                  <a:noFill/>
                </a:ln>
                <a:solidFill>
                  <a:srgbClr val="404040"/>
                </a:solidFill>
                <a:effectLst/>
                <a:uLnTx/>
                <a:uFillTx/>
                <a:latin typeface="Arial" panose="020B0604020202020204"/>
                <a:ea typeface="+mn-ea"/>
                <a:cs typeface="+mn-cs"/>
              </a:rPr>
              <a:t>Εισόδημα/κέρδος/όφελος από άσκηση επιχείρησης, εργοδότηση (περιλαμβανομένων χαριστικών πληρωμών για τερματισμό εργοδότησης/αφυπηρέτησης), μερίσματα, τόκους, σύνταξη, ποσά εισοδήματος πληρωτέα σύμφωνα με απόφαση δικαστηρίου ή σύμφωνα με όρο που τέθηκε σε διαθήκη ή σύμβαση, μισθώματα, δικαιώματα πνευματικής ιδιοκτησίας ή ευρεσιτεχνίας,</a:t>
            </a:r>
            <a:r>
              <a:rPr kumimoji="0" lang="en-US" sz="2400" b="0" i="0" u="none" strike="noStrike" kern="1200" cap="none" spc="0" normalizeH="0" baseline="0" noProof="0" dirty="0">
                <a:ln>
                  <a:noFill/>
                </a:ln>
                <a:solidFill>
                  <a:srgbClr val="404040"/>
                </a:solidFill>
                <a:effectLst/>
                <a:uLnTx/>
                <a:uFillTx/>
                <a:latin typeface="Arial" panose="020B0604020202020204"/>
                <a:ea typeface="+mn-ea"/>
                <a:cs typeface="+mn-cs"/>
              </a:rPr>
              <a:t> </a:t>
            </a:r>
            <a:r>
              <a:rPr kumimoji="0" lang="el-GR" sz="2400" b="0" i="0" u="none" strike="noStrike" kern="1200" cap="none" spc="0" normalizeH="0" baseline="0" noProof="0" dirty="0">
                <a:ln>
                  <a:noFill/>
                </a:ln>
                <a:solidFill>
                  <a:srgbClr val="404040"/>
                </a:solidFill>
                <a:effectLst/>
                <a:uLnTx/>
                <a:uFillTx/>
                <a:latin typeface="Arial" panose="020B0604020202020204"/>
                <a:ea typeface="+mn-ea"/>
                <a:cs typeface="+mn-cs"/>
              </a:rPr>
              <a:t>ιδιοκτησία, πώληση</a:t>
            </a:r>
            <a:r>
              <a:rPr kumimoji="0" lang="en-US" sz="2400" b="0" i="0" u="none" strike="noStrike" kern="1200" cap="none" spc="0" normalizeH="0" baseline="0" noProof="0" dirty="0">
                <a:ln>
                  <a:noFill/>
                </a:ln>
                <a:solidFill>
                  <a:srgbClr val="404040"/>
                </a:solidFill>
                <a:effectLst/>
                <a:uLnTx/>
                <a:uFillTx/>
                <a:latin typeface="Arial" panose="020B0604020202020204"/>
                <a:ea typeface="+mn-ea"/>
                <a:cs typeface="+mn-cs"/>
              </a:rPr>
              <a:t> </a:t>
            </a:r>
            <a:r>
              <a:rPr kumimoji="0" lang="el-GR" sz="2400" b="0" i="0" u="none" strike="noStrike" kern="1200" cap="none" spc="0" normalizeH="0" baseline="0" noProof="0" dirty="0" err="1">
                <a:ln>
                  <a:noFill/>
                </a:ln>
                <a:solidFill>
                  <a:srgbClr val="404040"/>
                </a:solidFill>
                <a:effectLst/>
                <a:uLnTx/>
                <a:uFillTx/>
                <a:latin typeface="Arial" panose="020B0604020202020204"/>
                <a:ea typeface="+mn-ea"/>
                <a:cs typeface="+mn-cs"/>
              </a:rPr>
              <a:t>κρυπτοστοιχείων</a:t>
            </a:r>
            <a:r>
              <a:rPr kumimoji="0" lang="el-GR" sz="2400" b="0" i="0" u="none" strike="noStrike" kern="1200" cap="none" spc="0" normalizeH="0" baseline="0" noProof="0" dirty="0">
                <a:ln>
                  <a:noFill/>
                </a:ln>
                <a:solidFill>
                  <a:srgbClr val="404040"/>
                </a:solidFill>
                <a:effectLst/>
                <a:uLnTx/>
                <a:uFillTx/>
                <a:latin typeface="Arial" panose="020B0604020202020204"/>
                <a:ea typeface="+mn-ea"/>
                <a:cs typeface="+mn-cs"/>
              </a:rPr>
              <a:t>, παραβίαση/ακύρωση σύμβασης.</a:t>
            </a:r>
          </a:p>
          <a:p>
            <a:pPr marL="355600" marR="0" lvl="0" algn="just" defTabSz="914400" rtl="0" eaLnBrk="1" fontAlgn="auto" latinLnBrk="0" hangingPunct="1">
              <a:lnSpc>
                <a:spcPct val="100000"/>
              </a:lnSpc>
              <a:spcBef>
                <a:spcPct val="20000"/>
              </a:spcBef>
              <a:spcAft>
                <a:spcPts val="0"/>
              </a:spcAft>
              <a:buClr>
                <a:srgbClr val="00C0BC"/>
              </a:buClr>
              <a:buSzTx/>
              <a:tabLst/>
              <a:defRPr/>
            </a:pP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ή / και </a:t>
            </a:r>
          </a:p>
          <a:p>
            <a:pPr marL="812800"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tab pos="263525" algn="l"/>
              </a:tabLst>
              <a:defRPr/>
            </a:pP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Είναι ηλικίας 25 έως 70 ετών, εντός του φορολογικού έτους, ανεξαρτήτως ύψους εισοδήματος (ακόμα και εάν δεν έχουν εισόδημα)</a:t>
            </a:r>
          </a:p>
          <a:p>
            <a:pPr marL="355600" marR="0" lvl="0" algn="just" defTabSz="914400" rtl="0" eaLnBrk="1" fontAlgn="auto" latinLnBrk="0" hangingPunct="1">
              <a:lnSpc>
                <a:spcPct val="100000"/>
              </a:lnSpc>
              <a:spcBef>
                <a:spcPct val="20000"/>
              </a:spcBef>
              <a:spcAft>
                <a:spcPts val="0"/>
              </a:spcAft>
              <a:buClr>
                <a:srgbClr val="00C0BC"/>
              </a:buClr>
              <a:buSzTx/>
              <a:tabLst>
                <a:tab pos="0" algn="l"/>
                <a:tab pos="538163" algn="l"/>
              </a:tabLst>
              <a:defRPr/>
            </a:pPr>
            <a:endParaRPr kumimoji="0" lang="el-GR" sz="12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355600" marR="0" lvl="0" algn="just" defTabSz="914400" rtl="0" eaLnBrk="1" fontAlgn="auto" latinLnBrk="0" hangingPunct="1">
              <a:lnSpc>
                <a:spcPct val="100000"/>
              </a:lnSpc>
              <a:spcBef>
                <a:spcPct val="20000"/>
              </a:spcBef>
              <a:spcAft>
                <a:spcPts val="0"/>
              </a:spcAft>
              <a:buClr>
                <a:srgbClr val="00C0BC"/>
              </a:buClr>
              <a:buSzTx/>
              <a:tabLst>
                <a:tab pos="0" algn="l"/>
                <a:tab pos="538163" algn="l"/>
              </a:tabLst>
              <a:defRPr/>
            </a:pP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Δηλαδή για φορολογικούς κάτοικους Κύπρου, </a:t>
            </a:r>
            <a:r>
              <a:rPr kumimoji="0" lang="el-GR" sz="2800" b="1" i="0" u="sng" strike="noStrike" kern="1200" cap="none" spc="0" normalizeH="0" baseline="0" noProof="0" dirty="0">
                <a:ln>
                  <a:noFill/>
                </a:ln>
                <a:solidFill>
                  <a:srgbClr val="009E9A"/>
                </a:solidFill>
                <a:effectLst/>
                <a:uLnTx/>
                <a:uFillTx/>
                <a:latin typeface="Arial" panose="020B0604020202020204"/>
                <a:ea typeface="+mn-ea"/>
                <a:cs typeface="+mn-cs"/>
              </a:rPr>
              <a:t>εξαίρεση</a:t>
            </a: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 από την υποχρέωση υποβολής φορολογικής δήλωσης έχουν τα άτομα που δεν έχουν μεικτό εισόδημα </a:t>
            </a:r>
            <a:r>
              <a:rPr kumimoji="0" lang="el-GR" sz="2800" b="0" i="0" u="sng" strike="noStrike" kern="1200" cap="none" spc="0" normalizeH="0" baseline="0" noProof="0" dirty="0">
                <a:ln>
                  <a:noFill/>
                </a:ln>
                <a:solidFill>
                  <a:srgbClr val="404040"/>
                </a:solidFill>
                <a:effectLst/>
                <a:uLnTx/>
                <a:uFillTx/>
                <a:latin typeface="Arial" panose="020B0604020202020204"/>
                <a:ea typeface="+mn-ea"/>
                <a:cs typeface="+mn-cs"/>
              </a:rPr>
              <a:t>και</a:t>
            </a:r>
            <a:r>
              <a:rPr kumimoji="0" lang="el-GR" sz="2800" b="0" i="0" u="none" strike="noStrike" kern="1200" cap="none" spc="0" normalizeH="0" baseline="0" noProof="0" dirty="0">
                <a:ln>
                  <a:noFill/>
                </a:ln>
                <a:solidFill>
                  <a:srgbClr val="404040"/>
                </a:solidFill>
                <a:effectLst/>
                <a:uLnTx/>
                <a:uFillTx/>
                <a:latin typeface="Arial" panose="020B0604020202020204"/>
                <a:ea typeface="+mn-ea"/>
                <a:cs typeface="+mn-cs"/>
              </a:rPr>
              <a:t> είναι κάτω των 25 ετών ή άνω των 70 ετών.</a:t>
            </a:r>
            <a:r>
              <a:rPr lang="el-GR" sz="3600" b="1" dirty="0">
                <a:solidFill>
                  <a:srgbClr val="00C0BC"/>
                </a:solidFill>
                <a:latin typeface="Arial" panose="020B0604020202020204" pitchFamily="34" charset="0"/>
                <a:cs typeface="Arial" panose="020B0604020202020204" pitchFamily="34" charset="0"/>
              </a:rPr>
              <a:t> </a:t>
            </a:r>
            <a:endParaRPr lang="en-CY" sz="3600" b="1" dirty="0">
              <a:solidFill>
                <a:srgbClr val="00C0BC"/>
              </a:solidFill>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814D2B15-34AA-1C60-883F-37596B1679C7}"/>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5</a:t>
            </a:fld>
            <a:endParaRPr lang="en-US" sz="2000"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42314CB5-DAED-4B27-128F-C61D96B9B7ED}"/>
              </a:ext>
            </a:extLst>
          </p:cNvPr>
          <p:cNvSpPr txBox="1">
            <a:spLocks/>
          </p:cNvSpPr>
          <p:nvPr/>
        </p:nvSpPr>
        <p:spPr>
          <a:xfrm>
            <a:off x="3886200" y="228991"/>
            <a:ext cx="14401800" cy="276938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6000" b="1" dirty="0">
                <a:solidFill>
                  <a:srgbClr val="009E9A"/>
                </a:solidFill>
                <a:latin typeface="Arial" panose="020B0604020202020204" pitchFamily="34" charset="0"/>
              </a:rPr>
              <a:t>Άρθρο 5</a:t>
            </a:r>
            <a:r>
              <a:rPr lang="en-GB" sz="6000" b="1" dirty="0">
                <a:solidFill>
                  <a:srgbClr val="009E9A"/>
                </a:solidFill>
                <a:latin typeface="Arial" panose="020B0604020202020204" pitchFamily="34" charset="0"/>
              </a:rPr>
              <a:t>(1)</a:t>
            </a:r>
            <a:r>
              <a:rPr lang="el-GR" sz="6000" b="1" dirty="0">
                <a:solidFill>
                  <a:srgbClr val="009E9A"/>
                </a:solidFill>
                <a:latin typeface="Arial" panose="020B0604020202020204" pitchFamily="34" charset="0"/>
              </a:rPr>
              <a:t> - Υποβολή φορολογικών δηλώσεων (Άτομα) - Ισχύς από φορολογικό έτος 2026</a:t>
            </a:r>
            <a:endParaRPr lang="en-CY" sz="6000" b="1" dirty="0">
              <a:solidFill>
                <a:srgbClr val="009E9A"/>
              </a:solidFill>
              <a:latin typeface="Arial" panose="020B0604020202020204" pitchFamily="34" charset="0"/>
              <a:ea typeface="+mn-ea"/>
              <a:cs typeface="Arial" panose="020B060402020202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103A3-D7F5-91C5-2D7B-51003080752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94DE469-D3B4-87C3-2D7B-C17DFC690CF5}"/>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FE995238-381E-3CCC-371C-0C89D0084FE4}"/>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F38739DC-6010-9436-F532-F855336A50A2}"/>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3" name="Slide Number Placeholder 9">
            <a:extLst>
              <a:ext uri="{FF2B5EF4-FFF2-40B4-BE49-F238E27FC236}">
                <a16:creationId xmlns:a16="http://schemas.microsoft.com/office/drawing/2014/main" id="{3A172A5D-6929-8DF5-7EB8-1579AC453717}"/>
              </a:ext>
            </a:extLst>
          </p:cNvPr>
          <p:cNvSpPr txBox="1">
            <a:spLocks/>
          </p:cNvSpPr>
          <p:nvPr/>
        </p:nvSpPr>
        <p:spPr>
          <a:xfrm>
            <a:off x="15663564" y="943936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50</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859FD94-1B04-58BF-C78D-497944857686}"/>
              </a:ext>
            </a:extLst>
          </p:cNvPr>
          <p:cNvSpPr txBox="1"/>
          <p:nvPr/>
        </p:nvSpPr>
        <p:spPr>
          <a:xfrm>
            <a:off x="804564" y="2848736"/>
            <a:ext cx="16992600" cy="923330"/>
          </a:xfrm>
          <a:prstGeom prst="rect">
            <a:avLst/>
          </a:prstGeom>
          <a:noFill/>
        </p:spPr>
        <p:txBody>
          <a:bodyPr wrap="square">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endParaRPr kumimoji="0" lang="el-GR" sz="5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127AFBA0-04FC-BD26-A4E5-83DD6D458228}"/>
              </a:ext>
            </a:extLst>
          </p:cNvPr>
          <p:cNvSpPr txBox="1"/>
          <p:nvPr/>
        </p:nvSpPr>
        <p:spPr>
          <a:xfrm>
            <a:off x="4267201" y="162710"/>
            <a:ext cx="11582400"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50Α – Χρηματικές </a:t>
            </a:r>
          </a:p>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Επιβαρύνσεις</a:t>
            </a:r>
            <a:endParaRPr lang="LID4096" sz="13800" dirty="0">
              <a:solidFill>
                <a:srgbClr val="009E9A"/>
              </a:solidFill>
            </a:endParaRPr>
          </a:p>
        </p:txBody>
      </p:sp>
      <p:pic>
        <p:nvPicPr>
          <p:cNvPr id="9" name="Picture 8">
            <a:extLst>
              <a:ext uri="{FF2B5EF4-FFF2-40B4-BE49-F238E27FC236}">
                <a16:creationId xmlns:a16="http://schemas.microsoft.com/office/drawing/2014/main" id="{66079AFE-023E-4520-DBF1-632EE92C1EE1}"/>
              </a:ext>
            </a:extLst>
          </p:cNvPr>
          <p:cNvPicPr>
            <a:picLocks noChangeAspect="1"/>
          </p:cNvPicPr>
          <p:nvPr/>
        </p:nvPicPr>
        <p:blipFill>
          <a:blip r:embed="rId6"/>
          <a:stretch>
            <a:fillRect/>
          </a:stretch>
        </p:blipFill>
        <p:spPr>
          <a:xfrm>
            <a:off x="1219200" y="2109322"/>
            <a:ext cx="16002000" cy="7570178"/>
          </a:xfrm>
          <a:prstGeom prst="rect">
            <a:avLst/>
          </a:prstGeom>
        </p:spPr>
      </p:pic>
    </p:spTree>
    <p:extLst>
      <p:ext uri="{BB962C8B-B14F-4D97-AF65-F5344CB8AC3E}">
        <p14:creationId xmlns:p14="http://schemas.microsoft.com/office/powerpoint/2010/main" val="13257957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14C9E-A5CB-43E9-8A6E-3708F7E23FE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C5B4870-D924-C7CE-0533-782CCB328CE9}"/>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A075725F-773B-37FC-7BEA-C799C5BAB900}"/>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66FDC647-CC69-475D-3C84-ED847BFBBB98}"/>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0779E1F6-D2D3-2C29-C62A-8632DAC01D00}"/>
              </a:ext>
            </a:extLst>
          </p:cNvPr>
          <p:cNvSpPr txBox="1"/>
          <p:nvPr/>
        </p:nvSpPr>
        <p:spPr>
          <a:xfrm>
            <a:off x="990599" y="2514544"/>
            <a:ext cx="15944629" cy="7035772"/>
          </a:xfrm>
          <a:prstGeom prst="rect">
            <a:avLst/>
          </a:prstGeom>
          <a:noFill/>
        </p:spPr>
        <p:txBody>
          <a:bodyPr wrap="square">
            <a:spAutoFit/>
          </a:bodyPr>
          <a:lstStyle/>
          <a:p>
            <a:pPr marL="685800" lvl="0" indent="-685800" algn="just">
              <a:spcBef>
                <a:spcPct val="20000"/>
              </a:spcBef>
              <a:buClr>
                <a:srgbClr val="00C0BC"/>
              </a:buClr>
              <a:buFont typeface="Wingdings" panose="05000000000000000000" pitchFamily="2" charset="2"/>
              <a:buChar char="Ø"/>
              <a:defRPr/>
            </a:pP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Όταν ο Έφορος, με </a:t>
            </a:r>
            <a:r>
              <a:rPr kumimoji="0" lang="el-GR" sz="4800" b="1" i="0" u="none" strike="noStrike" kern="1200" cap="none" spc="0" normalizeH="0" baseline="0" noProof="0" dirty="0">
                <a:ln>
                  <a:noFill/>
                </a:ln>
                <a:solidFill>
                  <a:prstClr val="black"/>
                </a:solidFill>
                <a:effectLst/>
                <a:uLnTx/>
                <a:uFillTx/>
                <a:latin typeface="Arial" panose="020B0604020202020204"/>
                <a:ea typeface="+mn-ea"/>
                <a:cs typeface="+mn-cs"/>
              </a:rPr>
              <a:t>δημόσια ανακοίνωσή </a:t>
            </a: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του, </a:t>
            </a:r>
            <a:r>
              <a:rPr kumimoji="0" lang="el-GR" sz="4800" b="1" i="0" u="none" strike="noStrike" kern="1200" cap="none" spc="0" normalizeH="0" baseline="0" noProof="0" dirty="0">
                <a:ln>
                  <a:noFill/>
                </a:ln>
                <a:solidFill>
                  <a:prstClr val="black"/>
                </a:solidFill>
                <a:effectLst/>
                <a:uLnTx/>
                <a:uFillTx/>
                <a:latin typeface="Arial" panose="020B0604020202020204"/>
                <a:ea typeface="+mn-ea"/>
                <a:cs typeface="+mn-cs"/>
              </a:rPr>
              <a:t>παρατείνει την προθεσμία</a:t>
            </a: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 υποβολής φορολογικής δήλωσης (για πρόσωπα με υποχρέωση </a:t>
            </a:r>
            <a:r>
              <a:rPr lang="el-GR" sz="4800" dirty="0">
                <a:solidFill>
                  <a:prstClr val="black"/>
                </a:solidFill>
                <a:latin typeface="Arial" panose="020B0604020202020204"/>
              </a:rPr>
              <a:t>είτε </a:t>
            </a: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έως 31/7, είτε έως 31/1) και ο φορολογούμενος υποβάλλει τη δήλωση και την αυτοφορολογία βάσει αυτής, </a:t>
            </a:r>
            <a:r>
              <a:rPr kumimoji="0" lang="el-GR" sz="4800" b="1" i="0" u="none" strike="noStrike" kern="1200" cap="none" spc="0" normalizeH="0" baseline="0" noProof="0" dirty="0">
                <a:ln>
                  <a:noFill/>
                </a:ln>
                <a:solidFill>
                  <a:prstClr val="black"/>
                </a:solidFill>
                <a:effectLst/>
                <a:uLnTx/>
                <a:uFillTx/>
                <a:latin typeface="Arial" panose="020B0604020202020204"/>
                <a:ea typeface="+mn-ea"/>
                <a:cs typeface="+mn-cs"/>
              </a:rPr>
              <a:t>εντός της παραταθείσας προθεσμίας</a:t>
            </a: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 τότε δεν επιβάλλεται η χρηματική επιβάρυνση:</a:t>
            </a:r>
            <a:r>
              <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a:t>
            </a:r>
          </a:p>
          <a:p>
            <a:pPr marL="1600200" lvl="2" indent="-685800" algn="just">
              <a:spcBef>
                <a:spcPct val="20000"/>
              </a:spcBef>
              <a:buClr>
                <a:srgbClr val="00C0BC"/>
              </a:buClr>
              <a:buFont typeface="Wingdings" panose="05000000000000000000" pitchFamily="2" charset="2"/>
              <a:buChar char="§"/>
              <a:defRPr/>
            </a:pP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για εκπρόθεσμη υποβολή δήλωσης, και  </a:t>
            </a:r>
          </a:p>
          <a:p>
            <a:pPr marL="1600200" lvl="2" indent="-685800" algn="just">
              <a:spcBef>
                <a:spcPct val="20000"/>
              </a:spcBef>
              <a:buClr>
                <a:srgbClr val="00C0BC"/>
              </a:buClr>
              <a:buFont typeface="Wingdings" panose="05000000000000000000" pitchFamily="2" charset="2"/>
              <a:buChar char="§"/>
              <a:defRPr/>
            </a:pP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για εκπρόθεσμη καταβολή </a:t>
            </a:r>
            <a:r>
              <a:rPr kumimoji="0" lang="el-GR" sz="4800" b="0" i="0" u="none" strike="noStrike" kern="1200" cap="none" spc="0" normalizeH="0" baseline="0" noProof="0" dirty="0" err="1">
                <a:ln>
                  <a:noFill/>
                </a:ln>
                <a:solidFill>
                  <a:prstClr val="black"/>
                </a:solidFill>
                <a:effectLst/>
                <a:uLnTx/>
                <a:uFillTx/>
                <a:latin typeface="Arial" panose="020B0604020202020204"/>
                <a:ea typeface="+mn-ea"/>
                <a:cs typeface="+mn-cs"/>
              </a:rPr>
              <a:t>αυτοφορολογίας</a:t>
            </a:r>
            <a:r>
              <a:rPr kumimoji="0" lang="el-GR" sz="4800" b="0" i="0" u="none" strike="noStrike" kern="1200" cap="none" spc="0" normalizeH="0" baseline="0" noProof="0" dirty="0">
                <a:ln>
                  <a:noFill/>
                </a:ln>
                <a:solidFill>
                  <a:prstClr val="black"/>
                </a:solidFill>
                <a:effectLst/>
                <a:uLnTx/>
                <a:uFillTx/>
                <a:latin typeface="Arial" panose="020B0604020202020204"/>
                <a:ea typeface="+mn-ea"/>
                <a:cs typeface="+mn-cs"/>
              </a:rPr>
              <a:t>. </a:t>
            </a:r>
            <a:endParaRPr kumimoji="0" lang="en-CY" sz="4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4" name="Slide Number Placeholder 9">
            <a:extLst>
              <a:ext uri="{FF2B5EF4-FFF2-40B4-BE49-F238E27FC236}">
                <a16:creationId xmlns:a16="http://schemas.microsoft.com/office/drawing/2014/main" id="{7E0A3EED-617B-7AF0-D718-FD557BB2191E}"/>
              </a:ext>
            </a:extLst>
          </p:cNvPr>
          <p:cNvSpPr txBox="1">
            <a:spLocks/>
          </p:cNvSpPr>
          <p:nvPr/>
        </p:nvSpPr>
        <p:spPr>
          <a:xfrm>
            <a:off x="15478015" y="9320613"/>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51</a:t>
            </a:fld>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35279FC-B342-B7EF-2A05-53665CE02AA6}"/>
              </a:ext>
            </a:extLst>
          </p:cNvPr>
          <p:cNvSpPr txBox="1"/>
          <p:nvPr/>
        </p:nvSpPr>
        <p:spPr>
          <a:xfrm>
            <a:off x="4962415" y="165953"/>
            <a:ext cx="10515600"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50Α - Χρηματικές </a:t>
            </a:r>
          </a:p>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Επιβαρύνσεις (συνέχεια)</a:t>
            </a:r>
            <a:endParaRPr lang="LID4096" sz="6000" dirty="0">
              <a:solidFill>
                <a:srgbClr val="009E9A"/>
              </a:solidFill>
            </a:endParaRPr>
          </a:p>
        </p:txBody>
      </p:sp>
    </p:spTree>
    <p:extLst>
      <p:ext uri="{BB962C8B-B14F-4D97-AF65-F5344CB8AC3E}">
        <p14:creationId xmlns:p14="http://schemas.microsoft.com/office/powerpoint/2010/main" val="19749258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7CD9B-C19B-D570-0C64-65E4B8F722B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06FD431-2A97-B4A3-B5E1-006F11374C5C}"/>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C5BFD621-0C86-F2FD-7642-17449BF50A9B}"/>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2D28751C-A473-673E-EE47-4703BAEAB04F}"/>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C76A8643-5E73-FB47-CB53-6DDA2A1F4497}"/>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D8533B02-B1B1-0BE2-3C74-EAE87E3E587D}"/>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448C2A31-0AEC-A698-200F-478CC21195EC}"/>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30B629D0-8690-BED7-86C7-98ED809891D2}"/>
              </a:ext>
            </a:extLst>
          </p:cNvPr>
          <p:cNvSpPr txBox="1"/>
          <p:nvPr/>
        </p:nvSpPr>
        <p:spPr>
          <a:xfrm>
            <a:off x="1242725" y="4472422"/>
            <a:ext cx="16016575" cy="2585323"/>
          </a:xfrm>
          <a:prstGeom prst="rect">
            <a:avLst/>
          </a:prstGeom>
          <a:noFill/>
        </p:spPr>
        <p:txBody>
          <a:bodyPr wrap="square">
            <a:spAutoFit/>
          </a:bodyPr>
          <a:lstStyle/>
          <a:p>
            <a:pPr marL="342900" marR="0" lvl="0" indent="-342900" algn="l"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5400" b="0" i="0" u="none" strike="noStrike" kern="1200" cap="none" spc="0" normalizeH="0" baseline="0" noProof="0" dirty="0">
                <a:ln>
                  <a:noFill/>
                </a:ln>
                <a:solidFill>
                  <a:prstClr val="black"/>
                </a:solidFill>
                <a:effectLst/>
                <a:uLnTx/>
                <a:uFillTx/>
                <a:latin typeface="Arial" panose="020B0604020202020204"/>
                <a:ea typeface="+mn-ea"/>
                <a:cs typeface="+mn-cs"/>
              </a:rPr>
              <a:t>Αύξηση του διοικητικού προστίμου που ο Έφορος δύναται να επιβάλλει σε ποσό που δεν υπερβαίνει τις €6.000 (από €4.000).</a:t>
            </a:r>
            <a:endParaRPr kumimoji="0" lang="en-CY" sz="54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5" name="TextBox 4">
            <a:extLst>
              <a:ext uri="{FF2B5EF4-FFF2-40B4-BE49-F238E27FC236}">
                <a16:creationId xmlns:a16="http://schemas.microsoft.com/office/drawing/2014/main" id="{2032508B-85EC-AC48-8314-C93B79B26D3F}"/>
              </a:ext>
            </a:extLst>
          </p:cNvPr>
          <p:cNvSpPr txBox="1"/>
          <p:nvPr/>
        </p:nvSpPr>
        <p:spPr>
          <a:xfrm>
            <a:off x="4432796" y="321122"/>
            <a:ext cx="12255004" cy="3416320"/>
          </a:xfrm>
          <a:prstGeom prst="rect">
            <a:avLst/>
          </a:prstGeom>
          <a:noFill/>
        </p:spPr>
        <p:txBody>
          <a:bodyPr wrap="square" rtlCol="0">
            <a:spAutoFit/>
          </a:bodyPr>
          <a:lstStyle/>
          <a:p>
            <a:pPr marL="82296" lvl="0" algn="ctr">
              <a:spcBef>
                <a:spcPts val="300"/>
              </a:spcBef>
              <a:buClr>
                <a:srgbClr val="2DA2BF"/>
              </a:buClr>
              <a:buSzPct val="68000"/>
              <a:defRPr/>
            </a:pPr>
            <a:r>
              <a:rPr kumimoji="0" lang="el-GR" sz="54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50ΣΤ - Διοικητικό πρόστιμο για παράβαση των προνοιών του διατάγματος για αποδοχή μέσων πληρωμής με κάρτα</a:t>
            </a:r>
            <a:endParaRPr lang="el-GR" sz="6000" dirty="0">
              <a:solidFill>
                <a:srgbClr val="009E9A"/>
              </a:solidFill>
              <a:latin typeface="Arial" panose="020B0604020202020204" pitchFamily="34" charset="0"/>
              <a:cs typeface="Arial" panose="020B0604020202020204" pitchFamily="34" charset="0"/>
            </a:endParaRPr>
          </a:p>
        </p:txBody>
      </p:sp>
      <p:sp>
        <p:nvSpPr>
          <p:cNvPr id="11" name="Slide Number Placeholder 9">
            <a:extLst>
              <a:ext uri="{FF2B5EF4-FFF2-40B4-BE49-F238E27FC236}">
                <a16:creationId xmlns:a16="http://schemas.microsoft.com/office/drawing/2014/main" id="{100B1DC3-3F74-960B-9651-BC6C8DB27E26}"/>
              </a:ext>
            </a:extLst>
          </p:cNvPr>
          <p:cNvSpPr txBox="1">
            <a:spLocks/>
          </p:cNvSpPr>
          <p:nvPr/>
        </p:nvSpPr>
        <p:spPr>
          <a:xfrm>
            <a:off x="15822445" y="9320577"/>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52</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85281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A2DDE-8A4A-2A89-97DA-1CFA2F6AB7E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6ED0FF8-DB7E-D67F-5BB1-C956D2ADB247}"/>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70C53081-3001-8F21-9AD1-3C5CE0A1282B}"/>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DF393ADA-A6AF-A500-BCC0-2A233E965831}"/>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25DB3C91-F6C9-D21B-439C-273AD53B239F}"/>
              </a:ext>
            </a:extLst>
          </p:cNvPr>
          <p:cNvSpPr txBox="1"/>
          <p:nvPr/>
        </p:nvSpPr>
        <p:spPr>
          <a:xfrm>
            <a:off x="3927393" y="171627"/>
            <a:ext cx="12340023" cy="286232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51Α - Ποινική ευθύνη αναφορικά με παράλειψη καταβολής του φόρου</a:t>
            </a:r>
            <a:endParaRPr lang="LID4096" sz="6000" dirty="0">
              <a:solidFill>
                <a:srgbClr val="009E9A"/>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7C8D548-2EAD-DB5C-1288-B57624861049}"/>
              </a:ext>
            </a:extLst>
          </p:cNvPr>
          <p:cNvSpPr txBox="1"/>
          <p:nvPr/>
        </p:nvSpPr>
        <p:spPr>
          <a:xfrm>
            <a:off x="1102424" y="2999092"/>
            <a:ext cx="15919297" cy="6814173"/>
          </a:xfrm>
          <a:prstGeom prst="rect">
            <a:avLst/>
          </a:prstGeom>
          <a:noFill/>
        </p:spPr>
        <p:txBody>
          <a:bodyPr wrap="square">
            <a:spAutoFit/>
          </a:bodyPr>
          <a:lstStyle/>
          <a:p>
            <a:pPr marL="457200"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Ποιος μπορεί να φέρει ποινική ευθύνη: </a:t>
            </a:r>
          </a:p>
          <a:p>
            <a:pPr marL="1087438"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Ο εκτελεστικός διευθυντής, </a:t>
            </a:r>
          </a:p>
          <a:p>
            <a:pPr marL="1087438"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τα μέλη του διοικητικού συμβουλίου,</a:t>
            </a:r>
          </a:p>
          <a:p>
            <a:pPr marL="1087438"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οποιοσδήποτε άλλος αξιωματούχος έχει καθήκοντα που άπτονται τις οικονομικής διεύθυνσης του νομικού προσώπου,</a:t>
            </a:r>
          </a:p>
          <a:p>
            <a:pPr marL="1087438"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οποιοδήποτε πρόσωπο που φέρεται ότι ενεργεί σε σχέση με οποιαδήποτε τέτοια ιδιότητα.</a:t>
            </a:r>
          </a:p>
          <a:p>
            <a:pPr marL="457200"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tab pos="355600" algn="l"/>
              </a:tabLst>
              <a:defRPr/>
            </a:pPr>
            <a:r>
              <a:rPr kumimoji="0" lang="el-GR"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Πότε ο διευθυντής </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φέρει ποινική ευθύνη: (</a:t>
            </a:r>
            <a:r>
              <a:rPr kumimoji="0" lang="el-GR" sz="2800" b="1" i="0" u="none" strike="noStrike" kern="1200" cap="none" spc="0" normalizeH="0" baseline="0" noProof="0" dirty="0">
                <a:ln>
                  <a:noFill/>
                </a:ln>
                <a:solidFill>
                  <a:prstClr val="black"/>
                </a:solidFill>
                <a:effectLst/>
                <a:uLnTx/>
                <a:uFillTx/>
                <a:latin typeface="Arial" panose="020B0604020202020204"/>
                <a:ea typeface="+mn-ea"/>
                <a:cs typeface="+mn-cs"/>
              </a:rPr>
              <a:t>δεν τροποποιήθηκε η ποινική ευθύνη</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a:t>
            </a:r>
          </a:p>
          <a:p>
            <a:pPr marL="1087438"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Όταν </a:t>
            </a:r>
            <a:r>
              <a:rPr kumimoji="0" lang="el-GR" sz="2800" b="0" i="0" u="sng" strike="noStrike" kern="1200" cap="none" spc="0" normalizeH="0" baseline="0" noProof="0" dirty="0">
                <a:ln>
                  <a:noFill/>
                </a:ln>
                <a:solidFill>
                  <a:prstClr val="black"/>
                </a:solidFill>
                <a:effectLst/>
                <a:uLnTx/>
                <a:uFillTx/>
                <a:latin typeface="Arial" panose="020B0604020202020204"/>
                <a:ea typeface="+mn-ea"/>
                <a:cs typeface="+mn-cs"/>
              </a:rPr>
              <a:t>συνέπραξε δόλια</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 μαζί με το νομικό πρόσωπο το οποίο </a:t>
            </a:r>
            <a:r>
              <a:rPr kumimoji="0" lang="el-GR" sz="2800" b="0" i="0" u="sng" strike="noStrike" kern="1200" cap="none" spc="0" normalizeH="0" baseline="0" noProof="0" dirty="0">
                <a:ln>
                  <a:noFill/>
                </a:ln>
                <a:solidFill>
                  <a:prstClr val="black"/>
                </a:solidFill>
                <a:effectLst/>
                <a:uLnTx/>
                <a:uFillTx/>
                <a:latin typeface="Arial" panose="020B0604020202020204"/>
                <a:ea typeface="+mn-ea"/>
                <a:cs typeface="+mn-cs"/>
              </a:rPr>
              <a:t>δολίως</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 παραλείπει ή καθυστερεί να καταβάλει τον οφειλόμενο φόρο.</a:t>
            </a:r>
          </a:p>
          <a:p>
            <a:pPr marL="1087438"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Όταν το νομικό πρόσωπο παραλείπει ή καθυστερεί να καταβάλει το φόρο που </a:t>
            </a:r>
            <a:r>
              <a:rPr kumimoji="0" lang="el-GR" sz="2800" b="0" i="0" u="sng" strike="noStrike" kern="1200" cap="none" spc="0" normalizeH="0" baseline="0" noProof="0" dirty="0" err="1">
                <a:ln>
                  <a:noFill/>
                </a:ln>
                <a:solidFill>
                  <a:prstClr val="black"/>
                </a:solidFill>
                <a:effectLst/>
                <a:uLnTx/>
                <a:uFillTx/>
                <a:latin typeface="Arial" panose="020B0604020202020204"/>
                <a:ea typeface="+mn-ea"/>
                <a:cs typeface="+mn-cs"/>
              </a:rPr>
              <a:t>παρακρατήθηκε</a:t>
            </a:r>
            <a:r>
              <a:rPr kumimoji="0" lang="el-GR" sz="2800" b="0" i="0" u="sng"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από αποδοχές ή την έκτακτη αμυντική εισφορά που </a:t>
            </a:r>
            <a:r>
              <a:rPr kumimoji="0" lang="el-GR" sz="2800" b="0" i="0" u="sng" strike="noStrike" kern="1200" cap="none" spc="0" normalizeH="0" baseline="0" noProof="0" dirty="0" err="1">
                <a:ln>
                  <a:noFill/>
                </a:ln>
                <a:solidFill>
                  <a:prstClr val="black"/>
                </a:solidFill>
                <a:effectLst/>
                <a:uLnTx/>
                <a:uFillTx/>
                <a:latin typeface="Arial" panose="020B0604020202020204"/>
                <a:ea typeface="+mn-ea"/>
                <a:cs typeface="+mn-cs"/>
              </a:rPr>
              <a:t>παρακρατήθηκε</a:t>
            </a: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 από τόκους και μερίσματα.   </a:t>
            </a:r>
            <a:endParaRPr kumimoji="0" lang="en-CY" sz="2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457200" marR="0" lvl="0"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tab pos="355600" algn="l"/>
              </a:tabLst>
              <a:defRPr/>
            </a:pPr>
            <a:r>
              <a:rPr kumimoji="0" lang="el-GR" sz="2800" b="0" i="0" u="none" strike="noStrike" kern="1200" cap="none" spc="0" normalizeH="0" baseline="0" noProof="0" dirty="0">
                <a:ln>
                  <a:noFill/>
                </a:ln>
                <a:solidFill>
                  <a:prstClr val="black"/>
                </a:solidFill>
                <a:effectLst/>
                <a:uLnTx/>
                <a:uFillTx/>
                <a:latin typeface="Arial" panose="020B0604020202020204"/>
                <a:ea typeface="+mn-ea"/>
                <a:cs typeface="+mn-cs"/>
              </a:rPr>
              <a:t>Όταν ο διευθυντής φέρει ποινική ευθύνη τότε </a:t>
            </a:r>
            <a:r>
              <a:rPr kumimoji="0" lang="el-GR" sz="2800" b="1" i="0" u="none" strike="noStrike" kern="1200" cap="none" spc="0" normalizeH="0" baseline="0" noProof="0" dirty="0">
                <a:ln>
                  <a:noFill/>
                </a:ln>
                <a:solidFill>
                  <a:prstClr val="black"/>
                </a:solidFill>
                <a:effectLst/>
                <a:uLnTx/>
                <a:uFillTx/>
                <a:latin typeface="Arial" panose="020B0604020202020204"/>
                <a:ea typeface="+mn-ea"/>
                <a:cs typeface="+mn-cs"/>
              </a:rPr>
              <a:t>ευθύνεται αλληλεγγύως και κεχωρισμένως, με το νομικό πρόσωπο, σε οποιαδήποτε αστική διαδικασία. </a:t>
            </a:r>
          </a:p>
        </p:txBody>
      </p:sp>
      <p:sp>
        <p:nvSpPr>
          <p:cNvPr id="17" name="Slide Number Placeholder 9">
            <a:extLst>
              <a:ext uri="{FF2B5EF4-FFF2-40B4-BE49-F238E27FC236}">
                <a16:creationId xmlns:a16="http://schemas.microsoft.com/office/drawing/2014/main" id="{D7A45926-6230-75D4-7D2A-18BC81B1BB5F}"/>
              </a:ext>
            </a:extLst>
          </p:cNvPr>
          <p:cNvSpPr>
            <a:spLocks noGrp="1"/>
          </p:cNvSpPr>
          <p:nvPr>
            <p:ph type="sldNum" sz="quarter" idx="12"/>
          </p:nvPr>
        </p:nvSpPr>
        <p:spPr>
          <a:xfrm>
            <a:off x="15392400" y="9430093"/>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53</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09480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0D972-E6CB-B793-4712-7EB98914DCC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A217744-B66A-80DB-1268-A276AA9AFAB7}"/>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7E72E98E-C68E-15AB-F9BA-B866C8139552}"/>
              </a:ext>
            </a:extLst>
          </p:cNvPr>
          <p:cNvSpPr/>
          <p:nvPr/>
        </p:nvSpPr>
        <p:spPr>
          <a:xfrm rot="-6663679">
            <a:off x="-1630121" y="-3731358"/>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C96EB99B-46BF-3F24-59F9-06B5C1C106EE}"/>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01C98316-F0E1-D437-0D46-6E0842E78691}"/>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26693B06-AE85-1C68-0C51-9C2E707B0A33}"/>
              </a:ext>
            </a:extLst>
          </p:cNvPr>
          <p:cNvSpPr/>
          <p:nvPr/>
        </p:nvSpPr>
        <p:spPr>
          <a:xfrm rot="-11035051">
            <a:off x="-2998224" y="3107873"/>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E1B384B5-D1E7-2E67-80A4-28873231F2CE}"/>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456DDC79-9BBB-69AF-CD49-163024F92B1A}"/>
              </a:ext>
            </a:extLst>
          </p:cNvPr>
          <p:cNvSpPr txBox="1"/>
          <p:nvPr/>
        </p:nvSpPr>
        <p:spPr>
          <a:xfrm>
            <a:off x="1297053" y="2281710"/>
            <a:ext cx="16457547" cy="7940635"/>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Ο διευθυντής εταιρείας συνεχίζει να φέρει ευθύνη για παραλείψεις συμμόρφωσης της εταιρείας που έγιναν κατά τη διάρκεια της θητείας του, </a:t>
            </a: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έστω και αν έχει διαγραφεί από το μητρώο διευθυντών και γραμματέων</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κατά το χρόνο διοικητικής ή δικαστικής διαδικασίας για τις εν λόγω παραλείψεις. </a:t>
            </a:r>
          </a:p>
          <a:p>
            <a:pPr marL="342900" lvl="0" indent="-342900">
              <a:spcBef>
                <a:spcPts val="1200"/>
              </a:spcBef>
              <a:buClr>
                <a:srgbClr val="00C0BC"/>
              </a:buClr>
              <a:buFont typeface="Wingdings" panose="05000000000000000000" pitchFamily="2" charset="2"/>
              <a:buChar char="Ø"/>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Σε περίπτωση που ο διευθυντής εταιρείας υποβάλλει γνωστοποίηση αλλαγής αξιωματούχου στον Έφορο Εταιρειών εκπρόθεσμα για αναδρομική διαγραφή του από το μητρώο διευθυντών και γραμματέων, η </a:t>
            </a: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αναδρομική διαγραφή μπορεί να ισχύει για μέγιστο χρόνο </a:t>
            </a:r>
            <a:r>
              <a:rPr lang="el-GR" sz="3200" b="1" dirty="0">
                <a:solidFill>
                  <a:srgbClr val="404040"/>
                </a:solidFill>
                <a:latin typeface="Arial" panose="020B0604020202020204" pitchFamily="34" charset="0"/>
              </a:rPr>
              <a:t>δώδεκα (</a:t>
            </a:r>
            <a:r>
              <a:rPr kumimoji="0" lang="el-GR" sz="3200" b="1"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12) μήνες</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πριν την υποβολή της γνωστοποίησης. Συγκεκριμένα:</a:t>
            </a:r>
          </a:p>
          <a:p>
            <a:pPr marL="812800" marR="0" lvl="0" indent="-457200" algn="l"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σε περίπτωση που η γνωστοποίηση παραδίδεται εντός δώδεκα (12) μηνών από την ημερομηνία της αλλαγής, τότε η θητεία του διευθυντή λογίζεται ότι τερματίζεται από την ημερομηνία της αλλαγής· και</a:t>
            </a:r>
          </a:p>
          <a:p>
            <a:pPr marL="812800" lvl="0" indent="-457200">
              <a:spcBef>
                <a:spcPts val="1200"/>
              </a:spcBef>
              <a:buClr>
                <a:srgbClr val="00C0BC"/>
              </a:buClr>
              <a:buFont typeface="Wingdings" panose="05000000000000000000" pitchFamily="2" charset="2"/>
              <a:buChar char="§"/>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σε περίπτωση που η γνωστοποίηση παραδίδεται μετά την παρέλευση δώδεκα (12) μηνών από την ημερομηνία της αλλαγής, τότε η θητεία του διευθυντή λογίζεται </a:t>
            </a:r>
            <a:r>
              <a:rPr lang="el-GR" sz="3200" dirty="0">
                <a:solidFill>
                  <a:srgbClr val="404040"/>
                </a:solidFill>
                <a:latin typeface="Arial" panose="020B0604020202020204" pitchFamily="34" charset="0"/>
              </a:rPr>
              <a:t>ότι τερματίστηκε δώδεκα (</a:t>
            </a: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12) μήνες πριν την παράδοση της γνωστοποίηση. </a:t>
            </a:r>
            <a:endParaRPr kumimoji="0" lang="el-GR"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3" name="TextBox 12">
            <a:extLst>
              <a:ext uri="{FF2B5EF4-FFF2-40B4-BE49-F238E27FC236}">
                <a16:creationId xmlns:a16="http://schemas.microsoft.com/office/drawing/2014/main" id="{0448B66D-5655-76EE-EE4E-46C5364618E1}"/>
              </a:ext>
            </a:extLst>
          </p:cNvPr>
          <p:cNvSpPr txBox="1"/>
          <p:nvPr/>
        </p:nvSpPr>
        <p:spPr>
          <a:xfrm>
            <a:off x="4116421" y="-92481"/>
            <a:ext cx="13644664" cy="2585323"/>
          </a:xfrm>
          <a:prstGeom prst="rect">
            <a:avLst/>
          </a:prstGeom>
          <a:noFill/>
        </p:spPr>
        <p:txBody>
          <a:bodyPr wrap="square" rtlCol="0">
            <a:spAutoFit/>
          </a:bodyPr>
          <a:lstStyle/>
          <a:p>
            <a:pPr algn="ctr"/>
            <a:r>
              <a:rPr kumimoji="0" lang="el-GR" sz="54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53Α - Μη παραγραφή της ευθύνης διευθυντή εταιρείας που ανάγεται στη διάρκεια της θητείας του (</a:t>
            </a:r>
            <a:r>
              <a:rPr kumimoji="0" lang="el-GR" sz="5400" b="1" i="1" u="none" strike="noStrike" kern="1200" cap="none" spc="0" normalizeH="0" baseline="0" noProof="0" dirty="0">
                <a:ln>
                  <a:noFill/>
                </a:ln>
                <a:solidFill>
                  <a:srgbClr val="009E9A"/>
                </a:solidFill>
                <a:effectLst/>
                <a:uLnTx/>
                <a:uFillTx/>
                <a:latin typeface="Arial" panose="020B0604020202020204" pitchFamily="34" charset="0"/>
                <a:ea typeface="+mj-ea"/>
                <a:cs typeface="+mj-cs"/>
              </a:rPr>
              <a:t>νέο</a:t>
            </a:r>
            <a:r>
              <a:rPr kumimoji="0" lang="el-GR" sz="54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a:t>
            </a:r>
            <a:endParaRPr lang="LID4096" sz="13800" dirty="0">
              <a:solidFill>
                <a:srgbClr val="009E9A"/>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0C48E468-9B01-6859-35A0-6A9F9215D8FA}"/>
              </a:ext>
            </a:extLst>
          </p:cNvPr>
          <p:cNvSpPr txBox="1">
            <a:spLocks/>
          </p:cNvSpPr>
          <p:nvPr/>
        </p:nvSpPr>
        <p:spPr>
          <a:xfrm>
            <a:off x="15621000" y="943450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54</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26022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D426A-57D4-D4E4-5AB8-F2C297F8B45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03217B9-4F37-92D3-6295-64A6F1A4B8C1}"/>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2A9E9B5C-BDA1-E40C-8D30-004886D5C7E7}"/>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a:extLst>
              <a:ext uri="{FF2B5EF4-FFF2-40B4-BE49-F238E27FC236}">
                <a16:creationId xmlns:a16="http://schemas.microsoft.com/office/drawing/2014/main" id="{446DA789-9038-8838-739E-694CF38A22C3}"/>
              </a:ext>
            </a:extLst>
          </p:cNvPr>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E6CDBD6E-C60D-2374-D981-ADBD5647FD9B}"/>
              </a:ext>
            </a:extLst>
          </p:cNvPr>
          <p:cNvSpPr txBox="1"/>
          <p:nvPr/>
        </p:nvSpPr>
        <p:spPr>
          <a:xfrm>
            <a:off x="4191000" y="262703"/>
            <a:ext cx="13021255" cy="2308324"/>
          </a:xfrm>
          <a:prstGeom prst="rect">
            <a:avLst/>
          </a:prstGeom>
          <a:noFill/>
        </p:spPr>
        <p:txBody>
          <a:bodyPr wrap="square" rtlCol="0">
            <a:spAutoFit/>
          </a:bodyPr>
          <a:lstStyle/>
          <a:p>
            <a:pPr algn="ctr"/>
            <a:r>
              <a:rPr kumimoji="0" lang="el-GR" sz="48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53Α - Μη παραγραφή της ευθύνης διευθυντή εταιρείας που ανάγεται στη διάρκεια της θητείας του (συνέχεια)</a:t>
            </a:r>
            <a:endParaRPr lang="LID4096" sz="11500" i="1" dirty="0">
              <a:solidFill>
                <a:srgbClr val="009E9A"/>
              </a:solidFill>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A3568F68-0B2D-EE58-AA8B-853BD75FBA5D}"/>
              </a:ext>
            </a:extLst>
          </p:cNvPr>
          <p:cNvSpPr txBox="1">
            <a:spLocks/>
          </p:cNvSpPr>
          <p:nvPr/>
        </p:nvSpPr>
        <p:spPr>
          <a:xfrm>
            <a:off x="15663564" y="943936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55</a:t>
            </a:fld>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42FEC8D-74E4-6F3B-137E-7D8CBF972D2F}"/>
              </a:ext>
            </a:extLst>
          </p:cNvPr>
          <p:cNvSpPr txBox="1"/>
          <p:nvPr/>
        </p:nvSpPr>
        <p:spPr>
          <a:xfrm>
            <a:off x="860113" y="2719188"/>
            <a:ext cx="16567773" cy="6955750"/>
          </a:xfrm>
          <a:prstGeom prst="rect">
            <a:avLst/>
          </a:prstGeom>
          <a:noFill/>
        </p:spPr>
        <p:txBody>
          <a:bodyPr wrap="square">
            <a:spAutoFit/>
          </a:bodyPr>
          <a:lstStyle/>
          <a:p>
            <a:pPr marR="0" lvl="0" algn="just" defTabSz="914400" rtl="0" eaLnBrk="1" fontAlgn="auto" latinLnBrk="0" hangingPunct="1">
              <a:lnSpc>
                <a:spcPct val="100000"/>
              </a:lnSpc>
              <a:spcBef>
                <a:spcPts val="1200"/>
              </a:spcBef>
              <a:spcAft>
                <a:spcPts val="0"/>
              </a:spcAft>
              <a:buClrTx/>
              <a:buSzTx/>
              <a:tabLst/>
              <a:defRPr/>
            </a:pPr>
            <a:r>
              <a:rPr kumimoji="0" lang="el-GR" sz="3600" b="1" i="0" u="sng" strike="noStrike" kern="1200" cap="none" spc="0" normalizeH="0" baseline="0" noProof="0" dirty="0">
                <a:ln>
                  <a:noFill/>
                </a:ln>
                <a:solidFill>
                  <a:srgbClr val="009E9A"/>
                </a:solidFill>
                <a:effectLst/>
                <a:uLnTx/>
                <a:uFillTx/>
                <a:latin typeface="Arial" panose="020B0604020202020204" pitchFamily="34" charset="0"/>
                <a:ea typeface="+mn-ea"/>
                <a:cs typeface="+mn-cs"/>
              </a:rPr>
              <a:t>Παραδείγματα:</a:t>
            </a:r>
          </a:p>
          <a:p>
            <a:pPr marL="1190625" marR="0" lvl="0" indent="-742950" algn="just" defTabSz="914400" rtl="0" eaLnBrk="1" fontAlgn="auto" latinLnBrk="0" hangingPunct="1">
              <a:lnSpc>
                <a:spcPct val="100000"/>
              </a:lnSpc>
              <a:spcBef>
                <a:spcPts val="1200"/>
              </a:spcBef>
              <a:spcAft>
                <a:spcPts val="0"/>
              </a:spcAft>
              <a:buClr>
                <a:srgbClr val="00C0BC"/>
              </a:buClr>
              <a:buSzTx/>
              <a:buFont typeface="+mj-lt"/>
              <a:buAutoNum type="arabicPeriod"/>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αλλαγή διευθυντή έγινε στις 1/3/2025, ενώ η γνωστοποίηση στον Έφορο Εταιρειών υποβλήθηκε στις 1/10/2025 (δηλαδή εντός 12 μηνών από την αλλαγή).</a:t>
            </a:r>
          </a:p>
          <a:p>
            <a:pPr marL="803275" marR="0" lvl="0" indent="0" algn="just" defTabSz="914400" rtl="0" eaLnBrk="1" fontAlgn="auto" latinLnBrk="0" hangingPunct="1">
              <a:lnSpc>
                <a:spcPct val="100000"/>
              </a:lnSpc>
              <a:spcBef>
                <a:spcPts val="1200"/>
              </a:spcBef>
              <a:spcAft>
                <a:spcPts val="0"/>
              </a:spcAft>
              <a:buClrTx/>
              <a:buSzTx/>
              <a:buFont typeface="Arial" pitchFamily="34" charset="0"/>
              <a:buNone/>
              <a:tabLst>
                <a:tab pos="1168400" algn="l"/>
              </a:tabLst>
              <a:defRPr/>
            </a:pPr>
            <a:r>
              <a:rPr kumimoji="0" lang="el-GR" sz="3600" b="1"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rPr>
              <a:t>	→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θητεία του διευθυντή θεωρείται ότι τερματίστηκε στις 1/3/2025 </a:t>
            </a:r>
            <a:b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b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(η πραγματική ημερομηνία αλλαγής).</a:t>
            </a:r>
          </a:p>
          <a:p>
            <a:pPr marL="803275" marR="0" lvl="0" indent="0" algn="just" defTabSz="914400" rtl="0" eaLnBrk="1" fontAlgn="auto" latinLnBrk="0" hangingPunct="1">
              <a:lnSpc>
                <a:spcPct val="100000"/>
              </a:lnSpc>
              <a:spcBef>
                <a:spcPts val="1200"/>
              </a:spcBef>
              <a:spcAft>
                <a:spcPts val="0"/>
              </a:spcAft>
              <a:buClrTx/>
              <a:buSzTx/>
              <a:buFont typeface="Arial" pitchFamily="34" charset="0"/>
              <a:buNone/>
              <a:tabLst>
                <a:tab pos="1168400" algn="l"/>
              </a:tabLst>
              <a:defRPr/>
            </a:pPr>
            <a:endPar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1190625" marR="0" lvl="0" indent="-742950" algn="just" defTabSz="914400" rtl="0" eaLnBrk="1" fontAlgn="auto" latinLnBrk="0" hangingPunct="1">
              <a:lnSpc>
                <a:spcPct val="100000"/>
              </a:lnSpc>
              <a:spcBef>
                <a:spcPts val="1200"/>
              </a:spcBef>
              <a:spcAft>
                <a:spcPts val="0"/>
              </a:spcAft>
              <a:buClr>
                <a:srgbClr val="00C0BC"/>
              </a:buClr>
              <a:buSzTx/>
              <a:buFont typeface="+mj-lt"/>
              <a:buAutoNum type="arabicPeriod" startAt="2"/>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αλλαγή διευθυντή έγινε στις 1/3/2025, ενώ η γνωστοποίηση στον Έφορο Εταιρειών υποβλήθηκε στις 1/8/2026 (δηλαδή μετά την πάροδο 12 μηνών).</a:t>
            </a:r>
          </a:p>
          <a:p>
            <a:pPr marL="803275" marR="0" lvl="0" indent="0" algn="just" defTabSz="914400" rtl="0" eaLnBrk="1" fontAlgn="auto" latinLnBrk="0" hangingPunct="1">
              <a:lnSpc>
                <a:spcPct val="100000"/>
              </a:lnSpc>
              <a:spcBef>
                <a:spcPts val="1200"/>
              </a:spcBef>
              <a:spcAft>
                <a:spcPts val="0"/>
              </a:spcAft>
              <a:buClrTx/>
              <a:buSzTx/>
              <a:buFont typeface="Arial" pitchFamily="34" charset="0"/>
              <a:buNone/>
              <a:tabLst>
                <a:tab pos="1168400" algn="l"/>
              </a:tabLst>
              <a:defRPr/>
            </a:pP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Arial" panose="020B0604020202020204" pitchFamily="34" charset="0"/>
              </a:rPr>
              <a:t>	</a:t>
            </a:r>
            <a:r>
              <a:rPr kumimoji="0" lang="el-GR" sz="3600" b="0"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rPr>
              <a:t>→ </a:t>
            </a: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Η θητεία του διευθυντή θεωρείται ότι τερματίστηκε στις 1/8/2025 </a:t>
            </a:r>
            <a:b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br>
            <a:r>
              <a:rPr kumimoji="0" lang="el-GR" sz="36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(12 μήνες πριν από την ημερομηνία γνωστοποίησης). </a:t>
            </a:r>
            <a:endParaRPr kumimoji="0" lang="en-CY" sz="5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518603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009E9A"/>
        </a:solidFill>
        <a:effectLst/>
      </p:bgPr>
    </p:bg>
    <p:spTree>
      <p:nvGrpSpPr>
        <p:cNvPr id="1" name="">
          <a:extLst>
            <a:ext uri="{FF2B5EF4-FFF2-40B4-BE49-F238E27FC236}">
              <a16:creationId xmlns:a16="http://schemas.microsoft.com/office/drawing/2014/main" id="{0C2B3D7C-C03F-B5D1-FA0B-11903AEA030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83956D1-3A17-0A30-086E-55BD27931E07}"/>
              </a:ext>
            </a:extLst>
          </p:cNvPr>
          <p:cNvSpPr/>
          <p:nvPr/>
        </p:nvSpPr>
        <p:spPr>
          <a:xfrm rot="-5836485">
            <a:off x="-6973140" y="1621856"/>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a:extLst>
              <a:ext uri="{FF2B5EF4-FFF2-40B4-BE49-F238E27FC236}">
                <a16:creationId xmlns:a16="http://schemas.microsoft.com/office/drawing/2014/main" id="{950B75C2-ACD8-1CAD-50B8-C88848E5CD45}"/>
              </a:ext>
            </a:extLst>
          </p:cNvPr>
          <p:cNvSpPr/>
          <p:nvPr/>
        </p:nvSpPr>
        <p:spPr>
          <a:xfrm>
            <a:off x="-304800" y="7966133"/>
            <a:ext cx="5949523" cy="2320867"/>
          </a:xfrm>
          <a:custGeom>
            <a:avLst/>
            <a:gdLst/>
            <a:ahLst/>
            <a:cxnLst/>
            <a:rect l="l" t="t" r="r" b="b"/>
            <a:pathLst>
              <a:path w="5949523" h="2320867">
                <a:moveTo>
                  <a:pt x="0" y="0"/>
                </a:moveTo>
                <a:lnTo>
                  <a:pt x="5949523" y="0"/>
                </a:lnTo>
                <a:lnTo>
                  <a:pt x="5949523" y="2320867"/>
                </a:lnTo>
                <a:lnTo>
                  <a:pt x="0" y="2320867"/>
                </a:lnTo>
                <a:lnTo>
                  <a:pt x="0" y="0"/>
                </a:lnTo>
                <a:close/>
              </a:path>
            </a:pathLst>
          </a:custGeom>
          <a:blipFill>
            <a:blip r:embed="rId5"/>
            <a:stretch>
              <a:fillRect/>
            </a:stretch>
          </a:blipFill>
        </p:spPr>
      </p:sp>
      <p:sp>
        <p:nvSpPr>
          <p:cNvPr id="4" name="TextBox 4">
            <a:extLst>
              <a:ext uri="{FF2B5EF4-FFF2-40B4-BE49-F238E27FC236}">
                <a16:creationId xmlns:a16="http://schemas.microsoft.com/office/drawing/2014/main" id="{E9727959-C1C3-0D8C-4E0C-B8A47EB32F65}"/>
              </a:ext>
            </a:extLst>
          </p:cNvPr>
          <p:cNvSpPr txBox="1"/>
          <p:nvPr/>
        </p:nvSpPr>
        <p:spPr>
          <a:xfrm>
            <a:off x="5105400" y="647700"/>
            <a:ext cx="12566635" cy="8094524"/>
          </a:xfrm>
          <a:prstGeom prst="rect">
            <a:avLst/>
          </a:prstGeom>
          <a:solidFill>
            <a:srgbClr val="009E9A"/>
          </a:solidFill>
        </p:spPr>
        <p:txBody>
          <a:bodyPr wrap="square" lIns="0" tIns="0" rIns="0" bIns="0" rtlCol="0" anchor="t">
            <a:spAutoFit/>
          </a:bodyPr>
          <a:lstStyle/>
          <a:p>
            <a:pPr algn="ctr"/>
            <a:r>
              <a:rPr lang="el-GR" sz="6600" b="1" dirty="0">
                <a:solidFill>
                  <a:schemeClr val="bg1"/>
                </a:solidFill>
                <a:latin typeface="Arial" panose="020B0604020202020204" pitchFamily="34" charset="0"/>
              </a:rPr>
              <a:t>Ο περί Εισπράξεως Φόρων (Τροποποιητικός) (</a:t>
            </a:r>
            <a:r>
              <a:rPr lang="el-GR" sz="6600" b="1" dirty="0" err="1">
                <a:solidFill>
                  <a:schemeClr val="bg1"/>
                </a:solidFill>
                <a:latin typeface="Arial" panose="020B0604020202020204" pitchFamily="34" charset="0"/>
              </a:rPr>
              <a:t>Αρ</a:t>
            </a:r>
            <a:r>
              <a:rPr lang="el-GR" sz="6600" b="1" dirty="0">
                <a:solidFill>
                  <a:schemeClr val="bg1"/>
                </a:solidFill>
                <a:latin typeface="Arial" panose="020B0604020202020204" pitchFamily="34" charset="0"/>
              </a:rPr>
              <a:t>. 2) Νόμος του 2025</a:t>
            </a:r>
            <a:br>
              <a:rPr lang="el-GR" sz="6600" b="1" dirty="0">
                <a:solidFill>
                  <a:schemeClr val="bg1"/>
                </a:solidFill>
                <a:latin typeface="Arial" panose="020B0604020202020204" pitchFamily="34" charset="0"/>
              </a:rPr>
            </a:br>
            <a:r>
              <a:rPr lang="el-GR" sz="6600" b="1" dirty="0">
                <a:solidFill>
                  <a:schemeClr val="bg1"/>
                </a:solidFill>
                <a:latin typeface="Arial" panose="020B0604020202020204" pitchFamily="34" charset="0"/>
              </a:rPr>
              <a:t>[Ν.241(Ι)/2025]</a:t>
            </a:r>
            <a:endParaRPr lang="el-GR" sz="6600" b="1" dirty="0">
              <a:solidFill>
                <a:schemeClr val="bg1"/>
              </a:solidFill>
              <a:latin typeface="Arial" panose="020B0604020202020204" pitchFamily="34" charset="0"/>
              <a:cs typeface="Arial" panose="020B0604020202020204" pitchFamily="34" charset="0"/>
            </a:endParaRPr>
          </a:p>
          <a:p>
            <a:pPr algn="ctr"/>
            <a:endParaRPr lang="el-GR" sz="6600" b="1" dirty="0">
              <a:solidFill>
                <a:srgbClr val="464646"/>
              </a:solidFill>
              <a:latin typeface="Arial" panose="020B0604020202020204" pitchFamily="34" charset="0"/>
              <a:cs typeface="Arial" panose="020B0604020202020204" pitchFamily="34" charset="0"/>
            </a:endParaRPr>
          </a:p>
          <a:p>
            <a:pPr algn="ctr"/>
            <a:endParaRPr lang="el-GR" sz="6600" b="1" dirty="0">
              <a:solidFill>
                <a:srgbClr val="464646"/>
              </a:solidFill>
              <a:latin typeface="Arial" panose="020B0604020202020204" pitchFamily="34" charset="0"/>
              <a:cs typeface="Arial" panose="020B0604020202020204" pitchFamily="34" charset="0"/>
            </a:endParaRPr>
          </a:p>
          <a:p>
            <a:pPr lvl="0" algn="ctr">
              <a:spcBef>
                <a:spcPts val="1200"/>
              </a:spcBef>
              <a:defRPr/>
            </a:pPr>
            <a:r>
              <a:rPr lang="el-GR" sz="4800" b="1" dirty="0">
                <a:solidFill>
                  <a:srgbClr val="464646"/>
                </a:solidFill>
                <a:latin typeface="Arial" panose="020B0604020202020204" pitchFamily="34" charset="0"/>
                <a:cs typeface="Arial" panose="020B0604020202020204" pitchFamily="34" charset="0"/>
              </a:rPr>
              <a:t>Τίθεται σε ισχύ από την 1/1/2026.</a:t>
            </a:r>
            <a:endParaRPr lang="en-CY" sz="4800" dirty="0">
              <a:solidFill>
                <a:srgbClr val="404040"/>
              </a:solidFill>
              <a:latin typeface="Arial" panose="020B0604020202020204" pitchFamily="34" charset="0"/>
            </a:endParaRPr>
          </a:p>
          <a:p>
            <a:pPr algn="ctr"/>
            <a:endParaRPr lang="el-GR" sz="6000" b="1" dirty="0">
              <a:solidFill>
                <a:srgbClr val="46464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824381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206806">
            <a:off x="15838423" y="-2452485"/>
            <a:ext cx="3346370" cy="5979665"/>
          </a:xfrm>
          <a:custGeom>
            <a:avLst/>
            <a:gdLst/>
            <a:ahLst/>
            <a:cxnLst/>
            <a:rect l="l" t="t" r="r" b="b"/>
            <a:pathLst>
              <a:path w="3346370" h="5979665">
                <a:moveTo>
                  <a:pt x="0" y="0"/>
                </a:moveTo>
                <a:lnTo>
                  <a:pt x="3346370" y="0"/>
                </a:lnTo>
                <a:lnTo>
                  <a:pt x="3346370" y="5979666"/>
                </a:lnTo>
                <a:lnTo>
                  <a:pt x="0" y="5979666"/>
                </a:lnTo>
                <a:lnTo>
                  <a:pt x="0" y="0"/>
                </a:lnTo>
                <a:close/>
              </a:path>
            </a:pathLst>
          </a:custGeom>
          <a:blipFill>
            <a:blip r:embed="rId3">
              <a:extLst>
                <a:ext uri="{96DAC541-7B7A-43D3-8B79-37D633B846F1}">
                  <asvg:svgBlip xmlns:asvg="http://schemas.microsoft.com/office/drawing/2016/SVG/main" r:embed="rId4"/>
                </a:ext>
              </a:extLst>
            </a:blip>
            <a:stretch>
              <a:fillRect t="-33210" r="-172748"/>
            </a:stretch>
          </a:blipFill>
        </p:spPr>
      </p:sp>
      <p:sp>
        <p:nvSpPr>
          <p:cNvPr id="3" name="Freeform 3"/>
          <p:cNvSpPr/>
          <p:nvPr/>
        </p:nvSpPr>
        <p:spPr>
          <a:xfrm rot="9509506">
            <a:off x="-1128083" y="5629785"/>
            <a:ext cx="4026131" cy="7231270"/>
          </a:xfrm>
          <a:custGeom>
            <a:avLst/>
            <a:gdLst/>
            <a:ahLst/>
            <a:cxnLst/>
            <a:rect l="l" t="t" r="r" b="b"/>
            <a:pathLst>
              <a:path w="4026131" h="7231270">
                <a:moveTo>
                  <a:pt x="0" y="0"/>
                </a:moveTo>
                <a:lnTo>
                  <a:pt x="4026131" y="0"/>
                </a:lnTo>
                <a:lnTo>
                  <a:pt x="4026131" y="7231270"/>
                </a:lnTo>
                <a:lnTo>
                  <a:pt x="0" y="7231270"/>
                </a:lnTo>
                <a:lnTo>
                  <a:pt x="0" y="0"/>
                </a:lnTo>
                <a:close/>
              </a:path>
            </a:pathLst>
          </a:custGeom>
          <a:blipFill>
            <a:blip r:embed="rId3">
              <a:extLst>
                <a:ext uri="{96DAC541-7B7A-43D3-8B79-37D633B846F1}">
                  <asvg:svgBlip xmlns:asvg="http://schemas.microsoft.com/office/drawing/2016/SVG/main" r:embed="rId4"/>
                </a:ext>
              </a:extLst>
            </a:blip>
            <a:stretch>
              <a:fillRect t="-40462" r="-189073"/>
            </a:stretch>
          </a:blipFill>
        </p:spPr>
      </p:sp>
      <p:sp>
        <p:nvSpPr>
          <p:cNvPr id="6" name="Freeform 6"/>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4" name="Slide Number Placeholder 9">
            <a:extLst>
              <a:ext uri="{FF2B5EF4-FFF2-40B4-BE49-F238E27FC236}">
                <a16:creationId xmlns:a16="http://schemas.microsoft.com/office/drawing/2014/main" id="{66D2F2FA-F88A-6FB5-D793-D5AE5E350E76}"/>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latin typeface="Arial" panose="020B0604020202020204" pitchFamily="34" charset="0"/>
                <a:cs typeface="Arial" panose="020B0604020202020204" pitchFamily="34" charset="0"/>
              </a:rPr>
              <a:t>1</a:t>
            </a:r>
          </a:p>
        </p:txBody>
      </p:sp>
      <p:sp>
        <p:nvSpPr>
          <p:cNvPr id="4" name="TextBox 3">
            <a:extLst>
              <a:ext uri="{FF2B5EF4-FFF2-40B4-BE49-F238E27FC236}">
                <a16:creationId xmlns:a16="http://schemas.microsoft.com/office/drawing/2014/main" id="{B0BE7237-4043-454C-60C5-7FFC775611F9}"/>
              </a:ext>
            </a:extLst>
          </p:cNvPr>
          <p:cNvSpPr txBox="1"/>
          <p:nvPr/>
        </p:nvSpPr>
        <p:spPr>
          <a:xfrm>
            <a:off x="4432796" y="575295"/>
            <a:ext cx="12545948"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9ΣΤ – Δέσμευση μετοχών για οφειλόμενο φόρο</a:t>
            </a:r>
            <a:endParaRPr lang="en-CY" sz="6000" b="1" dirty="0">
              <a:solidFill>
                <a:srgbClr val="009E9A"/>
              </a:solidFill>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7296C101-503E-FD25-AF53-5CCAF9EE025A}"/>
              </a:ext>
            </a:extLst>
          </p:cNvPr>
          <p:cNvSpPr txBox="1">
            <a:spLocks/>
          </p:cNvSpPr>
          <p:nvPr/>
        </p:nvSpPr>
        <p:spPr>
          <a:xfrm>
            <a:off x="1064791" y="2514287"/>
            <a:ext cx="16158418" cy="703379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R="0" lvl="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Εισπρακτικό μέτρο που ενεργοποιείται για οφειλόμενο ποσό φόρου που υπερβαίνει τις €100.000 που εκκρεμεί για περισσότερες από 30 ημερολογιακές ημέρες.</a:t>
            </a:r>
          </a:p>
          <a:p>
            <a:pPr marR="0" lvl="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b="0" i="0" u="none" strike="noStrike" kern="1200" cap="none" spc="0" normalizeH="0" baseline="0" noProof="0" dirty="0">
                <a:ln>
                  <a:noFill/>
                </a:ln>
                <a:solidFill>
                  <a:prstClr val="black"/>
                </a:solidFill>
                <a:effectLst/>
                <a:uLnTx/>
                <a:uFillTx/>
                <a:latin typeface="Arial" panose="020B0604020202020204"/>
                <a:ea typeface="+mn-ea"/>
                <a:cs typeface="+mn-cs"/>
              </a:rPr>
              <a:t>Το οφειλόμενο ποσό δεν αφορά φόρο για τον οποίο:</a:t>
            </a:r>
          </a:p>
          <a:p>
            <a:pPr marR="0" lvl="1"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δεν έ</a:t>
            </a:r>
            <a:r>
              <a:rPr kumimoji="0" lang="en-CY" alt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χουν παρέλθει όλες οι προθεσμίες για ένσταση</a:t>
            </a:r>
            <a:r>
              <a:rPr kumimoji="0" lang="el-GR" alt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ιεραρχική προσφυγή ή </a:t>
            </a:r>
            <a:r>
              <a:rPr kumimoji="0" lang="en-CY" alt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προσφυγή</a:t>
            </a:r>
            <a:r>
              <a:rPr kumimoji="0" lang="el-GR" alt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και δεν έχει </a:t>
            </a:r>
            <a:r>
              <a:rPr kumimoji="0" lang="en-CY" alt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ολοκληρωθεί πλήρως η </a:t>
            </a:r>
            <a:r>
              <a:rPr kumimoji="0" lang="el-GR" alt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διοικητική ή/και η </a:t>
            </a:r>
            <a:r>
              <a:rPr lang="el-GR" altLang="en-CY" sz="3200" dirty="0">
                <a:solidFill>
                  <a:prstClr val="black"/>
                </a:solidFill>
                <a:latin typeface="Arial" panose="020B0604020202020204" pitchFamily="34" charset="0"/>
              </a:rPr>
              <a:t>δικαστική</a:t>
            </a:r>
            <a:r>
              <a:rPr kumimoji="0" lang="en-CY" alt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διαδικασία αμφισβήτησης</a:t>
            </a:r>
            <a:r>
              <a:rPr kumimoji="0" lang="el-GR" altLang="en-CY"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p>
          <a:p>
            <a:pPr marR="0" lvl="1"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υπάρχει σχέδιο δόσεων που καταβάλλονται εμπρόθεσμα.  </a:t>
            </a:r>
          </a:p>
          <a:p>
            <a:pPr marR="0" lvl="1"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έχει παρασχεθεί ικανοποιητική εξασφάλιση (εγγύηση) για την καταβολή του. </a:t>
            </a:r>
          </a:p>
          <a:p>
            <a:pPr marL="457200" marR="0" lvl="1"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Έφορος δύναται να δεσμεύσει μετοχές που είναι περιουσιακό στοιχείο του φορολογούμενου που οφείλει το φόρο, αξίας μέχρι το </a:t>
            </a:r>
            <a:r>
              <a:rPr kumimoji="0" lang="el-GR" sz="3200" b="1" i="0" u="none" strike="noStrike" kern="1200" cap="none" spc="0" normalizeH="0" baseline="0" noProof="0" dirty="0">
                <a:ln>
                  <a:noFill/>
                </a:ln>
                <a:solidFill>
                  <a:prstClr val="black"/>
                </a:solidFill>
                <a:effectLst/>
                <a:uLnTx/>
                <a:uFillTx/>
                <a:latin typeface="Arial" panose="020B0604020202020204"/>
                <a:ea typeface="+mn-ea"/>
                <a:cs typeface="+mn-cs"/>
              </a:rPr>
              <a:t>διπλάσιο</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του οφειλόμενου φόρου (συν τόκους/επιβαρύνσεις).</a:t>
            </a:r>
          </a:p>
          <a:p>
            <a:pPr marL="457200" marR="0" lvl="1"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Συνέπεια είναι οι δεσμευμένες μετοχές να μην μπορούν να μεταβιβαστούν για όσο χρόνο διαρκεί η δέσμευση (Εγγραφή δέσμευσης στον Έφορο Εταιρειών).</a:t>
            </a:r>
            <a:endParaRPr kumimoji="0" lang="en-CY" sz="32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425196" algn="just">
              <a:spcBef>
                <a:spcPts val="300"/>
              </a:spcBef>
              <a:buClr>
                <a:srgbClr val="00C0BC"/>
              </a:buClr>
              <a:buSzPct val="100000"/>
              <a:buFont typeface="Wingdings" panose="05000000000000000000" pitchFamily="2" charset="2"/>
              <a:buChar char="Ø"/>
              <a:defRPr/>
            </a:pPr>
            <a:endParaRPr lang="en-CY" sz="4400" dirty="0">
              <a:solidFill>
                <a:prstClr val="black"/>
              </a:solidFill>
              <a:latin typeface="Arial" panose="020B0604020202020204" pitchFamily="34" charset="0"/>
              <a:cs typeface="Arial" panose="020B0604020202020204" pitchFamily="34" charset="0"/>
            </a:endParaRPr>
          </a:p>
          <a:p>
            <a:pPr algn="just">
              <a:buClr>
                <a:srgbClr val="00C0BC"/>
              </a:buClr>
            </a:pPr>
            <a:endParaRPr lang="en-CY" sz="44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5" name="Freeform 5"/>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9" name="Content Placeholder 2">
            <a:extLst>
              <a:ext uri="{FF2B5EF4-FFF2-40B4-BE49-F238E27FC236}">
                <a16:creationId xmlns:a16="http://schemas.microsoft.com/office/drawing/2014/main" id="{62A13AED-743E-DED4-C681-ED9AF4173B90}"/>
              </a:ext>
            </a:extLst>
          </p:cNvPr>
          <p:cNvSpPr txBox="1">
            <a:spLocks/>
          </p:cNvSpPr>
          <p:nvPr/>
        </p:nvSpPr>
        <p:spPr>
          <a:xfrm>
            <a:off x="1492873" y="2866531"/>
            <a:ext cx="15087600" cy="7420469"/>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
                <a:srgbClr val="00C0BC"/>
              </a:buClr>
              <a:buSzTx/>
              <a:buNone/>
              <a:tabLst/>
              <a:defRPr/>
            </a:pPr>
            <a:r>
              <a:rPr kumimoji="0" lang="el-GR" b="1" i="0" u="sng" strike="noStrike" kern="1200" cap="none" spc="0" normalizeH="0" baseline="0" noProof="0" dirty="0">
                <a:ln>
                  <a:noFill/>
                </a:ln>
                <a:solidFill>
                  <a:prstClr val="black"/>
                </a:solidFill>
                <a:effectLst/>
                <a:uLnTx/>
                <a:uFillTx/>
                <a:latin typeface="Arial" panose="020B0604020202020204"/>
                <a:ea typeface="+mn-ea"/>
                <a:cs typeface="+mn-cs"/>
              </a:rPr>
              <a:t>Διαδικασία:</a:t>
            </a:r>
          </a:p>
          <a:p>
            <a:pPr marR="0" lvl="1"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Έφορος στέλνει γραπτή ειδοποίηση στο φορολογούμενο γνωστοποιώντας την πρόθεσή του να δεσμεύσει τις μετοχές </a:t>
            </a:r>
          </a:p>
          <a:p>
            <a:pPr marR="0" lvl="1"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φορολογούμενος μπορεί, εντός προθεσμίας 30 ημερών, να υποβάλει τις παραστάσεις του.</a:t>
            </a:r>
          </a:p>
          <a:p>
            <a:pPr marR="0" lvl="1"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Έφορος εξετάζει τις θέσεις του φορολογούμενου και αποφασίζει: </a:t>
            </a:r>
          </a:p>
          <a:p>
            <a:pPr marL="914400" marR="0" lvl="2" indent="0" algn="just" defTabSz="914400" rtl="0" eaLnBrk="1" fontAlgn="auto" latinLnBrk="0" hangingPunct="1">
              <a:lnSpc>
                <a:spcPct val="100000"/>
              </a:lnSpc>
              <a:spcBef>
                <a:spcPct val="20000"/>
              </a:spcBef>
              <a:spcAft>
                <a:spcPts val="0"/>
              </a:spcAft>
              <a:buClr>
                <a:srgbClr val="00C0BC"/>
              </a:buClr>
              <a:buSzTx/>
              <a:buNone/>
              <a:tabLst/>
              <a:defRPr/>
            </a:pPr>
            <a:r>
              <a:rPr kumimoji="0" lang="el-GR" sz="3200" b="0" i="0" u="none" strike="noStrike" kern="1200" cap="none" spc="0" normalizeH="0" baseline="0" noProof="0" dirty="0">
                <a:ln>
                  <a:noFill/>
                </a:ln>
                <a:solidFill>
                  <a:srgbClr val="009E9A"/>
                </a:solidFill>
                <a:effectLst/>
                <a:uLnTx/>
                <a:uFillTx/>
                <a:latin typeface="Arial" panose="020B0604020202020204"/>
                <a:ea typeface="+mn-ea"/>
                <a:cs typeface="+mn-cs"/>
              </a:rPr>
              <a:t>(α)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Επικύρωση: Προχωρά στη δέσμευση.</a:t>
            </a:r>
          </a:p>
          <a:p>
            <a:pPr marL="914400" marR="0" lvl="2" indent="0" algn="just" defTabSz="914400" rtl="0" eaLnBrk="1" fontAlgn="auto" latinLnBrk="0" hangingPunct="1">
              <a:lnSpc>
                <a:spcPct val="100000"/>
              </a:lnSpc>
              <a:spcBef>
                <a:spcPct val="20000"/>
              </a:spcBef>
              <a:spcAft>
                <a:spcPts val="0"/>
              </a:spcAft>
              <a:buClr>
                <a:srgbClr val="00C0BC"/>
              </a:buClr>
              <a:buSzTx/>
              <a:buNone/>
              <a:tabLst/>
              <a:defRPr/>
            </a:pPr>
            <a:r>
              <a:rPr kumimoji="0" lang="el-GR" sz="3200" b="0" i="0" u="none" strike="noStrike" kern="1200" cap="none" spc="0" normalizeH="0" baseline="0" noProof="0" dirty="0">
                <a:ln>
                  <a:noFill/>
                </a:ln>
                <a:solidFill>
                  <a:srgbClr val="009E9A"/>
                </a:solidFill>
                <a:effectLst/>
                <a:uLnTx/>
                <a:uFillTx/>
                <a:latin typeface="Arial" panose="020B0604020202020204"/>
                <a:ea typeface="+mn-ea"/>
                <a:cs typeface="+mn-cs"/>
              </a:rPr>
              <a:t>(β)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Ακύρωση: Σταματά τη διαδικασία.</a:t>
            </a:r>
          </a:p>
          <a:p>
            <a:pPr marL="914400" marR="0" lvl="2" indent="0" algn="just" defTabSz="914400" rtl="0" eaLnBrk="1" fontAlgn="auto" latinLnBrk="0" hangingPunct="1">
              <a:lnSpc>
                <a:spcPct val="100000"/>
              </a:lnSpc>
              <a:spcBef>
                <a:spcPct val="20000"/>
              </a:spcBef>
              <a:spcAft>
                <a:spcPts val="0"/>
              </a:spcAft>
              <a:buClr>
                <a:srgbClr val="00C0BC"/>
              </a:buClr>
              <a:buSzTx/>
              <a:buNone/>
              <a:tabLst/>
              <a:defRPr/>
            </a:pPr>
            <a:r>
              <a:rPr kumimoji="0" lang="el-GR" sz="3200" b="0" i="0" u="none" strike="noStrike" kern="1200" cap="none" spc="0" normalizeH="0" baseline="0" noProof="0" dirty="0">
                <a:ln>
                  <a:noFill/>
                </a:ln>
                <a:solidFill>
                  <a:srgbClr val="009E9A"/>
                </a:solidFill>
                <a:effectLst/>
                <a:uLnTx/>
                <a:uFillTx/>
                <a:latin typeface="Arial" panose="020B0604020202020204"/>
                <a:ea typeface="+mn-ea"/>
                <a:cs typeface="+mn-cs"/>
              </a:rPr>
              <a:t>(γ)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Τροποποίηση</a:t>
            </a:r>
            <a:r>
              <a:rPr kumimoji="0" lang="en-GB" sz="32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ή νέα απόφαση.</a:t>
            </a:r>
          </a:p>
          <a:p>
            <a:pPr marL="904875" marR="0" lvl="2"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Έφορος καταθέτει Σημείωμα στον Έφορο Εταιρειών για την εγγραφή δέσμευσης επί των μετοχών του φορολογούμενου (οι μετοχές δεν μπορούν να μεταβιβαστούν).</a:t>
            </a:r>
          </a:p>
        </p:txBody>
      </p:sp>
      <p:sp>
        <p:nvSpPr>
          <p:cNvPr id="11" name="TextBox 10">
            <a:extLst>
              <a:ext uri="{FF2B5EF4-FFF2-40B4-BE49-F238E27FC236}">
                <a16:creationId xmlns:a16="http://schemas.microsoft.com/office/drawing/2014/main" id="{1A61B59F-789C-E368-F255-74E2629AEA83}"/>
              </a:ext>
            </a:extLst>
          </p:cNvPr>
          <p:cNvSpPr txBox="1"/>
          <p:nvPr/>
        </p:nvSpPr>
        <p:spPr>
          <a:xfrm>
            <a:off x="4596652" y="587375"/>
            <a:ext cx="12331429"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9ΣΤ – Δέσμευση μετοχών για οφειλόμενο φόρο</a:t>
            </a:r>
            <a:endParaRPr lang="en-CY" sz="6000" b="1" dirty="0">
              <a:solidFill>
                <a:srgbClr val="009E9A"/>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E6B3A586-4471-9CA1-7350-58309C81EDD4}"/>
              </a:ext>
            </a:extLst>
          </p:cNvPr>
          <p:cNvSpPr txBox="1">
            <a:spLocks/>
          </p:cNvSpPr>
          <p:nvPr/>
        </p:nvSpPr>
        <p:spPr>
          <a:xfrm>
            <a:off x="15608029" y="93345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latin typeface="Arial" panose="020B0604020202020204" pitchFamily="34" charset="0"/>
                <a:cs typeface="Arial" panose="020B0604020202020204" pitchFamily="34" charset="0"/>
              </a:rPr>
              <a:t>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Freeform 5"/>
          <p:cNvSpPr/>
          <p:nvPr/>
        </p:nvSpPr>
        <p:spPr>
          <a:xfrm rot="8632788">
            <a:off x="11585385" y="4683908"/>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7" name="Freeform 7"/>
          <p:cNvSpPr/>
          <p:nvPr/>
        </p:nvSpPr>
        <p:spPr>
          <a:xfrm>
            <a:off x="457200" y="-59128"/>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2" name="TextBox 11">
            <a:extLst>
              <a:ext uri="{FF2B5EF4-FFF2-40B4-BE49-F238E27FC236}">
                <a16:creationId xmlns:a16="http://schemas.microsoft.com/office/drawing/2014/main" id="{966E80E9-E44D-0DEF-23D7-D4ADAC5C5459}"/>
              </a:ext>
            </a:extLst>
          </p:cNvPr>
          <p:cNvSpPr txBox="1"/>
          <p:nvPr/>
        </p:nvSpPr>
        <p:spPr>
          <a:xfrm>
            <a:off x="1339571" y="2351020"/>
            <a:ext cx="15608858" cy="7183505"/>
          </a:xfrm>
          <a:prstGeom prst="rect">
            <a:avLst/>
          </a:prstGeom>
          <a:noFill/>
        </p:spPr>
        <p:txBody>
          <a:bodyPr wrap="square" rtlCol="0">
            <a:spAutoFit/>
          </a:bodyPr>
          <a:lstStyle/>
          <a:p>
            <a:pPr marR="0" lvl="0" algn="just" defTabSz="914400" rtl="0" eaLnBrk="1" fontAlgn="auto" latinLnBrk="0" hangingPunct="1">
              <a:lnSpc>
                <a:spcPct val="100000"/>
              </a:lnSpc>
              <a:spcBef>
                <a:spcPct val="20000"/>
              </a:spcBef>
              <a:spcAft>
                <a:spcPts val="0"/>
              </a:spcAft>
              <a:buClrTx/>
              <a:buSzTx/>
              <a:tabLst/>
              <a:defRPr/>
            </a:pPr>
            <a:r>
              <a:rPr kumimoji="0" lang="el-GR" sz="3200" b="1" i="0" u="sng" strike="noStrike" kern="1200" cap="none" spc="0" normalizeH="0" baseline="0" noProof="0" dirty="0">
                <a:ln>
                  <a:noFill/>
                </a:ln>
                <a:solidFill>
                  <a:prstClr val="black"/>
                </a:solidFill>
                <a:effectLst/>
                <a:uLnTx/>
                <a:uFillTx/>
                <a:latin typeface="Arial" panose="020B0604020202020204"/>
                <a:ea typeface="+mn-ea"/>
                <a:cs typeface="+mn-cs"/>
              </a:rPr>
              <a:t>Διαδικασία:</a:t>
            </a:r>
          </a:p>
          <a:p>
            <a:pPr marL="914400" marR="0" lvl="1"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φορολογούμενος ειδοποιείται γραπτώς για την εγγραφή δέσμευσης.</a:t>
            </a:r>
          </a:p>
          <a:p>
            <a:pPr marL="914400" marR="0" lvl="1"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φορολογούμενος μπορεί να  αιτηθεί στο Δικαστήριο την ακύρωση της εγγραφής δέσμευσης, για τους εξής λόγους:</a:t>
            </a:r>
          </a:p>
          <a:p>
            <a:pPr marR="0" lvl="2" algn="just" defTabSz="914400" rtl="0" eaLnBrk="1" fontAlgn="auto" latinLnBrk="0" hangingPunct="1">
              <a:lnSpc>
                <a:spcPct val="100000"/>
              </a:lnSpc>
              <a:spcBef>
                <a:spcPct val="20000"/>
              </a:spcBef>
              <a:spcAft>
                <a:spcPts val="0"/>
              </a:spcAft>
              <a:buClr>
                <a:srgbClr val="00C0BC"/>
              </a:buClr>
              <a:buSzTx/>
              <a:tabLst/>
              <a:defRPr/>
            </a:pPr>
            <a:r>
              <a:rPr kumimoji="0" lang="el-GR" sz="3200" b="0" i="0" u="none" strike="noStrike" kern="1200" cap="none" spc="0" normalizeH="0" baseline="0" noProof="0" dirty="0">
                <a:ln>
                  <a:noFill/>
                </a:ln>
                <a:solidFill>
                  <a:srgbClr val="009E9A"/>
                </a:solidFill>
                <a:effectLst/>
                <a:uLnTx/>
                <a:uFillTx/>
                <a:latin typeface="Arial" panose="020B0604020202020204"/>
                <a:ea typeface="+mn-ea"/>
                <a:cs typeface="+mn-cs"/>
              </a:rPr>
              <a:t>(α)</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 έχει ήδη εξοφλήσει τον οφειλόμενο φόρο, </a:t>
            </a:r>
          </a:p>
          <a:p>
            <a:pPr marR="0" lvl="2" algn="just" defTabSz="914400" rtl="0" eaLnBrk="1" fontAlgn="auto" latinLnBrk="0" hangingPunct="1">
              <a:lnSpc>
                <a:spcPct val="100000"/>
              </a:lnSpc>
              <a:spcBef>
                <a:spcPct val="20000"/>
              </a:spcBef>
              <a:spcAft>
                <a:spcPts val="0"/>
              </a:spcAft>
              <a:buClr>
                <a:srgbClr val="00C0BC"/>
              </a:buClr>
              <a:buSzTx/>
              <a:tabLst>
                <a:tab pos="1524000" algn="l"/>
              </a:tabLst>
              <a:defRPr/>
            </a:pPr>
            <a:r>
              <a:rPr kumimoji="0" lang="el-GR" sz="3200" b="0" i="0" u="none" strike="noStrike" kern="1200" cap="none" spc="0" normalizeH="0" baseline="0" noProof="0" dirty="0">
                <a:ln>
                  <a:noFill/>
                </a:ln>
                <a:solidFill>
                  <a:srgbClr val="009E9A"/>
                </a:solidFill>
                <a:effectLst/>
                <a:uLnTx/>
                <a:uFillTx/>
                <a:latin typeface="Arial" panose="020B0604020202020204"/>
                <a:ea typeface="+mn-ea"/>
                <a:cs typeface="+mn-cs"/>
              </a:rPr>
              <a:t>(β)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η εφαρμογή άλλου μέτρου είσπραξης (δέσμευση τραπεζικού λογαριασμού, 	δήμευση κινητής περιουσίας, </a:t>
            </a:r>
            <a:r>
              <a:rPr kumimoji="0" lang="en-US" sz="3200" b="0" i="0" u="none" strike="noStrike" kern="1200" cap="none" spc="0" normalizeH="0" baseline="0" noProof="0" dirty="0">
                <a:ln>
                  <a:noFill/>
                </a:ln>
                <a:solidFill>
                  <a:prstClr val="black"/>
                </a:solidFill>
                <a:effectLst/>
                <a:uLnTx/>
                <a:uFillTx/>
                <a:latin typeface="Arial" panose="020B0604020202020204"/>
                <a:ea typeface="+mn-ea"/>
                <a:cs typeface="+mn-cs"/>
              </a:rPr>
              <a:t>memo </a:t>
            </a: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σε ακίνητο) θα ήταν λιγότερο επαχθές.</a:t>
            </a:r>
          </a:p>
          <a:p>
            <a:pPr marL="904875" marR="0" lvl="2"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Αν το Δικαστήριο ακυρώσει τη δέσμευση, ο Έφορος ενημερώνει, εντός </a:t>
            </a:r>
            <a:b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15 ημερών, τον Έφορο Εταιρειών για απόσυρση της εγγραφής δέσμευσης.</a:t>
            </a:r>
          </a:p>
          <a:p>
            <a:pPr marL="904875" marR="0" lvl="2" indent="-457200"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Έφορος μπορεί να προβεί σε διευθέτηση με τον φορολογούμενο για τους οφειλόμενους φόρους για να γίνει άρση της δέσμευσης.</a:t>
            </a:r>
          </a:p>
          <a:p>
            <a:pPr marL="806450" marR="0" lvl="1" indent="-447675" algn="just"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Ο Υπουργός μπορεί με Διάταγμα (Επίσημη Εφημερίδα) να καθορίσει λεπτομέρειες της διαδικασίας εγγραφής δέσμευσης</a:t>
            </a:r>
          </a:p>
        </p:txBody>
      </p:sp>
      <p:sp>
        <p:nvSpPr>
          <p:cNvPr id="16" name="Slide Number Placeholder 9">
            <a:extLst>
              <a:ext uri="{FF2B5EF4-FFF2-40B4-BE49-F238E27FC236}">
                <a16:creationId xmlns:a16="http://schemas.microsoft.com/office/drawing/2014/main" id="{BDBE33C9-AAA4-5F36-D3A3-5AFB77F4C4D2}"/>
              </a:ext>
            </a:extLst>
          </p:cNvPr>
          <p:cNvSpPr txBox="1">
            <a:spLocks/>
          </p:cNvSpPr>
          <p:nvPr/>
        </p:nvSpPr>
        <p:spPr>
          <a:xfrm>
            <a:off x="15773400" y="91821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latin typeface="Arial" panose="020B0604020202020204" pitchFamily="34" charset="0"/>
                <a:cs typeface="Arial" panose="020B0604020202020204" pitchFamily="34" charset="0"/>
              </a:rPr>
              <a:t>3</a:t>
            </a:r>
          </a:p>
        </p:txBody>
      </p:sp>
      <p:sp>
        <p:nvSpPr>
          <p:cNvPr id="4" name="TextBox 3">
            <a:extLst>
              <a:ext uri="{FF2B5EF4-FFF2-40B4-BE49-F238E27FC236}">
                <a16:creationId xmlns:a16="http://schemas.microsoft.com/office/drawing/2014/main" id="{F54048E9-B546-0192-3618-46AE5211E0E2}"/>
              </a:ext>
            </a:extLst>
          </p:cNvPr>
          <p:cNvSpPr txBox="1"/>
          <p:nvPr/>
        </p:nvSpPr>
        <p:spPr>
          <a:xfrm>
            <a:off x="4864596" y="209480"/>
            <a:ext cx="11998310" cy="193899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9ΣΤ – Δέσμευση μετοχών για οφειλόμενο φόρο </a:t>
            </a:r>
            <a:r>
              <a:rPr lang="el-GR" sz="6000" b="1" dirty="0">
                <a:solidFill>
                  <a:srgbClr val="009E9A"/>
                </a:solidFill>
                <a:latin typeface="Arial" panose="020B0604020202020204" pitchFamily="34" charset="0"/>
              </a:rPr>
              <a:t>(συνέχεια)</a:t>
            </a:r>
            <a:endParaRPr lang="en-CY" sz="6000" b="1"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8" name="TextBox 7">
            <a:extLst>
              <a:ext uri="{FF2B5EF4-FFF2-40B4-BE49-F238E27FC236}">
                <a16:creationId xmlns:a16="http://schemas.microsoft.com/office/drawing/2014/main" id="{5433372D-D28E-DA38-9135-5D95243C043E}"/>
              </a:ext>
            </a:extLst>
          </p:cNvPr>
          <p:cNvSpPr txBox="1"/>
          <p:nvPr/>
        </p:nvSpPr>
        <p:spPr>
          <a:xfrm>
            <a:off x="4436425" y="336506"/>
            <a:ext cx="12479975" cy="286232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a:t>
            </a:r>
            <a:r>
              <a:rPr kumimoji="0" lang="en-GB"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(1)</a:t>
            </a: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 - Υποβολή φορολογικών δηλώσεων (Άτομα) [συνέχεια]</a:t>
            </a:r>
            <a:endParaRPr lang="LID4096" sz="16600" dirty="0">
              <a:solidFill>
                <a:srgbClr val="009E9A"/>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3F92119B-C10B-08D4-A08B-88F2F3417966}"/>
              </a:ext>
            </a:extLst>
          </p:cNvPr>
          <p:cNvSpPr txBox="1"/>
          <p:nvPr/>
        </p:nvSpPr>
        <p:spPr>
          <a:xfrm>
            <a:off x="876300" y="3293474"/>
            <a:ext cx="16535400" cy="429040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1200"/>
              </a:spcBef>
              <a:spcAft>
                <a:spcPts val="0"/>
              </a:spcAft>
              <a:buClrTx/>
              <a:buSzTx/>
              <a:buFont typeface="Arial" pitchFamily="34" charset="0"/>
              <a:buNone/>
              <a:tabLst/>
              <a:defRPr/>
            </a:pPr>
            <a:r>
              <a:rPr kumimoji="0" lang="el-GR" sz="44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Από το φορολογικό έτος 2026, υποχρέωση υποβολής δήλωσης, έχουν:</a:t>
            </a:r>
          </a:p>
          <a:p>
            <a:pPr marL="342900" marR="0" lvl="0" indent="-34290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4400" b="1" i="0" u="none" strike="noStrike" kern="1200" cap="none" spc="0" normalizeH="0" baseline="0" noProof="0" dirty="0">
                <a:ln>
                  <a:noFill/>
                </a:ln>
                <a:solidFill>
                  <a:srgbClr val="404040"/>
                </a:solidFill>
                <a:effectLst/>
                <a:uLnTx/>
                <a:uFillTx/>
                <a:latin typeface="Arial" panose="020B0604020202020204"/>
                <a:ea typeface="+mn-ea"/>
                <a:cs typeface="+mn-cs"/>
              </a:rPr>
              <a:t>Άτομα</a:t>
            </a:r>
            <a:r>
              <a:rPr kumimoji="0" lang="el-GR" sz="4400" b="0" i="0" u="none" strike="noStrike" kern="1200" cap="none" spc="0" normalizeH="0" baseline="0" noProof="0" dirty="0">
                <a:ln>
                  <a:noFill/>
                </a:ln>
                <a:solidFill>
                  <a:srgbClr val="404040"/>
                </a:solidFill>
                <a:effectLst/>
                <a:uLnTx/>
                <a:uFillTx/>
                <a:latin typeface="Arial" panose="020B0604020202020204"/>
                <a:ea typeface="+mn-ea"/>
                <a:cs typeface="+mn-cs"/>
              </a:rPr>
              <a:t> που είναι </a:t>
            </a:r>
            <a:r>
              <a:rPr kumimoji="0" lang="el-GR" sz="4400" b="1" i="0" u="none" strike="noStrike" kern="1200" cap="none" spc="0" normalizeH="0" baseline="0" noProof="0" dirty="0">
                <a:ln>
                  <a:noFill/>
                </a:ln>
                <a:solidFill>
                  <a:srgbClr val="404040"/>
                </a:solidFill>
                <a:effectLst/>
                <a:uLnTx/>
                <a:uFillTx/>
                <a:latin typeface="Arial" panose="020B0604020202020204"/>
                <a:ea typeface="+mn-ea"/>
                <a:cs typeface="+mn-cs"/>
              </a:rPr>
              <a:t>Μη Φορολογικοί κάτοικοι Κύπρου</a:t>
            </a:r>
            <a:r>
              <a:rPr kumimoji="0" lang="el-GR" sz="4400" b="0" i="0" u="none" strike="noStrike" kern="1200" cap="none" spc="0" normalizeH="0" baseline="0" noProof="0" dirty="0">
                <a:ln>
                  <a:noFill/>
                </a:ln>
                <a:solidFill>
                  <a:srgbClr val="404040"/>
                </a:solidFill>
                <a:effectLst/>
                <a:uLnTx/>
                <a:uFillTx/>
                <a:latin typeface="Arial" panose="020B0604020202020204"/>
                <a:ea typeface="+mn-ea"/>
                <a:cs typeface="+mn-cs"/>
              </a:rPr>
              <a:t>, έχουν υποχρέωση υποβολής φορολογικής δήλωσης εάν έχουν εισόδημα εντός Κύπρου, που εμπίπτει στο Άρθρο 5(2) του περί Φορολογίας του Εισοδήματος Νόμου.</a:t>
            </a:r>
          </a:p>
        </p:txBody>
      </p:sp>
      <p:sp>
        <p:nvSpPr>
          <p:cNvPr id="11" name="Slide Number Placeholder 10">
            <a:extLst>
              <a:ext uri="{FF2B5EF4-FFF2-40B4-BE49-F238E27FC236}">
                <a16:creationId xmlns:a16="http://schemas.microsoft.com/office/drawing/2014/main" id="{1E060B04-5430-D7BE-0DFF-67411C15C6BD}"/>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13" name="Slide Number Placeholder 9">
            <a:extLst>
              <a:ext uri="{FF2B5EF4-FFF2-40B4-BE49-F238E27FC236}">
                <a16:creationId xmlns:a16="http://schemas.microsoft.com/office/drawing/2014/main" id="{CBB52A16-E2F5-2F27-B8EB-266D87CAF6CF}"/>
              </a:ext>
            </a:extLst>
          </p:cNvPr>
          <p:cNvSpPr txBox="1">
            <a:spLocks/>
          </p:cNvSpPr>
          <p:nvPr/>
        </p:nvSpPr>
        <p:spPr>
          <a:xfrm>
            <a:off x="15858545" y="942657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6</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009E9A"/>
        </a:solidFill>
        <a:effectLst/>
      </p:bgPr>
    </p:bg>
    <p:spTree>
      <p:nvGrpSpPr>
        <p:cNvPr id="1" name=""/>
        <p:cNvGrpSpPr/>
        <p:nvPr/>
      </p:nvGrpSpPr>
      <p:grpSpPr>
        <a:xfrm>
          <a:off x="0" y="0"/>
          <a:ext cx="0" cy="0"/>
          <a:chOff x="0" y="0"/>
          <a:chExt cx="0" cy="0"/>
        </a:xfrm>
      </p:grpSpPr>
      <p:sp>
        <p:nvSpPr>
          <p:cNvPr id="2" name="Freeform 2"/>
          <p:cNvSpPr/>
          <p:nvPr/>
        </p:nvSpPr>
        <p:spPr>
          <a:xfrm rot="-5836485">
            <a:off x="-6180820" y="1088457"/>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a:off x="0" y="7966133"/>
            <a:ext cx="5949523" cy="2320867"/>
          </a:xfrm>
          <a:custGeom>
            <a:avLst/>
            <a:gdLst/>
            <a:ahLst/>
            <a:cxnLst/>
            <a:rect l="l" t="t" r="r" b="b"/>
            <a:pathLst>
              <a:path w="5949523" h="2320867">
                <a:moveTo>
                  <a:pt x="0" y="0"/>
                </a:moveTo>
                <a:lnTo>
                  <a:pt x="5949523" y="0"/>
                </a:lnTo>
                <a:lnTo>
                  <a:pt x="5949523" y="2320867"/>
                </a:lnTo>
                <a:lnTo>
                  <a:pt x="0" y="2320867"/>
                </a:lnTo>
                <a:lnTo>
                  <a:pt x="0" y="0"/>
                </a:lnTo>
                <a:close/>
              </a:path>
            </a:pathLst>
          </a:custGeom>
          <a:blipFill>
            <a:blip r:embed="rId5"/>
            <a:stretch>
              <a:fillRect/>
            </a:stretch>
          </a:blipFill>
        </p:spPr>
      </p:sp>
      <p:sp>
        <p:nvSpPr>
          <p:cNvPr id="4" name="TextBox 4"/>
          <p:cNvSpPr txBox="1"/>
          <p:nvPr/>
        </p:nvSpPr>
        <p:spPr>
          <a:xfrm>
            <a:off x="4953000" y="723900"/>
            <a:ext cx="12566635" cy="6155531"/>
          </a:xfrm>
          <a:prstGeom prst="rect">
            <a:avLst/>
          </a:prstGeom>
          <a:solidFill>
            <a:srgbClr val="009E9A"/>
          </a:solidFill>
        </p:spPr>
        <p:txBody>
          <a:bodyPr wrap="square" lIns="0" tIns="0" rIns="0" bIns="0" rtlCol="0" anchor="t">
            <a:spAutoFit/>
          </a:bodyPr>
          <a:lstStyle/>
          <a:p>
            <a:pPr algn="ctr"/>
            <a:r>
              <a:rPr kumimoji="0" lang="el-GR" sz="6600" b="1" i="0" u="none" strike="noStrike" kern="1200" cap="none" spc="0" normalizeH="0" baseline="0" noProof="0" dirty="0">
                <a:ln>
                  <a:noFill/>
                </a:ln>
                <a:solidFill>
                  <a:schemeClr val="bg1"/>
                </a:solidFill>
                <a:effectLst/>
                <a:uLnTx/>
                <a:uFillTx/>
                <a:latin typeface="Arial" panose="020B0604020202020204" pitchFamily="34" charset="0"/>
                <a:ea typeface="+mj-ea"/>
                <a:cs typeface="+mj-cs"/>
              </a:rPr>
              <a:t> Ο περί Χαρτοσήμων (Καταργητικός) Νόμος του 2025.</a:t>
            </a:r>
            <a:br>
              <a:rPr kumimoji="0" lang="el-GR" sz="6600" b="1" i="0" u="none" strike="noStrike" kern="1200" cap="none" spc="0" normalizeH="0" baseline="0" noProof="0" dirty="0">
                <a:ln>
                  <a:noFill/>
                </a:ln>
                <a:solidFill>
                  <a:schemeClr val="bg1"/>
                </a:solidFill>
                <a:effectLst/>
                <a:uLnTx/>
                <a:uFillTx/>
                <a:latin typeface="Arial" panose="020B0604020202020204" pitchFamily="34" charset="0"/>
                <a:ea typeface="+mj-ea"/>
                <a:cs typeface="+mj-cs"/>
              </a:rPr>
            </a:br>
            <a:r>
              <a:rPr kumimoji="0" lang="el-GR" sz="6600" b="1" i="0" u="none" strike="noStrike" kern="1200" cap="none" spc="0" normalizeH="0" baseline="0" noProof="0" dirty="0">
                <a:ln>
                  <a:noFill/>
                </a:ln>
                <a:solidFill>
                  <a:schemeClr val="bg1"/>
                </a:solidFill>
                <a:effectLst/>
                <a:uLnTx/>
                <a:uFillTx/>
                <a:latin typeface="Arial" panose="020B0604020202020204" pitchFamily="34" charset="0"/>
                <a:ea typeface="+mj-ea"/>
                <a:cs typeface="+mj-cs"/>
              </a:rPr>
              <a:t>[Ν.239(Ι)/2025]</a:t>
            </a:r>
            <a:br>
              <a:rPr kumimoji="0" lang="el-GR" sz="6600" b="1" i="0" u="none" strike="noStrike" kern="1200" cap="none" spc="0" normalizeH="0" baseline="0" noProof="0" dirty="0">
                <a:ln>
                  <a:noFill/>
                </a:ln>
                <a:solidFill>
                  <a:srgbClr val="003366"/>
                </a:solidFill>
                <a:effectLst/>
                <a:uLnTx/>
                <a:uFillTx/>
                <a:latin typeface="Arial" panose="020B0604020202020204" pitchFamily="34" charset="0"/>
                <a:ea typeface="+mj-ea"/>
                <a:cs typeface="+mj-cs"/>
              </a:rPr>
            </a:br>
            <a:endParaRPr lang="el-GR" sz="7200" b="1" dirty="0">
              <a:solidFill>
                <a:srgbClr val="464646"/>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1200"/>
              </a:spcBef>
              <a:spcAft>
                <a:spcPts val="0"/>
              </a:spcAft>
              <a:buClrTx/>
              <a:buSzTx/>
              <a:buFont typeface="Arial" pitchFamily="34" charset="0"/>
              <a:buNone/>
              <a:tabLst/>
              <a:defRPr/>
            </a:pPr>
            <a:r>
              <a:rPr kumimoji="0" lang="el-GR" sz="4800" b="1" i="0" u="none" strike="noStrike" kern="1200" cap="none" spc="0" normalizeH="0" baseline="0" noProof="0" dirty="0">
                <a:ln>
                  <a:noFill/>
                </a:ln>
                <a:solidFill>
                  <a:srgbClr val="464646"/>
                </a:solidFill>
                <a:effectLst/>
                <a:uLnTx/>
                <a:uFillTx/>
                <a:latin typeface="Arial" panose="020B0604020202020204" pitchFamily="34" charset="0"/>
                <a:ea typeface="+mn-ea"/>
                <a:cs typeface="Arial" panose="020B0604020202020204" pitchFamily="34" charset="0"/>
              </a:rPr>
              <a:t>Τίθεται σε ισχύ από την 1</a:t>
            </a:r>
            <a:r>
              <a:rPr lang="el-GR" sz="4800" b="1" dirty="0">
                <a:solidFill>
                  <a:srgbClr val="464646"/>
                </a:solidFill>
                <a:latin typeface="Arial" panose="020B0604020202020204" pitchFamily="34" charset="0"/>
                <a:cs typeface="Arial" panose="020B0604020202020204" pitchFamily="34" charset="0"/>
              </a:rPr>
              <a:t>/1/</a:t>
            </a:r>
            <a:r>
              <a:rPr kumimoji="0" lang="el-GR" sz="4800" b="1" i="0" u="none" strike="noStrike" kern="1200" cap="none" spc="0" normalizeH="0" baseline="0" noProof="0" dirty="0">
                <a:ln>
                  <a:noFill/>
                </a:ln>
                <a:solidFill>
                  <a:srgbClr val="464646"/>
                </a:solidFill>
                <a:effectLst/>
                <a:uLnTx/>
                <a:uFillTx/>
                <a:latin typeface="Arial" panose="020B0604020202020204" pitchFamily="34" charset="0"/>
                <a:ea typeface="+mn-ea"/>
                <a:cs typeface="Arial" panose="020B0604020202020204" pitchFamily="34" charset="0"/>
              </a:rPr>
              <a:t>2026.</a:t>
            </a:r>
            <a:endParaRPr kumimoji="0" lang="en-CY" sz="48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206806">
            <a:off x="15838423" y="-2452485"/>
            <a:ext cx="3346370" cy="5979665"/>
          </a:xfrm>
          <a:custGeom>
            <a:avLst/>
            <a:gdLst/>
            <a:ahLst/>
            <a:cxnLst/>
            <a:rect l="l" t="t" r="r" b="b"/>
            <a:pathLst>
              <a:path w="3346370" h="5979665">
                <a:moveTo>
                  <a:pt x="0" y="0"/>
                </a:moveTo>
                <a:lnTo>
                  <a:pt x="3346370" y="0"/>
                </a:lnTo>
                <a:lnTo>
                  <a:pt x="3346370" y="5979666"/>
                </a:lnTo>
                <a:lnTo>
                  <a:pt x="0" y="5979666"/>
                </a:lnTo>
                <a:lnTo>
                  <a:pt x="0" y="0"/>
                </a:lnTo>
                <a:close/>
              </a:path>
            </a:pathLst>
          </a:custGeom>
          <a:blipFill>
            <a:blip r:embed="rId3">
              <a:extLst>
                <a:ext uri="{96DAC541-7B7A-43D3-8B79-37D633B846F1}">
                  <asvg:svgBlip xmlns:asvg="http://schemas.microsoft.com/office/drawing/2016/SVG/main" r:embed="rId4"/>
                </a:ext>
              </a:extLst>
            </a:blip>
            <a:stretch>
              <a:fillRect t="-33210" r="-172748"/>
            </a:stretch>
          </a:blipFill>
        </p:spPr>
      </p:sp>
      <p:sp>
        <p:nvSpPr>
          <p:cNvPr id="3" name="Freeform 3"/>
          <p:cNvSpPr/>
          <p:nvPr/>
        </p:nvSpPr>
        <p:spPr>
          <a:xfrm rot="9509506">
            <a:off x="-1128083" y="5629785"/>
            <a:ext cx="4026131" cy="7231270"/>
          </a:xfrm>
          <a:custGeom>
            <a:avLst/>
            <a:gdLst/>
            <a:ahLst/>
            <a:cxnLst/>
            <a:rect l="l" t="t" r="r" b="b"/>
            <a:pathLst>
              <a:path w="4026131" h="7231270">
                <a:moveTo>
                  <a:pt x="0" y="0"/>
                </a:moveTo>
                <a:lnTo>
                  <a:pt x="4026131" y="0"/>
                </a:lnTo>
                <a:lnTo>
                  <a:pt x="4026131" y="7231270"/>
                </a:lnTo>
                <a:lnTo>
                  <a:pt x="0" y="7231270"/>
                </a:lnTo>
                <a:lnTo>
                  <a:pt x="0" y="0"/>
                </a:lnTo>
                <a:close/>
              </a:path>
            </a:pathLst>
          </a:custGeom>
          <a:blipFill>
            <a:blip r:embed="rId3">
              <a:extLst>
                <a:ext uri="{96DAC541-7B7A-43D3-8B79-37D633B846F1}">
                  <asvg:svgBlip xmlns:asvg="http://schemas.microsoft.com/office/drawing/2016/SVG/main" r:embed="rId4"/>
                </a:ext>
              </a:extLst>
            </a:blip>
            <a:stretch>
              <a:fillRect t="-40462" r="-189073"/>
            </a:stretch>
          </a:blipFill>
        </p:spPr>
      </p:sp>
      <p:sp>
        <p:nvSpPr>
          <p:cNvPr id="6" name="Freeform 6"/>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4" name="Slide Number Placeholder 9">
            <a:extLst>
              <a:ext uri="{FF2B5EF4-FFF2-40B4-BE49-F238E27FC236}">
                <a16:creationId xmlns:a16="http://schemas.microsoft.com/office/drawing/2014/main" id="{66D2F2FA-F88A-6FB5-D793-D5AE5E350E76}"/>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latin typeface="Arial" panose="020B0604020202020204" pitchFamily="34" charset="0"/>
                <a:cs typeface="Arial" panose="020B0604020202020204" pitchFamily="34" charset="0"/>
              </a:rPr>
              <a:t>1</a:t>
            </a:r>
          </a:p>
        </p:txBody>
      </p:sp>
      <p:sp>
        <p:nvSpPr>
          <p:cNvPr id="4" name="TextBox 3">
            <a:extLst>
              <a:ext uri="{FF2B5EF4-FFF2-40B4-BE49-F238E27FC236}">
                <a16:creationId xmlns:a16="http://schemas.microsoft.com/office/drawing/2014/main" id="{B0BE7237-4043-454C-60C5-7FFC775611F9}"/>
              </a:ext>
            </a:extLst>
          </p:cNvPr>
          <p:cNvSpPr txBox="1"/>
          <p:nvPr/>
        </p:nvSpPr>
        <p:spPr>
          <a:xfrm>
            <a:off x="3915229" y="298041"/>
            <a:ext cx="12545948" cy="286232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Κατάργηση των περί Χαρτοσήμων Νόμων του 1963 έως 2025</a:t>
            </a:r>
            <a:endParaRPr lang="en-CY" sz="6000" b="1" dirty="0">
              <a:solidFill>
                <a:srgbClr val="009E9A"/>
              </a:solidFill>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7296C101-503E-FD25-AF53-5CCAF9EE025A}"/>
              </a:ext>
            </a:extLst>
          </p:cNvPr>
          <p:cNvSpPr txBox="1">
            <a:spLocks/>
          </p:cNvSpPr>
          <p:nvPr/>
        </p:nvSpPr>
        <p:spPr>
          <a:xfrm>
            <a:off x="1334566" y="3471104"/>
            <a:ext cx="16158418" cy="703379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36575" marR="0" lvl="2" algn="l"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Κατάργηση από 01/01/2026. </a:t>
            </a:r>
          </a:p>
          <a:p>
            <a:pPr marL="536575" marR="0" lvl="2" algn="l"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endPar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536575" marR="0" lvl="2" algn="l"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Έγγραφα που συντάχθηκαν και υπογράφηκαν έστω και από έναν συμβαλλόμενο μέχρι 31/12/2025 θα υπόκεινται κανονικά σε τέλος χαρτοσήμου.</a:t>
            </a:r>
          </a:p>
          <a:p>
            <a:pPr marL="536575" marR="0" lvl="2" algn="l"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endPar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536575" marR="0" lvl="2" algn="l" defTabSz="914400" rtl="0" eaLnBrk="1" fontAlgn="auto" latinLnBrk="0" hangingPunct="1">
              <a:lnSpc>
                <a:spcPct val="100000"/>
              </a:lnSpc>
              <a:spcBef>
                <a:spcPct val="20000"/>
              </a:spcBef>
              <a:spcAft>
                <a:spcPts val="0"/>
              </a:spcAft>
              <a:buClr>
                <a:srgbClr val="00C0BC"/>
              </a:buClr>
              <a:buSzTx/>
              <a:buFont typeface="Wingdings" panose="05000000000000000000" pitchFamily="2" charset="2"/>
              <a:buChar char="Ø"/>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Η καταβολή τέλους με βάση τη Νομοθεσία άλλων Υπουργείων / Υπηρεσιών / Τμημάτων με τη χρήση χαρτοσήμων μπορεί να συνεχίσει να γίνεται μέχρι να γίνουν νέες σχετικές ρυθμίσεις από τις καθ΄ ύλην αρμόδιες αρχές. </a:t>
            </a:r>
            <a:endParaRPr kumimoji="0" lang="en-CY" sz="3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009A9B"/>
        </a:solidFill>
        <a:effectLst/>
      </p:bgPr>
    </p:bg>
    <p:spTree>
      <p:nvGrpSpPr>
        <p:cNvPr id="1" name=""/>
        <p:cNvGrpSpPr/>
        <p:nvPr/>
      </p:nvGrpSpPr>
      <p:grpSpPr>
        <a:xfrm>
          <a:off x="0" y="0"/>
          <a:ext cx="0" cy="0"/>
          <a:chOff x="0" y="0"/>
          <a:chExt cx="0" cy="0"/>
        </a:xfrm>
      </p:grpSpPr>
      <p:sp>
        <p:nvSpPr>
          <p:cNvPr id="2" name="Freeform 2"/>
          <p:cNvSpPr/>
          <p:nvPr/>
        </p:nvSpPr>
        <p:spPr>
          <a:xfrm rot="8219952">
            <a:off x="8128163" y="-560253"/>
            <a:ext cx="17425938" cy="14804065"/>
          </a:xfrm>
          <a:custGeom>
            <a:avLst/>
            <a:gdLst/>
            <a:ahLst/>
            <a:cxnLst/>
            <a:rect l="l" t="t" r="r" b="b"/>
            <a:pathLst>
              <a:path w="17425938" h="14804065">
                <a:moveTo>
                  <a:pt x="0" y="0"/>
                </a:moveTo>
                <a:lnTo>
                  <a:pt x="17425938" y="0"/>
                </a:lnTo>
                <a:lnTo>
                  <a:pt x="17425938" y="14804065"/>
                </a:lnTo>
                <a:lnTo>
                  <a:pt x="0" y="14804065"/>
                </a:lnTo>
                <a:lnTo>
                  <a:pt x="0" y="0"/>
                </a:lnTo>
                <a:close/>
              </a:path>
            </a:pathLst>
          </a:custGeom>
          <a:blipFill>
            <a:blip r:embed="rId3">
              <a:extLst>
                <a:ext uri="{96DAC541-7B7A-43D3-8B79-37D633B846F1}">
                  <asvg:svgBlip xmlns:asvg="http://schemas.microsoft.com/office/drawing/2016/SVG/main" r:embed="rId4"/>
                </a:ext>
              </a:extLst>
            </a:blip>
            <a:stretch>
              <a:fillRect l="-31891" t="-35490"/>
            </a:stretch>
          </a:blipFill>
        </p:spPr>
      </p:sp>
      <p:sp>
        <p:nvSpPr>
          <p:cNvPr id="3" name="TextBox 3"/>
          <p:cNvSpPr txBox="1"/>
          <p:nvPr/>
        </p:nvSpPr>
        <p:spPr>
          <a:xfrm>
            <a:off x="914400" y="552971"/>
            <a:ext cx="12420600" cy="6465616"/>
          </a:xfrm>
          <a:prstGeom prst="rect">
            <a:avLst/>
          </a:prstGeom>
        </p:spPr>
        <p:txBody>
          <a:bodyPr wrap="square" lIns="0" tIns="0" rIns="0" bIns="0" rtlCol="0" anchor="t">
            <a:spAutoFit/>
          </a:bodyPr>
          <a:lstStyle/>
          <a:p>
            <a:pPr algn="ctr">
              <a:lnSpc>
                <a:spcPts val="12599"/>
              </a:lnSpc>
            </a:pPr>
            <a:r>
              <a:rPr lang="el-GR" sz="11999" b="1" dirty="0">
                <a:solidFill>
                  <a:srgbClr val="FFFFFF"/>
                </a:solidFill>
                <a:ea typeface="Oswald Bold"/>
                <a:cs typeface="Oswald Bold"/>
                <a:sym typeface="Oswald Bold"/>
              </a:rPr>
              <a:t>ΤΕΛΟΣ ΠΑΡΟΥΣΙΑΣΗΣ </a:t>
            </a:r>
            <a:endParaRPr lang="en-US" sz="11999" b="1" dirty="0">
              <a:solidFill>
                <a:srgbClr val="FFFFFF"/>
              </a:solidFill>
              <a:ea typeface="Oswald Bold"/>
              <a:cs typeface="Oswald Bold"/>
              <a:sym typeface="Oswald Bold"/>
            </a:endParaRPr>
          </a:p>
          <a:p>
            <a:pPr algn="ctr">
              <a:lnSpc>
                <a:spcPts val="12599"/>
              </a:lnSpc>
            </a:pPr>
            <a:endParaRPr lang="en-US" sz="11999" b="1" dirty="0">
              <a:solidFill>
                <a:srgbClr val="FFFFFF"/>
              </a:solidFill>
              <a:ea typeface="Oswald Bold"/>
              <a:cs typeface="Oswald Bold"/>
              <a:sym typeface="Oswald Bold"/>
            </a:endParaRPr>
          </a:p>
          <a:p>
            <a:pPr algn="ctr">
              <a:lnSpc>
                <a:spcPts val="12599"/>
              </a:lnSpc>
            </a:pPr>
            <a:r>
              <a:rPr lang="en-US" sz="11999" b="1" dirty="0">
                <a:solidFill>
                  <a:srgbClr val="FFFFFF"/>
                </a:solidFill>
                <a:ea typeface="Oswald Bold"/>
                <a:cs typeface="Oswald Bold"/>
                <a:sym typeface="Oswald Bold"/>
              </a:rPr>
              <a:t>ΕΥΧΑΡΙΣΤΟΥΜΕ</a:t>
            </a:r>
          </a:p>
        </p:txBody>
      </p:sp>
      <p:sp>
        <p:nvSpPr>
          <p:cNvPr id="4" name="Freeform 4"/>
          <p:cNvSpPr/>
          <p:nvPr/>
        </p:nvSpPr>
        <p:spPr>
          <a:xfrm>
            <a:off x="14508734" y="552971"/>
            <a:ext cx="3552072" cy="1385638"/>
          </a:xfrm>
          <a:custGeom>
            <a:avLst/>
            <a:gdLst/>
            <a:ahLst/>
            <a:cxnLst/>
            <a:rect l="l" t="t" r="r" b="b"/>
            <a:pathLst>
              <a:path w="3552072" h="1385638">
                <a:moveTo>
                  <a:pt x="0" y="0"/>
                </a:moveTo>
                <a:lnTo>
                  <a:pt x="3552072" y="0"/>
                </a:lnTo>
                <a:lnTo>
                  <a:pt x="3552072" y="1385638"/>
                </a:lnTo>
                <a:lnTo>
                  <a:pt x="0" y="1385638"/>
                </a:lnTo>
                <a:lnTo>
                  <a:pt x="0" y="0"/>
                </a:lnTo>
                <a:close/>
              </a:path>
            </a:pathLst>
          </a:custGeom>
          <a:blipFill>
            <a:blip r:embed="rId5"/>
            <a:stretch>
              <a:fillRect/>
            </a:stretch>
          </a:blipFill>
        </p:spPr>
      </p:sp>
      <p:sp>
        <p:nvSpPr>
          <p:cNvPr id="5" name="TextBox 5"/>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FFFFFF"/>
                </a:solidFill>
                <a:latin typeface="Canva Sans"/>
                <a:ea typeface="Canva Sans"/>
                <a:cs typeface="Canva Sans"/>
                <a:sym typeface="Canva Sans"/>
              </a:rPr>
              <a:t>29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0" name="TextBox 9">
            <a:extLst>
              <a:ext uri="{FF2B5EF4-FFF2-40B4-BE49-F238E27FC236}">
                <a16:creationId xmlns:a16="http://schemas.microsoft.com/office/drawing/2014/main" id="{84FF0D6C-E913-0CD5-5C49-908BD6215D92}"/>
              </a:ext>
            </a:extLst>
          </p:cNvPr>
          <p:cNvSpPr txBox="1"/>
          <p:nvPr/>
        </p:nvSpPr>
        <p:spPr>
          <a:xfrm>
            <a:off x="889826" y="3319522"/>
            <a:ext cx="16609122" cy="6386364"/>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1200"/>
              </a:spcBef>
              <a:spcAft>
                <a:spcPts val="0"/>
              </a:spcAft>
              <a:buClrTx/>
              <a:buSzTx/>
              <a:buFont typeface="Arial" pitchFamily="34" charset="0"/>
              <a:buNone/>
              <a:tabLst/>
              <a:defRPr/>
            </a:pPr>
            <a:r>
              <a:rPr kumimoji="0" lang="el-GR" sz="32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Από το φορολογικό έτος 2026, υποχρέωση υποβολής δήλωσης, έχουν:</a:t>
            </a:r>
          </a:p>
          <a:p>
            <a:pPr marL="0" marR="0" lvl="0" indent="0" algn="just" defTabSz="914400" rtl="0" eaLnBrk="1" fontAlgn="auto" latinLnBrk="0" hangingPunct="1">
              <a:lnSpc>
                <a:spcPct val="100000"/>
              </a:lnSpc>
              <a:spcBef>
                <a:spcPts val="1200"/>
              </a:spcBef>
              <a:spcAft>
                <a:spcPts val="0"/>
              </a:spcAft>
              <a:buClrTx/>
              <a:buSzTx/>
              <a:buFont typeface="Arial" pitchFamily="34" charset="0"/>
              <a:buNone/>
              <a:tabLst/>
              <a:defRPr/>
            </a:pPr>
            <a:endParaRPr kumimoji="0" lang="el-GR" sz="11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3200" b="1" i="0" u="none" strike="noStrike" kern="1200" cap="none" spc="0" normalizeH="0" baseline="0" noProof="0" dirty="0">
                <a:ln>
                  <a:noFill/>
                </a:ln>
                <a:solidFill>
                  <a:srgbClr val="404040"/>
                </a:solidFill>
                <a:effectLst/>
                <a:uLnTx/>
                <a:uFillTx/>
                <a:latin typeface="Arial" panose="020B0604020202020204"/>
                <a:ea typeface="+mn-ea"/>
                <a:cs typeface="+mn-cs"/>
              </a:rPr>
              <a:t>Εταιρεία</a:t>
            </a:r>
            <a:r>
              <a:rPr kumimoji="0" lang="el-GR" sz="3200" b="0" i="0" u="none" strike="noStrike" kern="1200" cap="none" spc="0" normalizeH="0" baseline="0" noProof="0" dirty="0">
                <a:ln>
                  <a:noFill/>
                </a:ln>
                <a:solidFill>
                  <a:srgbClr val="404040"/>
                </a:solidFill>
                <a:effectLst/>
                <a:uLnTx/>
                <a:uFillTx/>
                <a:latin typeface="Arial" panose="020B0604020202020204"/>
                <a:ea typeface="+mn-ea"/>
                <a:cs typeface="+mn-cs"/>
              </a:rPr>
              <a:t> που έχει </a:t>
            </a:r>
            <a:r>
              <a:rPr kumimoji="0" lang="el-GR" sz="3200" b="1" i="0" u="none" strike="noStrike" kern="1200" cap="none" spc="0" normalizeH="0" baseline="0" noProof="0" dirty="0">
                <a:ln>
                  <a:noFill/>
                </a:ln>
                <a:solidFill>
                  <a:srgbClr val="404040"/>
                </a:solidFill>
                <a:effectLst/>
                <a:uLnTx/>
                <a:uFillTx/>
                <a:latin typeface="Arial" panose="020B0604020202020204"/>
                <a:ea typeface="+mn-ea"/>
                <a:cs typeface="+mn-cs"/>
              </a:rPr>
              <a:t>συσταθεί στην Κύπρο </a:t>
            </a:r>
            <a:r>
              <a:rPr kumimoji="0" lang="el-GR" sz="3200" b="1" i="0" u="sng" strike="noStrike" kern="1200" cap="none" spc="0" normalizeH="0" baseline="0" noProof="0" dirty="0">
                <a:ln>
                  <a:noFill/>
                </a:ln>
                <a:solidFill>
                  <a:srgbClr val="404040"/>
                </a:solidFill>
                <a:effectLst/>
                <a:uLnTx/>
                <a:uFillTx/>
                <a:latin typeface="Arial" panose="020B0604020202020204"/>
                <a:ea typeface="+mn-ea"/>
                <a:cs typeface="+mn-cs"/>
              </a:rPr>
              <a:t>ή</a:t>
            </a:r>
            <a:r>
              <a:rPr kumimoji="0" lang="el-GR" sz="3200" b="1" i="0" u="none" strike="noStrike" kern="1200" cap="none" spc="0" normalizeH="0" baseline="0" noProof="0" dirty="0">
                <a:ln>
                  <a:noFill/>
                </a:ln>
                <a:solidFill>
                  <a:srgbClr val="404040"/>
                </a:solidFill>
                <a:effectLst/>
                <a:uLnTx/>
                <a:uFillTx/>
                <a:latin typeface="Arial" panose="020B0604020202020204"/>
                <a:ea typeface="+mn-ea"/>
                <a:cs typeface="+mn-cs"/>
              </a:rPr>
              <a:t> που είναι φορολογικός κάτοικος Κύπρου</a:t>
            </a:r>
            <a:r>
              <a:rPr kumimoji="0" lang="el-GR" sz="3200" b="0" i="0" u="none" strike="noStrike" kern="1200" cap="none" spc="0" normalizeH="0" baseline="0" noProof="0" dirty="0">
                <a:ln>
                  <a:noFill/>
                </a:ln>
                <a:solidFill>
                  <a:srgbClr val="404040"/>
                </a:solidFill>
                <a:effectLst/>
                <a:uLnTx/>
                <a:uFillTx/>
                <a:latin typeface="Arial" panose="020B0604020202020204"/>
                <a:ea typeface="+mn-ea"/>
                <a:cs typeface="+mn-cs"/>
              </a:rPr>
              <a:t>, ανεξαρτήτως εισοδήματος (ακόμα και εάν δεν έχει εισόδημα που εμπίπτει στο άρθρο 5 του περί Φορολογίας του Εισοδήματος Νόμου).</a:t>
            </a:r>
          </a:p>
          <a:p>
            <a:pPr marL="342900" marR="0" lvl="0" indent="-34290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endParaRPr kumimoji="0" lang="el-GR" sz="1400" b="0" i="0" u="none" strike="noStrike" kern="1200" cap="none" spc="0" normalizeH="0" baseline="0" noProof="0" dirty="0">
              <a:ln>
                <a:noFill/>
              </a:ln>
              <a:solidFill>
                <a:srgbClr val="404040"/>
              </a:solidFill>
              <a:effectLst/>
              <a:uLnTx/>
              <a:uFillTx/>
              <a:latin typeface="Arial" panose="020B0604020202020204"/>
              <a:ea typeface="+mn-ea"/>
              <a:cs typeface="+mn-cs"/>
            </a:endParaRPr>
          </a:p>
          <a:p>
            <a:pPr marL="342900" marR="0" lvl="0" indent="-34290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3200" b="1" i="0" u="none" strike="noStrike" kern="1200" cap="none" spc="0" normalizeH="0" baseline="0" noProof="0" dirty="0">
                <a:ln>
                  <a:noFill/>
                </a:ln>
                <a:solidFill>
                  <a:srgbClr val="404040"/>
                </a:solidFill>
                <a:effectLst/>
                <a:uLnTx/>
                <a:uFillTx/>
                <a:latin typeface="Arial" panose="020B0604020202020204"/>
                <a:ea typeface="+mn-ea"/>
                <a:cs typeface="+mn-cs"/>
              </a:rPr>
              <a:t>Εταιρεία</a:t>
            </a:r>
            <a:r>
              <a:rPr kumimoji="0" lang="el-GR" sz="3200" b="0" i="0" u="none" strike="noStrike" kern="1200" cap="none" spc="0" normalizeH="0" baseline="0" noProof="0" dirty="0">
                <a:ln>
                  <a:noFill/>
                </a:ln>
                <a:solidFill>
                  <a:srgbClr val="404040"/>
                </a:solidFill>
                <a:effectLst/>
                <a:uLnTx/>
                <a:uFillTx/>
                <a:latin typeface="Arial" panose="020B0604020202020204"/>
                <a:ea typeface="+mn-ea"/>
                <a:cs typeface="+mn-cs"/>
              </a:rPr>
              <a:t> που </a:t>
            </a:r>
            <a:r>
              <a:rPr kumimoji="0" lang="el-GR" sz="3200" b="1" i="0" u="none" strike="noStrike" kern="1200" cap="none" spc="0" normalizeH="0" baseline="0" noProof="0" dirty="0">
                <a:ln>
                  <a:noFill/>
                </a:ln>
                <a:solidFill>
                  <a:srgbClr val="404040"/>
                </a:solidFill>
                <a:effectLst/>
                <a:uLnTx/>
                <a:uFillTx/>
                <a:latin typeface="Arial" panose="020B0604020202020204"/>
                <a:ea typeface="+mn-ea"/>
                <a:cs typeface="+mn-cs"/>
              </a:rPr>
              <a:t>δεν έχει συσταθεί στην Κύπρο </a:t>
            </a:r>
            <a:r>
              <a:rPr kumimoji="0" lang="el-GR" sz="3200" b="1" i="0" u="sng" strike="noStrike" kern="1200" cap="none" spc="0" normalizeH="0" baseline="0" noProof="0" dirty="0">
                <a:ln>
                  <a:noFill/>
                </a:ln>
                <a:solidFill>
                  <a:srgbClr val="404040"/>
                </a:solidFill>
                <a:effectLst/>
                <a:uLnTx/>
                <a:uFillTx/>
                <a:latin typeface="Arial" panose="020B0604020202020204"/>
                <a:ea typeface="+mn-ea"/>
                <a:cs typeface="+mn-cs"/>
              </a:rPr>
              <a:t>και</a:t>
            </a:r>
            <a:r>
              <a:rPr kumimoji="0" lang="el-GR" sz="3200" b="1" i="0" u="none" strike="noStrike" kern="1200" cap="none" spc="0" normalizeH="0" baseline="0" noProof="0" dirty="0">
                <a:ln>
                  <a:noFill/>
                </a:ln>
                <a:solidFill>
                  <a:srgbClr val="404040"/>
                </a:solidFill>
                <a:effectLst/>
                <a:uLnTx/>
                <a:uFillTx/>
                <a:latin typeface="Arial" panose="020B0604020202020204"/>
                <a:ea typeface="+mn-ea"/>
                <a:cs typeface="+mn-cs"/>
              </a:rPr>
              <a:t> δεν είναι φορολογικός κάτοικος Κύπρου</a:t>
            </a:r>
            <a:r>
              <a:rPr kumimoji="0" lang="el-GR" sz="3200" b="0" i="0" u="none" strike="noStrike" kern="1200" cap="none" spc="0" normalizeH="0" baseline="0" noProof="0" dirty="0">
                <a:ln>
                  <a:noFill/>
                </a:ln>
                <a:solidFill>
                  <a:srgbClr val="404040"/>
                </a:solidFill>
                <a:effectLst/>
                <a:uLnTx/>
                <a:uFillTx/>
                <a:latin typeface="Arial" panose="020B0604020202020204"/>
                <a:ea typeface="+mn-ea"/>
                <a:cs typeface="+mn-cs"/>
              </a:rPr>
              <a:t>, εάν έχει μεικτό εισόδημα που εμπίπτει στο άρθρο 5(2) του περί Φορολογίας του Εισοδήματος Νόμου.</a:t>
            </a:r>
            <a:r>
              <a:rPr kumimoji="0" lang="el-GR" sz="3200" b="0"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 </a:t>
            </a:r>
          </a:p>
          <a:p>
            <a:pPr marL="914400" lvl="1" indent="-457200" algn="just">
              <a:spcBef>
                <a:spcPct val="20000"/>
              </a:spcBef>
              <a:buClr>
                <a:srgbClr val="27CED7">
                  <a:lumMod val="75000"/>
                </a:srgbClr>
              </a:buClr>
              <a:buFont typeface="Wingdings" panose="05000000000000000000" pitchFamily="2" charset="2"/>
              <a:buChar char="Ø"/>
              <a:tabLst>
                <a:tab pos="355600" algn="l"/>
              </a:tabLst>
              <a:defRPr/>
            </a:pPr>
            <a:r>
              <a:rPr kumimoji="0" lang="el-GR" sz="3200" b="0" i="0" u="none" strike="noStrike" kern="1200" cap="none" spc="0" normalizeH="0" baseline="0" noProof="0" dirty="0">
                <a:ln>
                  <a:noFill/>
                </a:ln>
                <a:solidFill>
                  <a:prstClr val="black"/>
                </a:solidFill>
                <a:effectLst/>
                <a:uLnTx/>
                <a:uFillTx/>
                <a:latin typeface="Arial" panose="020B0604020202020204"/>
                <a:ea typeface="+mn-ea"/>
                <a:cs typeface="+mn-cs"/>
              </a:rPr>
              <a:t>Δεν έχει υποχρέωση υποβολής φορολογικής δήλωσης, εταιρεία που έχει υποστεί παρακράτηση φόρου (βάσει του άρθρου 24 του περί Φορολογίας του Εισοδήματος Νόμου) για ολόκληρο το εισόδημα της που εμπίπτει στο άρθρο 5(2) του περί Φορολογίας του Εισοδήματος Νόμου.  </a:t>
            </a:r>
            <a:endParaRPr lang="en-CY" sz="4400" dirty="0">
              <a:solidFill>
                <a:prstClr val="black"/>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45E9F326-498D-FF27-7307-4E83F4A268D0}"/>
              </a:ext>
            </a:extLst>
          </p:cNvPr>
          <p:cNvSpPr txBox="1">
            <a:spLocks/>
          </p:cNvSpPr>
          <p:nvPr/>
        </p:nvSpPr>
        <p:spPr>
          <a:xfrm>
            <a:off x="16047159" y="942055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7</a:t>
            </a:fld>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CE31578-D0F4-B5BC-3757-F43A65519749}"/>
              </a:ext>
            </a:extLst>
          </p:cNvPr>
          <p:cNvSpPr txBox="1"/>
          <p:nvPr/>
        </p:nvSpPr>
        <p:spPr>
          <a:xfrm>
            <a:off x="3886200" y="495300"/>
            <a:ext cx="13612748" cy="2862322"/>
          </a:xfrm>
          <a:prstGeom prst="rect">
            <a:avLst/>
          </a:prstGeom>
          <a:noFill/>
        </p:spPr>
        <p:txBody>
          <a:bodyPr wrap="square" rtlCol="0">
            <a:spAutoFit/>
          </a:bodyPr>
          <a:lstStyle/>
          <a:p>
            <a:pPr algn="ct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Άρθρο 5</a:t>
            </a:r>
            <a:r>
              <a:rPr kumimoji="0" lang="en-GB"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(1)</a:t>
            </a:r>
            <a:r>
              <a:rPr kumimoji="0" lang="el-GR" sz="6000" b="1" i="0" u="none" strike="noStrike" kern="1200" cap="none" spc="0" normalizeH="0" baseline="0" noProof="0" dirty="0">
                <a:ln>
                  <a:noFill/>
                </a:ln>
                <a:solidFill>
                  <a:srgbClr val="009E9A"/>
                </a:solidFill>
                <a:effectLst/>
                <a:uLnTx/>
                <a:uFillTx/>
                <a:latin typeface="Arial" panose="020B0604020202020204" pitchFamily="34" charset="0"/>
                <a:ea typeface="+mj-ea"/>
                <a:cs typeface="+mj-cs"/>
              </a:rPr>
              <a:t> - Υποβολή φορολογικών δηλώσεων (Εταιρείες) - Ισχύς από φορολογικό έτος 2026</a:t>
            </a:r>
            <a:endParaRPr lang="LID4096" sz="6000" dirty="0">
              <a:solidFill>
                <a:srgbClr val="009E9A"/>
              </a:solidFill>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3" name="Freeform 3"/>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5" name="Freeform 5"/>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8" name="TextBox 7">
            <a:extLst>
              <a:ext uri="{FF2B5EF4-FFF2-40B4-BE49-F238E27FC236}">
                <a16:creationId xmlns:a16="http://schemas.microsoft.com/office/drawing/2014/main" id="{43FCA326-ACE8-816F-ECA8-4C7C012D2531}"/>
              </a:ext>
            </a:extLst>
          </p:cNvPr>
          <p:cNvSpPr txBox="1"/>
          <p:nvPr/>
        </p:nvSpPr>
        <p:spPr>
          <a:xfrm>
            <a:off x="4267200" y="285171"/>
            <a:ext cx="13430250" cy="1938992"/>
          </a:xfrm>
          <a:prstGeom prst="rect">
            <a:avLst/>
          </a:prstGeom>
          <a:noFill/>
        </p:spPr>
        <p:txBody>
          <a:bodyPr wrap="square" rtlCol="0">
            <a:spAutoFit/>
          </a:bodyPr>
          <a:lstStyle/>
          <a:p>
            <a:pPr algn="ctr"/>
            <a:r>
              <a:rPr lang="el-GR" sz="6000" b="1" dirty="0">
                <a:solidFill>
                  <a:srgbClr val="009E9A"/>
                </a:solidFill>
                <a:latin typeface="Arial" panose="020B0604020202020204" pitchFamily="34" charset="0"/>
              </a:rPr>
              <a:t>Άρθρο 5</a:t>
            </a:r>
            <a:r>
              <a:rPr lang="en-GB" sz="6000" b="1" dirty="0">
                <a:solidFill>
                  <a:srgbClr val="009E9A"/>
                </a:solidFill>
                <a:latin typeface="Arial" panose="020B0604020202020204" pitchFamily="34" charset="0"/>
              </a:rPr>
              <a:t>(1)</a:t>
            </a:r>
            <a:r>
              <a:rPr lang="el-GR" sz="6000" b="1" dirty="0">
                <a:solidFill>
                  <a:srgbClr val="009E9A"/>
                </a:solidFill>
                <a:latin typeface="Arial" panose="020B0604020202020204" pitchFamily="34" charset="0"/>
              </a:rPr>
              <a:t> - Υποβολή φορολογικών δηλώσεων (Διάταγμα ΥΠΣΥΜΒ)</a:t>
            </a:r>
            <a:endParaRPr lang="LID4096" sz="6000" dirty="0">
              <a:solidFill>
                <a:srgbClr val="009E9A"/>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B35E896-043E-9E5B-0999-3FBA0C9FC710}"/>
              </a:ext>
            </a:extLst>
          </p:cNvPr>
          <p:cNvSpPr txBox="1"/>
          <p:nvPr/>
        </p:nvSpPr>
        <p:spPr>
          <a:xfrm>
            <a:off x="762000" y="2891196"/>
            <a:ext cx="16935450" cy="5410712"/>
          </a:xfrm>
          <a:prstGeom prst="rect">
            <a:avLst/>
          </a:prstGeom>
          <a:noFill/>
        </p:spPr>
        <p:txBody>
          <a:bodyPr wrap="square" rtlCol="0">
            <a:spAutoFit/>
          </a:bodyPr>
          <a:lstStyle/>
          <a:p>
            <a:pPr marL="571500" marR="0" lvl="0" indent="-571500" algn="just" defTabSz="914400" rtl="0" eaLnBrk="1" fontAlgn="auto" latinLnBrk="0" hangingPunct="1">
              <a:lnSpc>
                <a:spcPct val="100000"/>
              </a:lnSpc>
              <a:spcBef>
                <a:spcPct val="20000"/>
              </a:spcBef>
              <a:spcAft>
                <a:spcPts val="0"/>
              </a:spcAft>
              <a:buClr>
                <a:srgbClr val="27CED7">
                  <a:lumMod val="75000"/>
                </a:srgbClr>
              </a:buClr>
              <a:buSzTx/>
              <a:buFont typeface="Wingdings" panose="05000000000000000000" pitchFamily="2" charset="2"/>
              <a:buChar char="Ø"/>
              <a:tabLst/>
              <a:defRPr/>
            </a:pPr>
            <a:r>
              <a:rPr kumimoji="0" lang="el-GR" sz="5400" b="0"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Το Υπουργικό Συμβούλιο διατηρεί την εξουσία με Διάταγμά του να απαλλάσσει από την υποχρέωση υποβολής φορολογικής δήλωσης:</a:t>
            </a:r>
          </a:p>
          <a:p>
            <a:pPr marL="1143000" lvl="1" indent="-685800" algn="just">
              <a:spcBef>
                <a:spcPct val="20000"/>
              </a:spcBef>
              <a:buClr>
                <a:srgbClr val="27CED7">
                  <a:lumMod val="75000"/>
                </a:srgbClr>
              </a:buClr>
              <a:buFont typeface="Wingdings" panose="05000000000000000000" pitchFamily="2" charset="2"/>
              <a:buChar char="§"/>
              <a:defRPr/>
            </a:pPr>
            <a:r>
              <a:rPr kumimoji="0" lang="el-GR" sz="5400" b="0"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κατηγορίες προσώπων, </a:t>
            </a:r>
          </a:p>
          <a:p>
            <a:pPr marL="1143000" lvl="1" indent="-685800" algn="just">
              <a:spcBef>
                <a:spcPct val="20000"/>
              </a:spcBef>
              <a:buClr>
                <a:srgbClr val="27CED7">
                  <a:lumMod val="75000"/>
                </a:srgbClr>
              </a:buClr>
              <a:buFont typeface="Wingdings" panose="05000000000000000000" pitchFamily="2" charset="2"/>
              <a:buChar char="§"/>
              <a:defRPr/>
            </a:pPr>
            <a:r>
              <a:rPr kumimoji="0" lang="el-GR" sz="5400" b="0"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φυσικά πρόσωπα που το μεικτό εισόδημα τους δεν υπερβαίνει τις €22.000, βάσει κριτηρίων. </a:t>
            </a:r>
          </a:p>
        </p:txBody>
      </p:sp>
      <p:sp>
        <p:nvSpPr>
          <p:cNvPr id="11" name="Slide Number Placeholder 10">
            <a:extLst>
              <a:ext uri="{FF2B5EF4-FFF2-40B4-BE49-F238E27FC236}">
                <a16:creationId xmlns:a16="http://schemas.microsoft.com/office/drawing/2014/main" id="{614D8BA0-0F85-9CD8-2B87-3F74203BFE42}"/>
              </a:ext>
            </a:extLst>
          </p:cNvPr>
          <p:cNvSpPr>
            <a:spLocks noGrp="1"/>
          </p:cNvSpPr>
          <p:nvPr>
            <p:ph type="sldNum" sz="quarter" idx="12"/>
          </p:nvPr>
        </p:nvSpPr>
        <p:spPr/>
        <p:txBody>
          <a:bodyPr/>
          <a:lstStyle/>
          <a:p>
            <a:fld id="{B6F15528-21DE-4FAA-801E-634DDDAF4B2B}" type="slidenum">
              <a:rPr lang="en-US" smtClean="0"/>
              <a:pPr/>
              <a:t>8</a:t>
            </a:fld>
            <a:endParaRPr lang="en-US"/>
          </a:p>
        </p:txBody>
      </p:sp>
      <p:sp>
        <p:nvSpPr>
          <p:cNvPr id="13" name="Slide Number Placeholder 9">
            <a:extLst>
              <a:ext uri="{FF2B5EF4-FFF2-40B4-BE49-F238E27FC236}">
                <a16:creationId xmlns:a16="http://schemas.microsoft.com/office/drawing/2014/main" id="{56FB55F5-8BF9-8C78-11EB-E05EBF03E6F6}"/>
              </a:ext>
            </a:extLst>
          </p:cNvPr>
          <p:cNvSpPr txBox="1">
            <a:spLocks/>
          </p:cNvSpPr>
          <p:nvPr/>
        </p:nvSpPr>
        <p:spPr>
          <a:xfrm>
            <a:off x="15850524" y="946390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8</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reeform 2"/>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4"/>
            <a:stretch>
              <a:fillRect/>
            </a:stretch>
          </a:blipFill>
        </p:spPr>
      </p:sp>
      <p:sp>
        <p:nvSpPr>
          <p:cNvPr id="5" name="Freeform 5"/>
          <p:cNvSpPr/>
          <p:nvPr/>
        </p:nvSpPr>
        <p:spPr>
          <a:xfrm rot="4465273">
            <a:off x="11216750" y="-1538779"/>
            <a:ext cx="13450461" cy="11674405"/>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5">
              <a:extLst>
                <a:ext uri="{96DAC541-7B7A-43D3-8B79-37D633B846F1}">
                  <asvg:svgBlip xmlns:asvg="http://schemas.microsoft.com/office/drawing/2016/SVG/main" r:embed="rId6"/>
                </a:ext>
              </a:extLst>
            </a:blip>
            <a:stretch>
              <a:fillRect l="-24522" t="-71813" r="-46351"/>
            </a:stretch>
          </a:blipFill>
        </p:spPr>
      </p:sp>
      <p:sp>
        <p:nvSpPr>
          <p:cNvPr id="9" name="TextBox 8">
            <a:extLst>
              <a:ext uri="{FF2B5EF4-FFF2-40B4-BE49-F238E27FC236}">
                <a16:creationId xmlns:a16="http://schemas.microsoft.com/office/drawing/2014/main" id="{87EE8945-4689-FCCD-C1AF-A4E5A9ECFC15}"/>
              </a:ext>
            </a:extLst>
          </p:cNvPr>
          <p:cNvSpPr txBox="1"/>
          <p:nvPr/>
        </p:nvSpPr>
        <p:spPr>
          <a:xfrm>
            <a:off x="762000" y="3013527"/>
            <a:ext cx="15849600" cy="5416868"/>
          </a:xfrm>
          <a:prstGeom prst="rect">
            <a:avLst/>
          </a:prstGeom>
          <a:noFill/>
        </p:spPr>
        <p:txBody>
          <a:bodyPr wrap="square" rtlCol="0">
            <a:spAutoFit/>
          </a:bodyPr>
          <a:lstStyle/>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Για άτομα </a:t>
            </a:r>
            <a:r>
              <a:rPr kumimoji="0" lang="el-GR" sz="4000" b="0"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rPr>
              <a:t>►</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31</a:t>
            </a:r>
            <a:r>
              <a:rPr kumimoji="0" lang="el-GR" sz="40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Ιουλίου του επόμενου έτους Χ+1 [και καταβολή </a:t>
            </a:r>
            <a:r>
              <a:rPr kumimoji="0" lang="el-GR" sz="40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αυτοφορολογίας</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p>
          <a:p>
            <a:pPr marL="342900" marR="0" lvl="0" indent="-342900" algn="just" defTabSz="914400" rtl="0" eaLnBrk="1" fontAlgn="auto" latinLnBrk="0" hangingPunct="1">
              <a:lnSpc>
                <a:spcPct val="100000"/>
              </a:lnSpc>
              <a:spcBef>
                <a:spcPts val="1200"/>
              </a:spcBef>
              <a:spcAft>
                <a:spcPts val="0"/>
              </a:spcAft>
              <a:buClr>
                <a:srgbClr val="00C0BC"/>
              </a:buClr>
              <a:buSzTx/>
              <a:buFont typeface="Wingdings" panose="05000000000000000000" pitchFamily="2" charset="2"/>
              <a:buChar char="Ø"/>
              <a:tabLst/>
              <a:defRPr/>
            </a:pP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Για εταιρείες και άτομα με υποχρέωση ετοιμασίας εξελεγμένων ή επισκοπημένων λογαριασμών </a:t>
            </a:r>
            <a:r>
              <a:rPr kumimoji="0" lang="el-GR" sz="4000" b="0" i="0" u="none" strike="noStrike" kern="1200" cap="none" spc="0" normalizeH="0" baseline="0" noProof="0" dirty="0">
                <a:ln>
                  <a:noFill/>
                </a:ln>
                <a:solidFill>
                  <a:srgbClr val="009E9A"/>
                </a:solidFill>
                <a:effectLst/>
                <a:uLnTx/>
                <a:uFillTx/>
                <a:latin typeface="Arial" panose="020B0604020202020204" pitchFamily="34" charset="0"/>
                <a:ea typeface="+mn-ea"/>
                <a:cs typeface="Arial" panose="020B0604020202020204" pitchFamily="34" charset="0"/>
              </a:rPr>
              <a:t>►</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31</a:t>
            </a:r>
            <a:r>
              <a:rPr kumimoji="0" lang="el-GR" sz="40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Ιανουαρίου του μεθεπόμενου έτους Χ + 2 </a:t>
            </a:r>
            <a:r>
              <a:rPr kumimoji="0" lang="en-GB"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αντί 31</a:t>
            </a:r>
            <a:r>
              <a:rPr kumimoji="0" lang="el-GR" sz="4000" b="0" i="0" u="none" strike="noStrike" kern="1200" cap="none" spc="0" normalizeH="0" baseline="30000" noProof="0" dirty="0">
                <a:ln>
                  <a:noFill/>
                </a:ln>
                <a:solidFill>
                  <a:srgbClr val="404040"/>
                </a:solidFill>
                <a:effectLst/>
                <a:uLnTx/>
                <a:uFillTx/>
                <a:latin typeface="Arial" panose="020B0604020202020204" pitchFamily="34" charset="0"/>
                <a:ea typeface="+mn-ea"/>
                <a:cs typeface="+mn-cs"/>
              </a:rPr>
              <a:t>η</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 Μαρτίου Χ+2) [και καταβολή </a:t>
            </a:r>
            <a:r>
              <a:rPr kumimoji="0" lang="el-GR" sz="4000" b="0" i="0" u="none" strike="noStrike" kern="1200" cap="none" spc="0" normalizeH="0" baseline="0" noProof="0" dirty="0" err="1">
                <a:ln>
                  <a:noFill/>
                </a:ln>
                <a:solidFill>
                  <a:srgbClr val="404040"/>
                </a:solidFill>
                <a:effectLst/>
                <a:uLnTx/>
                <a:uFillTx/>
                <a:latin typeface="Arial" panose="020B0604020202020204" pitchFamily="34" charset="0"/>
                <a:ea typeface="+mn-ea"/>
                <a:cs typeface="+mn-cs"/>
              </a:rPr>
              <a:t>αυτοφορολογίας</a:t>
            </a:r>
            <a:r>
              <a:rPr kumimoji="0" lang="el-GR"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rPr>
              <a:t>]</a:t>
            </a:r>
          </a:p>
          <a:p>
            <a:pPr marL="0" marR="0" lvl="0" indent="0" algn="just" defTabSz="914400" rtl="0" eaLnBrk="1" fontAlgn="auto" latinLnBrk="0" hangingPunct="1">
              <a:lnSpc>
                <a:spcPct val="100000"/>
              </a:lnSpc>
              <a:spcBef>
                <a:spcPct val="20000"/>
              </a:spcBef>
              <a:spcAft>
                <a:spcPts val="0"/>
              </a:spcAft>
              <a:buClr>
                <a:srgbClr val="27CED7">
                  <a:lumMod val="75000"/>
                </a:srgbClr>
              </a:buClr>
              <a:buSzTx/>
              <a:buFont typeface="Arial" pitchFamily="34" charset="0"/>
              <a:buNone/>
              <a:tabLst/>
              <a:defRPr/>
            </a:pPr>
            <a:endParaRPr kumimoji="0" lang="el-GR" sz="4000" b="0" i="0" u="none" strike="noStrike" kern="1200" cap="none" spc="0" normalizeH="0" baseline="0" noProof="0" dirty="0">
              <a:ln>
                <a:noFill/>
              </a:ln>
              <a:solidFill>
                <a:srgbClr val="27CED7">
                  <a:lumMod val="75000"/>
                </a:srgbClr>
              </a:solidFill>
              <a:effectLst/>
              <a:uLnTx/>
              <a:uFillTx/>
              <a:latin typeface="Arial" panose="020B0604020202020204"/>
              <a:ea typeface="+mn-ea"/>
              <a:cs typeface="+mn-cs"/>
            </a:endParaRPr>
          </a:p>
          <a:p>
            <a:pPr marL="263525" marR="0" lvl="0" indent="-263525" algn="just" defTabSz="914400" rtl="0" eaLnBrk="1" fontAlgn="auto" latinLnBrk="0" hangingPunct="1">
              <a:lnSpc>
                <a:spcPct val="100000"/>
              </a:lnSpc>
              <a:spcBef>
                <a:spcPct val="20000"/>
              </a:spcBef>
              <a:spcAft>
                <a:spcPts val="0"/>
              </a:spcAft>
              <a:buClr>
                <a:srgbClr val="27CED7">
                  <a:lumMod val="75000"/>
                </a:srgbClr>
              </a:buClr>
              <a:buSzTx/>
              <a:buFont typeface="Arial" pitchFamily="34" charset="0"/>
              <a:buNone/>
              <a:tabLst/>
              <a:defRPr/>
            </a:pPr>
            <a:r>
              <a:rPr kumimoji="0" lang="el-GR" sz="4000" b="0" i="0" u="none" strike="noStrike" kern="1200" cap="none" spc="0" normalizeH="0" baseline="0" noProof="0" dirty="0">
                <a:ln>
                  <a:noFill/>
                </a:ln>
                <a:solidFill>
                  <a:srgbClr val="27CED7">
                    <a:lumMod val="75000"/>
                  </a:srgbClr>
                </a:solidFill>
                <a:effectLst/>
                <a:uLnTx/>
                <a:uFillTx/>
                <a:latin typeface="Arial" panose="020B0604020202020204" pitchFamily="34" charset="0"/>
                <a:ea typeface="+mn-ea"/>
                <a:cs typeface="Arial" panose="020B0604020202020204" pitchFamily="34" charset="0"/>
              </a:rPr>
              <a:t>►</a:t>
            </a:r>
            <a:r>
              <a:rPr kumimoji="0" lang="el-GR" sz="4000" b="0" i="0" u="none" strike="noStrike" kern="1200" cap="none" spc="0" normalizeH="0" baseline="0" noProof="0" dirty="0">
                <a:ln>
                  <a:noFill/>
                </a:ln>
                <a:solidFill>
                  <a:srgbClr val="27CED7">
                    <a:lumMod val="75000"/>
                  </a:srgbClr>
                </a:solidFill>
                <a:effectLst/>
                <a:uLnTx/>
                <a:uFillTx/>
                <a:latin typeface="Arial" panose="020B0604020202020204"/>
                <a:ea typeface="+mn-ea"/>
                <a:cs typeface="+mn-cs"/>
              </a:rPr>
              <a:t>Το Υπουργικό Συμβούλιο διατηρεί την εξουσία με Διάταγμά του να καθορίζει μεταγενέστερη προθεσμία για άτομα ή εταιρείες. </a:t>
            </a:r>
            <a:endParaRPr kumimoji="0" lang="en-CY" sz="4000" b="0" i="0" u="none" strike="noStrike" kern="1200" cap="none" spc="0" normalizeH="0" baseline="0" noProof="0" dirty="0">
              <a:ln>
                <a:noFill/>
              </a:ln>
              <a:solidFill>
                <a:srgbClr val="404040"/>
              </a:solidFill>
              <a:effectLst/>
              <a:uLnTx/>
              <a:uFillTx/>
              <a:latin typeface="Arial" panose="020B0604020202020204" pitchFamily="34" charset="0"/>
              <a:ea typeface="+mn-ea"/>
              <a:cs typeface="+mn-cs"/>
            </a:endParaRPr>
          </a:p>
        </p:txBody>
      </p:sp>
      <p:sp>
        <p:nvSpPr>
          <p:cNvPr id="14" name="Slide Number Placeholder 9">
            <a:extLst>
              <a:ext uri="{FF2B5EF4-FFF2-40B4-BE49-F238E27FC236}">
                <a16:creationId xmlns:a16="http://schemas.microsoft.com/office/drawing/2014/main" id="{EC4C14B8-8BC0-090D-60C6-E0E11169CA6F}"/>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9</a:t>
            </a:fld>
            <a:endParaRPr lang="en-US" sz="2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AE71639C-72DB-BA88-BA19-08CA01DEAC1F}"/>
              </a:ext>
            </a:extLst>
          </p:cNvPr>
          <p:cNvSpPr txBox="1"/>
          <p:nvPr/>
        </p:nvSpPr>
        <p:spPr>
          <a:xfrm>
            <a:off x="4267200" y="285171"/>
            <a:ext cx="12115800" cy="2308324"/>
          </a:xfrm>
          <a:prstGeom prst="rect">
            <a:avLst/>
          </a:prstGeom>
          <a:noFill/>
        </p:spPr>
        <p:txBody>
          <a:bodyPr wrap="square" rtlCol="0">
            <a:spAutoFit/>
          </a:bodyPr>
          <a:lstStyle/>
          <a:p>
            <a:pPr algn="ctr"/>
            <a:r>
              <a:rPr lang="el-GR" sz="4800" b="1" dirty="0">
                <a:solidFill>
                  <a:srgbClr val="009E9A"/>
                </a:solidFill>
                <a:latin typeface="Arial" panose="020B0604020202020204" pitchFamily="34" charset="0"/>
              </a:rPr>
              <a:t>Άρθρο 5</a:t>
            </a:r>
            <a:r>
              <a:rPr lang="en-GB" sz="4800" b="1" dirty="0">
                <a:solidFill>
                  <a:srgbClr val="009E9A"/>
                </a:solidFill>
                <a:latin typeface="Arial" panose="020B0604020202020204" pitchFamily="34" charset="0"/>
              </a:rPr>
              <a:t>(1A)</a:t>
            </a:r>
            <a:r>
              <a:rPr lang="el-GR" sz="4800" b="1" dirty="0">
                <a:solidFill>
                  <a:srgbClr val="009E9A"/>
                </a:solidFill>
                <a:latin typeface="Arial" panose="020B0604020202020204" pitchFamily="34" charset="0"/>
              </a:rPr>
              <a:t>- Υποβολή φορολογικών δηλώσεων (προθεσμίες)</a:t>
            </a:r>
            <a:br>
              <a:rPr lang="el-GR" sz="4800" b="1" dirty="0">
                <a:solidFill>
                  <a:srgbClr val="009E9A"/>
                </a:solidFill>
                <a:latin typeface="Arial" panose="020B0604020202020204" pitchFamily="34" charset="0"/>
              </a:rPr>
            </a:br>
            <a:r>
              <a:rPr lang="el-GR" sz="4800" b="1" dirty="0">
                <a:solidFill>
                  <a:srgbClr val="009E9A"/>
                </a:solidFill>
                <a:latin typeface="Arial" panose="020B0604020202020204" pitchFamily="34" charset="0"/>
              </a:rPr>
              <a:t>Ισχύς από φορολογικό έτος 2026</a:t>
            </a:r>
            <a:endParaRPr lang="LID4096" sz="4800" dirty="0">
              <a:solidFill>
                <a:srgbClr val="009E9A"/>
              </a:solidFill>
              <a:latin typeface="Arial" panose="020B0604020202020204" pitchFamily="34" charset="0"/>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1196</TotalTime>
  <Words>6071</Words>
  <Application>Microsoft Office PowerPoint</Application>
  <PresentationFormat>Custom</PresentationFormat>
  <Paragraphs>587</Paragraphs>
  <Slides>62</Slides>
  <Notes>62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62</vt:i4>
      </vt:variant>
    </vt:vector>
  </HeadingPairs>
  <TitlesOfParts>
    <vt:vector size="69" baseType="lpstr">
      <vt:lpstr>Oswald Bold</vt:lpstr>
      <vt:lpstr>Calibri</vt:lpstr>
      <vt:lpstr>Canva Sans</vt:lpstr>
      <vt:lpstr>Arial</vt:lpstr>
      <vt:lpstr>Wingdings 3</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REFORM 2026</dc:title>
  <dc:creator>Elina Symeonidou</dc:creator>
  <cp:lastModifiedBy>Author</cp:lastModifiedBy>
  <cp:revision>99</cp:revision>
  <dcterms:created xsi:type="dcterms:W3CDTF">2006-08-16T00:00:00Z</dcterms:created>
  <dcterms:modified xsi:type="dcterms:W3CDTF">2026-02-26T11:15:38Z</dcterms:modified>
  <dc:identifier>DAG_ABEjtNo</dc:identifier>
</cp:coreProperties>
</file>