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79" r:id="rId4"/>
    <p:sldId id="280" r:id="rId5"/>
    <p:sldId id="257" r:id="rId6"/>
    <p:sldId id="262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92" r:id="rId15"/>
    <p:sldId id="263" r:id="rId16"/>
    <p:sldId id="267" r:id="rId17"/>
    <p:sldId id="268" r:id="rId18"/>
    <p:sldId id="269" r:id="rId19"/>
    <p:sldId id="264" r:id="rId20"/>
    <p:sldId id="288" r:id="rId21"/>
    <p:sldId id="265" r:id="rId22"/>
    <p:sldId id="266" r:id="rId23"/>
    <p:sldId id="289" r:id="rId24"/>
    <p:sldId id="293" r:id="rId25"/>
  </p:sldIdLst>
  <p:sldSz cx="12192000" cy="6858000"/>
  <p:notesSz cx="6797675" cy="9926638"/>
  <p:defaultTextStyle>
    <a:defPPr>
      <a:defRPr lang="en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00"/>
    <a:srgbClr val="004F88"/>
    <a:srgbClr val="3A76A5"/>
    <a:srgbClr val="29B95C"/>
    <a:srgbClr val="FFFFFF"/>
    <a:srgbClr val="587595"/>
    <a:srgbClr val="FFC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44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54" y="8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3947E-478D-4661-9D04-2D5FAA66203B}" type="datetimeFigureOut">
              <a:rPr lang="en-CY" smtClean="0"/>
              <a:t>13/01/2026</a:t>
            </a:fld>
            <a:endParaRPr lang="en-C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7D5DE-50FE-482E-A657-22DD7C0B4FB9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85945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E2CD3-7DCA-4E41-F055-C104501D5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9B2E94-E1E5-AFA2-0252-2D13429C9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E618E-906F-41D0-9696-881FF4800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E489-0D5A-4770-A62B-790B1B526B4C}" type="datetimeFigureOut">
              <a:rPr lang="en-CY" smtClean="0"/>
              <a:t>13/01/2026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2C77B-D76C-AD71-8ABA-14E2C417C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7F2B2-10B7-CCA4-32C0-8D157295F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268E-E924-41AC-ACF0-BE0598477DFE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07432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FA37D-0EB8-8A11-803F-6648310E1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9D8328-92D0-42D1-C7EE-9CEAD0869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F4EC4-98DC-FA02-A96A-433E087B7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E489-0D5A-4770-A62B-790B1B526B4C}" type="datetimeFigureOut">
              <a:rPr lang="en-CY" smtClean="0"/>
              <a:t>13/01/2026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D9723-AC0C-0372-8F96-2605BAA1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BE636-B09C-E4B6-E4C1-2720D29B6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268E-E924-41AC-ACF0-BE0598477DFE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99169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5523E0-5612-13C6-6CF3-0461F71913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2DB1A-8346-83F1-7F38-95DE03C41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C3056-AAD4-537E-ECC5-48BBA2F42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E489-0D5A-4770-A62B-790B1B526B4C}" type="datetimeFigureOut">
              <a:rPr lang="en-CY" smtClean="0"/>
              <a:t>13/01/2026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A348F-A056-49E6-D02C-CD52318C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61A04-3AF2-3974-31E9-C2B483EE7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268E-E924-41AC-ACF0-BE0598477DFE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69902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825FD-C680-C64A-E44C-6127C631B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B879B-699F-0939-B4CC-BB07CFB5A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57690-CC68-F741-FC9E-5BDD952C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E489-0D5A-4770-A62B-790B1B526B4C}" type="datetimeFigureOut">
              <a:rPr lang="en-CY" smtClean="0"/>
              <a:t>13/01/2026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0FB6E-C639-D108-8235-135CC6B32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9B279-C7E5-2D43-4787-FEC5AD52A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268E-E924-41AC-ACF0-BE0598477DFE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9478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002DF-D4DF-E945-C247-5F68365F9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BDF13-48F3-4C31-E221-E1B189B20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80DA3-FAB7-CB30-A19E-7FFAA3A3C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E489-0D5A-4770-A62B-790B1B526B4C}" type="datetimeFigureOut">
              <a:rPr lang="en-CY" smtClean="0"/>
              <a:t>13/01/2026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10BED-8E9E-BD6E-0677-8FF7FA937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49241-5074-F597-36AC-A4528A0C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268E-E924-41AC-ACF0-BE0598477DFE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07355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F618-6967-CF8F-B510-ABEE97EBC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62134-2054-4025-231F-BD24A9BC1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69BB1-1836-2C7F-097C-1BA7AA5CA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6D8D9-02A5-8C8C-F29C-B94869D5F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E489-0D5A-4770-A62B-790B1B526B4C}" type="datetimeFigureOut">
              <a:rPr lang="en-CY" smtClean="0"/>
              <a:t>13/01/2026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7C9DA-480E-4C0D-5950-0B13CACC2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C3B18-3FA5-0C75-6E02-090ACC4E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268E-E924-41AC-ACF0-BE0598477DFE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742176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525B-05BB-768E-BFA8-7778B00E3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E74FD-6EC3-3DD8-89F5-05ED28B0C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C29E54-E549-3666-D688-757FA9183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4FD6F3-598C-A300-8BF7-6AEA9904B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D8B8F0-9791-A24A-5BCD-FE9241C26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67FDAD-9765-8457-169E-7D2663009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E489-0D5A-4770-A62B-790B1B526B4C}" type="datetimeFigureOut">
              <a:rPr lang="en-CY" smtClean="0"/>
              <a:t>13/01/2026</a:t>
            </a:fld>
            <a:endParaRPr lang="en-C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DFFA8D-67D6-3837-4A9A-54F8D3D9A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7FEED7-3502-6603-0A3B-3EC7939CB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268E-E924-41AC-ACF0-BE0598477DFE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17319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C5E67-3A61-18BE-5E71-D5FED7E24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A17149-8308-4B28-D602-93642AAAD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E489-0D5A-4770-A62B-790B1B526B4C}" type="datetimeFigureOut">
              <a:rPr lang="en-CY" smtClean="0"/>
              <a:t>13/01/2026</a:t>
            </a:fld>
            <a:endParaRPr lang="en-C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BAE51F-71CA-7F9A-84B8-F6A7A2565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EA607E-4554-477B-AD33-E5442D1F2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268E-E924-41AC-ACF0-BE0598477DFE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879510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2D67AA-3794-10E4-BBDB-6D06AC990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E489-0D5A-4770-A62B-790B1B526B4C}" type="datetimeFigureOut">
              <a:rPr lang="en-CY" smtClean="0"/>
              <a:t>13/01/2026</a:t>
            </a:fld>
            <a:endParaRPr lang="en-C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51A5E5-2BB9-CC92-343D-B948F9AAF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2F942-20B8-67F4-9599-4438297CA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268E-E924-41AC-ACF0-BE0598477DFE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21297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3743C-A8F7-8671-D0B5-2D051F91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7D17D-6997-523F-A219-C38F6A51E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8F1F74-5A53-E24A-0B52-795D2EA51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9A868-41E3-2C3D-C2E3-8AA97F6E5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E489-0D5A-4770-A62B-790B1B526B4C}" type="datetimeFigureOut">
              <a:rPr lang="en-CY" smtClean="0"/>
              <a:t>13/01/2026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D23F9-AD54-ABD3-DB27-2F46B6B41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E688B-9359-A482-4C6E-030F2075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268E-E924-41AC-ACF0-BE0598477DFE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98105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A395F-C896-7CF7-E595-4655B3D33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3D9DE6-D9A1-E4DB-D59B-F28AB3C1AC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1092B-C80D-08A3-2B51-1D1D67705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01B3A-47DA-B1DC-EA17-BA4A18BD0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E489-0D5A-4770-A62B-790B1B526B4C}" type="datetimeFigureOut">
              <a:rPr lang="en-CY" smtClean="0"/>
              <a:t>13/01/2026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C04C7-DF21-3945-3210-54DFC2EA8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73E19-32F1-2D56-0D53-8D3369F5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268E-E924-41AC-ACF0-BE0598477DFE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42879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248066-B819-A764-EB8B-4D4A97C5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E1537-6B7A-6C21-475D-D263E23A3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005CD-620F-02C0-10BE-B194278F7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AE489-0D5A-4770-A62B-790B1B526B4C}" type="datetimeFigureOut">
              <a:rPr lang="en-CY" smtClean="0"/>
              <a:t>13/01/2026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C3CB8-B6B1-9C4A-9DBA-2FCADE7229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8EE49-0F96-81C3-26AA-E568DC923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F268E-E924-41AC-ACF0-BE0598477DFE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04012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326D8F-CABE-BB83-83D1-E45474C5D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06" y="-110231"/>
            <a:ext cx="12194406" cy="6968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210FE2-3A28-0E95-222B-B4C63CB09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2299" y="6165336"/>
            <a:ext cx="8149701" cy="138532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l-GR" sz="5300" b="1" dirty="0"/>
              <a:t>Διασύνδεση </a:t>
            </a:r>
            <a:r>
              <a:rPr lang="en-US" sz="5300" b="1" dirty="0"/>
              <a:t>AIS – CERTEX </a:t>
            </a:r>
            <a:r>
              <a:rPr lang="el-GR" sz="2200" b="1" dirty="0">
                <a:solidFill>
                  <a:schemeClr val="bg1"/>
                </a:solidFill>
              </a:rPr>
              <a:t>Διαδικτυακή Παρουσίαση 12.01.2026</a:t>
            </a:r>
            <a:br>
              <a:rPr lang="en-CY" b="1" dirty="0">
                <a:solidFill>
                  <a:schemeClr val="bg1"/>
                </a:solidFill>
              </a:rPr>
            </a:br>
            <a:endParaRPr lang="en-CY" b="1" dirty="0"/>
          </a:p>
        </p:txBody>
      </p:sp>
    </p:spTree>
    <p:extLst>
      <p:ext uri="{BB962C8B-B14F-4D97-AF65-F5344CB8AC3E}">
        <p14:creationId xmlns:p14="http://schemas.microsoft.com/office/powerpoint/2010/main" val="3000891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84EDE-0AEA-3D12-46F3-F90C1D79C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78077-73A5-5DC6-68EC-D7D514DE9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dirty="0"/>
              <a:t>Συνήθη λάθη που εντοπίστηκαν κατά τη λειτουργία της διασύνδεση CERTEX – AIS </a:t>
            </a:r>
            <a:r>
              <a:rPr lang="el-GR" dirty="0">
                <a:solidFill>
                  <a:srgbClr val="FF0000"/>
                </a:solidFill>
              </a:rPr>
              <a:t>-4</a:t>
            </a:r>
            <a:endParaRPr lang="en-CY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5B762-265C-A636-0CAA-1E18FB049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4785"/>
            <a:ext cx="10515600" cy="4618090"/>
          </a:xfr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CY" dirty="0"/>
              <a:t>4️⃣</a:t>
            </a:r>
            <a:r>
              <a:rPr lang="el-GR" b="1" dirty="0"/>
              <a:t>Τεχνικά θέματα που σε μεγάλο βαθμό οφείλονται στο χρόνο προσαρμογής των συστημάτων που διασυνδέθηκαν</a:t>
            </a:r>
          </a:p>
          <a:p>
            <a:r>
              <a:rPr lang="el-GR" dirty="0"/>
              <a:t>Καθυστερημένες απαντήσεις από ή προς το </a:t>
            </a:r>
            <a:r>
              <a:rPr lang="en-US" dirty="0"/>
              <a:t>CERTEX </a:t>
            </a:r>
            <a:endParaRPr lang="el-GR" dirty="0"/>
          </a:p>
          <a:p>
            <a:r>
              <a:rPr lang="el-GR" dirty="0"/>
              <a:t>Μη πλήρης κωδικοποίηση μηνυμάτων σφάλματος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➡️ Τα προβλήματα αντιμετωπίζονται σταδιακά με διορθώσεις στο σύστημα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9963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29C86-89AB-0F2E-2A6F-49F30397A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5E4DF-8682-769D-E338-3771AA38C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dirty="0"/>
              <a:t>Συνήθη λάθη που εντοπίστηκαν κατά τη λειτουργία της διασύνδεση CERTEX – AIS </a:t>
            </a:r>
            <a:r>
              <a:rPr lang="el-GR" dirty="0">
                <a:solidFill>
                  <a:srgbClr val="FF0000"/>
                </a:solidFill>
              </a:rPr>
              <a:t>-5</a:t>
            </a:r>
            <a:endParaRPr lang="en-CY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AC21A-51E1-42F2-63FD-87BFA9711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4785"/>
            <a:ext cx="10515600" cy="4618090"/>
          </a:xfr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CY" dirty="0"/>
              <a:t>5️⃣ </a:t>
            </a:r>
            <a:r>
              <a:rPr lang="el-GR" b="1" dirty="0"/>
              <a:t>Συντήρηση του </a:t>
            </a:r>
            <a:r>
              <a:rPr lang="en-US" b="1" dirty="0"/>
              <a:t>CERTEX </a:t>
            </a:r>
            <a:r>
              <a:rPr lang="el-GR" b="1" dirty="0"/>
              <a:t>από την Επιτροπή ή των συστημάτων των αρμόδιων υπηρεσιών (πχ </a:t>
            </a:r>
            <a:r>
              <a:rPr lang="en-US" b="1" dirty="0"/>
              <a:t>TRACES) </a:t>
            </a:r>
            <a:r>
              <a:rPr lang="el-GR" b="1" dirty="0"/>
              <a:t>– Μη διαθεσιμότητα των συστημάτων</a:t>
            </a:r>
            <a:endParaRPr lang="en-US" b="1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➡️ </a:t>
            </a:r>
            <a:r>
              <a:rPr lang="el-GR" sz="2700" dirty="0"/>
              <a:t>Δεν είναι εφικτό να γίνει επαλήθευση των αδειών/πιστοποιητικών.</a:t>
            </a:r>
          </a:p>
          <a:p>
            <a:pPr marL="0" indent="0">
              <a:buNone/>
            </a:pPr>
            <a:r>
              <a:rPr lang="el-GR" dirty="0"/>
              <a:t>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5540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AF4F5-F9BA-8DE6-ADB8-E26EFA2ED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74F48-5BB1-490C-E3CC-68E327CE1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dirty="0"/>
              <a:t>Συνήθη λάθη που εντοπίστηκαν κατά τη λειτουργία της διασύνδεση CERTEX – AIS </a:t>
            </a:r>
            <a:r>
              <a:rPr lang="el-GR" dirty="0">
                <a:solidFill>
                  <a:srgbClr val="FF0000"/>
                </a:solidFill>
              </a:rPr>
              <a:t>-6</a:t>
            </a:r>
            <a:endParaRPr lang="en-CY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5C876-8733-7B8C-5C59-B8DD81966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4785"/>
            <a:ext cx="10515600" cy="4618090"/>
          </a:xfr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CY" dirty="0"/>
              <a:t>6️⃣ </a:t>
            </a:r>
            <a:r>
              <a:rPr lang="el-GR" b="1" dirty="0"/>
              <a:t>Μετακίνηση φορτίου για έλεγχο στο υποστατικά του εισαγωγέα – Έκδοση δύο πιστοποιητικών για τα ίδια εμπορεύματα.</a:t>
            </a:r>
          </a:p>
          <a:p>
            <a:pPr algn="just"/>
            <a:r>
              <a:rPr lang="el-GR" dirty="0"/>
              <a:t>το 1</a:t>
            </a:r>
            <a:r>
              <a:rPr lang="el-GR" baseline="30000" dirty="0"/>
              <a:t>ο</a:t>
            </a:r>
            <a:r>
              <a:rPr lang="el-GR" dirty="0"/>
              <a:t> πιστοποιητικό χρησιμοποιείται μόνο για τη μετακίνηση του φορτίου στα υποστατικά του εισαγωγέα για διενέργεια ελέγχου (</a:t>
            </a:r>
            <a:r>
              <a:rPr lang="en-US" dirty="0"/>
              <a:t>status: </a:t>
            </a:r>
            <a:r>
              <a:rPr lang="en-US" dirty="0" err="1"/>
              <a:t>Authorised</a:t>
            </a:r>
            <a:r>
              <a:rPr lang="en-US" dirty="0"/>
              <a:t> for transfer)</a:t>
            </a:r>
            <a:endParaRPr lang="el-GR" dirty="0"/>
          </a:p>
          <a:p>
            <a:pPr algn="just"/>
            <a:r>
              <a:rPr lang="el-GR" dirty="0"/>
              <a:t>το 2</a:t>
            </a:r>
            <a:r>
              <a:rPr lang="el-GR" baseline="30000" dirty="0"/>
              <a:t>ο</a:t>
            </a:r>
            <a:r>
              <a:rPr lang="el-GR" dirty="0"/>
              <a:t> πιστοποιητικό χρησιμοποιείται για την υποβολή της τελωνειακής διασάφησης. </a:t>
            </a:r>
          </a:p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r>
              <a:rPr lang="el-GR" dirty="0"/>
              <a:t>➡️ </a:t>
            </a:r>
            <a:r>
              <a:rPr lang="el-GR" sz="2900" dirty="0"/>
              <a:t>Μέχρι το τέλος Νοεμβρίου, οι οικονομικοί φορείς χρησιμοποιούσαν κατά την υποβολή της διασάφησης το 1ο πιστοποιητικό αντί του 2ου, με αποτέλεσμα να δημιουργούνται προβλήματα στη ροή της διασάφησης.</a:t>
            </a:r>
          </a:p>
          <a:p>
            <a:pPr marL="0" indent="0" algn="just">
              <a:buNone/>
            </a:pPr>
            <a:r>
              <a:rPr lang="el-GR" sz="2900" dirty="0"/>
              <a:t>Το ζήτημα συζητήθηκε με τις Αρμόδιες Υπηρεσίες και το πρόβλημα έχει πλέον περιοριστεί σε μεγάλο βαθμό. </a:t>
            </a:r>
          </a:p>
          <a:p>
            <a:pPr marL="0" indent="0" algn="just">
              <a:buNone/>
            </a:pPr>
            <a:r>
              <a:rPr lang="el-GR" sz="2900" dirty="0"/>
              <a:t>Σε μεμονωμένες περιπτώσεις ακόμα υποβάλλονται διασαφήσεις με το 1ο πιστοποιητικό (με </a:t>
            </a:r>
            <a:r>
              <a:rPr lang="en-US" sz="2900" dirty="0"/>
              <a:t>status</a:t>
            </a:r>
            <a:r>
              <a:rPr lang="el-GR" sz="2900" dirty="0"/>
              <a:t> </a:t>
            </a:r>
            <a:r>
              <a:rPr lang="en-US" sz="2900" dirty="0"/>
              <a:t>“authorized for transfer”</a:t>
            </a:r>
            <a:r>
              <a:rPr lang="el-GR" sz="2900" dirty="0"/>
              <a:t>). Σε αυτές τις περιπτώσεις, οι οικονομικοί φορείς πρέπει να γνωρίζουν ότι θα παρουσιαστούν καθυστερήσεις στην αποδέσμευση των εμπορευμάτων και απαιτείται μεσολάβηση εσωτερικού χρήστη για να προχωρήσει η διασάφηση. </a:t>
            </a:r>
          </a:p>
          <a:p>
            <a:pPr marL="0" indent="0" algn="just">
              <a:buNone/>
            </a:pPr>
            <a:r>
              <a:rPr lang="el-GR" sz="2700" dirty="0">
                <a:latin typeface="+mj-lt"/>
              </a:rPr>
              <a:t>           </a:t>
            </a:r>
          </a:p>
          <a:p>
            <a:pPr marL="0" indent="0" algn="just">
              <a:buNone/>
            </a:pPr>
            <a:r>
              <a:rPr lang="el-GR" sz="2700" dirty="0">
                <a:latin typeface="+mj-lt"/>
              </a:rPr>
              <a:t>               </a:t>
            </a:r>
            <a:r>
              <a:rPr lang="el-GR" sz="2900" b="1" dirty="0">
                <a:solidFill>
                  <a:srgbClr val="FF0000"/>
                </a:solidFill>
                <a:latin typeface="+mj-lt"/>
              </a:rPr>
              <a:t>Τονίζεται ότι δεν πρέπει να χρησιμοποιείται το 1</a:t>
            </a:r>
            <a:r>
              <a:rPr lang="el-GR" sz="2900" b="1" baseline="30000" dirty="0">
                <a:solidFill>
                  <a:srgbClr val="FF0000"/>
                </a:solidFill>
                <a:latin typeface="+mj-lt"/>
              </a:rPr>
              <a:t>ο</a:t>
            </a:r>
            <a:r>
              <a:rPr lang="el-GR" sz="2900" b="1" dirty="0">
                <a:solidFill>
                  <a:srgbClr val="FF0000"/>
                </a:solidFill>
                <a:latin typeface="+mj-lt"/>
              </a:rPr>
              <a:t> πιστοποιητικό με </a:t>
            </a:r>
            <a:r>
              <a:rPr lang="en-US" sz="2900" b="1" dirty="0">
                <a:solidFill>
                  <a:srgbClr val="FF0000"/>
                </a:solidFill>
              </a:rPr>
              <a:t>status</a:t>
            </a:r>
            <a:r>
              <a:rPr lang="el-GR" sz="2900" b="1" dirty="0">
                <a:solidFill>
                  <a:srgbClr val="FF0000"/>
                </a:solidFill>
              </a:rPr>
              <a:t> </a:t>
            </a:r>
            <a:r>
              <a:rPr lang="en-US" sz="2900" b="1" dirty="0">
                <a:solidFill>
                  <a:srgbClr val="FF0000"/>
                </a:solidFill>
              </a:rPr>
              <a:t>“authorized for transfer”</a:t>
            </a:r>
            <a:r>
              <a:rPr lang="el-GR" sz="2900" b="1" dirty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l-GR" sz="2700" dirty="0">
                <a:latin typeface="+mj-lt"/>
              </a:rPr>
              <a:t>           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568E815C-3266-8143-4D02-6A9BC94F4966}"/>
              </a:ext>
            </a:extLst>
          </p:cNvPr>
          <p:cNvSpPr/>
          <p:nvPr/>
        </p:nvSpPr>
        <p:spPr>
          <a:xfrm>
            <a:off x="1021520" y="5477774"/>
            <a:ext cx="462224" cy="337194"/>
          </a:xfrm>
          <a:prstGeom prst="triangle">
            <a:avLst>
              <a:gd name="adj" fmla="val 4591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9671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6AA60-738E-E526-E9CB-66D0D8B73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9798-483F-4141-B0F2-C3DA29563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81" y="365125"/>
            <a:ext cx="10817525" cy="1325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dirty="0"/>
              <a:t>Συνήθη λάθη που εντοπίστηκαν κατά τη λειτουργία της διασύνδεση CERTEX – AIS </a:t>
            </a:r>
            <a:r>
              <a:rPr lang="el-GR" dirty="0">
                <a:solidFill>
                  <a:srgbClr val="FF0000"/>
                </a:solidFill>
              </a:rPr>
              <a:t>-7</a:t>
            </a:r>
            <a:endParaRPr lang="en-CY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FE04E-4018-01DE-E605-1F2C9CA40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81" y="1874785"/>
            <a:ext cx="10817524" cy="4618090"/>
          </a:xfr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dirty="0"/>
              <a:t>Πότε αντιμετωπίζουμε το πρόβλημα</a:t>
            </a:r>
            <a:r>
              <a:rPr lang="en-US" dirty="0"/>
              <a:t>:</a:t>
            </a:r>
          </a:p>
          <a:p>
            <a:r>
              <a:rPr lang="el-GR" dirty="0"/>
              <a:t>Πιστοποιητικό που περιλαμβάνει περισσότερα από ένα είδη με την ίδια ΔΚ</a:t>
            </a:r>
          </a:p>
          <a:p>
            <a:r>
              <a:rPr lang="el-GR" dirty="0"/>
              <a:t>Ζητείται ποσόστωση για τα είδη (ίδιος αριθμός ποσόστωσης)</a:t>
            </a:r>
          </a:p>
          <a:p>
            <a:pPr marL="0" indent="0">
              <a:buNone/>
            </a:pPr>
            <a:r>
              <a:rPr lang="el-GR" dirty="0"/>
              <a:t>Ο τρόπος με τον οποίο υποβάλλεται η διασάφηση προσδιορίζεται από τον τρόπο έκδοσης του πιστοποιητικού.</a:t>
            </a:r>
          </a:p>
          <a:p>
            <a:pPr marL="0" indent="0">
              <a:buNone/>
            </a:pPr>
            <a:r>
              <a:rPr lang="en-US" sz="2700" b="1" dirty="0">
                <a:solidFill>
                  <a:srgbClr val="FF0000"/>
                </a:solidFill>
              </a:rPr>
              <a:t>N853 –</a:t>
            </a:r>
            <a:r>
              <a:rPr lang="el-GR" sz="2700" b="1" dirty="0">
                <a:solidFill>
                  <a:srgbClr val="FF0000"/>
                </a:solidFill>
              </a:rPr>
              <a:t> Κοινό υγειονομικό έγγραφο εισόδου για προϊόντα                                                           Τελωνειακή διασάφηση </a:t>
            </a:r>
          </a:p>
          <a:p>
            <a:pPr marL="0" indent="0">
              <a:buNone/>
            </a:pPr>
            <a:endParaRPr lang="el-GR" sz="2300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l-GR" sz="2700" dirty="0">
                <a:latin typeface="+mj-lt"/>
              </a:rPr>
              <a:t>           </a:t>
            </a:r>
          </a:p>
          <a:p>
            <a:pPr marL="0" indent="0" algn="just">
              <a:buNone/>
            </a:pPr>
            <a:endParaRPr lang="el-GR" sz="2700" dirty="0">
              <a:latin typeface="+mj-lt"/>
            </a:endParaRPr>
          </a:p>
          <a:p>
            <a:pPr marL="0" indent="0" algn="just">
              <a:buNone/>
            </a:pPr>
            <a:endParaRPr lang="el-GR" sz="2700" dirty="0">
              <a:latin typeface="+mj-lt"/>
            </a:endParaRPr>
          </a:p>
          <a:p>
            <a:pPr marL="0" indent="0" algn="just">
              <a:buNone/>
            </a:pPr>
            <a:r>
              <a:rPr lang="el-GR" sz="2400" dirty="0"/>
              <a:t>➡️ </a:t>
            </a:r>
            <a:r>
              <a:rPr lang="el-GR" sz="2700" dirty="0"/>
              <a:t>Εντοπίστηκε το πρόβλημα από την εταιρεία και αναμένεται επίλυσή του τις επόμενες μέρες. Προς το παρόν, για άμεση </a:t>
            </a:r>
            <a:r>
              <a:rPr lang="el-GR" sz="2700" dirty="0" err="1"/>
              <a:t>επίλυσητ</a:t>
            </a:r>
            <a:r>
              <a:rPr lang="en-US" sz="2700" dirty="0"/>
              <a:t> </a:t>
            </a:r>
            <a:r>
              <a:rPr lang="el-GR" sz="2700" dirty="0"/>
              <a:t>ου προβλήματος ζητήθηκε από τις αρμόδιες Υπηρεσίες να εκδίδουν τα πιστοποιητικά με ένα είδος (χώρισμα).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306448-32C1-4DED-C8F4-087CC27E0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731592"/>
              </p:ext>
            </p:extLst>
          </p:nvPr>
        </p:nvGraphicFramePr>
        <p:xfrm>
          <a:off x="1252632" y="3337744"/>
          <a:ext cx="3243529" cy="2140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014">
                  <a:extLst>
                    <a:ext uri="{9D8B030D-6E8A-4147-A177-3AD203B41FA5}">
                      <a16:colId xmlns:a16="http://schemas.microsoft.com/office/drawing/2014/main" val="1493660627"/>
                    </a:ext>
                  </a:extLst>
                </a:gridCol>
                <a:gridCol w="1164565">
                  <a:extLst>
                    <a:ext uri="{9D8B030D-6E8A-4147-A177-3AD203B41FA5}">
                      <a16:colId xmlns:a16="http://schemas.microsoft.com/office/drawing/2014/main" val="818506700"/>
                    </a:ext>
                  </a:extLst>
                </a:gridCol>
                <a:gridCol w="1224950">
                  <a:extLst>
                    <a:ext uri="{9D8B030D-6E8A-4147-A177-3AD203B41FA5}">
                      <a16:colId xmlns:a16="http://schemas.microsoft.com/office/drawing/2014/main" val="3390839208"/>
                    </a:ext>
                  </a:extLst>
                </a:gridCol>
              </a:tblGrid>
              <a:tr h="45905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/>
                        <a:t>Αριθμός είδους</a:t>
                      </a:r>
                      <a:endParaRPr lang="en-C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/>
                        <a:t>Δασμολογική Ταξινόμηση</a:t>
                      </a:r>
                      <a:endParaRPr lang="en-C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/>
                        <a:t>Βάρος</a:t>
                      </a:r>
                      <a:endParaRPr lang="en-C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58381"/>
                  </a:ext>
                </a:extLst>
              </a:tr>
              <a:tr h="3361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1</a:t>
                      </a:r>
                      <a:r>
                        <a:rPr lang="el-GR" sz="1400" b="1" baseline="30000" dirty="0"/>
                        <a:t>Ο</a:t>
                      </a:r>
                      <a:r>
                        <a:rPr lang="el-GR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Y" sz="1400" dirty="0"/>
                        <a:t>020714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KGM-</a:t>
                      </a:r>
                      <a:r>
                        <a:rPr lang="en-CY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1300</a:t>
                      </a:r>
                      <a:endParaRPr lang="en-CY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086016"/>
                  </a:ext>
                </a:extLst>
              </a:tr>
              <a:tr h="3361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/>
                        <a:t>2</a:t>
                      </a:r>
                      <a:r>
                        <a:rPr lang="el-GR" sz="1400" b="1" baseline="30000" dirty="0"/>
                        <a:t>Ο</a:t>
                      </a:r>
                      <a:r>
                        <a:rPr lang="el-GR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Y" sz="1400" dirty="0"/>
                        <a:t>020714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KGM-</a:t>
                      </a:r>
                      <a:r>
                        <a:rPr lang="en-CY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100666"/>
                  </a:ext>
                </a:extLst>
              </a:tr>
              <a:tr h="3361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/>
                        <a:t>3</a:t>
                      </a:r>
                      <a:r>
                        <a:rPr lang="el-GR" sz="1400" b="1" baseline="30000" dirty="0"/>
                        <a:t>Ο</a:t>
                      </a:r>
                      <a:r>
                        <a:rPr lang="el-GR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Y" sz="1400" dirty="0"/>
                        <a:t>020714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KGM-</a:t>
                      </a:r>
                      <a:r>
                        <a:rPr lang="el-G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8880</a:t>
                      </a:r>
                      <a:endParaRPr lang="en-CY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428175"/>
                  </a:ext>
                </a:extLst>
              </a:tr>
              <a:tr h="3361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/>
                        <a:t>4</a:t>
                      </a:r>
                      <a:r>
                        <a:rPr lang="el-GR" sz="1400" b="1" baseline="30000" dirty="0"/>
                        <a:t>Ο</a:t>
                      </a:r>
                      <a:r>
                        <a:rPr lang="el-GR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Y" sz="1400" dirty="0"/>
                        <a:t>020714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KGM-</a:t>
                      </a:r>
                      <a:r>
                        <a:rPr lang="en-CY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911773"/>
                  </a:ext>
                </a:extLst>
              </a:tr>
              <a:tr h="3361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/>
                        <a:t>5</a:t>
                      </a:r>
                      <a:r>
                        <a:rPr lang="el-GR" sz="1400" b="1" baseline="30000" dirty="0"/>
                        <a:t>Ο</a:t>
                      </a:r>
                      <a:r>
                        <a:rPr lang="el-GR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Y" sz="1400" dirty="0"/>
                        <a:t>020714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KGM-</a:t>
                      </a:r>
                      <a:r>
                        <a:rPr lang="el-G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6970</a:t>
                      </a:r>
                      <a:endParaRPr lang="en-CY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29893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9B87288-FD1F-FF1E-FB9A-E1EDBDB9D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688637"/>
              </p:ext>
            </p:extLst>
          </p:nvPr>
        </p:nvGraphicFramePr>
        <p:xfrm>
          <a:off x="6764548" y="3346369"/>
          <a:ext cx="3252157" cy="2131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286">
                  <a:extLst>
                    <a:ext uri="{9D8B030D-6E8A-4147-A177-3AD203B41FA5}">
                      <a16:colId xmlns:a16="http://schemas.microsoft.com/office/drawing/2014/main" val="1493660627"/>
                    </a:ext>
                  </a:extLst>
                </a:gridCol>
                <a:gridCol w="1167663">
                  <a:extLst>
                    <a:ext uri="{9D8B030D-6E8A-4147-A177-3AD203B41FA5}">
                      <a16:colId xmlns:a16="http://schemas.microsoft.com/office/drawing/2014/main" val="818506700"/>
                    </a:ext>
                  </a:extLst>
                </a:gridCol>
                <a:gridCol w="1228208">
                  <a:extLst>
                    <a:ext uri="{9D8B030D-6E8A-4147-A177-3AD203B41FA5}">
                      <a16:colId xmlns:a16="http://schemas.microsoft.com/office/drawing/2014/main" val="3390839208"/>
                    </a:ext>
                  </a:extLst>
                </a:gridCol>
              </a:tblGrid>
              <a:tr h="412818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/>
                        <a:t>Αριθμός είδους</a:t>
                      </a:r>
                      <a:endParaRPr lang="en-C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/>
                        <a:t>Δασμολογική Ταξινόμηση</a:t>
                      </a:r>
                      <a:endParaRPr lang="en-C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/>
                        <a:t>Βάρος</a:t>
                      </a:r>
                      <a:endParaRPr lang="en-C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58381"/>
                  </a:ext>
                </a:extLst>
              </a:tr>
              <a:tr h="334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1</a:t>
                      </a:r>
                      <a:r>
                        <a:rPr lang="el-GR" sz="1400" b="1" baseline="30000" dirty="0"/>
                        <a:t>Ο</a:t>
                      </a:r>
                      <a:r>
                        <a:rPr lang="el-GR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Y" sz="1400" dirty="0"/>
                        <a:t>020714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KGM-</a:t>
                      </a:r>
                      <a:r>
                        <a:rPr lang="en-CY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1300</a:t>
                      </a:r>
                      <a:endParaRPr lang="en-CY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086016"/>
                  </a:ext>
                </a:extLst>
              </a:tr>
              <a:tr h="334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/>
                        <a:t>2</a:t>
                      </a:r>
                      <a:r>
                        <a:rPr lang="el-GR" sz="1400" b="1" baseline="30000" dirty="0"/>
                        <a:t>Ο</a:t>
                      </a:r>
                      <a:r>
                        <a:rPr lang="el-GR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Y" sz="1400" dirty="0"/>
                        <a:t>020714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KGM-</a:t>
                      </a:r>
                      <a:r>
                        <a:rPr lang="en-CY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100666"/>
                  </a:ext>
                </a:extLst>
              </a:tr>
              <a:tr h="334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/>
                        <a:t>3</a:t>
                      </a:r>
                      <a:r>
                        <a:rPr lang="el-GR" sz="1400" b="1" baseline="30000" dirty="0"/>
                        <a:t>Ο</a:t>
                      </a:r>
                      <a:r>
                        <a:rPr lang="el-GR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Y" sz="1400" dirty="0"/>
                        <a:t>020714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KGM-</a:t>
                      </a:r>
                      <a:r>
                        <a:rPr lang="el-G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8880</a:t>
                      </a:r>
                      <a:endParaRPr lang="en-CY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428175"/>
                  </a:ext>
                </a:extLst>
              </a:tr>
              <a:tr h="334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/>
                        <a:t>4</a:t>
                      </a:r>
                      <a:r>
                        <a:rPr lang="el-GR" sz="1400" b="1" baseline="30000" dirty="0"/>
                        <a:t>Ο</a:t>
                      </a:r>
                      <a:r>
                        <a:rPr lang="el-GR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Y" sz="1400" dirty="0"/>
                        <a:t>020714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KGM-</a:t>
                      </a:r>
                      <a:r>
                        <a:rPr lang="en-CY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911773"/>
                  </a:ext>
                </a:extLst>
              </a:tr>
              <a:tr h="334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/>
                        <a:t>5</a:t>
                      </a:r>
                      <a:r>
                        <a:rPr lang="el-GR" sz="1400" b="1" baseline="30000" dirty="0"/>
                        <a:t>Ο</a:t>
                      </a:r>
                      <a:r>
                        <a:rPr lang="el-GR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Y" sz="1400" dirty="0"/>
                        <a:t>020714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KGM-</a:t>
                      </a:r>
                      <a:r>
                        <a:rPr lang="el-G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6970</a:t>
                      </a:r>
                      <a:endParaRPr lang="en-CY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29893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791A45C-AD35-E86B-DEA0-71D03D43F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089789"/>
              </p:ext>
            </p:extLst>
          </p:nvPr>
        </p:nvGraphicFramePr>
        <p:xfrm>
          <a:off x="10016705" y="3337744"/>
          <a:ext cx="1068228" cy="2131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228">
                  <a:extLst>
                    <a:ext uri="{9D8B030D-6E8A-4147-A177-3AD203B41FA5}">
                      <a16:colId xmlns:a16="http://schemas.microsoft.com/office/drawing/2014/main" val="2755682419"/>
                    </a:ext>
                  </a:extLst>
                </a:gridCol>
              </a:tblGrid>
              <a:tr h="469852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/>
                        <a:t>Αριθμός ποσόστωσης</a:t>
                      </a:r>
                      <a:endParaRPr lang="en-C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625397"/>
                  </a:ext>
                </a:extLst>
              </a:tr>
              <a:tr h="3199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Y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096757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964910"/>
                  </a:ext>
                </a:extLst>
              </a:tr>
              <a:tr h="3280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Y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096757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251007"/>
                  </a:ext>
                </a:extLst>
              </a:tr>
              <a:tr h="3457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Y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096757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143454"/>
                  </a:ext>
                </a:extLst>
              </a:tr>
              <a:tr h="3546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Y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096757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052168"/>
                  </a:ext>
                </a:extLst>
              </a:tr>
              <a:tr h="3132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Y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096757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033832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B5F5F29A-646F-C2AA-FD37-F24E8AD75035}"/>
              </a:ext>
            </a:extLst>
          </p:cNvPr>
          <p:cNvSpPr/>
          <p:nvPr/>
        </p:nvSpPr>
        <p:spPr>
          <a:xfrm>
            <a:off x="5506540" y="3428999"/>
            <a:ext cx="117884" cy="21314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385178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4308D-1552-1B5B-BC28-FB5ED41EBAA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Ερμηνεία λαθών από εξωτερικούς χρήστες</a:t>
            </a:r>
            <a:endParaRPr lang="en-CY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883854-1BFF-0C23-D621-E66ECADA0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093" y="2729936"/>
            <a:ext cx="7664181" cy="17666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C3B53F-3BFE-1404-63AC-4F21D0BBE975}"/>
              </a:ext>
            </a:extLst>
          </p:cNvPr>
          <p:cNvSpPr txBox="1"/>
          <p:nvPr/>
        </p:nvSpPr>
        <p:spPr>
          <a:xfrm>
            <a:off x="8473504" y="2649936"/>
            <a:ext cx="2851419" cy="36933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01 – Base for Extract (used for COI certificate only)</a:t>
            </a:r>
            <a:endParaRPr lang="en-CY" sz="1200" b="1" dirty="0"/>
          </a:p>
          <a:p>
            <a:r>
              <a:rPr lang="en-GB" sz="1200" b="1" dirty="0"/>
              <a:t>02 – PCA Document Used (used for COI certificate only)</a:t>
            </a:r>
            <a:endParaRPr lang="en-CY" sz="1200" b="1" dirty="0"/>
          </a:p>
          <a:p>
            <a:r>
              <a:rPr lang="en-GB" sz="1200" b="1" dirty="0"/>
              <a:t>03 – CN Codes Mismatch</a:t>
            </a:r>
            <a:endParaRPr lang="en-CY" sz="1200" b="1" dirty="0"/>
          </a:p>
          <a:p>
            <a:r>
              <a:rPr lang="en-GB" sz="1200" b="1" dirty="0"/>
              <a:t>04 – Inappropriate Status</a:t>
            </a:r>
            <a:endParaRPr lang="en-CY" sz="1200" b="1" dirty="0"/>
          </a:p>
          <a:p>
            <a:r>
              <a:rPr lang="en-GB" sz="1200" b="1" dirty="0"/>
              <a:t>05 – Quantities Insufficient</a:t>
            </a:r>
            <a:endParaRPr lang="en-CY" sz="1200" b="1" dirty="0"/>
          </a:p>
          <a:p>
            <a:r>
              <a:rPr lang="en-GB" sz="1200" b="1" dirty="0"/>
              <a:t>06 – Write-off for this MRN and PCA Document ID exists</a:t>
            </a:r>
            <a:endParaRPr lang="en-CY" sz="1200" b="1" dirty="0"/>
          </a:p>
          <a:p>
            <a:r>
              <a:rPr lang="en-GB" sz="1200" b="1" dirty="0"/>
              <a:t>07 – Line Numbers Mismatch</a:t>
            </a:r>
            <a:endParaRPr lang="en-CY" sz="1200" b="1" dirty="0"/>
          </a:p>
          <a:p>
            <a:r>
              <a:rPr lang="en-GB" sz="1200" b="1" dirty="0"/>
              <a:t>08 – Country of Destination Mismatch</a:t>
            </a:r>
            <a:endParaRPr lang="en-CY" sz="1200" b="1" dirty="0"/>
          </a:p>
          <a:p>
            <a:r>
              <a:rPr lang="en-GB" sz="1200" b="1" dirty="0"/>
              <a:t>09 - Licence Holder Mismatch</a:t>
            </a:r>
            <a:endParaRPr lang="en-CY" sz="1200" b="1" dirty="0"/>
          </a:p>
          <a:p>
            <a:r>
              <a:rPr lang="en-GB" sz="1200" b="1" dirty="0"/>
              <a:t>10 - Measurement unit mismatch</a:t>
            </a:r>
            <a:endParaRPr lang="en-CY" sz="1200" b="1" dirty="0"/>
          </a:p>
          <a:p>
            <a:r>
              <a:rPr lang="en-GB" sz="1200" b="1" dirty="0"/>
              <a:t>11 – Quantities cannot be validated</a:t>
            </a:r>
            <a:endParaRPr lang="en-CY" sz="1200" b="1" dirty="0"/>
          </a:p>
          <a:p>
            <a:r>
              <a:rPr lang="en-GB" sz="1200" b="1" dirty="0"/>
              <a:t>12 – Registration ID incompliance</a:t>
            </a:r>
            <a:endParaRPr lang="en-CY" sz="1200" b="1" dirty="0"/>
          </a:p>
          <a:p>
            <a:r>
              <a:rPr lang="en-GB" sz="1200" b="1" dirty="0"/>
              <a:t>13 – No EORI matches this account</a:t>
            </a:r>
            <a:endParaRPr lang="en-CY" sz="1200" b="1" dirty="0"/>
          </a:p>
          <a:p>
            <a:r>
              <a:rPr lang="en-GB" sz="1200" b="1" dirty="0"/>
              <a:t>14 - No account matches this EORI.</a:t>
            </a:r>
            <a:endParaRPr lang="en-CY" sz="1200" b="1" dirty="0"/>
          </a:p>
          <a:p>
            <a:r>
              <a:rPr lang="en-GB" sz="1200" b="1" dirty="0"/>
              <a:t>15- Inconsistence in CO2e value</a:t>
            </a:r>
            <a:endParaRPr lang="en-CY" sz="1200" b="1" dirty="0"/>
          </a:p>
          <a:p>
            <a:endParaRPr lang="en-CY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DFAD15-7439-C7AC-6B44-3D8DB7C887EB}"/>
              </a:ext>
            </a:extLst>
          </p:cNvPr>
          <p:cNvCxnSpPr>
            <a:cxnSpLocks/>
          </p:cNvCxnSpPr>
          <p:nvPr/>
        </p:nvCxnSpPr>
        <p:spPr>
          <a:xfrm flipV="1">
            <a:off x="4977353" y="3525846"/>
            <a:ext cx="3525028" cy="370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11D6D1-94EE-0E96-5113-313B371C24BD}"/>
              </a:ext>
            </a:extLst>
          </p:cNvPr>
          <p:cNvCxnSpPr>
            <a:cxnSpLocks/>
          </p:cNvCxnSpPr>
          <p:nvPr/>
        </p:nvCxnSpPr>
        <p:spPr>
          <a:xfrm>
            <a:off x="4977353" y="3895848"/>
            <a:ext cx="3525028" cy="1113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C183804-290F-2751-C052-5CBAF89A78D4}"/>
              </a:ext>
            </a:extLst>
          </p:cNvPr>
          <p:cNvSpPr txBox="1"/>
          <p:nvPr/>
        </p:nvSpPr>
        <p:spPr>
          <a:xfrm>
            <a:off x="838200" y="1982709"/>
            <a:ext cx="10515600" cy="4626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102570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ED8CB-F5F9-280B-1DDE-DA5E51091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64F38-493D-F979-3C17-8B9E02F3C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68" y="365125"/>
            <a:ext cx="11864051" cy="74604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dirty="0"/>
              <a:t>Παράδειγμα με </a:t>
            </a:r>
            <a:r>
              <a:rPr lang="en-US" dirty="0"/>
              <a:t>CHED-PP (C085):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5BD86-7989-8207-5AA0-89B6EB2CF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068" y="1111170"/>
            <a:ext cx="11864051" cy="5483135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000" b="1" dirty="0"/>
              <a:t>Τ</a:t>
            </a:r>
            <a:r>
              <a:rPr lang="en-US" sz="2000" b="1" dirty="0"/>
              <a:t>RACES: CHED-PP: </a:t>
            </a:r>
            <a:r>
              <a:rPr lang="el-GR" sz="2000" b="1" dirty="0"/>
              <a:t>Κοινό υγειονομικό έγγραφο εισόδου για φυτά και φυτικά προϊόντα</a:t>
            </a:r>
          </a:p>
          <a:p>
            <a:pPr marL="0" indent="0">
              <a:buNone/>
            </a:pPr>
            <a:r>
              <a:rPr lang="el-GR" sz="2000" dirty="0"/>
              <a:t>✅ </a:t>
            </a:r>
            <a:r>
              <a:rPr lang="en-GB" sz="2000" dirty="0"/>
              <a:t>CHEDPP.CY.2025.000</a:t>
            </a:r>
            <a:r>
              <a:rPr lang="el-GR" sz="2000" dirty="0"/>
              <a:t>ΧΧΧΧ</a:t>
            </a:r>
          </a:p>
          <a:p>
            <a:pPr marL="0" indent="0">
              <a:buNone/>
            </a:pPr>
            <a:r>
              <a:rPr lang="el-GR" sz="2000" dirty="0"/>
              <a:t>✅ Δηλώθηκε ένα είδος με ΔΚ </a:t>
            </a:r>
            <a:r>
              <a:rPr lang="en-CY" sz="2000" dirty="0"/>
              <a:t>44014100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✅ Καθαρό βάρος</a:t>
            </a:r>
            <a:r>
              <a:rPr lang="en-US" sz="2000" dirty="0"/>
              <a:t>: 18,125 KG</a:t>
            </a:r>
          </a:p>
          <a:p>
            <a:pPr marL="0" indent="0">
              <a:buNone/>
            </a:pPr>
            <a:r>
              <a:rPr lang="el-GR" sz="2000" dirty="0"/>
              <a:t>✅</a:t>
            </a:r>
            <a:r>
              <a:rPr lang="en-US" sz="2000" dirty="0"/>
              <a:t> </a:t>
            </a:r>
            <a:r>
              <a:rPr lang="el-GR" sz="2000" dirty="0"/>
              <a:t>Χώρα καταγωγής</a:t>
            </a:r>
            <a:r>
              <a:rPr lang="en-US" sz="2000" dirty="0"/>
              <a:t>: Egypt</a:t>
            </a:r>
            <a:endParaRPr lang="el-GR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000" dirty="0"/>
              <a:t>✅Στάδιο</a:t>
            </a:r>
            <a:r>
              <a:rPr lang="en-US" sz="2000" dirty="0"/>
              <a:t>: VALIDATED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AIS:</a:t>
            </a:r>
            <a:r>
              <a:rPr lang="el-GR" sz="2000" b="1" dirty="0"/>
              <a:t> Ομάδα δεδομένων </a:t>
            </a:r>
            <a:r>
              <a:rPr lang="en-US" sz="2000" b="1" dirty="0"/>
              <a:t>Supporting Document:</a:t>
            </a:r>
          </a:p>
          <a:p>
            <a:pPr marL="0" indent="0">
              <a:buNone/>
            </a:pPr>
            <a:r>
              <a:rPr lang="el-GR" sz="2000" dirty="0"/>
              <a:t>✅ Είδος</a:t>
            </a:r>
            <a:r>
              <a:rPr lang="en-US" sz="2000" dirty="0"/>
              <a:t>: C085</a:t>
            </a:r>
            <a:r>
              <a:rPr lang="el-GR" sz="2000" dirty="0"/>
              <a:t> (για το </a:t>
            </a:r>
            <a:r>
              <a:rPr lang="en-US" sz="2000" dirty="0"/>
              <a:t>CHED-PP)</a:t>
            </a:r>
          </a:p>
          <a:p>
            <a:pPr marL="0" indent="0">
              <a:buNone/>
            </a:pPr>
            <a:r>
              <a:rPr lang="el-GR" sz="2000" dirty="0"/>
              <a:t>✅Αριθμός αναφοράς</a:t>
            </a:r>
            <a:r>
              <a:rPr lang="en-US" sz="2000" dirty="0"/>
              <a:t>: </a:t>
            </a:r>
            <a:r>
              <a:rPr lang="el-GR" sz="2000" dirty="0"/>
              <a:t>Αριθμός </a:t>
            </a:r>
            <a:r>
              <a:rPr lang="en-US" sz="2000" dirty="0"/>
              <a:t>CHED-PP </a:t>
            </a:r>
          </a:p>
          <a:p>
            <a:pPr marL="0" indent="0">
              <a:buNone/>
            </a:pPr>
            <a:r>
              <a:rPr lang="el-GR" sz="2000" dirty="0"/>
              <a:t>✅Μονάδα Μέτρησης (</a:t>
            </a:r>
            <a:r>
              <a:rPr lang="en-US" sz="2000" dirty="0"/>
              <a:t>measurement unit </a:t>
            </a:r>
          </a:p>
          <a:p>
            <a:pPr marL="0" indent="0">
              <a:buNone/>
            </a:pPr>
            <a:r>
              <a:rPr lang="en-US" sz="2000" dirty="0"/>
              <a:t>       and qualifier): </a:t>
            </a:r>
            <a:r>
              <a:rPr lang="el-GR" sz="2000" dirty="0"/>
              <a:t>Συμπληρώνεται η μονάδα </a:t>
            </a:r>
          </a:p>
          <a:p>
            <a:pPr marL="0" indent="0">
              <a:buNone/>
            </a:pPr>
            <a:r>
              <a:rPr lang="el-GR" sz="2000" dirty="0"/>
              <a:t>       μέτρησης, στο παράδειγμα</a:t>
            </a:r>
            <a:r>
              <a:rPr lang="en-US" sz="2000" dirty="0"/>
              <a:t>:</a:t>
            </a:r>
            <a:r>
              <a:rPr lang="el-GR" sz="2000" dirty="0"/>
              <a:t> </a:t>
            </a:r>
            <a:r>
              <a:rPr lang="en-US" sz="2000" dirty="0"/>
              <a:t>KGM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✅Ποσότητα</a:t>
            </a:r>
            <a:r>
              <a:rPr lang="en-US" sz="2000" dirty="0"/>
              <a:t>: </a:t>
            </a:r>
            <a:r>
              <a:rPr lang="el-GR" sz="2000" dirty="0"/>
              <a:t>Συμπληρώνεται το καθαρό βάρος</a:t>
            </a:r>
            <a:r>
              <a:rPr lang="en-US" sz="2000" dirty="0"/>
              <a:t>: 18,125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30BBF2-69E2-ABAD-9CE8-3499DF15C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239" y="1632255"/>
            <a:ext cx="6291693" cy="3838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B7DC13-F673-35EE-AD43-14E4616E3155}"/>
              </a:ext>
            </a:extLst>
          </p:cNvPr>
          <p:cNvCxnSpPr>
            <a:cxnSpLocks/>
          </p:cNvCxnSpPr>
          <p:nvPr/>
        </p:nvCxnSpPr>
        <p:spPr>
          <a:xfrm flipV="1">
            <a:off x="4225771" y="4539464"/>
            <a:ext cx="4734963" cy="12073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B7EB58-0768-DF60-31B0-D122DCD39AA7}"/>
              </a:ext>
            </a:extLst>
          </p:cNvPr>
          <p:cNvCxnSpPr>
            <a:cxnSpLocks/>
          </p:cNvCxnSpPr>
          <p:nvPr/>
        </p:nvCxnSpPr>
        <p:spPr>
          <a:xfrm flipV="1">
            <a:off x="4701251" y="3429000"/>
            <a:ext cx="4259483" cy="11384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BD9896-2ED2-412C-4211-92EC4E180FF4}"/>
              </a:ext>
            </a:extLst>
          </p:cNvPr>
          <p:cNvCxnSpPr>
            <a:cxnSpLocks/>
          </p:cNvCxnSpPr>
          <p:nvPr/>
        </p:nvCxnSpPr>
        <p:spPr>
          <a:xfrm flipV="1">
            <a:off x="6175093" y="5007458"/>
            <a:ext cx="2785641" cy="10949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186DD8-6969-45CA-70DE-45468AE3FA92}"/>
              </a:ext>
            </a:extLst>
          </p:cNvPr>
          <p:cNvCxnSpPr>
            <a:cxnSpLocks/>
          </p:cNvCxnSpPr>
          <p:nvPr/>
        </p:nvCxnSpPr>
        <p:spPr>
          <a:xfrm flipV="1">
            <a:off x="3821575" y="2582714"/>
            <a:ext cx="5139159" cy="16487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411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B12C2-A963-AA53-8C0B-E3F0CC921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9C08F-76DC-0C9C-F7C4-521405AB6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68" y="365125"/>
            <a:ext cx="11864051" cy="74604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dirty="0"/>
              <a:t>Παράδειγμα με </a:t>
            </a:r>
            <a:r>
              <a:rPr lang="en-US" dirty="0"/>
              <a:t>CHED-D (C678):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3232A-16D6-2CB8-8115-053516D43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068" y="1111170"/>
            <a:ext cx="11864051" cy="5483135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000" b="1" dirty="0"/>
              <a:t>Τ</a:t>
            </a:r>
            <a:r>
              <a:rPr lang="en-US" sz="2000" b="1" dirty="0"/>
              <a:t>RACES: CHED-PP: </a:t>
            </a:r>
            <a:r>
              <a:rPr lang="el-GR" sz="2000" kern="100" dirty="0">
                <a:effectLst/>
              </a:rPr>
              <a:t>Κοινό υγειονομικό έγγραφο εισόδου για ζωοτροφές και τρόφιμα μη ζωικής προέλευσης</a:t>
            </a:r>
            <a:endParaRPr lang="el-GR" sz="2000" b="1" dirty="0"/>
          </a:p>
          <a:p>
            <a:pPr marL="0" indent="0">
              <a:buNone/>
            </a:pPr>
            <a:r>
              <a:rPr lang="el-GR" sz="2000" dirty="0"/>
              <a:t>✅ </a:t>
            </a:r>
            <a:r>
              <a:rPr lang="en-GB" sz="2000" dirty="0"/>
              <a:t>CHEDD.CY.2025.0000</a:t>
            </a:r>
            <a:r>
              <a:rPr lang="el-GR" sz="2000" dirty="0"/>
              <a:t>ΧΧΧ</a:t>
            </a:r>
          </a:p>
          <a:p>
            <a:pPr marL="0" indent="0">
              <a:buNone/>
            </a:pPr>
            <a:r>
              <a:rPr lang="el-GR" sz="2000" dirty="0"/>
              <a:t>✅ Ένα είδος ΔΚ </a:t>
            </a:r>
            <a:r>
              <a:rPr lang="en-US" sz="2000" dirty="0"/>
              <a:t>12074090</a:t>
            </a:r>
          </a:p>
          <a:p>
            <a:pPr marL="0" indent="0">
              <a:buNone/>
            </a:pPr>
            <a:r>
              <a:rPr lang="el-GR" sz="2000" dirty="0"/>
              <a:t>✅ Καθαρό βάρος</a:t>
            </a:r>
            <a:r>
              <a:rPr lang="en-US" sz="2000" dirty="0"/>
              <a:t>:  18,000 KGM</a:t>
            </a:r>
            <a:r>
              <a:rPr lang="el-GR" sz="2000" dirty="0"/>
              <a:t> 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✅</a:t>
            </a:r>
            <a:r>
              <a:rPr lang="en-US" sz="2000" dirty="0"/>
              <a:t> </a:t>
            </a:r>
            <a:r>
              <a:rPr lang="el-GR" sz="2000" dirty="0"/>
              <a:t>Χώρα καταγωγής</a:t>
            </a:r>
            <a:r>
              <a:rPr lang="en-US" sz="2000" dirty="0"/>
              <a:t>: Nigeria</a:t>
            </a:r>
            <a:endParaRPr lang="el-GR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000" dirty="0"/>
              <a:t>✅Στάδιο πιστοποιητικού</a:t>
            </a:r>
            <a:r>
              <a:rPr lang="en-US" sz="2000" dirty="0"/>
              <a:t>: VALIDATED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AIS:</a:t>
            </a:r>
            <a:r>
              <a:rPr lang="el-GR" sz="2000" b="1" dirty="0"/>
              <a:t> Ομάδα δεδομένων </a:t>
            </a:r>
            <a:r>
              <a:rPr lang="en-US" sz="2000" b="1" dirty="0"/>
              <a:t>Supporting Document:</a:t>
            </a:r>
          </a:p>
          <a:p>
            <a:pPr marL="0" indent="0">
              <a:buNone/>
            </a:pPr>
            <a:r>
              <a:rPr lang="el-GR" sz="2000" dirty="0"/>
              <a:t>✅Είδος (</a:t>
            </a:r>
            <a:r>
              <a:rPr lang="en-US" sz="2000" dirty="0"/>
              <a:t>type): C678</a:t>
            </a:r>
            <a:r>
              <a:rPr lang="el-GR" sz="2000" dirty="0"/>
              <a:t> (για το </a:t>
            </a:r>
            <a:r>
              <a:rPr lang="en-US" sz="2000" dirty="0"/>
              <a:t>CHED-D)</a:t>
            </a:r>
          </a:p>
          <a:p>
            <a:pPr marL="0" indent="0">
              <a:buNone/>
            </a:pPr>
            <a:r>
              <a:rPr lang="el-GR" sz="2000" dirty="0"/>
              <a:t>✅Αριθμός αναφοράς</a:t>
            </a:r>
            <a:r>
              <a:rPr lang="en-US" sz="2000" dirty="0"/>
              <a:t> (reference number): </a:t>
            </a:r>
            <a:r>
              <a:rPr lang="el-GR" sz="2000" dirty="0"/>
              <a:t>Αριθμός </a:t>
            </a:r>
            <a:r>
              <a:rPr lang="en-US" sz="2000" dirty="0"/>
              <a:t>CHED</a:t>
            </a:r>
            <a:r>
              <a:rPr lang="el-GR" sz="2000" dirty="0"/>
              <a:t>-</a:t>
            </a:r>
            <a:r>
              <a:rPr lang="en-US" sz="2000" dirty="0"/>
              <a:t>D </a:t>
            </a:r>
          </a:p>
          <a:p>
            <a:pPr marL="0" indent="0">
              <a:buNone/>
            </a:pPr>
            <a:r>
              <a:rPr lang="el-GR" sz="2000" dirty="0"/>
              <a:t>✅Μονάδα Μέτρησης (</a:t>
            </a:r>
            <a:r>
              <a:rPr lang="en-US" sz="2000" dirty="0"/>
              <a:t>measurement unit </a:t>
            </a:r>
          </a:p>
          <a:p>
            <a:pPr marL="0" indent="0">
              <a:buNone/>
            </a:pPr>
            <a:r>
              <a:rPr lang="en-US" sz="2000" dirty="0"/>
              <a:t>       and qualifier): </a:t>
            </a:r>
            <a:r>
              <a:rPr lang="el-GR" sz="2000" dirty="0"/>
              <a:t>Συμπληρώνεται η μονάδα </a:t>
            </a:r>
          </a:p>
          <a:p>
            <a:pPr marL="0" indent="0">
              <a:buNone/>
            </a:pPr>
            <a:r>
              <a:rPr lang="el-GR" sz="2000" dirty="0"/>
              <a:t>       μέτρησης, στο παράδειγμα</a:t>
            </a:r>
            <a:r>
              <a:rPr lang="en-US" sz="2000" dirty="0"/>
              <a:t>:</a:t>
            </a:r>
            <a:r>
              <a:rPr lang="el-GR" sz="2000" dirty="0"/>
              <a:t> </a:t>
            </a:r>
            <a:r>
              <a:rPr lang="en-US" sz="2000" dirty="0"/>
              <a:t>KGM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✅Ποσότητα</a:t>
            </a:r>
            <a:r>
              <a:rPr lang="en-US" sz="2000" dirty="0"/>
              <a:t>: </a:t>
            </a:r>
            <a:r>
              <a:rPr lang="el-GR" sz="2000" dirty="0"/>
              <a:t>Συμπληρώνεται το καθαρό βάρος</a:t>
            </a:r>
            <a:r>
              <a:rPr lang="en-US" sz="2000" dirty="0"/>
              <a:t>: 18,000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08BEE11-5068-C17F-8F29-184249530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623" y="1418548"/>
            <a:ext cx="6270631" cy="2980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35F0CB7-79B2-20FE-833D-1F63CC373D86}"/>
              </a:ext>
            </a:extLst>
          </p:cNvPr>
          <p:cNvCxnSpPr/>
          <p:nvPr/>
        </p:nvCxnSpPr>
        <p:spPr>
          <a:xfrm flipV="1">
            <a:off x="4518734" y="2530136"/>
            <a:ext cx="4163627" cy="1695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8E50ED6-BDCF-5EBF-86B5-BE91D5A90000}"/>
              </a:ext>
            </a:extLst>
          </p:cNvPr>
          <p:cNvCxnSpPr>
            <a:cxnSpLocks/>
          </p:cNvCxnSpPr>
          <p:nvPr/>
        </p:nvCxnSpPr>
        <p:spPr>
          <a:xfrm flipV="1">
            <a:off x="6578352" y="3067680"/>
            <a:ext cx="2055181" cy="1491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864FF4D-4203-E4E8-A38B-CA569ED87E4A}"/>
              </a:ext>
            </a:extLst>
          </p:cNvPr>
          <p:cNvCxnSpPr>
            <a:cxnSpLocks/>
          </p:cNvCxnSpPr>
          <p:nvPr/>
        </p:nvCxnSpPr>
        <p:spPr>
          <a:xfrm flipV="1">
            <a:off x="4243526" y="3852737"/>
            <a:ext cx="4438835" cy="1894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A10A821-83E2-81A0-4694-8CA158B94F12}"/>
              </a:ext>
            </a:extLst>
          </p:cNvPr>
          <p:cNvCxnSpPr>
            <a:cxnSpLocks/>
          </p:cNvCxnSpPr>
          <p:nvPr/>
        </p:nvCxnSpPr>
        <p:spPr>
          <a:xfrm flipV="1">
            <a:off x="6241002" y="4225771"/>
            <a:ext cx="2414726" cy="1842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977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2709B-A8D6-8285-1385-DD5845C07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F1531-BD2E-5826-5D96-DB0E6725F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68" y="365125"/>
            <a:ext cx="11864051" cy="74604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dirty="0"/>
              <a:t>Παράδειγμα με </a:t>
            </a:r>
            <a:r>
              <a:rPr lang="en-US" dirty="0"/>
              <a:t>CHED-P (N853):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B8BA3-C2D1-30C8-70D4-22B6451DC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068" y="1111170"/>
            <a:ext cx="11864051" cy="5483135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000" b="1" dirty="0"/>
              <a:t>Τ</a:t>
            </a:r>
            <a:r>
              <a:rPr lang="en-US" sz="2000" b="1" dirty="0"/>
              <a:t>RACES: CHED-P:</a:t>
            </a:r>
            <a:r>
              <a:rPr lang="el-GR" sz="2000" kern="100" dirty="0">
                <a:effectLst/>
              </a:rPr>
              <a:t>Κοινό υγειονομικό έγγραφο εισόδου για προϊόντα</a:t>
            </a:r>
            <a:endParaRPr lang="el-GR" sz="2000" b="1" dirty="0"/>
          </a:p>
          <a:p>
            <a:pPr marL="0" indent="0">
              <a:buNone/>
            </a:pPr>
            <a:r>
              <a:rPr lang="el-GR" sz="2000" dirty="0"/>
              <a:t>✅ </a:t>
            </a:r>
            <a:r>
              <a:rPr lang="en-GB" sz="2000" dirty="0"/>
              <a:t>CHED</a:t>
            </a:r>
            <a:r>
              <a:rPr lang="en-US" sz="2000" dirty="0"/>
              <a:t>P</a:t>
            </a:r>
            <a:r>
              <a:rPr lang="en-GB" sz="2000" dirty="0"/>
              <a:t>.CY.2025.000</a:t>
            </a:r>
            <a:r>
              <a:rPr lang="el-GR" sz="2000" dirty="0"/>
              <a:t>ΧΧΧ</a:t>
            </a:r>
            <a:r>
              <a:rPr lang="en-US" sz="2000" dirty="0"/>
              <a:t>X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✅ Ένα είδος με ΔΚ </a:t>
            </a:r>
            <a:r>
              <a:rPr lang="en-US" sz="2000" dirty="0"/>
              <a:t>03028990</a:t>
            </a:r>
          </a:p>
          <a:p>
            <a:pPr marL="0" indent="0">
              <a:buNone/>
            </a:pPr>
            <a:r>
              <a:rPr lang="el-GR" sz="2000" dirty="0"/>
              <a:t>✅ Καθαρό βάρος</a:t>
            </a:r>
            <a:r>
              <a:rPr lang="en-US" sz="2000" dirty="0"/>
              <a:t>:  373,2 KGM</a:t>
            </a:r>
            <a:r>
              <a:rPr lang="el-GR" sz="2000" dirty="0"/>
              <a:t> 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✅</a:t>
            </a:r>
            <a:r>
              <a:rPr lang="en-US" sz="2000" dirty="0"/>
              <a:t> </a:t>
            </a:r>
            <a:r>
              <a:rPr lang="el-GR" sz="2000" dirty="0"/>
              <a:t>Χώρα καταγωγής</a:t>
            </a:r>
            <a:r>
              <a:rPr lang="en-US" sz="2000" dirty="0"/>
              <a:t>: </a:t>
            </a:r>
            <a:r>
              <a:rPr lang="el-GR" sz="2000" dirty="0"/>
              <a:t>Σενεγάλη</a:t>
            </a:r>
          </a:p>
          <a:p>
            <a:pPr marL="0" indent="0">
              <a:buNone/>
            </a:pPr>
            <a:r>
              <a:rPr lang="el-GR" sz="2100" dirty="0"/>
              <a:t>✅ Κωδικός διαδικασίας</a:t>
            </a:r>
            <a:r>
              <a:rPr lang="en-US" sz="2100" dirty="0"/>
              <a:t>: 4000</a:t>
            </a:r>
            <a:endParaRPr lang="el-GR" sz="2100" dirty="0"/>
          </a:p>
          <a:p>
            <a:pPr marL="0" indent="0">
              <a:buNone/>
            </a:pPr>
            <a:r>
              <a:rPr lang="el-GR" sz="2000" dirty="0"/>
              <a:t>✅Στάδιο πιστοποιητικού</a:t>
            </a:r>
            <a:r>
              <a:rPr lang="en-US" sz="2000" dirty="0"/>
              <a:t>: VALIDATED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AIS:</a:t>
            </a:r>
            <a:r>
              <a:rPr lang="el-GR" sz="2000" b="1" dirty="0"/>
              <a:t> Ομάδα δεδομένων </a:t>
            </a:r>
            <a:r>
              <a:rPr lang="en-US" sz="2000" b="1" dirty="0"/>
              <a:t>Supporting Document:</a:t>
            </a:r>
          </a:p>
          <a:p>
            <a:pPr marL="0" indent="0">
              <a:buNone/>
            </a:pPr>
            <a:r>
              <a:rPr lang="el-GR" sz="2000" dirty="0"/>
              <a:t>✅Είδος (</a:t>
            </a:r>
            <a:r>
              <a:rPr lang="en-US" sz="2000" dirty="0"/>
              <a:t>type): C678</a:t>
            </a:r>
            <a:r>
              <a:rPr lang="el-GR" sz="2000" dirty="0"/>
              <a:t> (για το </a:t>
            </a:r>
            <a:r>
              <a:rPr lang="en-US" sz="2000" dirty="0"/>
              <a:t>CHED-P)</a:t>
            </a:r>
          </a:p>
          <a:p>
            <a:pPr marL="0" indent="0">
              <a:buNone/>
            </a:pPr>
            <a:r>
              <a:rPr lang="el-GR" sz="2000" dirty="0"/>
              <a:t>✅Αριθμός αναφοράς</a:t>
            </a:r>
            <a:r>
              <a:rPr lang="en-US" sz="2000" dirty="0"/>
              <a:t> (reference number): </a:t>
            </a:r>
            <a:r>
              <a:rPr lang="el-GR" sz="2000" dirty="0"/>
              <a:t>Αριθμός </a:t>
            </a:r>
            <a:r>
              <a:rPr lang="en-US" sz="2000" dirty="0"/>
              <a:t>CHED-P </a:t>
            </a:r>
          </a:p>
          <a:p>
            <a:pPr marL="0" indent="0">
              <a:buNone/>
            </a:pPr>
            <a:r>
              <a:rPr lang="el-GR" sz="2000" dirty="0"/>
              <a:t>✅Μονάδα Μέτρησης (</a:t>
            </a:r>
            <a:r>
              <a:rPr lang="en-US" sz="2000" dirty="0"/>
              <a:t>measurement unit and qualifier): </a:t>
            </a:r>
            <a:r>
              <a:rPr lang="el-GR" sz="2000" dirty="0"/>
              <a:t>Συμπληρώνεται η μονάδα μέτρησης, στο παράδειγμα</a:t>
            </a:r>
            <a:r>
              <a:rPr lang="en-US" sz="2000" dirty="0"/>
              <a:t>:</a:t>
            </a:r>
            <a:r>
              <a:rPr lang="el-GR" sz="2000" dirty="0"/>
              <a:t> </a:t>
            </a:r>
            <a:r>
              <a:rPr lang="en-US" sz="2000" dirty="0"/>
              <a:t>KGM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✅Ποσότητα</a:t>
            </a:r>
            <a:r>
              <a:rPr lang="en-US" sz="2000" dirty="0"/>
              <a:t>: </a:t>
            </a:r>
            <a:r>
              <a:rPr lang="el-GR" sz="2000" dirty="0"/>
              <a:t>Συμπληρώνεται το καθαρό βάρος</a:t>
            </a:r>
            <a:r>
              <a:rPr lang="en-US" sz="2000" dirty="0"/>
              <a:t>: 373,2</a:t>
            </a:r>
            <a:r>
              <a:rPr lang="en-GB" sz="2000" b="1" u="none" strike="noStrike" dirty="0">
                <a:effectLst/>
              </a:rPr>
              <a:t> </a:t>
            </a:r>
          </a:p>
          <a:p>
            <a:pPr marL="0" indent="0">
              <a:buNone/>
            </a:pPr>
            <a:br>
              <a:rPr lang="en-GB" dirty="0"/>
            </a:b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31193E-A488-B2C3-9CB1-9623F7035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288" y="1484205"/>
            <a:ext cx="6045565" cy="2830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BCD89E-2F18-55E7-6A08-6BA72564D9E9}"/>
              </a:ext>
            </a:extLst>
          </p:cNvPr>
          <p:cNvCxnSpPr/>
          <p:nvPr/>
        </p:nvCxnSpPr>
        <p:spPr>
          <a:xfrm flipV="1">
            <a:off x="4177553" y="2483224"/>
            <a:ext cx="4894729" cy="1999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7AD5F5-6BF7-B82B-90C2-FE57CA1B6865}"/>
              </a:ext>
            </a:extLst>
          </p:cNvPr>
          <p:cNvCxnSpPr/>
          <p:nvPr/>
        </p:nvCxnSpPr>
        <p:spPr>
          <a:xfrm flipV="1">
            <a:off x="6382871" y="3119718"/>
            <a:ext cx="2689411" cy="1622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94AE78-4E10-3532-D57F-E835456D5D4A}"/>
              </a:ext>
            </a:extLst>
          </p:cNvPr>
          <p:cNvCxnSpPr/>
          <p:nvPr/>
        </p:nvCxnSpPr>
        <p:spPr>
          <a:xfrm flipH="1" flipV="1">
            <a:off x="9780494" y="3756212"/>
            <a:ext cx="2017059" cy="1290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5F881B7-64D8-28BD-7671-BC91092F4632}"/>
              </a:ext>
            </a:extLst>
          </p:cNvPr>
          <p:cNvCxnSpPr/>
          <p:nvPr/>
        </p:nvCxnSpPr>
        <p:spPr>
          <a:xfrm flipV="1">
            <a:off x="8570259" y="4249271"/>
            <a:ext cx="582706" cy="1246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254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EC687-8F3D-DA17-856D-67B02EFE6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4F9FA-F683-EF73-B7C4-7CCE4883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68" y="365125"/>
            <a:ext cx="11864051" cy="74604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dirty="0"/>
              <a:t>Παράδειγμα με </a:t>
            </a:r>
            <a:r>
              <a:rPr lang="en-US" dirty="0"/>
              <a:t>CHED- A(</a:t>
            </a:r>
            <a:r>
              <a:rPr lang="el-GR" dirty="0"/>
              <a:t>C640</a:t>
            </a:r>
            <a:r>
              <a:rPr lang="en-US" dirty="0"/>
              <a:t>):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8A5CF-AC70-A373-E9F0-81FCB499E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068" y="1111170"/>
            <a:ext cx="11864051" cy="5483135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000" b="1" dirty="0"/>
              <a:t>Τ</a:t>
            </a:r>
            <a:r>
              <a:rPr lang="en-US" sz="2000" b="1" dirty="0"/>
              <a:t>RACES: CHED-A: </a:t>
            </a:r>
            <a:r>
              <a:rPr lang="el-GR" sz="2000" kern="100" dirty="0">
                <a:effectLst/>
              </a:rPr>
              <a:t>Κοινό υγειονομικό έγγραφο εισόδου για ζώα</a:t>
            </a:r>
            <a:endParaRPr lang="el-GR" sz="2000" b="1" dirty="0"/>
          </a:p>
          <a:p>
            <a:pPr marL="0" indent="0">
              <a:buNone/>
            </a:pPr>
            <a:r>
              <a:rPr lang="el-GR" sz="2000" dirty="0"/>
              <a:t>✅ </a:t>
            </a:r>
            <a:r>
              <a:rPr lang="en-GB" sz="2000" dirty="0"/>
              <a:t>CHEDA.CY.2025.0000</a:t>
            </a:r>
            <a:r>
              <a:rPr lang="el-GR" sz="2000" dirty="0"/>
              <a:t>ΧΧΧ</a:t>
            </a:r>
          </a:p>
          <a:p>
            <a:pPr marL="0" indent="0">
              <a:buNone/>
            </a:pPr>
            <a:r>
              <a:rPr lang="el-GR" sz="2000" dirty="0"/>
              <a:t>✅ </a:t>
            </a:r>
            <a:r>
              <a:rPr lang="el-GR" sz="2000" b="1" dirty="0"/>
              <a:t>Δύο είδη </a:t>
            </a:r>
            <a:r>
              <a:rPr lang="el-GR" sz="2000" dirty="0"/>
              <a:t>με ΔΚ </a:t>
            </a:r>
            <a:r>
              <a:rPr lang="en-CY" sz="2000" dirty="0"/>
              <a:t>030111</a:t>
            </a:r>
            <a:r>
              <a:rPr lang="en-US" sz="2000" dirty="0"/>
              <a:t>0000 (</a:t>
            </a:r>
            <a:r>
              <a:rPr lang="el-GR" sz="2000" dirty="0"/>
              <a:t>ζωντανά ψάρια)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✅ Καθαρό βάρος</a:t>
            </a:r>
            <a:r>
              <a:rPr lang="en-US" sz="2000" dirty="0"/>
              <a:t>: 20kg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✅ Δεν απαιτούνται οι συμπληρωματικές μονάδες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✅</a:t>
            </a:r>
            <a:r>
              <a:rPr lang="en-US" sz="2000" dirty="0"/>
              <a:t> </a:t>
            </a:r>
            <a:r>
              <a:rPr lang="el-GR" sz="2000" dirty="0"/>
              <a:t>Χώρα καταγωγής</a:t>
            </a:r>
            <a:r>
              <a:rPr lang="en-US" sz="2000" dirty="0"/>
              <a:t>: Thailand</a:t>
            </a:r>
            <a:endParaRPr lang="el-GR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000" dirty="0"/>
              <a:t>✅Στάδιο πιστοποιητικού</a:t>
            </a:r>
            <a:r>
              <a:rPr lang="en-US" sz="2000" dirty="0"/>
              <a:t>: VALIDATED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AIS:</a:t>
            </a:r>
            <a:r>
              <a:rPr lang="el-GR" sz="2000" b="1" dirty="0"/>
              <a:t> Ομάδα δεδομένων </a:t>
            </a:r>
            <a:r>
              <a:rPr lang="en-US" sz="2000" b="1" dirty="0"/>
              <a:t>Supporting Document:</a:t>
            </a:r>
          </a:p>
          <a:p>
            <a:pPr marL="0" indent="0">
              <a:buNone/>
            </a:pPr>
            <a:r>
              <a:rPr lang="el-GR" sz="2000" dirty="0"/>
              <a:t>✅Είδος (</a:t>
            </a:r>
            <a:r>
              <a:rPr lang="en-US" sz="2000" dirty="0"/>
              <a:t>type): C640</a:t>
            </a:r>
            <a:r>
              <a:rPr lang="el-GR" sz="2000" dirty="0"/>
              <a:t> (για το </a:t>
            </a:r>
            <a:r>
              <a:rPr lang="en-US" sz="2000" dirty="0"/>
              <a:t>CHED-A)</a:t>
            </a:r>
          </a:p>
          <a:p>
            <a:pPr marL="0" indent="0">
              <a:buNone/>
            </a:pPr>
            <a:r>
              <a:rPr lang="el-GR" sz="2000" dirty="0"/>
              <a:t>✅Αριθμός αναφοράς</a:t>
            </a:r>
            <a:r>
              <a:rPr lang="en-US" sz="2000" dirty="0"/>
              <a:t> (reference number): </a:t>
            </a:r>
            <a:r>
              <a:rPr lang="el-GR" sz="2000" dirty="0"/>
              <a:t>Αριθμός </a:t>
            </a:r>
            <a:r>
              <a:rPr lang="en-US" sz="2000" dirty="0"/>
              <a:t>CHEDA </a:t>
            </a:r>
          </a:p>
          <a:p>
            <a:pPr marL="0" indent="0">
              <a:buNone/>
            </a:pPr>
            <a:r>
              <a:rPr lang="el-GR" sz="2000" dirty="0"/>
              <a:t>✅Μονάδα Μέτρησης (</a:t>
            </a:r>
            <a:r>
              <a:rPr lang="en-US" sz="2000" dirty="0"/>
              <a:t>measurement unit </a:t>
            </a:r>
          </a:p>
          <a:p>
            <a:pPr marL="0" indent="0">
              <a:buNone/>
            </a:pPr>
            <a:r>
              <a:rPr lang="en-US" sz="2000" dirty="0"/>
              <a:t>       and qualifier): </a:t>
            </a:r>
            <a:r>
              <a:rPr lang="el-GR" sz="2000" dirty="0"/>
              <a:t>Συμπληρώνεται η μονάδα </a:t>
            </a:r>
          </a:p>
          <a:p>
            <a:pPr marL="0" indent="0">
              <a:buNone/>
            </a:pPr>
            <a:r>
              <a:rPr lang="el-GR" sz="2000" dirty="0"/>
              <a:t>       μέτρησης, στο παράδειγμα</a:t>
            </a:r>
            <a:r>
              <a:rPr lang="en-US" sz="2000" dirty="0"/>
              <a:t>:</a:t>
            </a:r>
            <a:r>
              <a:rPr lang="el-GR" sz="2000" dirty="0"/>
              <a:t> </a:t>
            </a:r>
            <a:r>
              <a:rPr lang="en-US" sz="2000" dirty="0"/>
              <a:t>NAR</a:t>
            </a:r>
            <a:r>
              <a:rPr lang="el-GR" sz="2000" dirty="0"/>
              <a:t> (προαιρετικά) </a:t>
            </a:r>
          </a:p>
          <a:p>
            <a:pPr marL="0" indent="0">
              <a:buNone/>
            </a:pPr>
            <a:r>
              <a:rPr lang="el-GR" sz="2000" dirty="0"/>
              <a:t>✅Ποσότητα</a:t>
            </a:r>
            <a:r>
              <a:rPr lang="en-US" sz="2000" dirty="0"/>
              <a:t>: </a:t>
            </a:r>
            <a:r>
              <a:rPr lang="el-GR" sz="2000" dirty="0"/>
              <a:t>Συμπληρώνονται τα τεμάχια</a:t>
            </a:r>
            <a:r>
              <a:rPr lang="en-US" sz="2000" dirty="0"/>
              <a:t>: 307</a:t>
            </a:r>
            <a:r>
              <a:rPr lang="el-GR" sz="2000" dirty="0"/>
              <a:t> (προαιρετικά)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DA526-935F-AF82-B29D-A97603AB1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202" y="1558507"/>
            <a:ext cx="5361730" cy="428213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D4125E-A942-F92D-D941-3781F90F2E0A}"/>
              </a:ext>
            </a:extLst>
          </p:cNvPr>
          <p:cNvCxnSpPr/>
          <p:nvPr/>
        </p:nvCxnSpPr>
        <p:spPr>
          <a:xfrm flipV="1">
            <a:off x="4440025" y="3044858"/>
            <a:ext cx="4835950" cy="1178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D7EDF0-AA20-F897-CE9F-BB34783A01E4}"/>
              </a:ext>
            </a:extLst>
          </p:cNvPr>
          <p:cNvCxnSpPr>
            <a:cxnSpLocks/>
          </p:cNvCxnSpPr>
          <p:nvPr/>
        </p:nvCxnSpPr>
        <p:spPr>
          <a:xfrm flipV="1">
            <a:off x="6325386" y="3940404"/>
            <a:ext cx="2988296" cy="895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855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84092-B81B-BAAD-A3A7-EEF91CB7F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237CA-A7B7-B36A-B4A4-5D7C2A1D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09" y="365125"/>
            <a:ext cx="11171976" cy="11714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l-GR" dirty="0"/>
              <a:t>Παράδειγμα με </a:t>
            </a:r>
            <a:r>
              <a:rPr lang="en-US" dirty="0"/>
              <a:t>FGAS</a:t>
            </a:r>
            <a:r>
              <a:rPr lang="el-GR" dirty="0"/>
              <a:t> -1</a:t>
            </a:r>
            <a:br>
              <a:rPr lang="el-GR" dirty="0"/>
            </a:br>
            <a:r>
              <a:rPr lang="el-GR" dirty="0"/>
              <a:t>Δύο περιπτώσεις </a:t>
            </a:r>
            <a:endParaRPr lang="en-CY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22D723D-02F6-FFB0-5153-53F59D62F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216" y="2007306"/>
            <a:ext cx="10363753" cy="3174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33841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1E069-928C-66C1-AC32-BC96CFB6D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751" y="204869"/>
            <a:ext cx="10369232" cy="1325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l-GR" dirty="0"/>
              <a:t>Κανονισμός 2022/2399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B2DB4-2F3C-EBF1-882E-73BA2E1D7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750" y="1825625"/>
            <a:ext cx="10369233" cy="43513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/>
              <a:t>Ο </a:t>
            </a:r>
            <a:r>
              <a:rPr lang="el-GR" b="1" dirty="0"/>
              <a:t>Κανονισμός του Ευρωπαϊκού Κοινοβουλίου και του Συμβουλίου</a:t>
            </a:r>
            <a:r>
              <a:rPr lang="el-GR" dirty="0"/>
              <a:t> </a:t>
            </a:r>
            <a:r>
              <a:rPr lang="el-GR" b="1" dirty="0"/>
              <a:t>(ΕΕ) 2022/2399</a:t>
            </a:r>
            <a:r>
              <a:rPr lang="el-GR" dirty="0"/>
              <a:t> που θεσπίζει το </a:t>
            </a:r>
            <a:r>
              <a:rPr lang="el-GR" b="1" dirty="0"/>
              <a:t>EU Single Window Environment for Customs (EU SWE-C)</a:t>
            </a:r>
            <a:r>
              <a:rPr lang="el-GR" dirty="0"/>
              <a:t>, καθιστά </a:t>
            </a:r>
            <a:r>
              <a:rPr lang="el-GR" b="1" dirty="0">
                <a:solidFill>
                  <a:srgbClr val="004F88"/>
                </a:solidFill>
              </a:rPr>
              <a:t>υποχρεωτική τη ψηφιακή σύνδεση των τελωνειακών συστημάτων </a:t>
            </a:r>
            <a:r>
              <a:rPr lang="en-US" b="1" dirty="0">
                <a:solidFill>
                  <a:srgbClr val="004F88"/>
                </a:solidFill>
              </a:rPr>
              <a:t>AIS, AES, NCTS </a:t>
            </a:r>
            <a:r>
              <a:rPr lang="el-GR" b="1" dirty="0">
                <a:solidFill>
                  <a:srgbClr val="004F88"/>
                </a:solidFill>
              </a:rPr>
              <a:t>με το CERTEX </a:t>
            </a:r>
            <a:r>
              <a:rPr lang="el-GR" dirty="0">
                <a:solidFill>
                  <a:schemeClr val="tx1"/>
                </a:solidFill>
              </a:rPr>
              <a:t>ώστε συγκεκριμένες </a:t>
            </a:r>
            <a:r>
              <a:rPr lang="el-GR" dirty="0"/>
              <a:t>άδειες/πιστοποιητικά να μπορούν να επαληθεύονται αυτόματα κατά τον εκτελωνισμό εμπορευμάτων. </a:t>
            </a:r>
          </a:p>
          <a:p>
            <a:pPr marL="0" indent="0">
              <a:buNone/>
            </a:pPr>
            <a:endParaRPr lang="el-GR" dirty="0"/>
          </a:p>
          <a:p>
            <a:pPr marL="0" indent="0" algn="just">
              <a:buNone/>
            </a:pPr>
            <a:r>
              <a:rPr lang="el-GR" dirty="0"/>
              <a:t>           Σημειώνεται ότι η διασύνδεση των εθνικών συστημάτων με το CERTEX είναι </a:t>
            </a:r>
            <a:r>
              <a:rPr lang="el-GR" b="1" dirty="0"/>
              <a:t>υποχρεωτική</a:t>
            </a:r>
            <a:r>
              <a:rPr lang="el-GR" dirty="0"/>
              <a:t> για τα κράτη μέλη για ορισμένα πιστοποιητικά/άδειες.</a:t>
            </a:r>
            <a:endParaRPr lang="en-CY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366EF2D-1CD7-2CAE-9C99-B195CC324993}"/>
              </a:ext>
            </a:extLst>
          </p:cNvPr>
          <p:cNvSpPr/>
          <p:nvPr/>
        </p:nvSpPr>
        <p:spPr>
          <a:xfrm>
            <a:off x="840365" y="4633258"/>
            <a:ext cx="567159" cy="439838"/>
          </a:xfrm>
          <a:prstGeom prst="triangle">
            <a:avLst>
              <a:gd name="adj" fmla="val 4591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29759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397E9-C2F8-35EE-67AB-7F3DFF0B7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9A5A6-CEC3-A7FC-3B0A-D52450D5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68" y="365125"/>
            <a:ext cx="11864051" cy="74604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dirty="0"/>
              <a:t>Παράδειγμα με </a:t>
            </a:r>
            <a:r>
              <a:rPr lang="en-US" dirty="0"/>
              <a:t>FGAS-</a:t>
            </a:r>
            <a:r>
              <a:rPr lang="el-GR" dirty="0"/>
              <a:t>2</a:t>
            </a:r>
            <a:r>
              <a:rPr lang="en-US" dirty="0"/>
              <a:t>: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AC8EE-D114-AAFE-C29C-8324B7102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068" y="1111170"/>
            <a:ext cx="11864051" cy="5483135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Δεδομένα διασάφησης</a:t>
            </a:r>
            <a:r>
              <a:rPr lang="en-US" sz="2000" b="1" dirty="0"/>
              <a:t>:</a:t>
            </a:r>
            <a:endParaRPr lang="el-GR" sz="2000" b="1" dirty="0"/>
          </a:p>
          <a:p>
            <a:pPr marL="0" indent="0">
              <a:buNone/>
            </a:pPr>
            <a:r>
              <a:rPr lang="el-GR" sz="2000" dirty="0"/>
              <a:t>✅ </a:t>
            </a:r>
            <a:r>
              <a:rPr lang="en-US" sz="2000" dirty="0"/>
              <a:t>Commodity code: 8415109010 – Air conditioning split unit, pre-charged with hydrofluorocarbons (HFCs)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✅Μικτό βάρος</a:t>
            </a:r>
            <a:r>
              <a:rPr lang="en-US" sz="2000" dirty="0"/>
              <a:t> (gross mass): </a:t>
            </a:r>
            <a:r>
              <a:rPr lang="el-GR" sz="2000" dirty="0"/>
              <a:t> </a:t>
            </a:r>
            <a:r>
              <a:rPr lang="en-US" sz="2000" dirty="0"/>
              <a:t>210kg   </a:t>
            </a:r>
            <a:r>
              <a:rPr lang="el-GR" sz="2000" dirty="0"/>
              <a:t>Καθαρό βάρος</a:t>
            </a:r>
            <a:r>
              <a:rPr lang="en-US" sz="2000" dirty="0"/>
              <a:t> (net mass) :180kg</a:t>
            </a:r>
          </a:p>
          <a:p>
            <a:pPr marL="0" indent="0">
              <a:buNone/>
            </a:pPr>
            <a:r>
              <a:rPr lang="el-GR" sz="2000" dirty="0"/>
              <a:t>✅</a:t>
            </a:r>
            <a:r>
              <a:rPr lang="en-US" sz="2000" dirty="0"/>
              <a:t> </a:t>
            </a:r>
            <a:r>
              <a:rPr lang="el-GR" sz="2000" dirty="0"/>
              <a:t>Συμπληρωματικές μονάδες (</a:t>
            </a:r>
            <a:r>
              <a:rPr lang="en-US" sz="2000" dirty="0"/>
              <a:t>supplementary units): </a:t>
            </a:r>
            <a:r>
              <a:rPr lang="en-CY" sz="2000" b="1" dirty="0"/>
              <a:t>0.00311</a:t>
            </a:r>
            <a:endParaRPr lang="en-US" sz="2000" b="1" dirty="0"/>
          </a:p>
          <a:p>
            <a:pPr marL="0" indent="0">
              <a:buNone/>
            </a:pPr>
            <a:r>
              <a:rPr lang="el-GR" sz="2000" dirty="0"/>
              <a:t>✅</a:t>
            </a:r>
            <a:r>
              <a:rPr lang="en-US" sz="2000" dirty="0"/>
              <a:t> </a:t>
            </a:r>
            <a:r>
              <a:rPr lang="el-GR" sz="2000" dirty="0"/>
              <a:t>Κωδικός διαδικασίας</a:t>
            </a:r>
            <a:r>
              <a:rPr lang="en-US" sz="2000" dirty="0"/>
              <a:t> (procedure code): 4071</a:t>
            </a:r>
            <a:r>
              <a:rPr lang="el-GR" sz="2000" dirty="0"/>
              <a:t>ξ</a:t>
            </a:r>
          </a:p>
          <a:p>
            <a:pPr marL="0" indent="0">
              <a:buNone/>
            </a:pPr>
            <a:endParaRPr lang="en-US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/>
              <a:t>AIS:</a:t>
            </a:r>
            <a:r>
              <a:rPr lang="el-GR" sz="2000" b="1" dirty="0"/>
              <a:t> Ομάδα δεδομένων </a:t>
            </a:r>
            <a:r>
              <a:rPr lang="en-US" sz="2000" b="1" dirty="0"/>
              <a:t>Supporting Document:</a:t>
            </a:r>
          </a:p>
          <a:p>
            <a:pPr marL="0" indent="0">
              <a:buNone/>
            </a:pPr>
            <a:r>
              <a:rPr lang="el-GR" sz="2000" dirty="0"/>
              <a:t>✅Είδος</a:t>
            </a:r>
            <a:r>
              <a:rPr lang="en-US" sz="2000" dirty="0"/>
              <a:t>: </a:t>
            </a:r>
            <a:r>
              <a:rPr lang="en-US" sz="2000" b="1" dirty="0"/>
              <a:t>C057</a:t>
            </a:r>
            <a:r>
              <a:rPr lang="en-US" sz="2000" dirty="0"/>
              <a:t> - Copy of the declaration of conformity - Option A (Article 1.2 and in the Annex of Reg. 2016/879)</a:t>
            </a:r>
          </a:p>
          <a:p>
            <a:pPr marL="0" indent="0">
              <a:buNone/>
            </a:pPr>
            <a:r>
              <a:rPr lang="el-GR" sz="2000" dirty="0"/>
              <a:t>✅Αριθμός αναφοράς</a:t>
            </a:r>
            <a:r>
              <a:rPr lang="en-US" sz="2000" dirty="0"/>
              <a:t>: </a:t>
            </a:r>
            <a:r>
              <a:rPr lang="en-GB" sz="2000" b="1" dirty="0"/>
              <a:t>DEL-MI07-DEQT-2024-000xxxxx</a:t>
            </a:r>
          </a:p>
          <a:p>
            <a:pPr marL="0" indent="0">
              <a:buNone/>
            </a:pPr>
            <a:r>
              <a:rPr lang="el-GR" sz="2000" dirty="0"/>
              <a:t>✅Μονάδα Μέτρησης</a:t>
            </a:r>
            <a:r>
              <a:rPr lang="en-US" sz="2000" dirty="0"/>
              <a:t>: </a:t>
            </a:r>
            <a:r>
              <a:rPr lang="el-GR" sz="2000" dirty="0"/>
              <a:t>Συμπληρώνεται η μονάδα </a:t>
            </a:r>
            <a:r>
              <a:rPr lang="en-US" sz="2000" dirty="0"/>
              <a:t> </a:t>
            </a:r>
            <a:r>
              <a:rPr lang="el-GR" sz="2000" dirty="0"/>
              <a:t>μέτρησης</a:t>
            </a:r>
            <a:r>
              <a:rPr lang="en-US" sz="2000" dirty="0"/>
              <a:t>: </a:t>
            </a:r>
            <a:r>
              <a:rPr lang="en-US" sz="2000" b="1" dirty="0"/>
              <a:t>TCE</a:t>
            </a:r>
            <a:r>
              <a:rPr lang="en-US" sz="2000" dirty="0"/>
              <a:t> - Tonne of CO₂ equivalent of hydrofluorocarbons (HFCs) </a:t>
            </a:r>
            <a:endParaRPr lang="en-GB" sz="2000" dirty="0"/>
          </a:p>
          <a:p>
            <a:pPr marL="0" indent="0">
              <a:buNone/>
            </a:pPr>
            <a:r>
              <a:rPr lang="el-GR" sz="2000" dirty="0"/>
              <a:t>✅Ποσότητα</a:t>
            </a:r>
            <a:r>
              <a:rPr lang="en-US" sz="2000" dirty="0"/>
              <a:t> </a:t>
            </a:r>
            <a:r>
              <a:rPr lang="el-GR" sz="2000" dirty="0"/>
              <a:t>Συμπληρώνεται το καθαρό βάρος</a:t>
            </a:r>
            <a:r>
              <a:rPr lang="en-US" sz="2000" dirty="0"/>
              <a:t>: </a:t>
            </a:r>
            <a:r>
              <a:rPr lang="en-CY" sz="2000" b="1" dirty="0"/>
              <a:t>0.00311</a:t>
            </a:r>
            <a:endParaRPr lang="en-US" sz="20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48F104-3CA3-2D14-8124-554413B123D5}"/>
              </a:ext>
            </a:extLst>
          </p:cNvPr>
          <p:cNvCxnSpPr/>
          <p:nvPr/>
        </p:nvCxnSpPr>
        <p:spPr>
          <a:xfrm flipH="1">
            <a:off x="5871882" y="2722314"/>
            <a:ext cx="448235" cy="28507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7101CD-98B3-B6AF-DDD0-CBE2C0BB60AD}"/>
              </a:ext>
            </a:extLst>
          </p:cNvPr>
          <p:cNvCxnSpPr>
            <a:cxnSpLocks/>
          </p:cNvCxnSpPr>
          <p:nvPr/>
        </p:nvCxnSpPr>
        <p:spPr>
          <a:xfrm>
            <a:off x="5974467" y="2639505"/>
            <a:ext cx="8034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0F6967-5676-0F05-562E-FF278228E4C1}"/>
              </a:ext>
            </a:extLst>
          </p:cNvPr>
          <p:cNvCxnSpPr>
            <a:cxnSpLocks/>
          </p:cNvCxnSpPr>
          <p:nvPr/>
        </p:nvCxnSpPr>
        <p:spPr>
          <a:xfrm>
            <a:off x="5404700" y="5846190"/>
            <a:ext cx="77039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811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FFA7A-DCDD-ED00-444D-91202E166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6BDA6-5B33-D193-1933-3500EB2F2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68" y="365125"/>
            <a:ext cx="11680346" cy="74604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dirty="0"/>
              <a:t>Παράδειγμα με </a:t>
            </a:r>
            <a:r>
              <a:rPr lang="en-US" dirty="0"/>
              <a:t>FGAS-Supporting Document-</a:t>
            </a:r>
            <a:r>
              <a:rPr lang="el-GR" dirty="0"/>
              <a:t>3</a:t>
            </a:r>
            <a:r>
              <a:rPr lang="en-US" dirty="0"/>
              <a:t>:</a:t>
            </a:r>
            <a:endParaRPr lang="en-CY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5DDF174-BB70-3736-354C-5B4048C9E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939" y="1354137"/>
            <a:ext cx="9673322" cy="3827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9A6EA8-2CD8-9855-05E7-1F5BE510D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240" y="3855835"/>
            <a:ext cx="3671879" cy="2632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12D6DE-E4FA-5355-2A92-B12BC4C42A1A}"/>
              </a:ext>
            </a:extLst>
          </p:cNvPr>
          <p:cNvCxnSpPr/>
          <p:nvPr/>
        </p:nvCxnSpPr>
        <p:spPr>
          <a:xfrm flipH="1" flipV="1">
            <a:off x="6513922" y="3268017"/>
            <a:ext cx="2828041" cy="124742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B7CBC5-24DE-5585-4F92-4C5937B0B1DA}"/>
              </a:ext>
            </a:extLst>
          </p:cNvPr>
          <p:cNvCxnSpPr/>
          <p:nvPr/>
        </p:nvCxnSpPr>
        <p:spPr>
          <a:xfrm flipH="1" flipV="1">
            <a:off x="5684363" y="4515439"/>
            <a:ext cx="3553905" cy="33936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FDDD6A3-0E25-6A88-FAF7-4B560C83A13A}"/>
              </a:ext>
            </a:extLst>
          </p:cNvPr>
          <p:cNvCxnSpPr/>
          <p:nvPr/>
        </p:nvCxnSpPr>
        <p:spPr>
          <a:xfrm flipH="1" flipV="1">
            <a:off x="5476973" y="4194928"/>
            <a:ext cx="3761295" cy="121605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D881ED8-2B23-8DE1-3016-D73FBDEC45C9}"/>
              </a:ext>
            </a:extLst>
          </p:cNvPr>
          <p:cNvSpPr/>
          <p:nvPr/>
        </p:nvSpPr>
        <p:spPr>
          <a:xfrm>
            <a:off x="7021219" y="5684330"/>
            <a:ext cx="1414021" cy="653567"/>
          </a:xfrm>
          <a:prstGeom prst="rightArrow">
            <a:avLst/>
          </a:prstGeom>
          <a:solidFill>
            <a:srgbClr val="ED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829888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3BB5B-C511-A9A7-F6FD-D69214314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FF070-B136-0DDF-6A68-18722CDD0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68" y="365125"/>
            <a:ext cx="11864051" cy="74604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dirty="0"/>
              <a:t>Παράδειγμα με </a:t>
            </a:r>
            <a:r>
              <a:rPr lang="en-US" dirty="0"/>
              <a:t>FGAS-Additional Reference-</a:t>
            </a:r>
            <a:r>
              <a:rPr lang="el-GR" dirty="0"/>
              <a:t>4</a:t>
            </a:r>
            <a:r>
              <a:rPr lang="en-US" dirty="0"/>
              <a:t>:</a:t>
            </a:r>
            <a:endParaRPr lang="en-CY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4AF3AAD-06E3-9381-A2BA-1464493F9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23" y="1334455"/>
            <a:ext cx="7093901" cy="1668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7B77C99-6E7E-0F90-1F8D-EDB89809D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62" y="2922493"/>
            <a:ext cx="7163656" cy="1519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FEDB0D6-AB8C-BA03-DFE0-7146DD301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62" y="4591214"/>
            <a:ext cx="7163656" cy="1398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F6FFC47D-1EA0-FE2A-58B7-8E860233A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16998"/>
              </p:ext>
            </p:extLst>
          </p:nvPr>
        </p:nvGraphicFramePr>
        <p:xfrm>
          <a:off x="6807531" y="5241988"/>
          <a:ext cx="4990021" cy="1250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90021">
                  <a:extLst>
                    <a:ext uri="{9D8B030D-6E8A-4147-A177-3AD203B41FA5}">
                      <a16:colId xmlns:a16="http://schemas.microsoft.com/office/drawing/2014/main" val="3644888823"/>
                    </a:ext>
                  </a:extLst>
                </a:gridCol>
              </a:tblGrid>
              <a:tr h="861627">
                <a:tc>
                  <a:txBody>
                    <a:bodyPr/>
                    <a:lstStyle/>
                    <a:p>
                      <a:pPr marL="0" marR="30480" algn="just" defTabSz="914400" rtl="0" eaLnBrk="1" latinLnBrk="0" hangingPunct="1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5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Y163 </a:t>
                      </a:r>
                    </a:p>
                    <a:p>
                      <a:pPr marL="0" marR="30480" algn="just" defTabSz="914400" rtl="0" eaLnBrk="1" latinLnBrk="0" hangingPunct="1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b="1" kern="15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Στο “</a:t>
                      </a:r>
                      <a:r>
                        <a:rPr lang="en-US" sz="1400" b="1" kern="15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 Reference</a:t>
                      </a:r>
                      <a:r>
                        <a:rPr lang="el-GR" sz="1400" b="1" kern="15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στο πεδίο 1204002000 επιλέγεται η εν λόγω δήλωση και στο πεδίο 1204001000 “</a:t>
                      </a:r>
                      <a:r>
                        <a:rPr lang="en-US" sz="1400" b="1" kern="15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Reference Number</a:t>
                      </a:r>
                      <a:r>
                        <a:rPr lang="el-GR" sz="1400" b="1" kern="15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 συμπληρώνεται η καθαρή μάζα του φθοριούχου αερίου που περιέχεται στα αγαθά σε κιλά.</a:t>
                      </a:r>
                      <a:endParaRPr lang="en-CY" sz="1400" b="1" kern="15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40" marR="42545" marT="27940" marB="0" anchor="ctr"/>
                </a:tc>
                <a:extLst>
                  <a:ext uri="{0D108BD9-81ED-4DB2-BD59-A6C34878D82A}">
                    <a16:rowId xmlns:a16="http://schemas.microsoft.com/office/drawing/2014/main" val="85616741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9DFEB5F0-DF47-ECC8-8E88-290946FAF2CE}"/>
              </a:ext>
            </a:extLst>
          </p:cNvPr>
          <p:cNvSpPr txBox="1"/>
          <p:nvPr/>
        </p:nvSpPr>
        <p:spPr>
          <a:xfrm>
            <a:off x="3048000" y="3242250"/>
            <a:ext cx="6096000" cy="37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06000"/>
              </a:lnSpc>
              <a:spcAft>
                <a:spcPts val="800"/>
              </a:spcAft>
              <a:buNone/>
            </a:pPr>
            <a:endParaRPr lang="en-US" sz="1800" kern="150" dirty="0">
              <a:effectLst/>
            </a:endParaRPr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56D6D1CD-9244-DE34-A4B7-746DAC568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993638"/>
              </p:ext>
            </p:extLst>
          </p:nvPr>
        </p:nvGraphicFramePr>
        <p:xfrm>
          <a:off x="6764584" y="3846136"/>
          <a:ext cx="5032968" cy="798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32968">
                  <a:extLst>
                    <a:ext uri="{9D8B030D-6E8A-4147-A177-3AD203B41FA5}">
                      <a16:colId xmlns:a16="http://schemas.microsoft.com/office/drawing/2014/main" val="3644888823"/>
                    </a:ext>
                  </a:extLst>
                </a:gridCol>
              </a:tblGrid>
              <a:tr h="701763">
                <a:tc>
                  <a:txBody>
                    <a:bodyPr/>
                    <a:lstStyle/>
                    <a:p>
                      <a:pPr marL="0" marR="30480" algn="just" defTabSz="914400" rtl="0" eaLnBrk="1" latinLnBrk="0" hangingPunct="1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5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Y792</a:t>
                      </a:r>
                    </a:p>
                    <a:p>
                      <a:pPr marL="0" marR="30480" algn="just" defTabSz="914400" rtl="0" eaLnBrk="1" latinLnBrk="0" hangingPunct="1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b="1" kern="15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Δήλωση ότι δεν περιέχει ουσίες που καταστρέφουν την στοιβάδα του όζοντος</a:t>
                      </a:r>
                      <a:endParaRPr lang="en-CY" sz="1400" b="1" kern="15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40" marR="42545" marT="27940" marB="0" anchor="ctr"/>
                </a:tc>
                <a:extLst>
                  <a:ext uri="{0D108BD9-81ED-4DB2-BD59-A6C34878D82A}">
                    <a16:rowId xmlns:a16="http://schemas.microsoft.com/office/drawing/2014/main" val="85616741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24AC9E39-7328-C28A-AA01-92874AA907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897109"/>
              </p:ext>
            </p:extLst>
          </p:nvPr>
        </p:nvGraphicFramePr>
        <p:xfrm>
          <a:off x="6764584" y="2330283"/>
          <a:ext cx="5032968" cy="1024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32968">
                  <a:extLst>
                    <a:ext uri="{9D8B030D-6E8A-4147-A177-3AD203B41FA5}">
                      <a16:colId xmlns:a16="http://schemas.microsoft.com/office/drawing/2014/main" val="3644888823"/>
                    </a:ext>
                  </a:extLst>
                </a:gridCol>
              </a:tblGrid>
              <a:tr h="939041">
                <a:tc>
                  <a:txBody>
                    <a:bodyPr/>
                    <a:lstStyle/>
                    <a:p>
                      <a:pPr marL="0" marR="30480" algn="just" defTabSz="914400" rtl="0" eaLnBrk="1" latinLnBrk="0" hangingPunct="1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b="1" kern="15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Υ054</a:t>
                      </a:r>
                      <a:endParaRPr lang="en-CY" sz="1400" b="1" kern="15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30480" algn="just" defTabSz="914400" rtl="0" eaLnBrk="1" latinLnBrk="0" hangingPunct="1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b="1" kern="15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 ορθότητα της δήλωσης μπορεί να διαπιστωθεί κατά την διενέργεια φυσικού ελέγχου από το Τμήμα Τελωνείων σε συνεννόηση με το Τμήμα Περιβάλλοντος</a:t>
                      </a:r>
                      <a:endParaRPr lang="en-CY" sz="1400" b="1" kern="15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40" marR="42545" marT="27940" marB="0" anchor="ctr"/>
                </a:tc>
                <a:extLst>
                  <a:ext uri="{0D108BD9-81ED-4DB2-BD59-A6C34878D82A}">
                    <a16:rowId xmlns:a16="http://schemas.microsoft.com/office/drawing/2014/main" val="85616741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913E91-9843-2E92-4E14-9A539F2CA43B}"/>
              </a:ext>
            </a:extLst>
          </p:cNvPr>
          <p:cNvCxnSpPr/>
          <p:nvPr/>
        </p:nvCxnSpPr>
        <p:spPr>
          <a:xfrm>
            <a:off x="5062194" y="2330283"/>
            <a:ext cx="1745337" cy="17724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FAF5C9-7B74-E893-06E7-CEA2E0B9A8ED}"/>
              </a:ext>
            </a:extLst>
          </p:cNvPr>
          <p:cNvCxnSpPr/>
          <p:nvPr/>
        </p:nvCxnSpPr>
        <p:spPr>
          <a:xfrm>
            <a:off x="5062193" y="3758260"/>
            <a:ext cx="1745337" cy="17724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238594-4E88-730C-711A-0212BDB1972F}"/>
              </a:ext>
            </a:extLst>
          </p:cNvPr>
          <p:cNvCxnSpPr/>
          <p:nvPr/>
        </p:nvCxnSpPr>
        <p:spPr>
          <a:xfrm>
            <a:off x="5062193" y="5265400"/>
            <a:ext cx="1745337" cy="17724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448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4076E-E58E-5CCD-6156-99A905D5F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1CA30-101B-646F-673C-BF0EF8C82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68" y="365125"/>
            <a:ext cx="11864051" cy="74604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dirty="0"/>
              <a:t>Παράδειγμα με </a:t>
            </a:r>
            <a:r>
              <a:rPr lang="en-US" dirty="0"/>
              <a:t>FGAS-Additional Reference-</a:t>
            </a:r>
            <a:r>
              <a:rPr lang="el-GR" dirty="0"/>
              <a:t>5</a:t>
            </a:r>
            <a:r>
              <a:rPr lang="en-US" dirty="0"/>
              <a:t>:</a:t>
            </a:r>
            <a:endParaRPr lang="en-CY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4A04A88-394B-D419-3D4D-12787308BB30}"/>
              </a:ext>
            </a:extLst>
          </p:cNvPr>
          <p:cNvSpPr txBox="1"/>
          <p:nvPr/>
        </p:nvSpPr>
        <p:spPr>
          <a:xfrm>
            <a:off x="3048000" y="3242250"/>
            <a:ext cx="6096000" cy="37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06000"/>
              </a:lnSpc>
              <a:spcAft>
                <a:spcPts val="800"/>
              </a:spcAft>
              <a:buNone/>
            </a:pPr>
            <a:endParaRPr lang="en-US" sz="1800" kern="150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49A025-BDB0-7B7C-2734-953D346EE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41" y="1362661"/>
            <a:ext cx="8027905" cy="1628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55BC623-B07C-9FF3-0F84-B8E154698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798419"/>
              </p:ext>
            </p:extLst>
          </p:nvPr>
        </p:nvGraphicFramePr>
        <p:xfrm>
          <a:off x="8633012" y="1227531"/>
          <a:ext cx="3352800" cy="40850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3644888823"/>
                    </a:ext>
                  </a:extLst>
                </a:gridCol>
              </a:tblGrid>
              <a:tr h="3918210">
                <a:tc>
                  <a:txBody>
                    <a:bodyPr/>
                    <a:lstStyle/>
                    <a:p>
                      <a:pPr algn="just"/>
                      <a:r>
                        <a:rPr lang="el-G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Υ121</a:t>
                      </a:r>
                    </a:p>
                    <a:p>
                      <a:pPr algn="just"/>
                      <a:endParaRPr lang="el-GR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l-G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Στο “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 Reference</a:t>
                      </a:r>
                      <a:r>
                        <a:rPr lang="el-G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στο πεδίο 12 04 002 000 επιλέγεται η εν λόγω δήλωση και στο πεδίο 1204001000 «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Reference Number</a:t>
                      </a:r>
                      <a:r>
                        <a:rPr lang="el-G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συμπληρώνονται οι συνολικοί τόνοι  CO2 που αφορούν μια εισαγωγή. </a:t>
                      </a:r>
                      <a:endParaRPr lang="en-CY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l-G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CY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l-G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Στο “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Goods Measure</a:t>
                      </a:r>
                      <a:r>
                        <a:rPr lang="el-G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στο πεδίο 18 01 001 000 (καθαρή μάζα/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 mass</a:t>
                      </a:r>
                      <a:r>
                        <a:rPr lang="el-G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συμπληρώνεται η  καθαρή μάζα των αγαθών (σε κιλά). Στο “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Supplementary units</a:t>
                      </a:r>
                      <a:r>
                        <a:rPr lang="el-G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(όταν απαιτείται σύμφωνα με το 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TARIC</a:t>
                      </a:r>
                      <a:r>
                        <a:rPr lang="el-G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δηλώνονται στο πεδίο 1802001000  συνολική ποσότητα του φθοριούχου αερίου που αφορά την εισαγωγή σε ισοδύναμο 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el-G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Αυτό όταν το 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TARIC</a:t>
                      </a:r>
                      <a:r>
                        <a:rPr lang="el-G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καθορίζει ως μονάδα μέτρησης τόνους ισοδύναμου 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el-G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Η τιμή που δηλώνεται στο πεδίο 1802001 000 (συμπληρωματικές μονάδες) πρέπει να είναι η ίδια με την τιμή που δηλώνεται στο πεδίο 1204001000 (αριθμός αναφοράς/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reference number</a:t>
                      </a:r>
                      <a:r>
                        <a:rPr lang="el-G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για το 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l-G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121.</a:t>
                      </a:r>
                      <a:endParaRPr lang="en-CY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30480" algn="just" defTabSz="914400" rtl="0" eaLnBrk="1" latinLnBrk="0" hangingPunct="1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endParaRPr lang="en-CY" sz="1400" b="1" kern="15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40" marR="42545" marT="27940" marB="0" anchor="ctr"/>
                </a:tc>
                <a:extLst>
                  <a:ext uri="{0D108BD9-81ED-4DB2-BD59-A6C34878D82A}">
                    <a16:rowId xmlns:a16="http://schemas.microsoft.com/office/drawing/2014/main" val="8561674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EFFCEE2-CD7D-D449-CD1E-F8629EB0C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492656"/>
              </p:ext>
            </p:extLst>
          </p:nvPr>
        </p:nvGraphicFramePr>
        <p:xfrm>
          <a:off x="352982" y="4939553"/>
          <a:ext cx="7897906" cy="1603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97906">
                  <a:extLst>
                    <a:ext uri="{9D8B030D-6E8A-4147-A177-3AD203B41FA5}">
                      <a16:colId xmlns:a16="http://schemas.microsoft.com/office/drawing/2014/main" val="3644888823"/>
                    </a:ext>
                  </a:extLst>
                </a:gridCol>
              </a:tblGrid>
              <a:tr h="939041">
                <a:tc>
                  <a:txBody>
                    <a:bodyPr/>
                    <a:lstStyle/>
                    <a:p>
                      <a:pPr marL="0" marR="30480" algn="just" defTabSz="914400" rtl="0" eaLnBrk="1" latinLnBrk="0" hangingPunct="1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b="1" kern="15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Υ123</a:t>
                      </a:r>
                    </a:p>
                    <a:p>
                      <a:pPr algn="just"/>
                      <a:r>
                        <a:rPr lang="el-G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Στο “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 reference</a:t>
                      </a:r>
                      <a:r>
                        <a:rPr lang="el-G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στο πεδίο 12 04 002 000 επιλέγεται η εν λόγω δήλωση και στο πεδίο 1204000000 συμπληρώνεται ο αριθμός εγγραφής του οικονομικού φορέα στην πύλη 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FGAS</a:t>
                      </a:r>
                      <a:r>
                        <a:rPr lang="el-G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π.χ. 123456. </a:t>
                      </a:r>
                      <a:endParaRPr lang="en-CY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l-G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ΠΡΟΣΟΧΗ: </a:t>
                      </a:r>
                      <a:endParaRPr lang="en-CY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/>
                      <a:r>
                        <a:rPr lang="el-G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 εισαγωγή των εμπορευμάτων θα πρέπει να συνάδει με το είδος της επιχειρηματικής δραστηριότητας (εξοπλισμός, αέριο χύδην, παραγωγός) όπως είναι καταχωρημένο στη πύλη 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FGAS</a:t>
                      </a:r>
                      <a:r>
                        <a:rPr lang="el-G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CY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l-G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στην πύλη 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FGAS </a:t>
                      </a:r>
                      <a:r>
                        <a:rPr lang="el-G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θα πρέπει να είναι σωστά συμπληρωμένα τα στοιχεία του εισαγωγέα ώστε να συμφωνούν με τα αντίστοιχα στην διασάφηση (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EORI</a:t>
                      </a:r>
                      <a:r>
                        <a:rPr lang="el-G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όνομα, κ.α.) </a:t>
                      </a:r>
                      <a:endParaRPr lang="en-CY" sz="1200" b="1" kern="15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40" marR="42545" marT="27940" marB="0" anchor="ctr"/>
                </a:tc>
                <a:extLst>
                  <a:ext uri="{0D108BD9-81ED-4DB2-BD59-A6C34878D82A}">
                    <a16:rowId xmlns:a16="http://schemas.microsoft.com/office/drawing/2014/main" val="85616741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D26700BE-EA9E-7D21-9A9C-9B76E15F1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40" y="3149554"/>
            <a:ext cx="8027905" cy="1631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0DA9E1F-1D8B-4893-6C7A-C93C6A5F928E}"/>
              </a:ext>
            </a:extLst>
          </p:cNvPr>
          <p:cNvCxnSpPr>
            <a:cxnSpLocks/>
          </p:cNvCxnSpPr>
          <p:nvPr/>
        </p:nvCxnSpPr>
        <p:spPr>
          <a:xfrm flipV="1">
            <a:off x="5090474" y="1362661"/>
            <a:ext cx="3456255" cy="45911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B788F68-3365-19AE-C5F9-6097BB5CE543}"/>
              </a:ext>
            </a:extLst>
          </p:cNvPr>
          <p:cNvCxnSpPr/>
          <p:nvPr/>
        </p:nvCxnSpPr>
        <p:spPr>
          <a:xfrm flipV="1">
            <a:off x="1039906" y="3765176"/>
            <a:ext cx="3451412" cy="117437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133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7C768-FCC1-6CDD-91A0-DCCEFEBB1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941EE72D-AD75-A7C6-D41C-65DD7B0376FD}"/>
              </a:ext>
            </a:extLst>
          </p:cNvPr>
          <p:cNvSpPr txBox="1"/>
          <p:nvPr/>
        </p:nvSpPr>
        <p:spPr>
          <a:xfrm>
            <a:off x="1505146" y="3242250"/>
            <a:ext cx="9181707" cy="11857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30480" algn="ctr">
              <a:lnSpc>
                <a:spcPct val="106000"/>
              </a:lnSpc>
              <a:spcAft>
                <a:spcPts val="800"/>
              </a:spcAft>
              <a:buNone/>
            </a:pPr>
            <a:r>
              <a:rPr lang="el-GR" sz="7000" b="1" kern="150" dirty="0">
                <a:solidFill>
                  <a:schemeClr val="accent1">
                    <a:lumMod val="75000"/>
                  </a:schemeClr>
                </a:solidFill>
                <a:effectLst/>
              </a:rPr>
              <a:t>ΤΕΛΟΣ</a:t>
            </a:r>
            <a:r>
              <a:rPr lang="el-GR" sz="5000" b="1" kern="15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en-US" sz="5000" b="1" kern="15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5155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A589B-81B3-D6F6-4DA4-AB30D9D4D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8C088-43D2-F58D-98AB-BBF4BAA3C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dirty="0"/>
              <a:t>Ποιος είναι ο ρόλος του </a:t>
            </a:r>
            <a:r>
              <a:rPr lang="en-US" dirty="0"/>
              <a:t>CERTEX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71B1E-3281-94FC-F8CE-7987A7AE2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0349"/>
            <a:ext cx="10515600" cy="43513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l-GR" dirty="0"/>
              <a:t>Το CERTEX επιτρέπει στα τελωνειακά συστήματα των κρατών-μελών να:</a:t>
            </a:r>
          </a:p>
          <a:p>
            <a:pPr algn="just"/>
            <a:r>
              <a:rPr lang="el-GR" dirty="0"/>
              <a:t>Επαληθεύουν αυτόματα και σε πραγματικό χρόνο την εγκυρότητα συγκεκριμένων αδειών και πιστοποιητικών</a:t>
            </a:r>
          </a:p>
          <a:p>
            <a:pPr algn="just"/>
            <a:r>
              <a:rPr lang="el-GR" dirty="0"/>
              <a:t>Χωρίς την ανάγκη υποβολής έντυπων αδειών/πιστοποιητικών</a:t>
            </a:r>
          </a:p>
          <a:p>
            <a:pPr algn="just"/>
            <a:r>
              <a:rPr lang="el-GR" dirty="0"/>
              <a:t>Χωρίς χειροκίνητο έλεγχο από τον λειτουργό (παρά μόνο σε εξειδικευμένες ή εξαιρετικές περιπτώσεις)</a:t>
            </a:r>
          </a:p>
          <a:p>
            <a:endParaRPr lang="el-GR" dirty="0"/>
          </a:p>
          <a:p>
            <a:pPr marL="0" indent="0">
              <a:buNone/>
            </a:pP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415382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52AF0-CF5E-D447-41EB-A92C6F0C6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62439-91C3-78EA-C584-02CC2A63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dirty="0"/>
              <a:t>Πως λειτουργεί η διασύνδεση </a:t>
            </a:r>
            <a:r>
              <a:rPr lang="en-US" dirty="0"/>
              <a:t>CERTEX-AIS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EB818-C758-6492-16CD-005D708CD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0349"/>
            <a:ext cx="10515600" cy="43513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latin typeface="+mj-lt"/>
            </a:endParaRPr>
          </a:p>
          <a:p>
            <a:pPr algn="just"/>
            <a:r>
              <a:rPr lang="el-GR" dirty="0"/>
              <a:t>Ο οικονομικός φορέας δηλώνει την άδεια/πιστοποιητικό στη διασάφηση στο AIS </a:t>
            </a:r>
          </a:p>
          <a:p>
            <a:pPr algn="just"/>
            <a:r>
              <a:rPr lang="el-GR" dirty="0"/>
              <a:t>Το AIS αποστέλλει συγκεκριμένα στοιχεία στο </a:t>
            </a:r>
            <a:r>
              <a:rPr lang="en-US" dirty="0"/>
              <a:t>CERTEX</a:t>
            </a:r>
            <a:r>
              <a:rPr lang="el-GR" dirty="0"/>
              <a:t> (για παράδειγμα</a:t>
            </a:r>
            <a:r>
              <a:rPr lang="en-US" dirty="0"/>
              <a:t>,</a:t>
            </a:r>
            <a:r>
              <a:rPr lang="el-GR" dirty="0"/>
              <a:t> το </a:t>
            </a:r>
            <a:r>
              <a:rPr lang="en-US" dirty="0"/>
              <a:t>MRN</a:t>
            </a:r>
            <a:r>
              <a:rPr lang="el-GR" dirty="0"/>
              <a:t> της διασάφησης, τον αριθμό της άδειας, το βάρος, τη ΔΚ)</a:t>
            </a:r>
            <a:r>
              <a:rPr lang="en-US" dirty="0"/>
              <a:t> </a:t>
            </a:r>
          </a:p>
          <a:p>
            <a:pPr algn="just"/>
            <a:r>
              <a:rPr lang="el-GR" dirty="0"/>
              <a:t>Το CERTEX διαβιβάζει το αίτημα στο σύστημα της Αρμόδιας Αρχής για επαλήθευση των στοιχείων (για παράδειγμα, στο Τ</a:t>
            </a:r>
            <a:r>
              <a:rPr lang="en-US" dirty="0"/>
              <a:t>RACES</a:t>
            </a:r>
            <a:r>
              <a:rPr lang="el-GR" dirty="0"/>
              <a:t> (Κτηνιατρείο)</a:t>
            </a:r>
            <a:r>
              <a:rPr lang="en-US" dirty="0"/>
              <a:t>, </a:t>
            </a:r>
            <a:r>
              <a:rPr lang="el-GR" dirty="0"/>
              <a:t>στο </a:t>
            </a:r>
            <a:r>
              <a:rPr lang="en-US" dirty="0"/>
              <a:t>CBAM</a:t>
            </a:r>
            <a:r>
              <a:rPr lang="el-GR" dirty="0"/>
              <a:t> (Τμήμα Περιβάλλοντος)</a:t>
            </a:r>
            <a:r>
              <a:rPr lang="en-US" dirty="0"/>
              <a:t>, </a:t>
            </a:r>
            <a:r>
              <a:rPr lang="el-GR" dirty="0"/>
              <a:t>στο </a:t>
            </a:r>
            <a:r>
              <a:rPr lang="en-US" dirty="0"/>
              <a:t>FGAS Portal</a:t>
            </a:r>
            <a:r>
              <a:rPr lang="el-GR" dirty="0"/>
              <a:t> (Τμήμα Περιβάλλοντος</a:t>
            </a:r>
            <a:r>
              <a:rPr lang="en-US" dirty="0"/>
              <a:t>)</a:t>
            </a:r>
          </a:p>
          <a:p>
            <a:pPr algn="just"/>
            <a:r>
              <a:rPr lang="el-GR" dirty="0"/>
              <a:t>Επιστρέφεται απάντηση εγκυρότητας ή μη εγκυρότητας</a:t>
            </a:r>
            <a:r>
              <a:rPr lang="en-US" dirty="0"/>
              <a:t> </a:t>
            </a:r>
            <a:r>
              <a:rPr lang="el-GR" dirty="0"/>
              <a:t>της άδειας/πιστοποιητικού (αναφέρεται το πρόβλημα με κωδικοποιημένο τρόπο)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216012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A269A-EA54-6B50-0870-EA7D714C1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l-GR" dirty="0"/>
              <a:t>Τι αναμένεται να επιτευχθεί με τη διασύνδεση των συστημάτων </a:t>
            </a:r>
            <a:r>
              <a:rPr lang="en-US" dirty="0"/>
              <a:t>AIS/AES/NCTS </a:t>
            </a:r>
            <a:r>
              <a:rPr lang="el-GR" dirty="0"/>
              <a:t>με το </a:t>
            </a:r>
            <a:r>
              <a:rPr lang="en-US" dirty="0"/>
              <a:t>CERTEX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308A2-C91A-13F1-CAE8-82F08D84E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0349"/>
            <a:ext cx="10515600" cy="43513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en-US" dirty="0">
              <a:latin typeface="+mj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l-GR" dirty="0"/>
              <a:t>Μείωση γραφειοκρατίας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l-GR" dirty="0"/>
              <a:t>Κατάργηση έντυπων αδειών/πιστοποιητικών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l-GR" dirty="0"/>
              <a:t>Μείωση των χρόνων αποδέσμευσης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l-GR" dirty="0"/>
              <a:t>Περιορισμός λαθών (έλεγχος συγκεκριμένων δεδομένων</a:t>
            </a:r>
            <a:r>
              <a:rPr lang="en-US" dirty="0"/>
              <a:t>: </a:t>
            </a:r>
            <a:r>
              <a:rPr lang="el-GR" dirty="0"/>
              <a:t>δεδομένα άδειας/πιστοποιητικού </a:t>
            </a:r>
            <a:r>
              <a:rPr lang="en-US" dirty="0"/>
              <a:t>VS </a:t>
            </a:r>
            <a:r>
              <a:rPr lang="el-GR" dirty="0"/>
              <a:t>δεδομένων διασάφησης)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l-GR" dirty="0"/>
              <a:t>Βελτιωμένος συντονισμός μεταξύ τελωνειακών και αρμόδιων αρχών</a:t>
            </a:r>
          </a:p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9552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87E8D-2FBA-3A1A-0C49-CECFCD7C2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9C1AD-E71B-B442-054C-7A39A4C19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l-GR" b="1" dirty="0"/>
            </a:br>
            <a:endParaRPr lang="en-CY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87FD725-5372-ECF6-9A65-0A5CFFDD60B3}"/>
              </a:ext>
            </a:extLst>
          </p:cNvPr>
          <p:cNvSpPr txBox="1">
            <a:spLocks/>
          </p:cNvSpPr>
          <p:nvPr/>
        </p:nvSpPr>
        <p:spPr>
          <a:xfrm>
            <a:off x="838200" y="206238"/>
            <a:ext cx="10515600" cy="13255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/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Ποια πιστοποιητικά/άδειες περιλαμβάνει η διασύνδεση </a:t>
            </a:r>
            <a:r>
              <a:rPr lang="en-US" dirty="0"/>
              <a:t>AIS-CERTEX</a:t>
            </a:r>
            <a:endParaRPr lang="en-CY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76D372D-EF9F-DBBB-A472-13E8F7FE55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66455"/>
              </p:ext>
            </p:extLst>
          </p:nvPr>
        </p:nvGraphicFramePr>
        <p:xfrm>
          <a:off x="838199" y="2048718"/>
          <a:ext cx="10515599" cy="3547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09352">
                  <a:extLst>
                    <a:ext uri="{9D8B030D-6E8A-4147-A177-3AD203B41FA5}">
                      <a16:colId xmlns:a16="http://schemas.microsoft.com/office/drawing/2014/main" val="38057792"/>
                    </a:ext>
                  </a:extLst>
                </a:gridCol>
                <a:gridCol w="1225151">
                  <a:extLst>
                    <a:ext uri="{9D8B030D-6E8A-4147-A177-3AD203B41FA5}">
                      <a16:colId xmlns:a16="http://schemas.microsoft.com/office/drawing/2014/main" val="1022685462"/>
                    </a:ext>
                  </a:extLst>
                </a:gridCol>
                <a:gridCol w="1871298">
                  <a:extLst>
                    <a:ext uri="{9D8B030D-6E8A-4147-A177-3AD203B41FA5}">
                      <a16:colId xmlns:a16="http://schemas.microsoft.com/office/drawing/2014/main" val="2456483891"/>
                    </a:ext>
                  </a:extLst>
                </a:gridCol>
                <a:gridCol w="2209798">
                  <a:extLst>
                    <a:ext uri="{9D8B030D-6E8A-4147-A177-3AD203B41FA5}">
                      <a16:colId xmlns:a16="http://schemas.microsoft.com/office/drawing/2014/main" val="559984884"/>
                    </a:ext>
                  </a:extLst>
                </a:gridCol>
              </a:tblGrid>
              <a:tr h="2413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 dirty="0">
                          <a:effectLst/>
                        </a:rPr>
                        <a:t> Περιγραφή άδειας/πιστοποιητικού</a:t>
                      </a:r>
                      <a:endParaRPr lang="en-CY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CY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 dirty="0">
                          <a:effectLst/>
                        </a:rPr>
                        <a:t> </a:t>
                      </a:r>
                      <a:endParaRPr lang="en-CY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 </a:t>
                      </a:r>
                      <a:endParaRPr lang="en-CY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extLst>
                  <a:ext uri="{0D108BD9-81ED-4DB2-BD59-A6C34878D82A}">
                    <a16:rowId xmlns:a16="http://schemas.microsoft.com/office/drawing/2014/main" val="1553260572"/>
                  </a:ext>
                </a:extLst>
              </a:tr>
              <a:tr h="2865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100" kern="100" dirty="0">
                          <a:effectLst/>
                        </a:rPr>
                        <a:t>Κοινό υγειονομικό έγγραφο εισόδου για ζώα</a:t>
                      </a:r>
                      <a:endParaRPr lang="en-CY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 dirty="0">
                          <a:effectLst/>
                        </a:rPr>
                        <a:t>CHED-A</a:t>
                      </a:r>
                      <a:endParaRPr lang="en-CY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C640</a:t>
                      </a:r>
                      <a:endParaRPr lang="en-CY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0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0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 dirty="0">
                          <a:effectLst/>
                        </a:rPr>
                        <a:t>Εγκύκλιος</a:t>
                      </a:r>
                      <a:r>
                        <a:rPr lang="en-US" sz="1000" kern="100" dirty="0">
                          <a:effectLst/>
                        </a:rPr>
                        <a:t>:</a:t>
                      </a:r>
                      <a:r>
                        <a:rPr lang="el-GR" sz="1000" kern="100" dirty="0">
                          <a:effectLst/>
                        </a:rPr>
                        <a:t> ΑΠ 672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 dirty="0">
                          <a:effectLst/>
                        </a:rPr>
                        <a:t>Θα δημοσιευθεί σύντομα νέα εγκύκλιος</a:t>
                      </a:r>
                      <a:endParaRPr lang="en-CY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extLst>
                  <a:ext uri="{0D108BD9-81ED-4DB2-BD59-A6C34878D82A}">
                    <a16:rowId xmlns:a16="http://schemas.microsoft.com/office/drawing/2014/main" val="2939073232"/>
                  </a:ext>
                </a:extLst>
              </a:tr>
              <a:tr h="3113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100" kern="100" dirty="0">
                          <a:effectLst/>
                        </a:rPr>
                        <a:t>Κοινό υγειονομικό έγγραφο εισόδου για προϊόντα</a:t>
                      </a:r>
                      <a:endParaRPr lang="en-CY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 dirty="0">
                          <a:effectLst/>
                        </a:rPr>
                        <a:t>CHED-P</a:t>
                      </a:r>
                      <a:endParaRPr lang="en-CY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N853</a:t>
                      </a:r>
                      <a:endParaRPr lang="en-CY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CY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extLst>
                  <a:ext uri="{0D108BD9-81ED-4DB2-BD59-A6C34878D82A}">
                    <a16:rowId xmlns:a16="http://schemas.microsoft.com/office/drawing/2014/main" val="226610779"/>
                  </a:ext>
                </a:extLst>
              </a:tr>
              <a:tr h="5073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100" kern="100" dirty="0">
                          <a:effectLst/>
                        </a:rPr>
                        <a:t>Κοινό υγειονομικό έγγραφο εισόδου για ζωοτροφές και τρόφιμα μη ζωικής προέλευσης</a:t>
                      </a:r>
                      <a:endParaRPr lang="en-CY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 dirty="0">
                          <a:effectLst/>
                        </a:rPr>
                        <a:t> </a:t>
                      </a:r>
                      <a:endParaRPr lang="en-CY" sz="10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 dirty="0">
                          <a:effectLst/>
                        </a:rPr>
                        <a:t>CHED-D</a:t>
                      </a:r>
                      <a:endParaRPr lang="en-CY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C678</a:t>
                      </a:r>
                      <a:endParaRPr lang="en-CY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CY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extLst>
                  <a:ext uri="{0D108BD9-81ED-4DB2-BD59-A6C34878D82A}">
                    <a16:rowId xmlns:a16="http://schemas.microsoft.com/office/drawing/2014/main" val="2727737777"/>
                  </a:ext>
                </a:extLst>
              </a:tr>
              <a:tr h="3498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100" kern="100" dirty="0">
                          <a:effectLst/>
                        </a:rPr>
                        <a:t>Κοινό υγειονομικό έγγραφο εισόδου για φυτά και φυτικά προϊόντα</a:t>
                      </a:r>
                      <a:endParaRPr lang="en-CY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CHED-PP</a:t>
                      </a:r>
                      <a:endParaRPr lang="en-CY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C085</a:t>
                      </a:r>
                      <a:endParaRPr lang="en-CY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CY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extLst>
                  <a:ext uri="{0D108BD9-81ED-4DB2-BD59-A6C34878D82A}">
                    <a16:rowId xmlns:a16="http://schemas.microsoft.com/office/drawing/2014/main" val="114774450"/>
                  </a:ext>
                </a:extLst>
              </a:tr>
              <a:tr h="2004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100" kern="100" dirty="0">
                          <a:effectLst/>
                        </a:rPr>
                        <a:t>Πιστοποιητικό ελέγχου</a:t>
                      </a:r>
                    </a:p>
                  </a:txBody>
                  <a:tcPr marL="65089" marR="65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COI</a:t>
                      </a:r>
                      <a:endParaRPr lang="en-CY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C644</a:t>
                      </a:r>
                      <a:endParaRPr lang="en-CY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CY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extLst>
                  <a:ext uri="{0D108BD9-81ED-4DB2-BD59-A6C34878D82A}">
                    <a16:rowId xmlns:a16="http://schemas.microsoft.com/office/drawing/2014/main" val="3492374251"/>
                  </a:ext>
                </a:extLst>
              </a:tr>
              <a:tr h="4426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100" kern="100" dirty="0">
                          <a:effectLst/>
                        </a:rPr>
                        <a:t>Άδειες που χρησιμοποιούνται για την εισαγωγή ή εξαγωγή ουσιών που καταστρέφουν τη στιβάδα του όζοντος</a:t>
                      </a:r>
                      <a:endParaRPr lang="en-CY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 dirty="0">
                          <a:effectLst/>
                        </a:rPr>
                        <a:t>ODS</a:t>
                      </a:r>
                      <a:endParaRPr lang="en-CY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 dirty="0">
                          <a:effectLst/>
                        </a:rPr>
                        <a:t>L100 (εισαγωγή), Y797, Y798, Y799</a:t>
                      </a:r>
                      <a:endParaRPr lang="en-CY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 dirty="0">
                          <a:effectLst/>
                        </a:rPr>
                        <a:t>Εγκύκλιος</a:t>
                      </a:r>
                      <a:r>
                        <a:rPr lang="en-US" sz="1000" kern="100" dirty="0">
                          <a:effectLst/>
                        </a:rPr>
                        <a:t>: </a:t>
                      </a:r>
                      <a:r>
                        <a:rPr lang="el-GR" sz="1000" kern="100" dirty="0">
                          <a:effectLst/>
                        </a:rPr>
                        <a:t>Θα δημοσιευθεί την ερχόμενη εβδομάδα</a:t>
                      </a:r>
                    </a:p>
                  </a:txBody>
                  <a:tcPr marL="65089" marR="65089" marT="0" marB="0"/>
                </a:tc>
                <a:extLst>
                  <a:ext uri="{0D108BD9-81ED-4DB2-BD59-A6C34878D82A}">
                    <a16:rowId xmlns:a16="http://schemas.microsoft.com/office/drawing/2014/main" val="1551034174"/>
                  </a:ext>
                </a:extLst>
              </a:tr>
              <a:tr h="2010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100" kern="100">
                          <a:effectLst/>
                        </a:rPr>
                        <a:t>Φθοριούχα αέρια του θερμοκηπίου</a:t>
                      </a:r>
                      <a:endParaRPr lang="en-CY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F-GAS</a:t>
                      </a:r>
                      <a:endParaRPr lang="en-CY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 </a:t>
                      </a:r>
                      <a:endParaRPr lang="en-CY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5089" marR="65089" marT="0" marB="0"/>
                </a:tc>
                <a:extLst>
                  <a:ext uri="{0D108BD9-81ED-4DB2-BD59-A6C34878D82A}">
                    <a16:rowId xmlns:a16="http://schemas.microsoft.com/office/drawing/2014/main" val="1293882150"/>
                  </a:ext>
                </a:extLst>
              </a:tr>
              <a:tr h="2010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100" kern="100" dirty="0">
                          <a:effectLst/>
                        </a:rPr>
                        <a:t>Άδεια εισαγωγής για πολιτιστικά αγαθά</a:t>
                      </a:r>
                      <a:endParaRPr lang="en-CY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ICG-L</a:t>
                      </a:r>
                      <a:endParaRPr lang="en-CY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L049, L050, L065, Y138, Y139</a:t>
                      </a:r>
                      <a:endParaRPr lang="en-CY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100" kern="100" dirty="0">
                          <a:effectLst/>
                        </a:rPr>
                        <a:t>Εγκύκλιος</a:t>
                      </a:r>
                      <a:r>
                        <a:rPr lang="en-US" sz="1100" kern="100" dirty="0">
                          <a:effectLst/>
                        </a:rPr>
                        <a:t>:  TAP 7</a:t>
                      </a:r>
                      <a:endParaRPr lang="en-CY" sz="11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100" kern="100" dirty="0">
                          <a:effectLst/>
                        </a:rPr>
                        <a:t> </a:t>
                      </a:r>
                      <a:endParaRPr lang="en-CY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3601548"/>
                  </a:ext>
                </a:extLst>
              </a:tr>
              <a:tr h="2010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100" kern="100">
                          <a:effectLst/>
                        </a:rPr>
                        <a:t>Δήλωση εισαγωγέα για πολιτιστικά αγαθά</a:t>
                      </a:r>
                      <a:endParaRPr lang="en-CY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 dirty="0">
                          <a:effectLst/>
                        </a:rPr>
                        <a:t>ICG-</a:t>
                      </a:r>
                      <a:r>
                        <a:rPr lang="en-US" sz="1000" kern="100" dirty="0">
                          <a:effectLst/>
                        </a:rPr>
                        <a:t>S</a:t>
                      </a:r>
                      <a:endParaRPr lang="en-CY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tc vMerge="1">
                  <a:txBody>
                    <a:bodyPr/>
                    <a:lstStyle/>
                    <a:p>
                      <a:endParaRPr lang="en-C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458007"/>
                  </a:ext>
                </a:extLst>
              </a:tr>
              <a:tr h="2654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100" kern="100" dirty="0">
                          <a:effectLst/>
                        </a:rPr>
                        <a:t>Γενική περιγραφή για πολιτιστικά αγαθά</a:t>
                      </a:r>
                      <a:endParaRPr lang="en-CY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ICG-D</a:t>
                      </a:r>
                      <a:endParaRPr lang="en-CY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tc vMerge="1">
                  <a:txBody>
                    <a:bodyPr/>
                    <a:lstStyle/>
                    <a:p>
                      <a:endParaRPr lang="en-C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43890"/>
                  </a:ext>
                </a:extLst>
              </a:tr>
              <a:tr h="3393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100" kern="100" dirty="0">
                          <a:effectLst/>
                        </a:rPr>
                        <a:t>Άδειες του μηχανισμού συνοριακής προσαρμογής άνθρακα</a:t>
                      </a:r>
                      <a:endParaRPr lang="en-CY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</a:rPr>
                        <a:t>CBAM</a:t>
                      </a:r>
                      <a:endParaRPr lang="en-CY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 dirty="0">
                          <a:effectLst/>
                        </a:rPr>
                        <a:t>Υ134, Υ135, Υ136, Υ237</a:t>
                      </a:r>
                      <a:endParaRPr lang="en-CY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89" marR="65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100" kern="100" dirty="0">
                          <a:effectLst/>
                        </a:rPr>
                        <a:t>Εγκύκλιος</a:t>
                      </a:r>
                      <a:r>
                        <a:rPr lang="en-US" sz="1100" kern="100" dirty="0">
                          <a:effectLst/>
                        </a:rPr>
                        <a:t>: </a:t>
                      </a:r>
                      <a:r>
                        <a:rPr lang="el-GR" sz="1100" kern="100" dirty="0">
                          <a:effectLst/>
                        </a:rPr>
                        <a:t>ΑΠ 675</a:t>
                      </a:r>
                      <a:endParaRPr lang="en-CY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5187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679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5311C-0DBC-0445-E29E-0A8F07024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6103A-6C6E-4005-FC11-6B8C399D7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dirty="0"/>
              <a:t>Συνήθη λάθη που εντοπίστηκαν κατά τη λειτουργία της διασύνδεση CERTEX – AIS </a:t>
            </a:r>
            <a:r>
              <a:rPr lang="el-GR" dirty="0">
                <a:solidFill>
                  <a:srgbClr val="FF0000"/>
                </a:solidFill>
              </a:rPr>
              <a:t>-1</a:t>
            </a:r>
            <a:endParaRPr lang="en-CY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83008-4BFF-1C11-38C0-9E02DD3E7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0349"/>
            <a:ext cx="10515600" cy="4351338"/>
          </a:xfr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l-GR" b="1" dirty="0"/>
              <a:t>1️⃣ Δηλώνεται λανθασμένος αριθμός άδειας/πιστοποιητικού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Μη σωστή μορφή αριθμού (format)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➡️ Το CERTEX δεν βρίσκει την άδεια/πιστοποιητικού στο σύστημα της Αρμόδιας Αρχής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5552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FD265-993D-7471-A347-9C4758EFF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09CB-3D55-B20D-475D-449DE9EF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dirty="0"/>
              <a:t>Συνήθη λάθη που εντοπίστηκαν κατά τη λειτουργία της διασύνδεση CERTEX – AIS </a:t>
            </a:r>
            <a:r>
              <a:rPr lang="el-GR" dirty="0">
                <a:solidFill>
                  <a:srgbClr val="FF0000"/>
                </a:solidFill>
              </a:rPr>
              <a:t>-2</a:t>
            </a:r>
            <a:endParaRPr lang="en-CY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332EC-3F7F-780F-CF34-30552A80A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4679"/>
            <a:ext cx="10515600" cy="4638196"/>
          </a:xfr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/>
              <a:t>2️⃣ Μη αντιστοίχιση δεδομένων πιστοποιητικού με τα δεδομένα της διασάφησης</a:t>
            </a:r>
          </a:p>
          <a:p>
            <a:pPr marL="0" indent="0" algn="just">
              <a:buNone/>
            </a:pPr>
            <a:br>
              <a:rPr lang="el-GR" dirty="0"/>
            </a:br>
            <a:r>
              <a:rPr lang="el-GR" dirty="0"/>
              <a:t>Το πιστοποιητικό που δηλώθηκε στη διασάφηση είναι έγκυρο αλλά παρουσιάζει ασυμφωνία με τα δεδομένα που δηλώθηκαν στη διασάφηση, όπως:</a:t>
            </a:r>
          </a:p>
          <a:p>
            <a:pPr algn="just"/>
            <a:r>
              <a:rPr lang="el-GR" dirty="0"/>
              <a:t>Ασυμφωνία δασμολογικής ταξινόμησης </a:t>
            </a:r>
          </a:p>
          <a:p>
            <a:pPr algn="just"/>
            <a:r>
              <a:rPr lang="el-GR" dirty="0"/>
              <a:t>Ασυμφωνία ποσοτήτων ή βάρους</a:t>
            </a:r>
          </a:p>
          <a:p>
            <a:pPr algn="just"/>
            <a:r>
              <a:rPr lang="el-GR" dirty="0"/>
              <a:t>Ασυμφωνία κωδικού διαδικασίας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➡️ Το πιστοποιητικό είναι έγκυρο αλλά τα δεδομένα που δηλώθηκαν δεν συμφωνούν με τα δεδομένα της διασάφησης.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1924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8226A-F6F8-16A5-C60B-1BC283449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3E769-EEA8-43C8-A8C3-D2C7B8F5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dirty="0"/>
              <a:t>Συνήθη λάθη που εντοπίστηκαν κατά τη λειτουργία της διασύνδεση CERTEX – AIS </a:t>
            </a:r>
            <a:r>
              <a:rPr lang="el-GR" dirty="0">
                <a:solidFill>
                  <a:srgbClr val="FF0000"/>
                </a:solidFill>
              </a:rPr>
              <a:t>-3</a:t>
            </a:r>
            <a:endParaRPr lang="en-CY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D11DE-F621-DC16-E7FA-F449D3842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4785"/>
            <a:ext cx="10515600" cy="4618090"/>
          </a:xfr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3️⃣ Πιστοποιητικά που δεν είναι έγκυρα</a:t>
            </a:r>
          </a:p>
          <a:p>
            <a:r>
              <a:rPr lang="el-GR" dirty="0"/>
              <a:t>Πιστοποιητικό εκτός χρονικής ισχύος</a:t>
            </a:r>
          </a:p>
          <a:p>
            <a:r>
              <a:rPr lang="el-GR" dirty="0"/>
              <a:t>Πιστοποιητικό το οποίο έχει ξαναχρησιμοποιηθεί ή η ποσότητα των ειδών έχει εξαντληθεί </a:t>
            </a:r>
          </a:p>
          <a:p>
            <a:r>
              <a:rPr lang="el-GR" dirty="0"/>
              <a:t>Πιστοποιητικό που έχει ανακληθεί ή ακυρωθεί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➡️ Αυτόματη απόρριψη διασάφησης</a:t>
            </a:r>
          </a:p>
          <a:p>
            <a:pPr marL="0" indent="0" algn="just">
              <a:buNone/>
            </a:pPr>
            <a:r>
              <a:rPr lang="el-GR" dirty="0"/>
              <a:t>Η αυτόματη απόρριψη διασφαλίζει ότι η χρήση μη έγκυρων πιστοποιητικών δεν είναι δυνατή.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7068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19088</TotalTime>
  <Words>2081</Words>
  <Application>Microsoft Office PowerPoint</Application>
  <PresentationFormat>Widescreen</PresentationFormat>
  <Paragraphs>281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Διασύνδεση AIS – CERTEX Διαδικτυακή Παρουσίαση 12.01.2026 </vt:lpstr>
      <vt:lpstr>Κανονισμός 2022/2399</vt:lpstr>
      <vt:lpstr>Ποιος είναι ο ρόλος του CERTEX</vt:lpstr>
      <vt:lpstr>Πως λειτουργεί η διασύνδεση CERTEX-AIS</vt:lpstr>
      <vt:lpstr>Τι αναμένεται να επιτευχθεί με τη διασύνδεση των συστημάτων AIS/AES/NCTS με το CERTEX</vt:lpstr>
      <vt:lpstr> </vt:lpstr>
      <vt:lpstr>Συνήθη λάθη που εντοπίστηκαν κατά τη λειτουργία της διασύνδεση CERTEX – AIS -1</vt:lpstr>
      <vt:lpstr>Συνήθη λάθη που εντοπίστηκαν κατά τη λειτουργία της διασύνδεση CERTEX – AIS -2</vt:lpstr>
      <vt:lpstr>Συνήθη λάθη που εντοπίστηκαν κατά τη λειτουργία της διασύνδεση CERTEX – AIS -3</vt:lpstr>
      <vt:lpstr>Συνήθη λάθη που εντοπίστηκαν κατά τη λειτουργία της διασύνδεση CERTEX – AIS -4</vt:lpstr>
      <vt:lpstr>Συνήθη λάθη που εντοπίστηκαν κατά τη λειτουργία της διασύνδεση CERTEX – AIS -5</vt:lpstr>
      <vt:lpstr>Συνήθη λάθη που εντοπίστηκαν κατά τη λειτουργία της διασύνδεση CERTEX – AIS -6</vt:lpstr>
      <vt:lpstr>Συνήθη λάθη που εντοπίστηκαν κατά τη λειτουργία της διασύνδεση CERTEX – AIS -7</vt:lpstr>
      <vt:lpstr>Ερμηνεία λαθών από εξωτερικούς χρήστες</vt:lpstr>
      <vt:lpstr>Παράδειγμα με CHED-PP (C085):</vt:lpstr>
      <vt:lpstr>Παράδειγμα με CHED-D (C678):</vt:lpstr>
      <vt:lpstr>Παράδειγμα με CHED-P (N853):</vt:lpstr>
      <vt:lpstr>Παράδειγμα με CHED- A(C640):</vt:lpstr>
      <vt:lpstr>Παράδειγμα με FGAS -1 Δύο περιπτώσεις </vt:lpstr>
      <vt:lpstr>Παράδειγμα με FGAS-2:</vt:lpstr>
      <vt:lpstr>Παράδειγμα με FGAS-Supporting Document-3:</vt:lpstr>
      <vt:lpstr>Παράδειγμα με FGAS-Additional Reference-4:</vt:lpstr>
      <vt:lpstr>Παράδειγμα με FGAS-Additional Reference-5: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Evi</dc:creator>
  <cp:lastModifiedBy>Evi </cp:lastModifiedBy>
  <cp:revision>40</cp:revision>
  <cp:lastPrinted>2026-01-08T12:48:31Z</cp:lastPrinted>
  <dcterms:created xsi:type="dcterms:W3CDTF">2025-12-30T07:04:05Z</dcterms:created>
  <dcterms:modified xsi:type="dcterms:W3CDTF">2026-01-13T17:59:58Z</dcterms:modified>
</cp:coreProperties>
</file>