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41" r:id="rId1"/>
  </p:sldMasterIdLst>
  <p:notesMasterIdLst>
    <p:notesMasterId r:id="rId23"/>
  </p:notesMasterIdLst>
  <p:sldIdLst>
    <p:sldId id="573" r:id="rId2"/>
    <p:sldId id="601" r:id="rId3"/>
    <p:sldId id="604" r:id="rId4"/>
    <p:sldId id="609" r:id="rId5"/>
    <p:sldId id="606" r:id="rId6"/>
    <p:sldId id="579" r:id="rId7"/>
    <p:sldId id="608" r:id="rId8"/>
    <p:sldId id="649" r:id="rId9"/>
    <p:sldId id="632" r:id="rId10"/>
    <p:sldId id="633" r:id="rId11"/>
    <p:sldId id="648" r:id="rId12"/>
    <p:sldId id="580" r:id="rId13"/>
    <p:sldId id="581" r:id="rId14"/>
    <p:sldId id="647" r:id="rId15"/>
    <p:sldId id="582" r:id="rId16"/>
    <p:sldId id="639" r:id="rId17"/>
    <p:sldId id="646" r:id="rId18"/>
    <p:sldId id="640" r:id="rId19"/>
    <p:sldId id="641" r:id="rId20"/>
    <p:sldId id="651" r:id="rId21"/>
    <p:sldId id="650" r:id="rId2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AFE"/>
    <a:srgbClr val="D2F7FE"/>
    <a:srgbClr val="FBFEFF"/>
    <a:srgbClr val="FFEEB7"/>
    <a:srgbClr val="05FBEF"/>
    <a:srgbClr val="C4F1FC"/>
    <a:srgbClr val="76BCBA"/>
    <a:srgbClr val="03C9C0"/>
    <a:srgbClr val="00359E"/>
    <a:srgbClr val="003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0526" autoAdjust="0"/>
  </p:normalViewPr>
  <p:slideViewPr>
    <p:cSldViewPr snapToGrid="0">
      <p:cViewPr varScale="1">
        <p:scale>
          <a:sx n="100" d="100"/>
          <a:sy n="100" d="100"/>
        </p:scale>
        <p:origin x="8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65150" y="776288"/>
            <a:ext cx="6813550" cy="383381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move the slide</a:t>
            </a:r>
          </a:p>
        </p:txBody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794513" y="4857186"/>
            <a:ext cx="6355728" cy="46013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n-US" sz="2100" b="0" strike="noStrike" spc="-1">
                <a:solidFill>
                  <a:srgbClr val="000000"/>
                </a:solidFill>
                <a:latin typeface="Calibri"/>
              </a:rPr>
              <a:t>Click to edit the notes format</a:t>
            </a:r>
          </a:p>
        </p:txBody>
      </p:sp>
      <p:sp>
        <p:nvSpPr>
          <p:cNvPr id="218" name="PlaceHolder 3"/>
          <p:cNvSpPr>
            <a:spLocks noGrp="1"/>
          </p:cNvSpPr>
          <p:nvPr>
            <p:ph type="hdr"/>
          </p:nvPr>
        </p:nvSpPr>
        <p:spPr>
          <a:xfrm>
            <a:off x="0" y="1"/>
            <a:ext cx="3447792" cy="51093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US" sz="1400" spc="-1">
                <a:solidFill>
                  <a:srgbClr val="000000"/>
                </a:solidFill>
                <a:latin typeface="Calibri"/>
              </a:rPr>
              <a:t>&lt;header&gt;</a:t>
            </a:r>
          </a:p>
        </p:txBody>
      </p:sp>
      <p:sp>
        <p:nvSpPr>
          <p:cNvPr id="219" name="PlaceHolder 4"/>
          <p:cNvSpPr>
            <a:spLocks noGrp="1"/>
          </p:cNvSpPr>
          <p:nvPr>
            <p:ph type="dt" idx="3"/>
          </p:nvPr>
        </p:nvSpPr>
        <p:spPr>
          <a:xfrm>
            <a:off x="4496960" y="1"/>
            <a:ext cx="3447792" cy="51093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en-US"/>
              <a:t>&lt;date/time&gt;</a:t>
            </a:r>
          </a:p>
        </p:txBody>
      </p:sp>
      <p:sp>
        <p:nvSpPr>
          <p:cNvPr id="220" name="PlaceHolder 5"/>
          <p:cNvSpPr>
            <a:spLocks noGrp="1"/>
          </p:cNvSpPr>
          <p:nvPr>
            <p:ph type="ftr" idx="4"/>
          </p:nvPr>
        </p:nvSpPr>
        <p:spPr>
          <a:xfrm>
            <a:off x="0" y="9714738"/>
            <a:ext cx="3447792" cy="51093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lang="en-US"/>
              <a:t>&lt;footer&gt;</a:t>
            </a:r>
          </a:p>
        </p:txBody>
      </p:sp>
      <p:sp>
        <p:nvSpPr>
          <p:cNvPr id="221" name="PlaceHolder 6"/>
          <p:cNvSpPr>
            <a:spLocks noGrp="1"/>
          </p:cNvSpPr>
          <p:nvPr>
            <p:ph type="sldNum" idx="5"/>
          </p:nvPr>
        </p:nvSpPr>
        <p:spPr>
          <a:xfrm>
            <a:off x="4496960" y="9714738"/>
            <a:ext cx="3447792" cy="51093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fld id="{85CE6F19-0A33-4294-A1B2-791DD8FD3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13581" indent="0" algn="l" defTabSz="914400" rtl="0" eaLnBrk="1" latinLnBrk="0" hangingPunct="1">
      <a:buNone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65150" y="776288"/>
            <a:ext cx="6813550" cy="38338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5CE6F19-0A33-4294-A1B2-791DD8FD3C80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22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Η οποία εγκρίθηκε τον Μάρτιο του 2023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5CE6F19-0A33-4294-A1B2-791DD8FD3C8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12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5CE6F19-0A33-4294-A1B2-791DD8FD3C8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36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5CE6F19-0A33-4294-A1B2-791DD8FD3C8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14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7802-0ACF-484A-8FCA-1A32C80190E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08C3-77E0-4702-A770-2E8BFD064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13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7802-0ACF-484A-8FCA-1A32C80190E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08C3-77E0-4702-A770-2E8BFD064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770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7802-0ACF-484A-8FCA-1A32C80190E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08C3-77E0-4702-A770-2E8BFD064ED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9346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7802-0ACF-484A-8FCA-1A32C80190E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08C3-77E0-4702-A770-2E8BFD064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467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7802-0ACF-484A-8FCA-1A32C80190E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08C3-77E0-4702-A770-2E8BFD064ED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2474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7802-0ACF-484A-8FCA-1A32C80190E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08C3-77E0-4702-A770-2E8BFD064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61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7802-0ACF-484A-8FCA-1A32C80190E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08C3-77E0-4702-A770-2E8BFD064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38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7802-0ACF-484A-8FCA-1A32C80190E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08C3-77E0-4702-A770-2E8BFD064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264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902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D93662B-86E1-4F21-ADB7-544081D6C42E}" type="datetime1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l-GR"/>
              <a:t>Τμήμα Γεωλογικής Επισκόπησης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533BF0A-E33B-4991-95A7-37CBFB297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50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7802-0ACF-484A-8FCA-1A32C80190E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08C3-77E0-4702-A770-2E8BFD064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7802-0ACF-484A-8FCA-1A32C80190E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08C3-77E0-4702-A770-2E8BFD064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38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7802-0ACF-484A-8FCA-1A32C80190E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08C3-77E0-4702-A770-2E8BFD064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60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7802-0ACF-484A-8FCA-1A32C80190E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08C3-77E0-4702-A770-2E8BFD064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7802-0ACF-484A-8FCA-1A32C80190E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08C3-77E0-4702-A770-2E8BFD064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610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7802-0ACF-484A-8FCA-1A32C80190E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08C3-77E0-4702-A770-2E8BFD064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90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87802-0ACF-484A-8FCA-1A32C80190E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08C3-77E0-4702-A770-2E8BFD064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56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rgbClr val="E8FAFE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87802-0ACF-484A-8FCA-1A32C80190E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DDC08C3-77E0-4702-A770-2E8BFD064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7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director@gsd.moa.gov.cy" TargetMode="External"/><Relationship Id="rId2" Type="http://schemas.openxmlformats.org/officeDocument/2006/relationships/hyperlink" Target="mailto:chadjigeorgiou@gsd.moa.gov.c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ghadjigeorgiou@gsd.moa.gov.cy" TargetMode="External"/><Relationship Id="rId4" Type="http://schemas.openxmlformats.org/officeDocument/2006/relationships/hyperlink" Target="mailto:khadjicharalambous@gsd.moa.gov.cy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3">
            <a:extLst>
              <a:ext uri="{FF2B5EF4-FFF2-40B4-BE49-F238E27FC236}">
                <a16:creationId xmlns:a16="http://schemas.microsoft.com/office/drawing/2014/main" id="{AD590CE6-A475-B0CB-A5A5-171C5C05D533}"/>
              </a:ext>
            </a:extLst>
          </p:cNvPr>
          <p:cNvSpPr txBox="1">
            <a:spLocks/>
          </p:cNvSpPr>
          <p:nvPr/>
        </p:nvSpPr>
        <p:spPr>
          <a:xfrm>
            <a:off x="1018080" y="4571999"/>
            <a:ext cx="3498836" cy="885825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l-GR" sz="1300" b="1" spc="-1" dirty="0">
                <a:solidFill>
                  <a:srgbClr val="0070C0"/>
                </a:solidFill>
                <a:latin typeface="Arial"/>
              </a:rPr>
              <a:t>Γεώργιος Χατζηγεωργίου</a:t>
            </a: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l-GR" sz="1300" b="1" spc="-1" dirty="0">
                <a:solidFill>
                  <a:srgbClr val="0070C0"/>
                </a:solidFill>
                <a:latin typeface="Arial"/>
              </a:rPr>
              <a:t>Τμήμα Γεωλογικής Επισκόπησης</a:t>
            </a: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endParaRPr lang="en-US" sz="1300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36F04B5-7C9A-94DD-C676-63BCF5EFD51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38" t="27455" r="13196" b="25446"/>
          <a:stretch/>
        </p:blipFill>
        <p:spPr bwMode="auto">
          <a:xfrm>
            <a:off x="1018080" y="5814667"/>
            <a:ext cx="1826895" cy="8858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1E0BFCF4-C6FB-A917-A9F3-F79E2FE252F3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742950" y="357189"/>
            <a:ext cx="11039474" cy="3605211"/>
          </a:xfrm>
        </p:spPr>
        <p:txBody>
          <a:bodyPr/>
          <a:lstStyle/>
          <a:p>
            <a:pPr algn="l"/>
            <a:endParaRPr lang="en-US" sz="3200" b="0" i="0" u="none" strike="noStrike" baseline="0" dirty="0">
              <a:solidFill>
                <a:srgbClr val="000000"/>
              </a:solidFill>
              <a:latin typeface="EUAlbertina"/>
            </a:endParaRPr>
          </a:p>
          <a:p>
            <a:pPr marL="0" indent="0">
              <a:buNone/>
            </a:pPr>
            <a:r>
              <a:rPr lang="el-GR" sz="3200" b="1" i="0" u="none" strike="noStrike" baseline="0" dirty="0">
                <a:solidFill>
                  <a:srgbClr val="0070C0"/>
                </a:solidFill>
                <a:latin typeface="EUAlbertina"/>
              </a:rPr>
              <a:t>ΚΑΝΟΝΙΣΜΟΣ (ΕΕ) 2024/1252 ΤΟΥ ΕΥΡΩΠΑΪΚΟΥ ΚΟΙΝΟΒΟΥΛΙΟΥ ΚΑΙ ΤΟΥ ΣΥΜΒΟΥΛΙΟΥ</a:t>
            </a:r>
            <a:r>
              <a:rPr lang="el-GR" sz="3200" dirty="0">
                <a:solidFill>
                  <a:srgbClr val="0070C0"/>
                </a:solidFill>
                <a:latin typeface="EUAlbertina"/>
              </a:rPr>
              <a:t> </a:t>
            </a:r>
          </a:p>
          <a:p>
            <a:pPr marL="0" indent="0">
              <a:buNone/>
            </a:pPr>
            <a:r>
              <a:rPr lang="el-GR" sz="3200" b="1" i="0" u="none" strike="noStrike" baseline="0" dirty="0">
                <a:solidFill>
                  <a:srgbClr val="0070C0"/>
                </a:solidFill>
                <a:latin typeface="EUAlbertina"/>
              </a:rPr>
              <a:t>της 11ης Απριλίου 2024</a:t>
            </a:r>
            <a:r>
              <a:rPr lang="el-GR" sz="3200" dirty="0">
                <a:solidFill>
                  <a:srgbClr val="0070C0"/>
                </a:solidFill>
                <a:latin typeface="EUAlbertina"/>
              </a:rPr>
              <a:t> </a:t>
            </a:r>
            <a:r>
              <a:rPr lang="el-GR" sz="3200" b="1" i="0" u="none" strike="noStrike" baseline="0" dirty="0">
                <a:solidFill>
                  <a:srgbClr val="0070C0"/>
                </a:solidFill>
                <a:latin typeface="EUAlbertina"/>
              </a:rPr>
              <a:t>σχετικά με τη θέσπιση πλαισίου για την εξασφάλιση ασφαλούς και βιώσιμου εφοδιασμού με κρίσιμες πρώτες ύλες και την τροποποίηση των κανονισμών (ΕΕ) αριθ. 168/2013, (ΕΕ) 2018/858, (ΕΕ) 2018/1724 και (ΕΕ) 2019/1020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9485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536B8C-AD92-B809-057D-79F0872D56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AF4B40A-28F3-6947-6436-6D0E043C7D89}"/>
              </a:ext>
            </a:extLst>
          </p:cNvPr>
          <p:cNvSpPr txBox="1"/>
          <p:nvPr/>
        </p:nvSpPr>
        <p:spPr>
          <a:xfrm>
            <a:off x="905256" y="923926"/>
            <a:ext cx="11077194" cy="62229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2800" b="1" i="0" u="none" strike="noStrike" baseline="0" dirty="0">
                <a:latin typeface="EUAlbertina"/>
              </a:rPr>
              <a:t>Προϊόντα που </a:t>
            </a:r>
            <a:r>
              <a:rPr lang="el-GR" sz="2800" b="1" i="0" u="sng" strike="noStrike" baseline="0" dirty="0">
                <a:latin typeface="EUAlbertina"/>
              </a:rPr>
              <a:t>περιέχουν </a:t>
            </a:r>
            <a:r>
              <a:rPr lang="el-GR" sz="2800" b="1" i="0" u="sng" strike="noStrike" baseline="0" dirty="0">
                <a:solidFill>
                  <a:srgbClr val="FF0000"/>
                </a:solidFill>
                <a:latin typeface="EUAlbertina"/>
              </a:rPr>
              <a:t>μόνιμους μαγνήτες</a:t>
            </a:r>
            <a:r>
              <a:rPr lang="el-GR" sz="2800" b="1" i="0" u="none" strike="noStrike" baseline="0" dirty="0">
                <a:latin typeface="EUAlbertina"/>
              </a:rPr>
              <a:t>, με βάση το </a:t>
            </a:r>
            <a:r>
              <a:rPr lang="el-GR" sz="2800" b="1" i="0" u="none" strike="noStrike" baseline="0" dirty="0">
                <a:solidFill>
                  <a:srgbClr val="FF0000"/>
                </a:solidFill>
                <a:latin typeface="EUAlbertina"/>
              </a:rPr>
              <a:t>άρθρο (57)</a:t>
            </a:r>
            <a:endParaRPr lang="el-GR" sz="2800" b="1" i="0" u="sng" strike="noStrike" baseline="0" dirty="0">
              <a:latin typeface="EUAlbertina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l-GR" sz="2400" b="1" i="0" strike="noStrike" baseline="0" dirty="0">
                <a:latin typeface="EUAlbertina"/>
              </a:rPr>
              <a:t>συσκευές απεικόνισης μαγνητικού συντονισμού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l-GR" sz="2400" b="1" i="0" strike="noStrike" baseline="0" dirty="0">
                <a:latin typeface="EUAlbertina"/>
              </a:rPr>
              <a:t>βιομηχανικά ρομπότ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l-GR" sz="2400" b="1" i="0" strike="noStrike" baseline="0" dirty="0">
                <a:latin typeface="EUAlbertina"/>
              </a:rPr>
              <a:t>ελαφρά μέσα μεταφοράς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l-GR" sz="2400" b="1" i="0" strike="noStrike" baseline="0" dirty="0">
                <a:latin typeface="EUAlbertina"/>
              </a:rPr>
              <a:t>μονάδες παραγωγής ψύξης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l-GR" sz="2400" b="1" i="0" strike="noStrike" baseline="0" dirty="0">
                <a:latin typeface="EUAlbertina"/>
              </a:rPr>
              <a:t>αντλίες θερμότητας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l-GR" sz="2400" b="1" i="0" strike="noStrike" baseline="0" dirty="0">
                <a:latin typeface="EUAlbertina"/>
              </a:rPr>
              <a:t>ηλεκτρικοί κινητήρες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l-GR" sz="2400" b="1" i="0" strike="noStrike" baseline="0" dirty="0">
                <a:latin typeface="EUAlbertina"/>
              </a:rPr>
              <a:t>βιομηχανικές ηλεκτρικές αντλίες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l-GR" sz="2400" b="1" i="0" strike="noStrike" baseline="0" dirty="0">
                <a:latin typeface="EUAlbertina"/>
              </a:rPr>
              <a:t>αυτόματα πλυντήρια ρούχων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l-GR" sz="2400" b="1" i="0" strike="noStrike" baseline="0" dirty="0">
                <a:latin typeface="EUAlbertina"/>
              </a:rPr>
              <a:t>στεγνωτήρια ρούχων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l-GR" sz="2400" b="1" i="0" strike="noStrike" baseline="0" dirty="0">
                <a:latin typeface="EUAlbertina"/>
              </a:rPr>
              <a:t>φούρνοι μικροκυμάτων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l-GR" sz="2400" b="1" i="0" strike="noStrike" baseline="0" dirty="0">
                <a:latin typeface="EUAlbertina"/>
              </a:rPr>
              <a:t>ηλεκτρικές σκούπες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l-GR" sz="2400" b="1" i="0" strike="noStrike" baseline="0" dirty="0">
                <a:latin typeface="EUAlbertina"/>
              </a:rPr>
              <a:t>πλυντήρια πιάτων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l-GR" sz="2400" b="1" i="0" strike="noStrike" baseline="0" dirty="0">
                <a:latin typeface="EUAlbertina"/>
              </a:rPr>
              <a:t>ηλεκτρικοί κινητήρες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l-GR" b="1" u="sng" dirty="0">
              <a:solidFill>
                <a:srgbClr val="FF0000"/>
              </a:solidFill>
              <a:latin typeface="EUAlbertin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D8AB89-1748-E447-CBA2-169C0443DFBA}"/>
              </a:ext>
            </a:extLst>
          </p:cNvPr>
          <p:cNvSpPr txBox="1"/>
          <p:nvPr/>
        </p:nvSpPr>
        <p:spPr>
          <a:xfrm>
            <a:off x="905255" y="123825"/>
            <a:ext cx="10629520" cy="7355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4000" b="1" i="0" strike="noStrike" baseline="0" dirty="0">
                <a:solidFill>
                  <a:srgbClr val="0070C0"/>
                </a:solidFill>
                <a:latin typeface="EUAlbertina"/>
              </a:rPr>
              <a:t>Για τους εισαγωγής / Υποχρεώσεις εταιριών  </a:t>
            </a:r>
          </a:p>
        </p:txBody>
      </p:sp>
    </p:spTree>
    <p:extLst>
      <p:ext uri="{BB962C8B-B14F-4D97-AF65-F5344CB8AC3E}">
        <p14:creationId xmlns:p14="http://schemas.microsoft.com/office/powerpoint/2010/main" val="2002862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A4CFA7-8841-F76D-3EEF-BF71328FF1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63241-D926-759C-17E8-490BE52DA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25" y="1"/>
            <a:ext cx="11420475" cy="1419224"/>
          </a:xfrm>
        </p:spPr>
        <p:txBody>
          <a:bodyPr>
            <a:normAutofit/>
          </a:bodyPr>
          <a:lstStyle/>
          <a:p>
            <a:pPr algn="ctr"/>
            <a:r>
              <a:rPr lang="el-GR" sz="44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Άρθρο (48)</a:t>
            </a:r>
            <a:br>
              <a:rPr lang="el-GR" sz="44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l-GR" sz="31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φορείς ανακύκλωσης </a:t>
            </a:r>
            <a:endParaRPr lang="en-US" sz="31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A8447-6DAB-D45C-C7DF-AC50B5D5B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25" y="1266825"/>
            <a:ext cx="11744325" cy="5591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Προϋπόθεση για την </a:t>
            </a:r>
            <a:r>
              <a:rPr lang="el-GR" sz="2200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αποτελεσματική ανακύκλωση </a:t>
            </a:r>
            <a:r>
              <a:rPr lang="el-G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των </a:t>
            </a:r>
            <a:r>
              <a:rPr lang="el-GR" sz="2200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μαγνητών</a:t>
            </a:r>
            <a:r>
              <a:rPr lang="el-G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2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συνιστά</a:t>
            </a:r>
            <a:endParaRPr lang="en-US" sz="2200" kern="1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arenR"/>
            </a:pPr>
            <a:r>
              <a:rPr lang="el-G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τη </a:t>
            </a:r>
            <a:r>
              <a:rPr lang="el-GR" sz="2200" b="1" u="sng" kern="100" dirty="0">
                <a:solidFill>
                  <a:srgbClr val="03C9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πρόσβαση των φορέων ανακύκλωσης </a:t>
            </a:r>
            <a:r>
              <a:rPr lang="el-GR" sz="2200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στις αναγκαίες πληροφορίες </a:t>
            </a:r>
            <a:r>
              <a:rPr lang="el-G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σχετικά με την </a:t>
            </a:r>
            <a:r>
              <a:rPr lang="el-GR" sz="2200" b="1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ποσότητα</a:t>
            </a:r>
            <a:r>
              <a:rPr lang="el-GR" sz="22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2200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τον </a:t>
            </a:r>
            <a:r>
              <a:rPr lang="el-GR" sz="2200" b="1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τύπο</a:t>
            </a:r>
            <a:r>
              <a:rPr lang="el-GR" sz="2200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2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και </a:t>
            </a:r>
            <a:r>
              <a:rPr lang="el-GR" sz="2200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τη </a:t>
            </a:r>
            <a:r>
              <a:rPr lang="el-GR" sz="2200" b="1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χημική σύνθεση </a:t>
            </a:r>
            <a:r>
              <a:rPr lang="el-GR" sz="22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των </a:t>
            </a:r>
            <a:r>
              <a:rPr lang="el-GR" sz="2200" u="sng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μαγνητών</a:t>
            </a:r>
            <a:r>
              <a:rPr lang="el-GR" sz="22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που περιέχονται σε ένα προϊόν</a:t>
            </a:r>
            <a:r>
              <a:rPr lang="el-G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arenR"/>
            </a:pPr>
            <a:r>
              <a:rPr lang="el-G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τη </a:t>
            </a:r>
            <a:r>
              <a:rPr lang="el-GR" sz="2200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θέση </a:t>
            </a:r>
            <a:r>
              <a:rPr lang="el-GR" sz="22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τους και την </a:t>
            </a:r>
            <a:r>
              <a:rPr lang="el-GR" sz="22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επίστρωσή τους</a:t>
            </a:r>
            <a:r>
              <a:rPr lang="el-GR" sz="22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τις </a:t>
            </a:r>
            <a:r>
              <a:rPr lang="el-GR" sz="22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κόλλες</a:t>
            </a:r>
            <a:r>
              <a:rPr lang="el-GR" sz="22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</a:t>
            </a:r>
            <a:r>
              <a:rPr lang="el-GR" sz="2200" b="1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τα πρόσθετα</a:t>
            </a:r>
            <a:r>
              <a:rPr lang="el-GR" sz="22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που χρησιμοποιούνται</a:t>
            </a:r>
            <a:r>
              <a:rPr lang="el-GR" sz="22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καθώς και στις πληροφορίες σχετικά με τον </a:t>
            </a:r>
            <a:r>
              <a:rPr lang="el-GR" sz="2200" b="1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τρόπο αφαίρεσης </a:t>
            </a:r>
            <a:r>
              <a:rPr lang="el-GR" sz="22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των μόνιμων μαγνητών από το προϊόν</a:t>
            </a:r>
            <a:r>
              <a:rPr lang="el-G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arenR"/>
            </a:pPr>
            <a:r>
              <a:rPr lang="el-G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Για να </a:t>
            </a:r>
            <a:r>
              <a:rPr lang="el-GR" sz="22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διασφαλιστεί η επιχειρηματική σκοπιμότητα της ανακύκλωσης των μαγνητών</a:t>
            </a:r>
            <a:r>
              <a:rPr lang="el-G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οι μόνιμοι μαγνήτες οι οποίοι είναι ενσωματωμένοι σε προϊόντα που </a:t>
            </a:r>
            <a:r>
              <a:rPr lang="el-GR" sz="22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τίθενται σε κυκλοφορία στην αγορά της Ένωσης </a:t>
            </a:r>
            <a:r>
              <a:rPr lang="el-G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θα πρέπει, με την πάροδο του χρόνου, </a:t>
            </a:r>
            <a:r>
              <a:rPr lang="el-GR" sz="2200" b="1" u="sng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να περιέχουν αυξανόμενη ποσότητα ανακυκλωμένων υλικών</a:t>
            </a:r>
            <a:r>
              <a:rPr lang="el-G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Παράλληλα με την εξασφάλιση </a:t>
            </a:r>
            <a:r>
              <a:rPr lang="el-GR" sz="22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διαφάνειας ως προς το ανακυκλωμένο περιεχόμενο </a:t>
            </a:r>
            <a:r>
              <a:rPr lang="el-G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σε πρώτο στάδιο, θα πρέπει </a:t>
            </a:r>
            <a:r>
              <a:rPr lang="el-GR" sz="2200" b="1" u="sng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να καθοριστεί ελάχιστη περιεκτικότητα</a:t>
            </a:r>
            <a:r>
              <a:rPr lang="el-GR" sz="22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2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σε ανακυκλωμένο </a:t>
            </a:r>
            <a:r>
              <a:rPr lang="el-G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περιεχόμενο κατόπιν ειδικής για τον σκοπό αυτόν εκτίμησης του κατάλληλου επιπέδου και των πιθανών επιπτώσεων.</a:t>
            </a:r>
            <a:endParaRPr lang="en-US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940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CA048-4F57-7F03-5E6F-91667D9BE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04775"/>
            <a:ext cx="11171766" cy="781345"/>
          </a:xfrm>
        </p:spPr>
        <p:txBody>
          <a:bodyPr>
            <a:normAutofit/>
          </a:bodyPr>
          <a:lstStyle/>
          <a:p>
            <a:r>
              <a:rPr lang="el-GR" sz="4400" b="0" i="0" u="none" strike="noStrike" baseline="0" dirty="0">
                <a:solidFill>
                  <a:srgbClr val="0070C0"/>
                </a:solidFill>
                <a:latin typeface="EUAlbertina"/>
              </a:rPr>
              <a:t>Μόνιμοι </a:t>
            </a:r>
            <a:r>
              <a:rPr lang="el-GR" sz="4400" b="1" i="0" u="none" strike="noStrike" baseline="0" dirty="0">
                <a:solidFill>
                  <a:srgbClr val="00B0F0"/>
                </a:solidFill>
                <a:latin typeface="EUAlbertina"/>
              </a:rPr>
              <a:t>μαγνήτες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C8CF4-EE4D-78D5-BB76-CB587B544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79" y="1604520"/>
            <a:ext cx="11420596" cy="525348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2400" b="0" i="0" u="none" strike="noStrike" baseline="0" dirty="0">
                <a:solidFill>
                  <a:srgbClr val="FF0000"/>
                </a:solidFill>
                <a:latin typeface="EUAlbertina"/>
              </a:rPr>
              <a:t>(57) 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Οι περισσότεροι </a:t>
            </a:r>
            <a:r>
              <a:rPr lang="el-GR" sz="2400" b="1" i="0" u="sng" strike="noStrike" baseline="0" dirty="0">
                <a:solidFill>
                  <a:srgbClr val="00B0F0"/>
                </a:solidFill>
                <a:latin typeface="EUAlbertina"/>
              </a:rPr>
              <a:t>μόνιμοι μαγνήτες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, ιδίως οι πλέον αποδοτικοί τύποι, περιέχουν κρίσιμες πρώτες ύλες, όπως </a:t>
            </a:r>
            <a:r>
              <a:rPr lang="el-GR" sz="2400" b="1" i="0" u="none" strike="noStrike" baseline="0" dirty="0" err="1">
                <a:solidFill>
                  <a:srgbClr val="00B050"/>
                </a:solidFill>
                <a:latin typeface="EUAlbertina"/>
              </a:rPr>
              <a:t>νεοδύμιο</a:t>
            </a:r>
            <a:r>
              <a:rPr lang="el-GR" sz="2400" b="1" i="0" u="none" strike="noStrike" baseline="0" dirty="0">
                <a:solidFill>
                  <a:srgbClr val="00B050"/>
                </a:solidFill>
                <a:latin typeface="EUAlbertina"/>
              </a:rPr>
              <a:t>, </a:t>
            </a:r>
            <a:r>
              <a:rPr lang="el-GR" sz="2400" b="1" i="0" u="none" strike="noStrike" baseline="0" dirty="0" err="1">
                <a:solidFill>
                  <a:srgbClr val="00B050"/>
                </a:solidFill>
                <a:latin typeface="EUAlbertina"/>
              </a:rPr>
              <a:t>πρασεοδύμιο</a:t>
            </a:r>
            <a:r>
              <a:rPr lang="el-GR" sz="2400" b="1" i="0" u="none" strike="noStrike" baseline="0" dirty="0">
                <a:solidFill>
                  <a:srgbClr val="00B050"/>
                </a:solidFill>
                <a:latin typeface="EUAlbertina"/>
              </a:rPr>
              <a:t>, </a:t>
            </a:r>
            <a:r>
              <a:rPr lang="el-GR" sz="2400" b="1" i="0" u="none" strike="noStrike" baseline="0" dirty="0" err="1">
                <a:solidFill>
                  <a:srgbClr val="00B050"/>
                </a:solidFill>
                <a:latin typeface="EUAlbertina"/>
              </a:rPr>
              <a:t>δυσπρόσιο</a:t>
            </a:r>
            <a:r>
              <a:rPr lang="el-GR" sz="2400" b="1" i="0" u="none" strike="noStrike" baseline="0" dirty="0">
                <a:solidFill>
                  <a:srgbClr val="00B050"/>
                </a:solidFill>
                <a:latin typeface="EUAlbertina"/>
              </a:rPr>
              <a:t> και </a:t>
            </a:r>
            <a:r>
              <a:rPr lang="el-GR" sz="2400" b="1" i="0" u="none" strike="noStrike" baseline="0" dirty="0" err="1">
                <a:solidFill>
                  <a:srgbClr val="00B050"/>
                </a:solidFill>
                <a:latin typeface="EUAlbertina"/>
              </a:rPr>
              <a:t>τέρβιο</a:t>
            </a:r>
            <a:r>
              <a:rPr lang="el-GR" sz="2400" b="1" i="0" u="none" strike="noStrike" baseline="0" dirty="0">
                <a:solidFill>
                  <a:srgbClr val="00B050"/>
                </a:solidFill>
                <a:latin typeface="EUAlbertina"/>
              </a:rPr>
              <a:t>, βόριο, </a:t>
            </a:r>
            <a:r>
              <a:rPr lang="el-GR" sz="2400" b="1" i="0" u="none" strike="noStrike" baseline="0" dirty="0" err="1">
                <a:solidFill>
                  <a:srgbClr val="00B050"/>
                </a:solidFill>
                <a:latin typeface="EUAlbertina"/>
              </a:rPr>
              <a:t>σαμάριο</a:t>
            </a:r>
            <a:r>
              <a:rPr lang="el-GR" sz="2400" b="1" i="0" u="none" strike="noStrike" baseline="0" dirty="0">
                <a:solidFill>
                  <a:srgbClr val="00B050"/>
                </a:solidFill>
                <a:latin typeface="EUAlbertina"/>
              </a:rPr>
              <a:t>, νικέλιο ή κοβάλτιο</a:t>
            </a:r>
            <a:r>
              <a:rPr lang="el-GR" sz="2400" dirty="0">
                <a:solidFill>
                  <a:srgbClr val="211D1E"/>
                </a:solidFill>
                <a:latin typeface="EUAlbertina"/>
              </a:rPr>
              <a:t>………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2400" dirty="0">
                <a:solidFill>
                  <a:srgbClr val="211D1E"/>
                </a:solidFill>
                <a:latin typeface="EUAlbertina"/>
              </a:rPr>
              <a:t>……</a:t>
            </a:r>
            <a:r>
              <a:rPr lang="el-GR" sz="2600" b="1" i="0" u="none" strike="noStrike" baseline="0" dirty="0">
                <a:solidFill>
                  <a:srgbClr val="0070C0"/>
                </a:solidFill>
                <a:latin typeface="EUAlbertina"/>
              </a:rPr>
              <a:t>οι </a:t>
            </a:r>
            <a:r>
              <a:rPr lang="el-GR" sz="2600" b="1" i="0" u="sng" strike="noStrike" baseline="0" dirty="0">
                <a:solidFill>
                  <a:srgbClr val="0070C0"/>
                </a:solidFill>
                <a:latin typeface="EUAlbertina"/>
              </a:rPr>
              <a:t>μόνιμοι μαγνήτες </a:t>
            </a:r>
            <a:r>
              <a:rPr lang="el-GR" sz="2600" b="1" i="0" u="none" strike="noStrike" baseline="0" dirty="0">
                <a:solidFill>
                  <a:srgbClr val="0070C0"/>
                </a:solidFill>
                <a:latin typeface="EUAlbertina"/>
              </a:rPr>
              <a:t>θα πρέπει να αποτελούν </a:t>
            </a:r>
            <a:r>
              <a:rPr lang="el-GR" sz="3200" b="1" i="0" u="sng" strike="noStrike" baseline="0" dirty="0">
                <a:solidFill>
                  <a:srgbClr val="FF0000"/>
                </a:solidFill>
                <a:latin typeface="EUAlbertina"/>
              </a:rPr>
              <a:t>προϊόν προτεραιότητας </a:t>
            </a:r>
            <a:r>
              <a:rPr lang="el-GR" sz="2600" b="1" i="0" u="sng" strike="noStrike" baseline="0" dirty="0">
                <a:solidFill>
                  <a:srgbClr val="0070C0"/>
                </a:solidFill>
                <a:latin typeface="EUAlbertina"/>
              </a:rPr>
              <a:t>για την αύξηση της κυκλικότητας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, </a:t>
            </a:r>
            <a:r>
              <a:rPr lang="el-GR" sz="2400" b="0" i="0" u="sng" strike="noStrike" baseline="0" dirty="0">
                <a:solidFill>
                  <a:srgbClr val="211D1E"/>
                </a:solidFill>
                <a:latin typeface="EUAlbertina"/>
              </a:rPr>
              <a:t>προωθώντας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 έτσι </a:t>
            </a:r>
            <a:r>
              <a:rPr lang="el-GR" sz="2400" b="1" i="0" u="sng" strike="noStrike" baseline="0" dirty="0">
                <a:solidFill>
                  <a:srgbClr val="211D1E"/>
                </a:solidFill>
                <a:latin typeface="EUAlbertina"/>
              </a:rPr>
              <a:t>μια </a:t>
            </a:r>
            <a:r>
              <a:rPr lang="el-GR" sz="3200" b="1" i="0" u="sng" strike="noStrike" baseline="0" dirty="0">
                <a:solidFill>
                  <a:srgbClr val="0070C0"/>
                </a:solidFill>
                <a:latin typeface="EUAlbertina"/>
              </a:rPr>
              <a:t>δευτερογενή αγορά μόνιμων μαγνητών</a:t>
            </a:r>
            <a:r>
              <a:rPr lang="el-GR" sz="3600" b="1" i="0" u="none" strike="noStrike" baseline="0" dirty="0">
                <a:solidFill>
                  <a:srgbClr val="0070C0"/>
                </a:solidFill>
                <a:latin typeface="EUAlbertina"/>
              </a:rPr>
              <a:t> 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και διασφαλίζοντας την ασφάλεια του εφοδιασμού με κρίσιμες πρώτες ύλες.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el-GR" sz="2400" b="0" i="0" u="none" strike="noStrike" baseline="0" dirty="0">
              <a:solidFill>
                <a:srgbClr val="211D1E"/>
              </a:solidFill>
              <a:latin typeface="EUAlbertin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259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7E4D52A-16A1-F233-95FE-633BE6D41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5250"/>
            <a:ext cx="10181166" cy="1285875"/>
          </a:xfrm>
        </p:spPr>
        <p:txBody>
          <a:bodyPr>
            <a:normAutofit fontScale="90000"/>
          </a:bodyPr>
          <a:lstStyle/>
          <a:p>
            <a:r>
              <a:rPr lang="el-GR" sz="4400" b="1" i="0" u="none" strike="noStrike" baseline="0" dirty="0">
                <a:solidFill>
                  <a:srgbClr val="0070C0"/>
                </a:solidFill>
                <a:latin typeface="EUAlbertina"/>
              </a:rPr>
              <a:t>ΚΑΝΟΝΙΣΜΟΣ (ΕΕ) 2024/1252</a:t>
            </a:r>
            <a:br>
              <a:rPr lang="el-GR" sz="4400" b="1" i="0" u="none" strike="noStrike" baseline="0" dirty="0">
                <a:solidFill>
                  <a:srgbClr val="0070C0"/>
                </a:solidFill>
                <a:latin typeface="EUAlbertina"/>
              </a:rPr>
            </a:br>
            <a:r>
              <a:rPr lang="el-GR" sz="4400" b="0" i="0" u="none" strike="noStrike" baseline="0" dirty="0">
                <a:solidFill>
                  <a:srgbClr val="0070C0"/>
                </a:solidFill>
                <a:latin typeface="EUAlbertina"/>
              </a:rPr>
              <a:t>Μόνιμοι μαγνήτες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4B6B6-95F3-0575-60DE-27F8EE4F7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80" y="1524000"/>
            <a:ext cx="11182470" cy="506040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2400" b="0" i="0" u="none" strike="noStrike" baseline="0" dirty="0">
                <a:solidFill>
                  <a:srgbClr val="FF0000"/>
                </a:solidFill>
                <a:latin typeface="EUAlbertina"/>
              </a:rPr>
              <a:t>(58) ……………..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οι </a:t>
            </a:r>
            <a:r>
              <a:rPr lang="el-GR" sz="2400" b="1" i="0" u="sng" strike="noStrike" baseline="0" dirty="0">
                <a:solidFill>
                  <a:srgbClr val="00B0F0"/>
                </a:solidFill>
                <a:latin typeface="EUAlbertina"/>
              </a:rPr>
              <a:t>μόνιμοι μαγνήτες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 οι οποίοι είναι ενσωματωμένοι σε προϊόντα που τίθενται σε κυκλοφορία στην αγορά της Ένωσης θα πρέπει, με την πάροδο του χρόνου, </a:t>
            </a:r>
            <a:r>
              <a:rPr lang="el-GR" sz="2800" b="1" i="0" u="sng" strike="noStrike" baseline="0" dirty="0">
                <a:solidFill>
                  <a:srgbClr val="FF0000"/>
                </a:solidFill>
                <a:latin typeface="EUAlbertina"/>
              </a:rPr>
              <a:t>να περιέχουν αυξανόμενη ποσότητα ανακυκλωμένων πρώτων υλών</a:t>
            </a:r>
            <a:r>
              <a:rPr lang="el-GR" sz="2800" b="0" i="0" u="none" strike="noStrike" baseline="0" dirty="0">
                <a:solidFill>
                  <a:srgbClr val="211D1E"/>
                </a:solidFill>
                <a:latin typeface="EUAlbertina"/>
              </a:rPr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79309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6F7134-948E-D270-A3F7-9E59F81813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2BA14-0455-5EEC-6BA8-8F16FFC6D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0" y="123826"/>
            <a:ext cx="11982449" cy="1294574"/>
          </a:xfrm>
        </p:spPr>
        <p:txBody>
          <a:bodyPr>
            <a:normAutofit fontScale="90000"/>
          </a:bodyPr>
          <a:lstStyle/>
          <a:p>
            <a:r>
              <a:rPr lang="el-GR" sz="3600" b="0" i="1" u="none" strike="noStrike" baseline="0" dirty="0">
                <a:solidFill>
                  <a:srgbClr val="0070C0"/>
                </a:solidFill>
                <a:latin typeface="EUAlbertina"/>
              </a:rPr>
              <a:t>Άρθρο 24</a:t>
            </a:r>
            <a:br>
              <a:rPr lang="el-GR" sz="3600" b="0" i="0" u="none" strike="noStrike" baseline="0" dirty="0">
                <a:solidFill>
                  <a:srgbClr val="0070C0"/>
                </a:solidFill>
                <a:latin typeface="EUAlbertina"/>
              </a:rPr>
            </a:br>
            <a:r>
              <a:rPr lang="el-GR" sz="3600" b="1" i="0" u="sng" strike="noStrike" baseline="0" dirty="0">
                <a:solidFill>
                  <a:srgbClr val="0070C0"/>
                </a:solidFill>
                <a:latin typeface="EUAlbertina"/>
              </a:rPr>
              <a:t>Ετοιμότητα</a:t>
            </a:r>
            <a:r>
              <a:rPr lang="el-GR" sz="3600" b="1" i="0" u="none" strike="noStrike" baseline="0" dirty="0">
                <a:solidFill>
                  <a:srgbClr val="0070C0"/>
                </a:solidFill>
                <a:latin typeface="EUAlbertina"/>
              </a:rPr>
              <a:t> των εταιρειών όσον αφορά την αντιμετώπιση κινδύνων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6A613-5FEA-C815-DD77-6AA3BA830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79" y="1418401"/>
            <a:ext cx="11306175" cy="531577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2400" b="1" i="0" u="none" strike="noStrike" baseline="0" dirty="0">
                <a:solidFill>
                  <a:srgbClr val="FF0000"/>
                </a:solidFill>
                <a:latin typeface="EUAlbertina"/>
              </a:rPr>
              <a:t>1. </a:t>
            </a:r>
            <a:r>
              <a:rPr lang="el-GR" sz="2400" b="1" i="0" u="sng" strike="noStrike" baseline="0" dirty="0">
                <a:solidFill>
                  <a:srgbClr val="211D1E"/>
                </a:solidFill>
                <a:latin typeface="EUAlbertina"/>
              </a:rPr>
              <a:t>Έως τις </a:t>
            </a:r>
            <a:r>
              <a:rPr lang="el-GR" sz="2400" b="1" i="0" u="sng" strike="noStrike" baseline="0" dirty="0">
                <a:solidFill>
                  <a:srgbClr val="FF0000"/>
                </a:solidFill>
                <a:latin typeface="EUAlbertina"/>
              </a:rPr>
              <a:t>24 Μαΐου 2025 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και </a:t>
            </a:r>
            <a:r>
              <a:rPr lang="el-GR" sz="2400" b="0" i="0" u="none" strike="noStrike" baseline="0" dirty="0">
                <a:solidFill>
                  <a:srgbClr val="FF0000"/>
                </a:solidFill>
                <a:latin typeface="EUAlbertina"/>
              </a:rPr>
              <a:t>εντός 12 μηνών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 από </a:t>
            </a:r>
            <a:r>
              <a:rPr lang="el-GR" sz="2400" b="1" i="0" u="none" strike="noStrike" baseline="0" dirty="0">
                <a:solidFill>
                  <a:srgbClr val="0070C0"/>
                </a:solidFill>
                <a:latin typeface="EUAlbertina"/>
              </a:rPr>
              <a:t>κάθε </a:t>
            </a:r>
            <a:r>
              <a:rPr lang="el-GR" sz="2400" b="1" i="0" u="none" strike="noStrike" baseline="0" dirty="0" err="1">
                <a:solidFill>
                  <a:srgbClr val="0070C0"/>
                </a:solidFill>
                <a:latin typeface="EUAlbertina"/>
              </a:rPr>
              <a:t>επικαιροποίηση</a:t>
            </a:r>
            <a:r>
              <a:rPr lang="el-GR" sz="2400" b="1" i="0" u="none" strike="noStrike" baseline="0" dirty="0">
                <a:solidFill>
                  <a:srgbClr val="0070C0"/>
                </a:solidFill>
                <a:latin typeface="EUAlbertina"/>
              </a:rPr>
              <a:t> του καταλόγου πρώτων υλών στρατηγικής σημασίας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 (δυνάμει του άρθρου 3 παράγραφος 3), τα κράτη μέλη </a:t>
            </a:r>
            <a:r>
              <a:rPr lang="el-GR" sz="3000" b="1" i="0" u="sng" strike="noStrike" baseline="0" dirty="0">
                <a:solidFill>
                  <a:srgbClr val="FF0000"/>
                </a:solidFill>
                <a:latin typeface="EUAlbertina"/>
              </a:rPr>
              <a:t>προσδιορίζουν τις μεγάλες επιχειρήσεις</a:t>
            </a:r>
            <a:r>
              <a:rPr lang="el-GR" sz="3000" b="0" i="0" u="none" strike="noStrike" baseline="0" dirty="0">
                <a:solidFill>
                  <a:srgbClr val="211D1E"/>
                </a:solidFill>
                <a:latin typeface="EUAlbertina"/>
              </a:rPr>
              <a:t> 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που δραστηριοποιούνται στην επικράτειά τους και </a:t>
            </a:r>
            <a:r>
              <a:rPr lang="el-GR" sz="2400" b="0" i="0" u="sng" strike="noStrike" baseline="0" dirty="0">
                <a:solidFill>
                  <a:srgbClr val="211D1E"/>
                </a:solidFill>
                <a:latin typeface="EUAlbertina"/>
              </a:rPr>
              <a:t>χρησιμοποιούν πρώτες ύλες στρατηγικής σημασίας 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για την </a:t>
            </a:r>
            <a:r>
              <a:rPr lang="el-GR" sz="2400" b="1" i="0" u="sng" strike="noStrike" baseline="0" dirty="0">
                <a:solidFill>
                  <a:srgbClr val="FF0000"/>
                </a:solidFill>
                <a:latin typeface="EUAlbertina"/>
              </a:rPr>
              <a:t>κατασκευή μπαταριών </a:t>
            </a:r>
            <a:r>
              <a:rPr lang="el-GR" sz="2400" b="1" i="0" u="sng" strike="noStrike" baseline="0" dirty="0">
                <a:solidFill>
                  <a:srgbClr val="211D1E"/>
                </a:solidFill>
                <a:latin typeface="EUAlbertina"/>
              </a:rPr>
              <a:t>για </a:t>
            </a:r>
            <a:r>
              <a:rPr lang="el-GR" sz="2400" b="1" i="0" u="sng" strike="noStrike" baseline="0" dirty="0">
                <a:solidFill>
                  <a:srgbClr val="0070C0"/>
                </a:solidFill>
                <a:latin typeface="EUAlbertina"/>
              </a:rPr>
              <a:t>αποθήκευση ενέργειας και ηλεκτροκίνηση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, εξοπλισμού που σχετίζεται με την </a:t>
            </a:r>
            <a:r>
              <a:rPr lang="el-GR" sz="2400" b="1" i="0" u="sng" strike="noStrike" baseline="0" dirty="0">
                <a:solidFill>
                  <a:srgbClr val="0070C0"/>
                </a:solidFill>
                <a:latin typeface="EUAlbertina"/>
              </a:rPr>
              <a:t>παραγωγή και τη χρήση υδρογόνου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, </a:t>
            </a:r>
            <a:r>
              <a:rPr lang="el-GR" sz="2400" b="0" i="0" u="sng" strike="noStrike" baseline="0" dirty="0">
                <a:solidFill>
                  <a:srgbClr val="211D1E"/>
                </a:solidFill>
                <a:latin typeface="EUAlbertina"/>
              </a:rPr>
              <a:t>εξοπλισμού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 που σχετίζεται με την </a:t>
            </a:r>
            <a:r>
              <a:rPr lang="el-GR" sz="2400" b="1" i="0" u="sng" strike="noStrike" baseline="0" dirty="0">
                <a:solidFill>
                  <a:srgbClr val="0070C0"/>
                </a:solidFill>
                <a:latin typeface="EUAlbertina"/>
              </a:rPr>
              <a:t>παραγωγή ενέργειας από ανανεώσιμες πηγές</a:t>
            </a:r>
            <a:r>
              <a:rPr lang="el-GR" sz="2400" b="1" i="0" u="sng" strike="noStrike" baseline="0" dirty="0">
                <a:solidFill>
                  <a:srgbClr val="211D1E"/>
                </a:solidFill>
                <a:latin typeface="EUAlbertina"/>
              </a:rPr>
              <a:t>, </a:t>
            </a:r>
            <a:r>
              <a:rPr lang="el-GR" sz="2400" b="1" i="0" u="sng" strike="noStrike" baseline="0" dirty="0">
                <a:solidFill>
                  <a:srgbClr val="0070C0"/>
                </a:solidFill>
                <a:latin typeface="EUAlbertina"/>
              </a:rPr>
              <a:t>αεροσκαφών</a:t>
            </a:r>
            <a:r>
              <a:rPr lang="el-GR" sz="2400" b="1" i="0" u="sng" strike="noStrike" baseline="0" dirty="0">
                <a:solidFill>
                  <a:srgbClr val="211D1E"/>
                </a:solidFill>
                <a:latin typeface="EUAlbertina"/>
              </a:rPr>
              <a:t>, </a:t>
            </a:r>
            <a:r>
              <a:rPr lang="el-GR" sz="2400" b="1" i="0" u="sng" strike="noStrike" baseline="0" dirty="0">
                <a:solidFill>
                  <a:srgbClr val="0070C0"/>
                </a:solidFill>
                <a:latin typeface="EUAlbertina"/>
              </a:rPr>
              <a:t>κινητήρων έλξης</a:t>
            </a:r>
            <a:r>
              <a:rPr lang="el-GR" sz="2400" b="1" i="0" u="sng" strike="noStrike" baseline="0" dirty="0">
                <a:solidFill>
                  <a:srgbClr val="211D1E"/>
                </a:solidFill>
                <a:latin typeface="EUAlbertina"/>
              </a:rPr>
              <a:t>, </a:t>
            </a:r>
            <a:r>
              <a:rPr lang="el-GR" sz="2400" b="1" i="0" u="sng" strike="noStrike" baseline="0" dirty="0">
                <a:solidFill>
                  <a:srgbClr val="0070C0"/>
                </a:solidFill>
                <a:latin typeface="EUAlbertina"/>
              </a:rPr>
              <a:t>αντλιών θερμότητας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, </a:t>
            </a:r>
            <a:r>
              <a:rPr lang="el-GR" sz="2400" b="0" i="0" u="sng" strike="noStrike" baseline="0" dirty="0">
                <a:solidFill>
                  <a:srgbClr val="211D1E"/>
                </a:solidFill>
                <a:latin typeface="EUAlbertina"/>
              </a:rPr>
              <a:t>εξοπλισμού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 που σχετίζεται με τη </a:t>
            </a:r>
            <a:r>
              <a:rPr lang="el-GR" sz="2400" b="1" i="0" u="sng" strike="noStrike" baseline="0" dirty="0">
                <a:solidFill>
                  <a:srgbClr val="0070C0"/>
                </a:solidFill>
                <a:latin typeface="EUAlbertina"/>
              </a:rPr>
              <a:t>μετάδοση και αποθήκευση δεδομένων</a:t>
            </a:r>
            <a:r>
              <a:rPr lang="el-GR" sz="2400" b="1" i="0" u="sng" strike="noStrike" baseline="0" dirty="0">
                <a:solidFill>
                  <a:srgbClr val="211D1E"/>
                </a:solidFill>
                <a:latin typeface="EUAlbertina"/>
              </a:rPr>
              <a:t>, </a:t>
            </a:r>
            <a:r>
              <a:rPr lang="el-GR" sz="2400" b="1" i="0" u="sng" strike="noStrike" baseline="0" dirty="0">
                <a:solidFill>
                  <a:srgbClr val="0070C0"/>
                </a:solidFill>
                <a:latin typeface="EUAlbertina"/>
              </a:rPr>
              <a:t>κινητών ηλεκτρονικών συσκευών</a:t>
            </a:r>
            <a:r>
              <a:rPr lang="el-GR" sz="2400" b="1" i="0" u="sng" strike="noStrike" baseline="0" dirty="0">
                <a:solidFill>
                  <a:srgbClr val="211D1E"/>
                </a:solidFill>
                <a:latin typeface="EUAlbertina"/>
              </a:rPr>
              <a:t>,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 εξοπλισμού που σχετίζεται με την </a:t>
            </a:r>
            <a:r>
              <a:rPr lang="el-GR" sz="2400" b="0" i="0" u="none" strike="noStrike" baseline="0" dirty="0">
                <a:solidFill>
                  <a:srgbClr val="0070C0"/>
                </a:solidFill>
                <a:latin typeface="EUAlbertina"/>
              </a:rPr>
              <a:t>προσθετική κατασκευή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, εξοπλισμού που σχετίζεται με τη </a:t>
            </a:r>
            <a:r>
              <a:rPr lang="el-GR" sz="2400" b="0" i="0" u="none" strike="noStrike" baseline="0" dirty="0">
                <a:solidFill>
                  <a:srgbClr val="0070C0"/>
                </a:solidFill>
                <a:latin typeface="EUAlbertina"/>
              </a:rPr>
              <a:t>ρομποτική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, μη </a:t>
            </a:r>
            <a:r>
              <a:rPr lang="el-GR" sz="2400" b="0" i="0" u="none" strike="noStrike" baseline="0" dirty="0">
                <a:solidFill>
                  <a:srgbClr val="0070C0"/>
                </a:solidFill>
                <a:latin typeface="EUAlbertina"/>
              </a:rPr>
              <a:t>επανδρωμένων αεροσκαφ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ών, </a:t>
            </a:r>
            <a:r>
              <a:rPr lang="el-GR" sz="2400" b="0" i="0" u="none" strike="noStrike" baseline="0" dirty="0">
                <a:solidFill>
                  <a:srgbClr val="0070C0"/>
                </a:solidFill>
                <a:latin typeface="EUAlbertina"/>
              </a:rPr>
              <a:t>εκτοξευτών πυραύλων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, </a:t>
            </a:r>
            <a:r>
              <a:rPr lang="el-GR" sz="2400" b="0" i="0" u="none" strike="noStrike" baseline="0" dirty="0">
                <a:solidFill>
                  <a:srgbClr val="0070C0"/>
                </a:solidFill>
                <a:latin typeface="EUAlbertina"/>
              </a:rPr>
              <a:t>δορυφόρων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 ή προηγμένων </a:t>
            </a:r>
            <a:r>
              <a:rPr lang="el-GR" sz="2400" b="0" i="0" u="none" strike="noStrike" baseline="0" dirty="0">
                <a:solidFill>
                  <a:srgbClr val="0070C0"/>
                </a:solidFill>
                <a:latin typeface="EUAlbertina"/>
              </a:rPr>
              <a:t>μικροκυκλωμάτων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9787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5C8F7B-0827-C5F8-6A26-B721D5825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424" y="104775"/>
            <a:ext cx="10848495" cy="1133475"/>
          </a:xfrm>
        </p:spPr>
        <p:txBody>
          <a:bodyPr>
            <a:normAutofit fontScale="90000"/>
          </a:bodyPr>
          <a:lstStyle/>
          <a:p>
            <a:r>
              <a:rPr lang="el-GR" sz="4400" b="1" i="0" u="none" strike="noStrike" baseline="0" dirty="0">
                <a:solidFill>
                  <a:srgbClr val="0070C0"/>
                </a:solidFill>
                <a:latin typeface="EUAlbertina"/>
              </a:rPr>
              <a:t>ΚΑΝΟΝΙΣΜΟΣ (ΕΕ) 2024/1252</a:t>
            </a:r>
            <a:br>
              <a:rPr lang="el-GR" sz="4400" b="1" i="0" u="none" strike="noStrike" baseline="0" dirty="0">
                <a:solidFill>
                  <a:srgbClr val="0070C0"/>
                </a:solidFill>
                <a:latin typeface="EUAlbertina"/>
              </a:rPr>
            </a:br>
            <a:r>
              <a:rPr lang="el-GR" sz="4400" b="0" i="0" u="none" strike="noStrike" baseline="0" dirty="0">
                <a:solidFill>
                  <a:srgbClr val="0070C0"/>
                </a:solidFill>
                <a:latin typeface="EUAlbertina"/>
              </a:rPr>
              <a:t>Μόνιμοι μαγνήτες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D2E29-132B-B51D-2B15-8C2D69FE4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80" y="1418400"/>
            <a:ext cx="11058645" cy="543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>
                <a:solidFill>
                  <a:srgbClr val="FF0000"/>
                </a:solidFill>
                <a:latin typeface="EUAlbertina"/>
              </a:rPr>
              <a:t>Άρθρο </a:t>
            </a:r>
            <a:r>
              <a:rPr lang="el-GR" sz="2400" b="0" i="0" u="none" strike="noStrike" baseline="0" dirty="0">
                <a:solidFill>
                  <a:srgbClr val="FF0000"/>
                </a:solidFill>
                <a:latin typeface="EUAlbertina"/>
              </a:rPr>
              <a:t>(69) 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Η αρμοδιότητα έκδοσης πράξεων </a:t>
            </a:r>
            <a:r>
              <a:rPr lang="el-GR" sz="2400" dirty="0">
                <a:solidFill>
                  <a:srgbClr val="211D1E"/>
                </a:solidFill>
                <a:latin typeface="EUAlbertina"/>
              </a:rPr>
              <a:t>…..</a:t>
            </a:r>
          </a:p>
          <a:p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να ορίσει </a:t>
            </a:r>
            <a:r>
              <a:rPr lang="el-GR" sz="2400" b="0" i="0" u="none" strike="noStrike" baseline="0" dirty="0" err="1">
                <a:solidFill>
                  <a:srgbClr val="211D1E"/>
                </a:solidFill>
                <a:latin typeface="EUAlbertina"/>
              </a:rPr>
              <a:t>ενωσιακούς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 </a:t>
            </a:r>
            <a:r>
              <a:rPr lang="el-GR" sz="2400" b="0" i="0" u="none" strike="noStrike" baseline="0" dirty="0">
                <a:solidFill>
                  <a:srgbClr val="FF0000"/>
                </a:solidFill>
                <a:latin typeface="EUAlbertina"/>
              </a:rPr>
              <a:t>δείκτες αναφοράς 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για την </a:t>
            </a:r>
            <a:r>
              <a:rPr lang="el-GR" sz="2400" b="0" i="0" u="none" strike="noStrike" baseline="0" dirty="0" err="1">
                <a:solidFill>
                  <a:srgbClr val="FF0000"/>
                </a:solidFill>
                <a:latin typeface="EUAlbertina"/>
              </a:rPr>
              <a:t>ενωσιακή</a:t>
            </a:r>
            <a:r>
              <a:rPr lang="el-GR" sz="2400" b="0" i="0" u="none" strike="noStrike" baseline="0" dirty="0">
                <a:solidFill>
                  <a:srgbClr val="FF0000"/>
                </a:solidFill>
                <a:latin typeface="EUAlbertina"/>
              </a:rPr>
              <a:t> ικανότητα ανακύκλωσης</a:t>
            </a:r>
            <a:endParaRPr lang="el-GR" sz="2400" dirty="0">
              <a:solidFill>
                <a:srgbClr val="211D1E"/>
              </a:solidFill>
              <a:latin typeface="EUAlbertina"/>
            </a:endParaRPr>
          </a:p>
          <a:p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να προσαρμόσει τα στοιχεία και τις αποδείξεις που θα πρέπει να ληφθούν υπόψη κατά την </a:t>
            </a:r>
            <a:r>
              <a:rPr lang="el-GR" sz="2400" b="1" i="0" u="none" strike="noStrike" baseline="0" dirty="0">
                <a:solidFill>
                  <a:srgbClr val="0070C0"/>
                </a:solidFill>
                <a:latin typeface="EUAlbertina"/>
              </a:rPr>
              <a:t>αξιολόγηση των κριτηρίων αναγνώρισης έργων στρατηγικής σημασίας</a:t>
            </a:r>
            <a:endParaRPr lang="el-GR" sz="2400" dirty="0">
              <a:solidFill>
                <a:srgbClr val="211D1E"/>
              </a:solidFill>
              <a:latin typeface="EUAlbertina"/>
            </a:endParaRPr>
          </a:p>
          <a:p>
            <a:r>
              <a:rPr lang="el-GR" sz="2400" b="1" i="0" u="sng" strike="noStrike" baseline="0" dirty="0">
                <a:solidFill>
                  <a:srgbClr val="211D1E"/>
                </a:solidFill>
                <a:latin typeface="EUAlbertina"/>
              </a:rPr>
              <a:t>να καθορίσει ελάχιστα μερίδια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 για το </a:t>
            </a:r>
            <a:r>
              <a:rPr lang="el-GR" sz="2400" b="1" i="0" u="none" strike="noStrike" baseline="0" dirty="0" err="1">
                <a:solidFill>
                  <a:srgbClr val="00B050"/>
                </a:solidFill>
                <a:latin typeface="EUAlbertina"/>
              </a:rPr>
              <a:t>νεοδύμιο</a:t>
            </a:r>
            <a:r>
              <a:rPr lang="el-GR" sz="2400" b="1" i="0" u="none" strike="noStrike" baseline="0" dirty="0">
                <a:solidFill>
                  <a:srgbClr val="00B050"/>
                </a:solidFill>
                <a:latin typeface="EUAlbertina"/>
              </a:rPr>
              <a:t>, το </a:t>
            </a:r>
            <a:r>
              <a:rPr lang="el-GR" sz="2400" b="1" i="0" u="none" strike="noStrike" baseline="0" dirty="0" err="1">
                <a:solidFill>
                  <a:srgbClr val="00B050"/>
                </a:solidFill>
                <a:latin typeface="EUAlbertina"/>
              </a:rPr>
              <a:t>δυσπρόσιο</a:t>
            </a:r>
            <a:r>
              <a:rPr lang="el-GR" sz="2400" b="1" i="0" u="none" strike="noStrike" baseline="0" dirty="0">
                <a:solidFill>
                  <a:srgbClr val="00B050"/>
                </a:solidFill>
                <a:latin typeface="EUAlbertina"/>
              </a:rPr>
              <a:t>, το </a:t>
            </a:r>
            <a:r>
              <a:rPr lang="el-GR" sz="2400" b="1" i="0" u="none" strike="noStrike" baseline="0" dirty="0" err="1">
                <a:solidFill>
                  <a:srgbClr val="00B050"/>
                </a:solidFill>
                <a:latin typeface="EUAlbertina"/>
              </a:rPr>
              <a:t>πρασεοδύμιο</a:t>
            </a:r>
            <a:r>
              <a:rPr lang="el-GR" sz="2400" b="1" i="0" u="none" strike="noStrike" baseline="0" dirty="0">
                <a:solidFill>
                  <a:srgbClr val="00B050"/>
                </a:solidFill>
                <a:latin typeface="EUAlbertina"/>
              </a:rPr>
              <a:t>, το </a:t>
            </a:r>
            <a:r>
              <a:rPr lang="el-GR" sz="2400" b="1" i="0" u="none" strike="noStrike" baseline="0" dirty="0" err="1">
                <a:solidFill>
                  <a:srgbClr val="00B050"/>
                </a:solidFill>
                <a:latin typeface="EUAlbertina"/>
              </a:rPr>
              <a:t>τέρβιο</a:t>
            </a:r>
            <a:r>
              <a:rPr lang="el-GR" sz="2400" b="1" i="0" u="none" strike="noStrike" baseline="0" dirty="0">
                <a:solidFill>
                  <a:srgbClr val="00B050"/>
                </a:solidFill>
                <a:latin typeface="EUAlbertina"/>
              </a:rPr>
              <a:t>, το βόριο, το </a:t>
            </a:r>
            <a:r>
              <a:rPr lang="el-GR" sz="2400" b="1" i="0" u="none" strike="noStrike" baseline="0" dirty="0" err="1">
                <a:solidFill>
                  <a:srgbClr val="00B050"/>
                </a:solidFill>
                <a:latin typeface="EUAlbertina"/>
              </a:rPr>
              <a:t>σαμάριο</a:t>
            </a:r>
            <a:r>
              <a:rPr lang="el-GR" sz="2400" b="1" i="0" u="none" strike="noStrike" baseline="0" dirty="0">
                <a:solidFill>
                  <a:srgbClr val="00B050"/>
                </a:solidFill>
                <a:latin typeface="EUAlbertina"/>
              </a:rPr>
              <a:t>, το νικέλιο και το κοβάλτιο 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που </a:t>
            </a:r>
            <a:r>
              <a:rPr lang="el-GR" sz="2400" b="1" i="0" u="sng" strike="noStrike" baseline="0" dirty="0">
                <a:solidFill>
                  <a:srgbClr val="FF0000"/>
                </a:solidFill>
                <a:latin typeface="EUAlbertina"/>
              </a:rPr>
              <a:t>ανακτώνται</a:t>
            </a:r>
            <a:r>
              <a:rPr lang="el-GR" sz="2400" b="1" i="0" u="sng" strike="noStrike" baseline="0" dirty="0">
                <a:solidFill>
                  <a:srgbClr val="211D1E"/>
                </a:solidFill>
                <a:latin typeface="EUAlbertina"/>
              </a:rPr>
              <a:t> από </a:t>
            </a:r>
            <a:r>
              <a:rPr lang="el-GR" sz="2400" b="1" i="0" u="sng" strike="noStrike" baseline="0" dirty="0" err="1">
                <a:solidFill>
                  <a:srgbClr val="FF0000"/>
                </a:solidFill>
                <a:latin typeface="EUAlbertina"/>
              </a:rPr>
              <a:t>μετακαταναλωτικά</a:t>
            </a:r>
            <a:r>
              <a:rPr lang="el-GR" sz="2400" b="1" i="0" u="sng" strike="noStrike" baseline="0" dirty="0">
                <a:solidFill>
                  <a:srgbClr val="FF0000"/>
                </a:solidFill>
                <a:latin typeface="EUAlbertina"/>
              </a:rPr>
              <a:t> απόβλητα 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και που πρέπει να είναι παρόντα στους </a:t>
            </a:r>
            <a:r>
              <a:rPr lang="el-GR" sz="2400" b="0" i="0" u="sng" strike="noStrike" baseline="0" dirty="0">
                <a:solidFill>
                  <a:srgbClr val="211D1E"/>
                </a:solidFill>
                <a:latin typeface="EUAlbertina"/>
              </a:rPr>
              <a:t>μόνιμους </a:t>
            </a:r>
            <a:r>
              <a:rPr lang="el-GR" sz="2400" b="1" i="0" u="sng" strike="noStrike" baseline="0" dirty="0">
                <a:solidFill>
                  <a:srgbClr val="00B0F0"/>
                </a:solidFill>
                <a:latin typeface="EUAlbertina"/>
              </a:rPr>
              <a:t>μαγνήτες</a:t>
            </a:r>
            <a:r>
              <a:rPr lang="el-GR" sz="2400" b="0" i="0" u="sng" strike="noStrike" baseline="0" dirty="0">
                <a:solidFill>
                  <a:srgbClr val="211D1E"/>
                </a:solidFill>
                <a:latin typeface="EUAlbertina"/>
              </a:rPr>
              <a:t> 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που είναι ενσωματωμένοι σε κάποια προϊόντα, να θεσπίσει κανόνες για τον </a:t>
            </a:r>
            <a:r>
              <a:rPr lang="el-GR" sz="2400" b="0" i="0" u="none" strike="noStrike" baseline="0" dirty="0">
                <a:solidFill>
                  <a:srgbClr val="FF0000"/>
                </a:solidFill>
                <a:latin typeface="EUAlbertina"/>
              </a:rPr>
              <a:t>υπολογισμό και την επαλήθευση του περιβαλλοντικού αποτυπώματος 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διαφορετικών κρίσιμων πρώτων υλών και να </a:t>
            </a:r>
            <a:r>
              <a:rPr lang="el-GR" sz="2400" b="0" i="0" u="sng" strike="noStrike" baseline="0" dirty="0">
                <a:solidFill>
                  <a:srgbClr val="FF0000"/>
                </a:solidFill>
                <a:latin typeface="EUAlbertina"/>
              </a:rPr>
              <a:t>θεσπίσει κατηγορίες απόδοσης περιβαλλοντικού αποτυπώματος </a:t>
            </a:r>
            <a:r>
              <a:rPr lang="el-GR" sz="2400" b="0" i="0" u="none" strike="noStrike" baseline="0" dirty="0">
                <a:solidFill>
                  <a:srgbClr val="FF0000"/>
                </a:solidFill>
                <a:latin typeface="EUAlbertina"/>
              </a:rPr>
              <a:t>για διαφορετικές κρίσιμες πρώτες ύλες</a:t>
            </a:r>
            <a:r>
              <a:rPr lang="el-GR" sz="2400" b="0" i="0" u="none" strike="noStrike" baseline="0" dirty="0">
                <a:solidFill>
                  <a:srgbClr val="211D1E"/>
                </a:solidFill>
                <a:latin typeface="EUAlbertina"/>
              </a:rPr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0634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CDDEAC-24D0-0964-9E4A-830C94D0FD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8EDB9-CB05-0DBF-905D-544C3A82D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273600"/>
            <a:ext cx="10781820" cy="1144800"/>
          </a:xfrm>
        </p:spPr>
        <p:txBody>
          <a:bodyPr>
            <a:normAutofit fontScale="90000"/>
          </a:bodyPr>
          <a:lstStyle/>
          <a:p>
            <a:r>
              <a:rPr lang="el-GR" sz="3600" b="0" i="1" u="none" strike="noStrike" baseline="0" dirty="0">
                <a:solidFill>
                  <a:srgbClr val="0070C0"/>
                </a:solidFill>
                <a:latin typeface="EUAlbertina"/>
              </a:rPr>
              <a:t>Άρθρο 28</a:t>
            </a:r>
            <a:br>
              <a:rPr lang="el-GR" sz="3600" b="0" i="0" u="none" strike="noStrike" baseline="0" dirty="0">
                <a:solidFill>
                  <a:srgbClr val="0070C0"/>
                </a:solidFill>
                <a:latin typeface="EUAlbertina"/>
              </a:rPr>
            </a:br>
            <a:r>
              <a:rPr lang="el-GR" sz="3600" b="1" i="0" u="none" strike="noStrike" baseline="0" dirty="0" err="1">
                <a:solidFill>
                  <a:srgbClr val="0070C0"/>
                </a:solidFill>
                <a:latin typeface="EUAlbertina"/>
              </a:rPr>
              <a:t>Ανακυκλωσιμότητα</a:t>
            </a:r>
            <a:r>
              <a:rPr lang="el-GR" sz="3600" b="1" i="0" u="none" strike="noStrike" baseline="0" dirty="0">
                <a:solidFill>
                  <a:srgbClr val="0070C0"/>
                </a:solidFill>
                <a:latin typeface="EUAlbertina"/>
              </a:rPr>
              <a:t> των μόνιμων μαγνητών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54B27-AE24-9ED5-A254-8DC3B5BD4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79" y="1418400"/>
            <a:ext cx="11249145" cy="4982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600" b="1" i="0" u="none" strike="noStrike" baseline="0" dirty="0">
                <a:solidFill>
                  <a:srgbClr val="FF0000"/>
                </a:solidFill>
                <a:latin typeface="EUAlbertina"/>
              </a:rPr>
              <a:t>2. </a:t>
            </a:r>
            <a:r>
              <a:rPr lang="el-GR" sz="2600" b="0" i="0" u="none" strike="noStrike" baseline="0" dirty="0">
                <a:solidFill>
                  <a:srgbClr val="211D1E"/>
                </a:solidFill>
                <a:latin typeface="EUAlbertina"/>
              </a:rPr>
              <a:t>Έως τις </a:t>
            </a:r>
            <a:r>
              <a:rPr lang="el-GR" sz="2600" b="1" i="0" u="none" strike="noStrike" baseline="0" dirty="0">
                <a:solidFill>
                  <a:srgbClr val="FF0000"/>
                </a:solidFill>
                <a:latin typeface="EUAlbertina"/>
              </a:rPr>
              <a:t>24 Νοεμβρίου 2026</a:t>
            </a:r>
            <a:r>
              <a:rPr lang="el-GR" sz="2600" b="0" i="0" u="none" strike="noStrike" baseline="0" dirty="0">
                <a:solidFill>
                  <a:srgbClr val="211D1E"/>
                </a:solidFill>
                <a:latin typeface="EUAlbertina"/>
              </a:rPr>
              <a:t>, η Επιτροπή εκδίδει εκτελεστική πράξη για τον </a:t>
            </a:r>
            <a:r>
              <a:rPr lang="el-GR" sz="2600" b="1" i="0" u="sng" strike="noStrike" baseline="0" dirty="0">
                <a:solidFill>
                  <a:srgbClr val="FF0000"/>
                </a:solidFill>
                <a:latin typeface="EUAlbertina"/>
              </a:rPr>
              <a:t>καθορισμό </a:t>
            </a:r>
            <a:r>
              <a:rPr lang="el-GR" sz="2600" b="0" i="0" u="sng" strike="noStrike" baseline="0" dirty="0">
                <a:solidFill>
                  <a:srgbClr val="211D1E"/>
                </a:solidFill>
                <a:latin typeface="EUAlbertina"/>
              </a:rPr>
              <a:t>τ</a:t>
            </a:r>
            <a:r>
              <a:rPr lang="el-GR" sz="2600" u="sng" dirty="0">
                <a:solidFill>
                  <a:srgbClr val="211D1E"/>
                </a:solidFill>
                <a:latin typeface="EUAlbertina"/>
              </a:rPr>
              <a:t>ης </a:t>
            </a:r>
            <a:r>
              <a:rPr lang="el-GR" sz="2600" b="1" u="sng" dirty="0">
                <a:solidFill>
                  <a:schemeClr val="tx1"/>
                </a:solidFill>
                <a:latin typeface="EUAlbertina"/>
              </a:rPr>
              <a:t>μορφής και του </a:t>
            </a:r>
            <a:r>
              <a:rPr lang="el-GR" sz="2600" b="1" i="0" u="sng" strike="noStrike" baseline="0" dirty="0">
                <a:solidFill>
                  <a:schemeClr val="tx1"/>
                </a:solidFill>
                <a:latin typeface="EUAlbertina"/>
              </a:rPr>
              <a:t>τύπου </a:t>
            </a:r>
            <a:r>
              <a:rPr lang="el-GR" sz="2600" b="1" i="0" u="sng" strike="noStrike" baseline="0" dirty="0">
                <a:solidFill>
                  <a:srgbClr val="FF0000"/>
                </a:solidFill>
                <a:latin typeface="EUAlbertina"/>
              </a:rPr>
              <a:t>σήμανσης</a:t>
            </a:r>
            <a:r>
              <a:rPr lang="el-GR" sz="2600" b="1" i="0" u="none" strike="noStrike" baseline="0" dirty="0">
                <a:solidFill>
                  <a:srgbClr val="211D1E"/>
                </a:solidFill>
                <a:latin typeface="EUAlbertina"/>
              </a:rPr>
              <a:t> </a:t>
            </a:r>
            <a:r>
              <a:rPr lang="en-US" sz="2600" b="1" i="0" u="none" strike="noStrike" baseline="0" dirty="0">
                <a:solidFill>
                  <a:srgbClr val="211D1E"/>
                </a:solidFill>
                <a:latin typeface="EUAlbertina"/>
              </a:rPr>
              <a:t>(labelling) </a:t>
            </a:r>
            <a:r>
              <a:rPr lang="el-GR" sz="2600" b="0" i="0" u="none" strike="noStrike" baseline="0" dirty="0">
                <a:solidFill>
                  <a:srgbClr val="211D1E"/>
                </a:solidFill>
                <a:latin typeface="EUAlbertina"/>
              </a:rPr>
              <a:t>για την επισήμανση που αναφέρεται στην παράγραφο 1 του παρόντος άρθρου. Η εν λόγω εκτελεστική πράξη εγκρίνεται σύμφωνα με τη διαδικασία εξέτασης που αναφέρεται στο άρθρο 39 παράγραφος 3.</a:t>
            </a:r>
          </a:p>
          <a:p>
            <a:pPr marL="0" indent="0">
              <a:buNone/>
            </a:pPr>
            <a:r>
              <a:rPr lang="el-GR" sz="2600" b="1" i="0" u="none" strike="noStrike" baseline="0" dirty="0">
                <a:solidFill>
                  <a:srgbClr val="FF0000"/>
                </a:solidFill>
                <a:latin typeface="EUAlbertina"/>
              </a:rPr>
              <a:t>3. </a:t>
            </a:r>
            <a:r>
              <a:rPr lang="el-GR" sz="2600" b="1" i="0" u="none" strike="noStrike" baseline="0" dirty="0">
                <a:solidFill>
                  <a:srgbClr val="0070C0"/>
                </a:solidFill>
                <a:latin typeface="EUAlbertina"/>
              </a:rPr>
              <a:t>Δύο έτη </a:t>
            </a:r>
            <a:r>
              <a:rPr lang="el-GR" sz="2600" b="0" i="0" u="none" strike="noStrike" baseline="0" dirty="0">
                <a:solidFill>
                  <a:srgbClr val="211D1E"/>
                </a:solidFill>
                <a:latin typeface="EUAlbertina"/>
              </a:rPr>
              <a:t>από την ημερομηνία έναρξης ισχύος της εκτελεστικής πράξης που αναφέρεται στην παράγραφο 2, </a:t>
            </a:r>
            <a:r>
              <a:rPr lang="el-GR" sz="2600" b="1" i="0" u="sng" strike="noStrike" baseline="0" dirty="0">
                <a:solidFill>
                  <a:srgbClr val="0070C0"/>
                </a:solidFill>
                <a:latin typeface="EUAlbertina"/>
              </a:rPr>
              <a:t>κάθε φυσικό ή νομικό πρόσωπο που θέτει σε κυκλοφορία στην αγορά τα προϊόντα</a:t>
            </a:r>
            <a:r>
              <a:rPr lang="el-GR" sz="2600" b="1" i="0" u="none" strike="noStrike" baseline="0" dirty="0">
                <a:solidFill>
                  <a:srgbClr val="0070C0"/>
                </a:solidFill>
                <a:latin typeface="EUAlbertina"/>
              </a:rPr>
              <a:t> </a:t>
            </a:r>
            <a:r>
              <a:rPr lang="el-GR" sz="2600" b="0" i="0" u="none" strike="noStrike" baseline="0" dirty="0">
                <a:solidFill>
                  <a:srgbClr val="211D1E"/>
                </a:solidFill>
                <a:latin typeface="EUAlbertina"/>
              </a:rPr>
              <a:t>που αναφέρονται στην παράγραφο 1 και </a:t>
            </a:r>
            <a:r>
              <a:rPr lang="el-GR" sz="2600" b="1" i="0" u="sng" strike="noStrike" baseline="0" dirty="0">
                <a:solidFill>
                  <a:srgbClr val="FF0000"/>
                </a:solidFill>
                <a:latin typeface="EUAlbertina"/>
              </a:rPr>
              <a:t>τα οποία περιλαμβάνουν έναν ή περισσότερους </a:t>
            </a:r>
            <a:r>
              <a:rPr lang="el-GR" sz="2600" b="1" i="0" u="sng" strike="noStrike" baseline="0" dirty="0">
                <a:solidFill>
                  <a:srgbClr val="00B0F0"/>
                </a:solidFill>
                <a:latin typeface="EUAlbertina"/>
              </a:rPr>
              <a:t>μόνιμους μαγνήτες</a:t>
            </a:r>
            <a:r>
              <a:rPr lang="el-GR" sz="2600" b="0" i="0" u="sng" strike="noStrike" baseline="0" dirty="0">
                <a:solidFill>
                  <a:srgbClr val="00B0F0"/>
                </a:solidFill>
                <a:latin typeface="EUAlbertina"/>
              </a:rPr>
              <a:t> </a:t>
            </a:r>
            <a:r>
              <a:rPr lang="el-GR" sz="2600" b="0" i="0" u="none" strike="noStrike" baseline="0" dirty="0">
                <a:solidFill>
                  <a:srgbClr val="211D1E"/>
                </a:solidFill>
                <a:latin typeface="EUAlbertina"/>
              </a:rPr>
              <a:t>των τύπων που αναφέρονται στην παράγραφο 1 στοιχείο (β) </a:t>
            </a:r>
            <a:r>
              <a:rPr lang="el-GR" sz="2800" b="1" i="0" u="sng" strike="noStrike" baseline="0" dirty="0">
                <a:solidFill>
                  <a:srgbClr val="211D1E"/>
                </a:solidFill>
                <a:latin typeface="EUAlbertina"/>
              </a:rPr>
              <a:t>εξασφαλίζει την παρουσία φορέα δεδομένων (πινακίδα) επί ή εντός του προϊόντος</a:t>
            </a:r>
            <a:r>
              <a:rPr lang="el-GR" sz="2600" b="0" i="0" u="none" strike="noStrike" baseline="0" dirty="0">
                <a:solidFill>
                  <a:srgbClr val="211D1E"/>
                </a:solidFill>
                <a:latin typeface="EUAlbertin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0785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592A8F-0555-A6C6-53F4-783944DBE8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035D0-E285-441B-0C70-9B115F086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0" y="123826"/>
            <a:ext cx="11982449" cy="1294574"/>
          </a:xfrm>
        </p:spPr>
        <p:txBody>
          <a:bodyPr>
            <a:normAutofit fontScale="90000"/>
          </a:bodyPr>
          <a:lstStyle/>
          <a:p>
            <a:r>
              <a:rPr lang="el-GR" sz="3600" b="0" i="1" u="none" strike="noStrike" baseline="0" dirty="0">
                <a:solidFill>
                  <a:srgbClr val="0070C0"/>
                </a:solidFill>
                <a:latin typeface="EUAlbertina"/>
              </a:rPr>
              <a:t>Άρθρο 24</a:t>
            </a:r>
            <a:br>
              <a:rPr lang="el-GR" sz="3600" b="0" i="0" u="none" strike="noStrike" baseline="0" dirty="0">
                <a:solidFill>
                  <a:srgbClr val="0070C0"/>
                </a:solidFill>
                <a:latin typeface="EUAlbertina"/>
              </a:rPr>
            </a:br>
            <a:r>
              <a:rPr lang="el-GR" sz="3600" b="1" i="0" u="none" strike="noStrike" baseline="0" dirty="0">
                <a:solidFill>
                  <a:srgbClr val="0070C0"/>
                </a:solidFill>
                <a:latin typeface="EUAlbertina"/>
              </a:rPr>
              <a:t>Ετοιμότητα των εταιρειών όσον αφορά την </a:t>
            </a:r>
            <a:r>
              <a:rPr lang="el-GR" sz="3600" b="1" i="0" u="sng" strike="noStrike" baseline="0" dirty="0">
                <a:solidFill>
                  <a:srgbClr val="0070C0"/>
                </a:solidFill>
                <a:latin typeface="EUAlbertina"/>
              </a:rPr>
              <a:t>αντιμετώπιση κινδύνων</a:t>
            </a:r>
            <a:endParaRPr lang="en-US" sz="3600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B06F4-BF65-990B-B7B1-62974F19C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79" y="1418401"/>
            <a:ext cx="11306175" cy="531577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2600" b="1" i="0" u="none" strike="noStrike" baseline="0" dirty="0">
                <a:solidFill>
                  <a:srgbClr val="FF0000"/>
                </a:solidFill>
                <a:latin typeface="EUAlbertina"/>
              </a:rPr>
              <a:t>2. </a:t>
            </a:r>
            <a:r>
              <a:rPr lang="el-GR" sz="2600" b="0" i="0" u="none" strike="noStrike" baseline="0" dirty="0">
                <a:solidFill>
                  <a:srgbClr val="211D1E"/>
                </a:solidFill>
                <a:latin typeface="EUAlbertina"/>
              </a:rPr>
              <a:t>Οι </a:t>
            </a:r>
            <a:r>
              <a:rPr lang="el-GR" sz="2600" b="1" i="0" u="sng" strike="noStrike" baseline="0" dirty="0">
                <a:solidFill>
                  <a:srgbClr val="0070C0"/>
                </a:solidFill>
                <a:latin typeface="EUAlbertina"/>
              </a:rPr>
              <a:t>μεγάλες επιχειρήσεις </a:t>
            </a:r>
            <a:r>
              <a:rPr lang="el-GR" sz="2600" b="0" i="0" u="none" strike="noStrike" baseline="0" dirty="0">
                <a:solidFill>
                  <a:srgbClr val="211D1E"/>
                </a:solidFill>
                <a:latin typeface="EUAlbertina"/>
              </a:rPr>
              <a:t>που αναφέρονται στην </a:t>
            </a:r>
            <a:r>
              <a:rPr lang="el-GR" sz="2600" b="0" i="0" u="none" strike="noStrike" baseline="0" dirty="0">
                <a:solidFill>
                  <a:srgbClr val="FF0000"/>
                </a:solidFill>
                <a:latin typeface="EUAlbertina"/>
              </a:rPr>
              <a:t>παράγραφο 1</a:t>
            </a:r>
            <a:r>
              <a:rPr lang="el-GR" sz="2600" b="0" i="0" u="none" strike="noStrike" baseline="0" dirty="0">
                <a:solidFill>
                  <a:srgbClr val="211D1E"/>
                </a:solidFill>
                <a:latin typeface="EUAlbertina"/>
              </a:rPr>
              <a:t> διενεργούν, </a:t>
            </a:r>
            <a:r>
              <a:rPr lang="el-GR" sz="2600" b="1" i="0" u="sng" strike="noStrike" baseline="0" dirty="0">
                <a:solidFill>
                  <a:srgbClr val="FF0000"/>
                </a:solidFill>
                <a:latin typeface="EUAlbertina"/>
              </a:rPr>
              <a:t>τουλάχιστον κάθε τρία έτη </a:t>
            </a:r>
            <a:r>
              <a:rPr lang="el-GR" sz="2600" b="0" i="0" u="none" strike="noStrike" baseline="0" dirty="0">
                <a:solidFill>
                  <a:srgbClr val="211D1E"/>
                </a:solidFill>
                <a:latin typeface="EUAlbertina"/>
              </a:rPr>
              <a:t>και στον βαθμό που </a:t>
            </a:r>
            <a:r>
              <a:rPr lang="el-GR" sz="2600" b="0" i="0" u="sng" strike="noStrike" baseline="0" dirty="0">
                <a:solidFill>
                  <a:srgbClr val="211D1E"/>
                </a:solidFill>
                <a:latin typeface="EUAlbertina"/>
              </a:rPr>
              <a:t>οι απαιτούμενες πληροφορίες </a:t>
            </a:r>
            <a:r>
              <a:rPr lang="el-GR" sz="2600" b="0" i="0" u="none" strike="noStrike" baseline="0" dirty="0">
                <a:solidFill>
                  <a:srgbClr val="211D1E"/>
                </a:solidFill>
                <a:latin typeface="EUAlbertina"/>
              </a:rPr>
              <a:t>είναι διαθέσιμες σε αυτές, </a:t>
            </a:r>
            <a:r>
              <a:rPr lang="el-GR" sz="2600" b="1" i="0" u="sng" strike="noStrike" baseline="0" dirty="0">
                <a:solidFill>
                  <a:srgbClr val="FF0000"/>
                </a:solidFill>
                <a:latin typeface="EUAlbertina"/>
              </a:rPr>
              <a:t>εκτίμηση κινδύνου </a:t>
            </a:r>
            <a:r>
              <a:rPr lang="el-GR" sz="2600" b="0" i="0" u="sng" strike="noStrike" baseline="0" dirty="0">
                <a:solidFill>
                  <a:srgbClr val="211D1E"/>
                </a:solidFill>
                <a:latin typeface="EUAlbertina"/>
              </a:rPr>
              <a:t>της αλυσίδας εφοδιασμού </a:t>
            </a:r>
            <a:r>
              <a:rPr lang="el-GR" sz="2600" b="0" i="0" u="none" strike="noStrike" baseline="0" dirty="0">
                <a:solidFill>
                  <a:srgbClr val="211D1E"/>
                </a:solidFill>
                <a:latin typeface="EUAlbertina"/>
              </a:rPr>
              <a:t>τους πρώτων υλών των πρώτων υλών στρατηγικής σημασίας, η οποία περιλαμβάνει:</a:t>
            </a:r>
            <a:endParaRPr lang="en-US" sz="2600" b="0" i="0" u="none" strike="noStrike" baseline="0" dirty="0">
              <a:solidFill>
                <a:srgbClr val="211D1E"/>
              </a:solidFill>
              <a:latin typeface="EUAlbertina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l-GR" sz="2600" b="1" i="0" u="sng" strike="noStrike" baseline="0" dirty="0">
                <a:solidFill>
                  <a:srgbClr val="FF0000"/>
                </a:solidFill>
                <a:latin typeface="EUAlbertina"/>
              </a:rPr>
              <a:t>χαρτογράφηση</a:t>
            </a:r>
            <a:r>
              <a:rPr lang="el-GR" sz="2600" b="1" i="0" u="sng" strike="noStrike" baseline="0" dirty="0">
                <a:solidFill>
                  <a:srgbClr val="211D1E"/>
                </a:solidFill>
                <a:latin typeface="EUAlbertina"/>
              </a:rPr>
              <a:t> του τόπου </a:t>
            </a:r>
            <a:r>
              <a:rPr lang="el-GR" sz="2600" b="0" i="0" u="none" strike="noStrike" baseline="0" dirty="0">
                <a:solidFill>
                  <a:srgbClr val="FF0000"/>
                </a:solidFill>
                <a:latin typeface="EUAlbertina"/>
              </a:rPr>
              <a:t>εξόρυξης</a:t>
            </a:r>
            <a:r>
              <a:rPr lang="el-GR" sz="2600" b="0" i="0" u="none" strike="noStrike" baseline="0" dirty="0">
                <a:solidFill>
                  <a:srgbClr val="211D1E"/>
                </a:solidFill>
                <a:latin typeface="EUAlbertina"/>
              </a:rPr>
              <a:t>, </a:t>
            </a:r>
            <a:r>
              <a:rPr lang="el-GR" sz="2600" b="1" i="0" u="sng" strike="noStrike" baseline="0" dirty="0">
                <a:solidFill>
                  <a:srgbClr val="0070C0"/>
                </a:solidFill>
                <a:latin typeface="EUAlbertina"/>
              </a:rPr>
              <a:t>επεξεργασίας ή ανακύκλωσης </a:t>
            </a:r>
            <a:r>
              <a:rPr lang="el-GR" sz="2600" b="0" i="0" u="none" strike="noStrike" baseline="0" dirty="0">
                <a:solidFill>
                  <a:srgbClr val="211D1E"/>
                </a:solidFill>
                <a:latin typeface="EUAlbertina"/>
              </a:rPr>
              <a:t>των πρώτων υλών στρατηγικής σημασίας που χρησιμοποιούνται·</a:t>
            </a:r>
            <a:endParaRPr lang="en-US" sz="2600" b="0" i="0" u="none" strike="noStrike" baseline="0" dirty="0">
              <a:solidFill>
                <a:srgbClr val="211D1E"/>
              </a:solidFill>
              <a:latin typeface="EUAlbertina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l-GR" sz="2600" b="1" i="0" u="sng" strike="noStrike" baseline="0" dirty="0">
                <a:solidFill>
                  <a:srgbClr val="FF0000"/>
                </a:solidFill>
                <a:latin typeface="EUAlbertina"/>
              </a:rPr>
              <a:t>ανάλυση των παραγόντων </a:t>
            </a:r>
            <a:r>
              <a:rPr lang="el-GR" sz="2600" b="0" i="0" u="none" strike="noStrike" baseline="0" dirty="0">
                <a:solidFill>
                  <a:srgbClr val="211D1E"/>
                </a:solidFill>
                <a:latin typeface="EUAlbertina"/>
              </a:rPr>
              <a:t>που </a:t>
            </a:r>
            <a:r>
              <a:rPr lang="el-GR" sz="2600" b="0" i="0" u="sng" strike="noStrike" baseline="0" dirty="0">
                <a:solidFill>
                  <a:srgbClr val="211D1E"/>
                </a:solidFill>
                <a:latin typeface="EUAlbertina"/>
              </a:rPr>
              <a:t>ενδέχεται </a:t>
            </a:r>
            <a:r>
              <a:rPr lang="el-GR" sz="2600" b="0" i="0" u="sng" strike="noStrike" baseline="0" dirty="0">
                <a:solidFill>
                  <a:srgbClr val="FF0000"/>
                </a:solidFill>
                <a:latin typeface="EUAlbertina"/>
              </a:rPr>
              <a:t>να επηρεάσουν τον εφοδιασμό </a:t>
            </a:r>
            <a:r>
              <a:rPr lang="el-GR" sz="2600" b="0" i="0" u="sng" strike="noStrike" baseline="0" dirty="0">
                <a:solidFill>
                  <a:srgbClr val="211D1E"/>
                </a:solidFill>
                <a:latin typeface="EUAlbertina"/>
              </a:rPr>
              <a:t>τους σε πρώτες ύλες στρατηγικής σημασίας</a:t>
            </a:r>
            <a:r>
              <a:rPr lang="el-GR" sz="2600" b="0" i="0" u="none" strike="noStrike" baseline="0" dirty="0">
                <a:solidFill>
                  <a:srgbClr val="211D1E"/>
                </a:solidFill>
                <a:latin typeface="EUAlbertina"/>
              </a:rPr>
              <a:t>·</a:t>
            </a:r>
            <a:endParaRPr lang="en-US" sz="2600" b="0" i="0" u="none" strike="noStrike" baseline="0" dirty="0">
              <a:solidFill>
                <a:srgbClr val="211D1E"/>
              </a:solidFill>
              <a:latin typeface="EUAlbertina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l-GR" sz="2600" b="1" i="0" u="sng" strike="noStrike" baseline="0" dirty="0">
                <a:solidFill>
                  <a:srgbClr val="FF0000"/>
                </a:solidFill>
                <a:latin typeface="EUAlbertina"/>
              </a:rPr>
              <a:t>αξιολόγηση των τρωτών σημείων </a:t>
            </a:r>
            <a:r>
              <a:rPr lang="el-GR" sz="2600" b="0" i="0" u="none" strike="noStrike" baseline="0" dirty="0">
                <a:solidFill>
                  <a:srgbClr val="211D1E"/>
                </a:solidFill>
                <a:latin typeface="EUAlbertina"/>
              </a:rPr>
              <a:t>τους </a:t>
            </a:r>
            <a:r>
              <a:rPr lang="el-GR" sz="2600" b="0" i="0" u="sng" strike="noStrike" baseline="0" dirty="0">
                <a:solidFill>
                  <a:srgbClr val="211D1E"/>
                </a:solidFill>
                <a:latin typeface="EUAlbertina"/>
              </a:rPr>
              <a:t>σε </a:t>
            </a:r>
            <a:r>
              <a:rPr lang="el-GR" sz="2600" b="1" i="0" u="sng" strike="noStrike" baseline="0" dirty="0">
                <a:solidFill>
                  <a:srgbClr val="0070C0"/>
                </a:solidFill>
                <a:latin typeface="EUAlbertina"/>
              </a:rPr>
              <a:t>διαταραχές του εφοδιασμού</a:t>
            </a:r>
            <a:r>
              <a:rPr lang="el-GR" sz="2600" b="0" i="0" u="none" strike="noStrike" baseline="0" dirty="0">
                <a:solidFill>
                  <a:srgbClr val="211D1E"/>
                </a:solidFill>
                <a:latin typeface="EUAlbertina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43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01915B-F04C-DF41-7BD0-83E3920482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E97EE-8DBF-7A40-9591-2607E2500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0"/>
            <a:ext cx="11201400" cy="981076"/>
          </a:xfrm>
        </p:spPr>
        <p:txBody>
          <a:bodyPr>
            <a:normAutofit fontScale="90000"/>
          </a:bodyPr>
          <a:lstStyle/>
          <a:p>
            <a:r>
              <a:rPr lang="el-GR" sz="3600" b="0" i="1" u="none" strike="noStrike" baseline="0" dirty="0">
                <a:solidFill>
                  <a:srgbClr val="0070C0"/>
                </a:solidFill>
                <a:latin typeface="EUAlbertina"/>
              </a:rPr>
              <a:t>Άρθρο 28</a:t>
            </a:r>
            <a:br>
              <a:rPr lang="el-GR" sz="3600" b="0" i="0" u="none" strike="noStrike" baseline="0" dirty="0">
                <a:solidFill>
                  <a:srgbClr val="0070C0"/>
                </a:solidFill>
                <a:latin typeface="EUAlbertina"/>
              </a:rPr>
            </a:br>
            <a:r>
              <a:rPr lang="el-GR" sz="3600" b="1" i="0" u="none" strike="noStrike" baseline="0" dirty="0" err="1">
                <a:solidFill>
                  <a:srgbClr val="0070C0"/>
                </a:solidFill>
                <a:latin typeface="EUAlbertina"/>
              </a:rPr>
              <a:t>Ανακυκλωσιμότητα</a:t>
            </a:r>
            <a:r>
              <a:rPr lang="el-GR" sz="3600" b="1" i="0" u="none" strike="noStrike" baseline="0" dirty="0">
                <a:solidFill>
                  <a:srgbClr val="0070C0"/>
                </a:solidFill>
                <a:latin typeface="EUAlbertina"/>
              </a:rPr>
              <a:t> των μόνιμων μαγνητών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7CA56-0375-CB12-367F-06A014330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79" y="1095375"/>
            <a:ext cx="11487271" cy="56007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sz="1800" b="1" i="0" u="none" strike="noStrike" baseline="0" dirty="0">
                <a:solidFill>
                  <a:srgbClr val="FF0000"/>
                </a:solidFill>
                <a:latin typeface="EUAlbertina"/>
              </a:rPr>
              <a:t>4. </a:t>
            </a:r>
            <a:r>
              <a:rPr lang="el-GR" sz="1800" b="0" i="0" u="none" strike="noStrike" baseline="0" dirty="0">
                <a:solidFill>
                  <a:srgbClr val="211D1E"/>
                </a:solidFill>
                <a:latin typeface="EUAlbertina"/>
              </a:rPr>
              <a:t>Ο </a:t>
            </a:r>
            <a:r>
              <a:rPr lang="el-GR" sz="1800" b="1" i="0" u="none" strike="noStrike" baseline="0" dirty="0">
                <a:solidFill>
                  <a:srgbClr val="FF0000"/>
                </a:solidFill>
                <a:latin typeface="EUAlbertina"/>
              </a:rPr>
              <a:t>φορέας δεδομένων </a:t>
            </a:r>
            <a:r>
              <a:rPr lang="el-GR" sz="1800" b="0" i="0" u="none" strike="noStrike" baseline="0" dirty="0">
                <a:solidFill>
                  <a:srgbClr val="211D1E"/>
                </a:solidFill>
                <a:latin typeface="EUAlbertina"/>
              </a:rPr>
              <a:t>που αναφέρεται στην παράγραφο 3 συνδέεται με </a:t>
            </a:r>
            <a:r>
              <a:rPr lang="el-GR" sz="1800" b="0" i="0" u="none" strike="noStrike" baseline="0" dirty="0">
                <a:solidFill>
                  <a:srgbClr val="FF0000"/>
                </a:solidFill>
                <a:latin typeface="EUAlbertina"/>
              </a:rPr>
              <a:t>μοναδικό αναγνωριστικό κωδικό προϊόντος </a:t>
            </a:r>
            <a:r>
              <a:rPr lang="el-GR" sz="1800" b="0" i="0" u="none" strike="noStrike" baseline="0" dirty="0">
                <a:solidFill>
                  <a:srgbClr val="211D1E"/>
                </a:solidFill>
                <a:latin typeface="EUAlbertina"/>
              </a:rPr>
              <a:t>που παρέχει πρόσβαση στα ακόλουθα:</a:t>
            </a:r>
            <a:endParaRPr lang="en-US" sz="1800" b="0" i="0" u="none" strike="noStrike" baseline="0" dirty="0">
              <a:solidFill>
                <a:srgbClr val="000000"/>
              </a:solidFill>
              <a:latin typeface="EUAlbertina"/>
            </a:endParaRPr>
          </a:p>
          <a:p>
            <a:pPr marL="0" indent="0">
              <a:buNone/>
            </a:pPr>
            <a:r>
              <a:rPr lang="el-GR" sz="1800" b="1" i="0" u="sng" strike="noStrike" baseline="0" dirty="0">
                <a:solidFill>
                  <a:srgbClr val="211D1E"/>
                </a:solidFill>
                <a:latin typeface="EUAlbertina"/>
              </a:rPr>
              <a:t>το </a:t>
            </a:r>
            <a:r>
              <a:rPr lang="el-GR" b="1" i="0" u="sng" strike="noStrike" baseline="0" dirty="0">
                <a:solidFill>
                  <a:srgbClr val="FF0000"/>
                </a:solidFill>
                <a:latin typeface="EUAlbertina"/>
              </a:rPr>
              <a:t>όνομα</a:t>
            </a:r>
            <a:r>
              <a:rPr lang="el-GR" b="1" i="0" u="sng" strike="noStrike" baseline="0" dirty="0">
                <a:solidFill>
                  <a:srgbClr val="211D1E"/>
                </a:solidFill>
                <a:latin typeface="EUAlbertina"/>
              </a:rPr>
              <a:t>, την </a:t>
            </a:r>
            <a:r>
              <a:rPr lang="el-GR" b="1" i="0" u="sng" strike="noStrike" baseline="0" dirty="0">
                <a:solidFill>
                  <a:srgbClr val="FF0000"/>
                </a:solidFill>
                <a:latin typeface="EUAlbertina"/>
              </a:rPr>
              <a:t>καταχωρισμένη εμπορική επωνυμία </a:t>
            </a:r>
            <a:r>
              <a:rPr lang="el-GR" b="1" i="0" u="sng" strike="noStrike" baseline="0" dirty="0">
                <a:solidFill>
                  <a:srgbClr val="211D1E"/>
                </a:solidFill>
                <a:latin typeface="EUAlbertina"/>
              </a:rPr>
              <a:t>ή το </a:t>
            </a:r>
            <a:r>
              <a:rPr lang="el-GR" b="1" i="0" u="sng" strike="noStrike" baseline="0" dirty="0">
                <a:solidFill>
                  <a:srgbClr val="FF0000"/>
                </a:solidFill>
                <a:latin typeface="EUAlbertina"/>
              </a:rPr>
              <a:t>καταχωρισμένο εμπορικό σήμα </a:t>
            </a:r>
            <a:r>
              <a:rPr lang="el-GR" b="1" i="0" u="sng" strike="noStrike" baseline="0" dirty="0">
                <a:solidFill>
                  <a:srgbClr val="211D1E"/>
                </a:solidFill>
                <a:latin typeface="EUAlbertina"/>
              </a:rPr>
              <a:t>και την </a:t>
            </a:r>
            <a:r>
              <a:rPr lang="el-GR" b="1" i="0" u="sng" strike="noStrike" baseline="0" dirty="0">
                <a:solidFill>
                  <a:srgbClr val="FF0000"/>
                </a:solidFill>
                <a:latin typeface="EUAlbertina"/>
              </a:rPr>
              <a:t>ταχυδρομική διεύθυνση του υπεύθυνου φυσικού ή νομικού προσώπου </a:t>
            </a:r>
            <a:r>
              <a:rPr lang="el-GR" sz="1800" b="1" i="0" u="sng" strike="noStrike" baseline="0" dirty="0">
                <a:solidFill>
                  <a:srgbClr val="211D1E"/>
                </a:solidFill>
                <a:latin typeface="EUAlbertina"/>
              </a:rPr>
              <a:t>και, εφόσον υπάρχουν, τα </a:t>
            </a:r>
            <a:r>
              <a:rPr lang="el-GR" b="1" i="0" u="sng" strike="noStrike" baseline="0" dirty="0">
                <a:solidFill>
                  <a:srgbClr val="FF0000"/>
                </a:solidFill>
                <a:latin typeface="EUAlbertina"/>
              </a:rPr>
              <a:t>ηλεκτρονικά μέσα επικοινωνίας του</a:t>
            </a:r>
            <a:r>
              <a:rPr lang="el-GR" sz="1800" b="1" i="0" u="sng" strike="noStrike" baseline="0" dirty="0">
                <a:solidFill>
                  <a:srgbClr val="211D1E"/>
                </a:solidFill>
                <a:latin typeface="EUAlbertina"/>
              </a:rPr>
              <a:t>·</a:t>
            </a:r>
          </a:p>
          <a:p>
            <a:pPr marL="0" indent="0">
              <a:buNone/>
            </a:pPr>
            <a:r>
              <a:rPr lang="el-GR" sz="1800" b="1" i="0" u="none" strike="noStrike" baseline="0" dirty="0">
                <a:solidFill>
                  <a:srgbClr val="211D1E"/>
                </a:solidFill>
                <a:latin typeface="EUAlbertina"/>
              </a:rPr>
              <a:t>πληροφορίες σχετικά με το </a:t>
            </a:r>
            <a:r>
              <a:rPr lang="el-GR" sz="1800" b="1" i="0" u="sng" strike="noStrike" baseline="0" dirty="0">
                <a:solidFill>
                  <a:srgbClr val="FF0000"/>
                </a:solidFill>
                <a:latin typeface="EUAlbertina"/>
              </a:rPr>
              <a:t>βάρος</a:t>
            </a:r>
            <a:r>
              <a:rPr lang="el-GR" sz="1800" b="1" i="0" u="sng" strike="noStrike" baseline="0" dirty="0">
                <a:solidFill>
                  <a:srgbClr val="211D1E"/>
                </a:solidFill>
                <a:latin typeface="EUAlbertina"/>
              </a:rPr>
              <a:t>, τη </a:t>
            </a:r>
            <a:r>
              <a:rPr lang="el-GR" sz="1800" b="1" i="0" u="sng" strike="noStrike" baseline="0" dirty="0">
                <a:solidFill>
                  <a:srgbClr val="FF0000"/>
                </a:solidFill>
                <a:latin typeface="EUAlbertina"/>
              </a:rPr>
              <a:t>θέση </a:t>
            </a:r>
            <a:r>
              <a:rPr lang="el-GR" sz="1800" b="1" i="0" u="sng" strike="noStrike" baseline="0" dirty="0">
                <a:solidFill>
                  <a:schemeClr val="tx1"/>
                </a:solidFill>
                <a:latin typeface="EUAlbertina"/>
              </a:rPr>
              <a:t>και</a:t>
            </a:r>
            <a:r>
              <a:rPr lang="el-GR" sz="1800" b="1" i="0" u="sng" strike="noStrike" baseline="0" dirty="0">
                <a:solidFill>
                  <a:srgbClr val="211D1E"/>
                </a:solidFill>
                <a:latin typeface="EUAlbertina"/>
              </a:rPr>
              <a:t> τη </a:t>
            </a:r>
            <a:r>
              <a:rPr lang="el-GR" sz="1800" b="1" i="0" u="sng" strike="noStrike" baseline="0" dirty="0">
                <a:solidFill>
                  <a:srgbClr val="FF0000"/>
                </a:solidFill>
                <a:latin typeface="EUAlbertina"/>
              </a:rPr>
              <a:t>χημική σύνθεση </a:t>
            </a:r>
            <a:r>
              <a:rPr lang="el-GR" sz="1800" b="1" i="0" u="sng" strike="noStrike" baseline="0" dirty="0">
                <a:solidFill>
                  <a:srgbClr val="211D1E"/>
                </a:solidFill>
                <a:latin typeface="EUAlbertina"/>
              </a:rPr>
              <a:t>όλων των </a:t>
            </a:r>
            <a:r>
              <a:rPr lang="el-GR" sz="1800" b="1" i="0" u="sng" strike="noStrike" baseline="0" dirty="0">
                <a:solidFill>
                  <a:srgbClr val="FF0000"/>
                </a:solidFill>
                <a:latin typeface="EUAlbertina"/>
              </a:rPr>
              <a:t>μεμονωμένων μόνιμων μαγνητών </a:t>
            </a:r>
            <a:r>
              <a:rPr lang="el-GR" sz="1800" b="1" i="0" u="none" strike="noStrike" baseline="0" dirty="0">
                <a:solidFill>
                  <a:srgbClr val="211D1E"/>
                </a:solidFill>
                <a:latin typeface="EUAlbertina"/>
              </a:rPr>
              <a:t>που </a:t>
            </a:r>
            <a:r>
              <a:rPr lang="el-GR" sz="1800" b="1" i="0" u="none" strike="noStrike" baseline="0" dirty="0">
                <a:solidFill>
                  <a:srgbClr val="FF0000"/>
                </a:solidFill>
                <a:latin typeface="EUAlbertina"/>
              </a:rPr>
              <a:t>περιλαμβάνονται στο προϊόν</a:t>
            </a:r>
            <a:r>
              <a:rPr lang="el-GR" sz="1800" b="1" i="0" u="none" strike="noStrike" baseline="0" dirty="0">
                <a:solidFill>
                  <a:srgbClr val="211D1E"/>
                </a:solidFill>
                <a:latin typeface="EUAlbertina"/>
              </a:rPr>
              <a:t>, καθώς και σχετικά με την </a:t>
            </a:r>
            <a:r>
              <a:rPr lang="el-GR" sz="1800" b="1" i="0" u="sng" strike="noStrike" baseline="0" dirty="0">
                <a:solidFill>
                  <a:srgbClr val="FF0000"/>
                </a:solidFill>
                <a:latin typeface="EUAlbertina"/>
              </a:rPr>
              <a:t>παρουσία και τον τύπο των μαγνητικών επιστρώσεων</a:t>
            </a:r>
            <a:r>
              <a:rPr lang="el-GR" sz="1800" b="1" i="0" u="none" strike="noStrike" baseline="0" dirty="0">
                <a:solidFill>
                  <a:srgbClr val="211D1E"/>
                </a:solidFill>
                <a:latin typeface="EUAlbertina"/>
              </a:rPr>
              <a:t>, της </a:t>
            </a:r>
            <a:r>
              <a:rPr lang="el-GR" sz="1800" b="1" i="0" u="none" strike="noStrike" baseline="0" dirty="0">
                <a:solidFill>
                  <a:srgbClr val="FF0000"/>
                </a:solidFill>
                <a:latin typeface="EUAlbertina"/>
              </a:rPr>
              <a:t>κόλλας </a:t>
            </a:r>
            <a:r>
              <a:rPr lang="el-GR" sz="1800" b="1" i="0" u="none" strike="noStrike" baseline="0" dirty="0">
                <a:solidFill>
                  <a:srgbClr val="211D1E"/>
                </a:solidFill>
                <a:latin typeface="EUAlbertina"/>
              </a:rPr>
              <a:t>και τυχόν </a:t>
            </a:r>
            <a:r>
              <a:rPr lang="el-GR" sz="1800" b="1" i="0" u="none" strike="noStrike" baseline="0" dirty="0">
                <a:solidFill>
                  <a:srgbClr val="FF0000"/>
                </a:solidFill>
                <a:latin typeface="EUAlbertina"/>
              </a:rPr>
              <a:t>προσθέτων </a:t>
            </a:r>
            <a:r>
              <a:rPr lang="el-GR" sz="1800" b="1" i="0" u="none" strike="noStrike" baseline="0" dirty="0">
                <a:solidFill>
                  <a:srgbClr val="211D1E"/>
                </a:solidFill>
                <a:latin typeface="EUAlbertina"/>
              </a:rPr>
              <a:t>που χρησιμοποιήθηκαν·</a:t>
            </a:r>
          </a:p>
          <a:p>
            <a:pPr marL="0" indent="0">
              <a:buNone/>
            </a:pPr>
            <a:r>
              <a:rPr lang="el-GR" sz="1800" b="0" i="0" u="none" strike="noStrike" baseline="0" dirty="0">
                <a:solidFill>
                  <a:srgbClr val="211D1E"/>
                </a:solidFill>
                <a:latin typeface="EUAlbertina"/>
              </a:rPr>
              <a:t>πληροφορίες που </a:t>
            </a:r>
            <a:r>
              <a:rPr lang="el-GR" sz="1800" b="1" i="0" u="none" strike="noStrike" baseline="0" dirty="0">
                <a:solidFill>
                  <a:srgbClr val="FF0000"/>
                </a:solidFill>
                <a:latin typeface="EUAlbertina"/>
              </a:rPr>
              <a:t>επιτρέπουν</a:t>
            </a:r>
            <a:r>
              <a:rPr lang="el-GR" sz="1800" b="0" i="0" u="none" strike="noStrike" baseline="0" dirty="0">
                <a:solidFill>
                  <a:srgbClr val="211D1E"/>
                </a:solidFill>
                <a:latin typeface="EUAlbertina"/>
              </a:rPr>
              <a:t> την πρόσβαση και την </a:t>
            </a:r>
            <a:r>
              <a:rPr lang="el-GR" sz="1800" b="1" i="0" u="none" strike="noStrike" baseline="0" dirty="0">
                <a:solidFill>
                  <a:srgbClr val="FF0000"/>
                </a:solidFill>
                <a:latin typeface="EUAlbertina"/>
              </a:rPr>
              <a:t>ασφαλή αφαίρεση όλων των μόνιμων μαγνητών </a:t>
            </a:r>
            <a:r>
              <a:rPr lang="el-GR" sz="1800" b="0" i="0" u="none" strike="noStrike" baseline="0" dirty="0">
                <a:solidFill>
                  <a:srgbClr val="211D1E"/>
                </a:solidFill>
                <a:latin typeface="EUAlbertina"/>
              </a:rPr>
              <a:t>που είναι ενσωματωμένοι στο προϊόν, συμπεριλαμβανομένης τουλάχιστον της </a:t>
            </a:r>
            <a:r>
              <a:rPr lang="el-GR" sz="1800" b="0" i="0" u="none" strike="noStrike" baseline="0" dirty="0">
                <a:solidFill>
                  <a:srgbClr val="FF0000"/>
                </a:solidFill>
                <a:latin typeface="EUAlbertina"/>
              </a:rPr>
              <a:t>ακολουθίας </a:t>
            </a:r>
            <a:r>
              <a:rPr lang="el-GR" sz="1800" b="1" i="0" u="sng" strike="noStrike" baseline="0" dirty="0">
                <a:solidFill>
                  <a:srgbClr val="FF0000"/>
                </a:solidFill>
                <a:latin typeface="EUAlbertina"/>
              </a:rPr>
              <a:t>όλων των σταδίων αφαίρεσης</a:t>
            </a:r>
            <a:r>
              <a:rPr lang="el-GR" sz="1800" b="0" i="0" u="none" strike="noStrike" baseline="0" dirty="0">
                <a:solidFill>
                  <a:srgbClr val="211D1E"/>
                </a:solidFill>
                <a:latin typeface="EUAlbertina"/>
              </a:rPr>
              <a:t>, των </a:t>
            </a:r>
            <a:r>
              <a:rPr lang="el-GR" sz="1800" b="0" i="0" u="sng" strike="noStrike" baseline="0" dirty="0">
                <a:solidFill>
                  <a:srgbClr val="FF0000"/>
                </a:solidFill>
                <a:latin typeface="EUAlbertina"/>
              </a:rPr>
              <a:t>εργαλείων ή των τεχνολογιών</a:t>
            </a:r>
            <a:r>
              <a:rPr lang="el-GR" sz="1800" b="0" i="0" u="none" strike="noStrike" baseline="0" dirty="0">
                <a:solidFill>
                  <a:srgbClr val="FF0000"/>
                </a:solidFill>
                <a:latin typeface="EUAlbertina"/>
              </a:rPr>
              <a:t> </a:t>
            </a:r>
            <a:r>
              <a:rPr lang="el-GR" sz="1800" b="0" i="0" u="none" strike="noStrike" baseline="0" dirty="0">
                <a:solidFill>
                  <a:srgbClr val="211D1E"/>
                </a:solidFill>
                <a:latin typeface="EUAlbertina"/>
              </a:rPr>
              <a:t>που απαιτούνται για την </a:t>
            </a:r>
            <a:r>
              <a:rPr lang="el-GR" sz="1800" b="0" i="0" u="none" strike="noStrike" baseline="0" dirty="0">
                <a:solidFill>
                  <a:srgbClr val="FF0000"/>
                </a:solidFill>
                <a:latin typeface="EUAlbertina"/>
              </a:rPr>
              <a:t>πρόσβαση και την αφαίρεση </a:t>
            </a:r>
            <a:r>
              <a:rPr lang="el-GR" sz="1800" b="0" i="0" u="none" strike="noStrike" baseline="0" dirty="0">
                <a:solidFill>
                  <a:srgbClr val="211D1E"/>
                </a:solidFill>
                <a:latin typeface="EUAlbertina"/>
              </a:rPr>
              <a:t>του μόνιμου </a:t>
            </a:r>
            <a:r>
              <a:rPr lang="el-GR" sz="1800" b="1" i="0" u="sng" strike="noStrike" baseline="0" dirty="0">
                <a:solidFill>
                  <a:srgbClr val="00B0F0"/>
                </a:solidFill>
                <a:latin typeface="EUAlbertina"/>
              </a:rPr>
              <a:t>μαγνήτη</a:t>
            </a:r>
            <a:r>
              <a:rPr lang="el-GR" sz="1800" b="0" i="0" u="none" strike="noStrike" baseline="0" dirty="0">
                <a:solidFill>
                  <a:srgbClr val="211D1E"/>
                </a:solidFill>
                <a:latin typeface="EUAlbertina"/>
              </a:rPr>
              <a:t>, με την επιφύλαξη της παροχής πληροφοριών στις εγκαταστάσεις επεξεργασίας δυνάμει του άρθρου 15 παράγραφος 1 της οδηγίας 2012/19/ΕΕ.</a:t>
            </a:r>
          </a:p>
          <a:p>
            <a:pPr marL="0" indent="0">
              <a:buNone/>
            </a:pPr>
            <a:r>
              <a:rPr lang="el-GR" sz="1800" b="0" i="0" u="none" strike="noStrike" baseline="0" dirty="0">
                <a:solidFill>
                  <a:srgbClr val="211D1E"/>
                </a:solidFill>
                <a:latin typeface="EUAlbertina"/>
              </a:rPr>
              <a:t>Οι πληροφορίες που αναφέρονται στην παράγραφο 4 </a:t>
            </a:r>
            <a:r>
              <a:rPr lang="el-GR" sz="1800" b="0" i="0" u="none" strike="noStrike" baseline="0" dirty="0">
                <a:solidFill>
                  <a:srgbClr val="FF0000"/>
                </a:solidFill>
                <a:latin typeface="EUAlbertina"/>
              </a:rPr>
              <a:t>αναφέρονται στο μοντέλο προϊόντος </a:t>
            </a:r>
            <a:r>
              <a:rPr lang="el-GR" sz="1800" b="0" i="0" u="none" strike="noStrike" baseline="0" dirty="0">
                <a:solidFill>
                  <a:srgbClr val="211D1E"/>
                </a:solidFill>
                <a:latin typeface="EUAlbertina"/>
              </a:rPr>
              <a:t>ή, όταν οι πληροφορίες </a:t>
            </a:r>
            <a:r>
              <a:rPr lang="el-GR" sz="1800" b="0" i="0" u="none" strike="noStrike" baseline="0" dirty="0">
                <a:solidFill>
                  <a:srgbClr val="FF0000"/>
                </a:solidFill>
                <a:latin typeface="EUAlbertina"/>
              </a:rPr>
              <a:t>διαφέρουν μεταξύ μονάδων </a:t>
            </a:r>
            <a:r>
              <a:rPr lang="el-GR" sz="1800" b="0" i="0" u="none" strike="noStrike" baseline="0" dirty="0">
                <a:solidFill>
                  <a:srgbClr val="211D1E"/>
                </a:solidFill>
                <a:latin typeface="EUAlbertina"/>
              </a:rPr>
              <a:t>του ίδιου μοντέλου, σε συγκεκριμένη παρτίδα ή μονάδα. Στις πληροφορίες που αναφέρονται στην παράγραφο 4 έχουν πρόσβαση </a:t>
            </a:r>
            <a:r>
              <a:rPr lang="el-GR" sz="1800" b="0" i="0" u="sng" strike="noStrike" baseline="0" dirty="0">
                <a:solidFill>
                  <a:srgbClr val="211D1E"/>
                </a:solidFill>
                <a:latin typeface="EUAlbertina"/>
              </a:rPr>
              <a:t>οι επισκευαστές, οι φορείς ανακύκλωσης, οι αρχές εποπτείας </a:t>
            </a:r>
            <a:r>
              <a:rPr lang="el-GR" sz="1800" b="0" i="0" u="none" strike="noStrike" baseline="0" dirty="0">
                <a:solidFill>
                  <a:srgbClr val="211D1E"/>
                </a:solidFill>
                <a:latin typeface="EUAlbertina"/>
              </a:rPr>
              <a:t>της αγοράς και </a:t>
            </a:r>
            <a:r>
              <a:rPr lang="el-GR" sz="1800" b="0" i="0" u="sng" strike="noStrike" baseline="0" dirty="0">
                <a:solidFill>
                  <a:srgbClr val="211D1E"/>
                </a:solidFill>
                <a:latin typeface="EUAlbertina"/>
              </a:rPr>
              <a:t>οι τελωνειακές αρχές</a:t>
            </a:r>
            <a:r>
              <a:rPr lang="el-GR" sz="1800" b="0" i="0" u="none" strike="noStrike" baseline="0" dirty="0">
                <a:solidFill>
                  <a:srgbClr val="211D1E"/>
                </a:solidFill>
                <a:latin typeface="EUAlbertina"/>
              </a:rPr>
              <a:t>.</a:t>
            </a:r>
          </a:p>
          <a:p>
            <a:pPr marL="0" indent="0">
              <a:buNone/>
            </a:pPr>
            <a:r>
              <a:rPr lang="el-GR" sz="1800" b="1" i="0" u="none" strike="noStrike" baseline="0" dirty="0">
                <a:solidFill>
                  <a:srgbClr val="FF0000"/>
                </a:solidFill>
                <a:latin typeface="EUAlbertina"/>
              </a:rPr>
              <a:t>8. </a:t>
            </a:r>
            <a:r>
              <a:rPr lang="el-GR" sz="1800" b="0" i="0" u="none" strike="noStrike" baseline="0" dirty="0">
                <a:solidFill>
                  <a:srgbClr val="211D1E"/>
                </a:solidFill>
                <a:latin typeface="EUAlbertina"/>
              </a:rPr>
              <a:t>Όταν οι </a:t>
            </a:r>
            <a:r>
              <a:rPr lang="el-GR" sz="1800" b="0" i="0" u="none" strike="noStrike" baseline="0" dirty="0">
                <a:solidFill>
                  <a:srgbClr val="FF0000"/>
                </a:solidFill>
                <a:latin typeface="EUAlbertina"/>
              </a:rPr>
              <a:t>απαιτήσεις παροχής πληροφοριών </a:t>
            </a:r>
            <a:r>
              <a:rPr lang="el-GR" sz="1800" b="0" i="0" u="none" strike="noStrike" baseline="0" dirty="0">
                <a:solidFill>
                  <a:srgbClr val="211D1E"/>
                </a:solidFill>
                <a:latin typeface="EUAlbertina"/>
              </a:rPr>
              <a:t>σχετικά με την ανακύκλωση των μόνιμων μαγνητών καθορίζονται σε </a:t>
            </a:r>
            <a:r>
              <a:rPr lang="el-GR" sz="1800" b="0" i="0" u="none" strike="noStrike" baseline="0" dirty="0" err="1">
                <a:solidFill>
                  <a:srgbClr val="211D1E"/>
                </a:solidFill>
                <a:latin typeface="EUAlbertina"/>
              </a:rPr>
              <a:t>ενωσιακή</a:t>
            </a:r>
            <a:r>
              <a:rPr lang="el-GR" sz="1800" b="0" i="0" u="none" strike="noStrike" baseline="0" dirty="0">
                <a:solidFill>
                  <a:srgbClr val="211D1E"/>
                </a:solidFill>
                <a:latin typeface="EUAlbertina"/>
              </a:rPr>
              <a:t> νομοθεσία εναρμόνισης για οποιοδήποτε από τα προϊόντα που απαριθμούνται στην παράγραφο 1, στα σχετικά προϊόντα εφαρμόζονται οι εν λόγω απαιτήσεις, αντί του παρόντος άρθρου. </a:t>
            </a:r>
          </a:p>
        </p:txBody>
      </p:sp>
    </p:spTree>
    <p:extLst>
      <p:ext uri="{BB962C8B-B14F-4D97-AF65-F5344CB8AC3E}">
        <p14:creationId xmlns:p14="http://schemas.microsoft.com/office/powerpoint/2010/main" val="3574923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946992-CE7D-6CD2-C426-9B3EA40821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A6E2C-F57B-511E-609D-283FF92B6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6799"/>
          </a:xfrm>
        </p:spPr>
        <p:txBody>
          <a:bodyPr/>
          <a:lstStyle/>
          <a:p>
            <a:pPr algn="ctr"/>
            <a:r>
              <a:rPr lang="el-GR" sz="4400" b="1" i="0" u="none" strike="noStrike" baseline="0" dirty="0" err="1">
                <a:solidFill>
                  <a:srgbClr val="0070C0"/>
                </a:solidFill>
                <a:latin typeface="EUAlbertina"/>
              </a:rPr>
              <a:t>Ανακυκλωσιμότητα</a:t>
            </a:r>
            <a:r>
              <a:rPr lang="el-GR" sz="4400" b="1" i="0" u="none" strike="noStrike" baseline="0" dirty="0">
                <a:solidFill>
                  <a:srgbClr val="0070C0"/>
                </a:solidFill>
                <a:latin typeface="EUAlbertina"/>
              </a:rPr>
              <a:t> των μόνιμων μαγνητών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720C0-821E-8D00-BEB2-81E36E1D4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6801"/>
            <a:ext cx="12020550" cy="5867400"/>
          </a:xfrm>
        </p:spPr>
        <p:txBody>
          <a:bodyPr>
            <a:normAutofit lnSpcReduction="10000"/>
          </a:bodyPr>
          <a:lstStyle/>
          <a:p>
            <a:pPr marL="53975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200" dirty="0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Το ελάχιστο ποσοστό που αναφέρεται στο πρώτο εδάφιο βασίζεται σε προηγούμενη εκτίμηση των επιπτώσεων, λαμβάνοντας υπόψη:</a:t>
            </a:r>
            <a:endParaRPr lang="en-US" sz="2200" dirty="0">
              <a:effectLst/>
              <a:latin typeface="EUAlbertina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899795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200" dirty="0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α)	την υφιστάμενη και προβλεπόμενη </a:t>
            </a:r>
            <a:r>
              <a:rPr lang="el-GR" sz="2200" u="sng" dirty="0">
                <a:solidFill>
                  <a:srgbClr val="FF0000"/>
                </a:solidFill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διαθεσιμότητα</a:t>
            </a:r>
            <a:r>
              <a:rPr lang="el-GR" sz="2200" dirty="0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l-GR" sz="2200" dirty="0" err="1">
                <a:solidFill>
                  <a:srgbClr val="0070C0"/>
                </a:solidFill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νεοδυμίου</a:t>
            </a:r>
            <a:r>
              <a:rPr lang="el-GR" sz="2200" dirty="0">
                <a:solidFill>
                  <a:srgbClr val="0070C0"/>
                </a:solidFill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el-GR" sz="2200" dirty="0" err="1">
                <a:solidFill>
                  <a:srgbClr val="0070C0"/>
                </a:solidFill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δυσπροσίου</a:t>
            </a:r>
            <a:r>
              <a:rPr lang="el-GR" sz="2200" dirty="0">
                <a:solidFill>
                  <a:srgbClr val="0070C0"/>
                </a:solidFill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el-GR" sz="2200" dirty="0" err="1">
                <a:solidFill>
                  <a:srgbClr val="0070C0"/>
                </a:solidFill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πρασεοδυμίου</a:t>
            </a:r>
            <a:r>
              <a:rPr lang="el-GR" sz="2200" dirty="0">
                <a:solidFill>
                  <a:srgbClr val="0070C0"/>
                </a:solidFill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el-GR" sz="2200" dirty="0" err="1">
                <a:solidFill>
                  <a:srgbClr val="0070C0"/>
                </a:solidFill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τερβίου</a:t>
            </a:r>
            <a:r>
              <a:rPr lang="el-GR" sz="2200" dirty="0">
                <a:solidFill>
                  <a:srgbClr val="0070C0"/>
                </a:solidFill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, βορίου, </a:t>
            </a:r>
            <a:r>
              <a:rPr lang="el-GR" sz="2200" dirty="0" err="1">
                <a:solidFill>
                  <a:srgbClr val="0070C0"/>
                </a:solidFill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σαμαρίου</a:t>
            </a:r>
            <a:r>
              <a:rPr lang="el-GR" sz="2200" dirty="0">
                <a:solidFill>
                  <a:srgbClr val="0070C0"/>
                </a:solidFill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, νικελίου και κοβαλτίου</a:t>
            </a:r>
            <a:r>
              <a:rPr lang="el-GR" sz="2200" dirty="0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 που </a:t>
            </a:r>
            <a:r>
              <a:rPr lang="el-GR" sz="2200" u="sng" dirty="0">
                <a:solidFill>
                  <a:srgbClr val="FF0000"/>
                </a:solidFill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ανακτώνται από απόβλητα μετά την κατανάλωση</a:t>
            </a:r>
            <a:r>
              <a:rPr lang="el-GR" sz="2200" dirty="0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·</a:t>
            </a:r>
            <a:endParaRPr lang="en-US" sz="2200" dirty="0">
              <a:effectLst/>
              <a:latin typeface="EUAlbertina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899795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200" dirty="0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β)	τις πληροφορίες που συλλέγονται σύμφωνα με την παράγραφο 1 και τη σχετική διανομή του </a:t>
            </a:r>
            <a:r>
              <a:rPr lang="el-GR" sz="2200" u="sng" dirty="0">
                <a:solidFill>
                  <a:srgbClr val="0070C0"/>
                </a:solidFill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ποσοστού του ανακυκλωμένου περιεχομένου σε μόνιμους μαγνήτες </a:t>
            </a:r>
            <a:r>
              <a:rPr lang="el-GR" sz="2200" dirty="0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ενσωματωμένους στα προϊόντα που αναφέρονται στην παράγραφο 1 τα οποία τίθενται σε κυκλοφορία στην αγορά·</a:t>
            </a:r>
            <a:endParaRPr lang="en-US" sz="2200" dirty="0">
              <a:effectLst/>
              <a:latin typeface="EUAlbertina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899795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200" dirty="0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γ)	την τεχνική και επιστημονική πρόοδο, συμπεριλαμβανομένων </a:t>
            </a:r>
            <a:r>
              <a:rPr lang="el-GR" sz="2200" dirty="0">
                <a:solidFill>
                  <a:srgbClr val="FF0000"/>
                </a:solidFill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σημαντικών αλλαγών στις τεχνολογίες μόνιμου μαγνήτη </a:t>
            </a:r>
            <a:r>
              <a:rPr lang="el-GR" sz="2200" u="sng" dirty="0">
                <a:solidFill>
                  <a:srgbClr val="0070C0"/>
                </a:solidFill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που επηρεάζουν το είδος των υλικών που ανακτώνται</a:t>
            </a:r>
            <a:r>
              <a:rPr lang="el-GR" sz="2200" dirty="0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·</a:t>
            </a:r>
            <a:endParaRPr lang="en-US" sz="2200" dirty="0">
              <a:effectLst/>
              <a:latin typeface="EUAlbertina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899795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200" dirty="0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δ)	την πραγματική και δυνητική </a:t>
            </a:r>
            <a:r>
              <a:rPr lang="el-GR" sz="2200" u="sng" dirty="0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συμβολή ενός ελάχιστου ποσοστού </a:t>
            </a:r>
            <a:r>
              <a:rPr lang="el-GR" sz="2200" dirty="0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στους </a:t>
            </a:r>
            <a:r>
              <a:rPr lang="el-GR" sz="2200" dirty="0">
                <a:solidFill>
                  <a:srgbClr val="00B050"/>
                </a:solidFill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κλιματικούς και περιβαλλοντικούς στόχους</a:t>
            </a:r>
            <a:r>
              <a:rPr lang="el-GR" sz="2200" dirty="0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 της Ένωσης·</a:t>
            </a:r>
            <a:endParaRPr lang="en-US" sz="2200" dirty="0">
              <a:effectLst/>
              <a:latin typeface="EUAlbertina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899795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200" dirty="0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ε)	τις πιθανές </a:t>
            </a:r>
            <a:r>
              <a:rPr lang="el-GR" sz="2200" u="sng" dirty="0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επιπτώσεις στη λειτουργία προϊόντων </a:t>
            </a:r>
            <a:r>
              <a:rPr lang="el-GR" sz="2200" dirty="0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που περιλαμβάνουν μόνιμους μαγνήτες·</a:t>
            </a:r>
            <a:endParaRPr lang="en-US" sz="2200" dirty="0">
              <a:latin typeface="EUAlbertina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899795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200" dirty="0" err="1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στ</a:t>
            </a:r>
            <a:r>
              <a:rPr lang="el-GR" sz="2200" dirty="0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)</a:t>
            </a:r>
            <a:r>
              <a:rPr lang="en-US" sz="2200" dirty="0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l-GR" sz="2200" dirty="0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την ανάγκη αποφυγής δυσανάλογων αρνητικών επιπτώσεων στην </a:t>
            </a:r>
            <a:r>
              <a:rPr lang="el-GR" sz="2200" u="sng" dirty="0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οικονομική </a:t>
            </a:r>
            <a:r>
              <a:rPr lang="el-GR" sz="2200" u="sng" dirty="0" err="1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προσιτότητα</a:t>
            </a:r>
            <a:r>
              <a:rPr lang="el-GR" sz="2200" u="sng" dirty="0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l-GR" sz="2200" dirty="0">
                <a:effectLst/>
                <a:latin typeface="EUAlbertina"/>
                <a:ea typeface="Ebrima" panose="02000000000000000000" pitchFamily="2" charset="0"/>
                <a:cs typeface="Ebrima" panose="02000000000000000000" pitchFamily="2" charset="0"/>
              </a:rPr>
              <a:t>των μόνιμων μαγνητών και των προϊόντων που περιλαμβάνουν μόνιμους μαγνήτες.</a:t>
            </a:r>
            <a:endParaRPr lang="en-US" sz="2200" dirty="0">
              <a:effectLst/>
              <a:latin typeface="EUAlbertina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42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57EBADA-0DDE-39B7-6CC5-72887EB618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428AD-20AD-A4FF-5AE7-E47175FAF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273600"/>
            <a:ext cx="10781820" cy="1144800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Τι είναι ο κανονισμός CRM;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B581E-47CC-0CA6-CF43-7B99B093D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143000"/>
            <a:ext cx="11219392" cy="55222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>
                <a:latin typeface="EUAlbertina"/>
              </a:rPr>
              <a:t>Η Επιτροπή εντόπισε, μέσω του συστήματος υλικών (</a:t>
            </a:r>
            <a:r>
              <a:rPr lang="en-US" sz="3200" dirty="0">
                <a:latin typeface="EUAlbertina"/>
              </a:rPr>
              <a:t>MSA)</a:t>
            </a:r>
            <a:r>
              <a:rPr lang="el-GR" sz="3200" dirty="0">
                <a:latin typeface="EUAlbertina"/>
              </a:rPr>
              <a:t> ότι οι κρίσιμες πρώτες ύλες (</a:t>
            </a:r>
            <a:r>
              <a:rPr lang="en-US" sz="3200" dirty="0">
                <a:latin typeface="EUAlbertina"/>
              </a:rPr>
              <a:t>CRM</a:t>
            </a:r>
            <a:r>
              <a:rPr lang="el-GR" sz="3200" dirty="0">
                <a:latin typeface="EUAlbertina"/>
              </a:rPr>
              <a:t>) είναι απαραίτητες για την οικονομία της και ένα ευρύ σύνολο απαραίτητων τεχνολογιών για στρατηγικούς τομείς είναι άμεσα εξαρτώμενες από αυτές. Έτσι, ενέκρινε την </a:t>
            </a:r>
            <a:r>
              <a:rPr lang="el-GR" sz="3200" dirty="0">
                <a:solidFill>
                  <a:srgbClr val="FF0000"/>
                </a:solidFill>
                <a:latin typeface="EUAlbertina"/>
              </a:rPr>
              <a:t>πρόταση για το κανονισμό CRM </a:t>
            </a:r>
            <a:r>
              <a:rPr lang="el-GR" sz="3200" dirty="0">
                <a:latin typeface="EUAlbertina"/>
              </a:rPr>
              <a:t>τον </a:t>
            </a:r>
            <a:r>
              <a:rPr lang="el-GR" sz="3200" dirty="0">
                <a:solidFill>
                  <a:srgbClr val="FF0000"/>
                </a:solidFill>
                <a:latin typeface="EUAlbertina"/>
              </a:rPr>
              <a:t>Μάρτιο του 2023 </a:t>
            </a:r>
            <a:r>
              <a:rPr lang="el-GR" sz="3200" dirty="0">
                <a:latin typeface="EUAlbertina"/>
              </a:rPr>
              <a:t>ο οποίος </a:t>
            </a:r>
            <a:r>
              <a:rPr lang="el-GR" sz="3200" b="1" u="sng" dirty="0">
                <a:solidFill>
                  <a:srgbClr val="FF0000"/>
                </a:solidFill>
                <a:latin typeface="EUAlbertina"/>
              </a:rPr>
              <a:t>τέθηκε σε ισχύ τον Μάιο του 2024.</a:t>
            </a:r>
            <a:endParaRPr lang="en-US" sz="3200" b="1" u="sng" dirty="0">
              <a:solidFill>
                <a:srgbClr val="FF0000"/>
              </a:solidFill>
              <a:latin typeface="EUAlbertina"/>
            </a:endParaRPr>
          </a:p>
          <a:p>
            <a:pPr marL="0" indent="0">
              <a:buNone/>
            </a:pPr>
            <a:r>
              <a:rPr lang="el-GR" sz="3200" dirty="0">
                <a:latin typeface="EUAlbertina"/>
              </a:rPr>
              <a:t>Ο </a:t>
            </a:r>
            <a:r>
              <a:rPr lang="el-GR" sz="3200" b="1" dirty="0">
                <a:latin typeface="EUAlbertina"/>
              </a:rPr>
              <a:t>γενικός στόχος του κανονισμού </a:t>
            </a:r>
            <a:r>
              <a:rPr lang="el-GR" sz="3200" dirty="0">
                <a:latin typeface="EUAlbertina"/>
              </a:rPr>
              <a:t>είναι να </a:t>
            </a:r>
            <a:r>
              <a:rPr lang="el-GR" sz="3200" b="1" dirty="0">
                <a:solidFill>
                  <a:srgbClr val="00B0F0"/>
                </a:solidFill>
                <a:latin typeface="EUAlbertina"/>
              </a:rPr>
              <a:t>διασφαλίσει την πρόσβαση της ΕΕ σε ασφαλή και βιώσιμο εφοδιασμό CRM </a:t>
            </a:r>
            <a:r>
              <a:rPr lang="el-GR" sz="3200" dirty="0">
                <a:latin typeface="EUAlbertina"/>
              </a:rPr>
              <a:t>επιδιώκοντας </a:t>
            </a:r>
            <a:r>
              <a:rPr lang="el-GR" sz="3200" b="1" dirty="0">
                <a:solidFill>
                  <a:srgbClr val="00B0F0"/>
                </a:solidFill>
                <a:latin typeface="EUAlbertina"/>
              </a:rPr>
              <a:t>τέσσερις ειδικούς στόχους</a:t>
            </a:r>
            <a:r>
              <a:rPr lang="el-GR" sz="3200" dirty="0">
                <a:latin typeface="EUAlbertina"/>
              </a:rPr>
              <a:t>:</a:t>
            </a:r>
            <a:r>
              <a:rPr lang="en-US" sz="3200" dirty="0">
                <a:latin typeface="EUAlbertina"/>
              </a:rPr>
              <a:t> </a:t>
            </a:r>
            <a:r>
              <a:rPr lang="el-GR" sz="3200" dirty="0">
                <a:latin typeface="EUAlbertina"/>
              </a:rPr>
              <a:t>Ενίσχυση των ικανοτήτων της ΕΕ στα διάφορα στάδια της αλυσίδας αξίας.</a:t>
            </a:r>
            <a:endParaRPr lang="en-US" sz="3200" dirty="0">
              <a:latin typeface="EUAlbertin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309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A68CB-73D0-9350-3A5E-D5C66F941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676342" cy="1320800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0070C0"/>
                </a:solidFill>
              </a:rPr>
              <a:t>Τμήμα Γεωλογικής Επισκόπησης</a:t>
            </a:r>
            <a:br>
              <a:rPr lang="el-GR" dirty="0">
                <a:solidFill>
                  <a:srgbClr val="0070C0"/>
                </a:solidFill>
              </a:rPr>
            </a:br>
            <a:r>
              <a:rPr lang="el-GR" dirty="0">
                <a:solidFill>
                  <a:srgbClr val="0070C0"/>
                </a:solidFill>
              </a:rPr>
              <a:t>Επικοινωνία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FBE74-F247-B2EE-C58B-F330F5D6A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1514666" cy="3880773"/>
          </a:xfrm>
        </p:spPr>
        <p:txBody>
          <a:bodyPr/>
          <a:lstStyle/>
          <a:p>
            <a:r>
              <a:rPr lang="el-GR" dirty="0"/>
              <a:t>Χριστόδουλος Χατζηγεωργίου, Διευθυντής ΤΓΕ ,</a:t>
            </a:r>
            <a:r>
              <a:rPr lang="en-US" dirty="0"/>
              <a:t> </a:t>
            </a:r>
            <a:r>
              <a:rPr lang="el-GR" dirty="0" err="1"/>
              <a:t>Emal</a:t>
            </a:r>
            <a:r>
              <a:rPr lang="el-GR" dirty="0"/>
              <a:t>: </a:t>
            </a:r>
            <a:r>
              <a:rPr lang="el-GR" dirty="0">
                <a:hlinkClick r:id="rId2"/>
              </a:rPr>
              <a:t>chadjigeorgiou@gsd.moa.gov.cy</a:t>
            </a:r>
            <a:r>
              <a:rPr lang="en-US" dirty="0"/>
              <a:t> </a:t>
            </a:r>
            <a:r>
              <a:rPr lang="el-GR" dirty="0"/>
              <a:t>ή </a:t>
            </a:r>
            <a:r>
              <a:rPr lang="el-GR" dirty="0">
                <a:hlinkClick r:id="rId3"/>
              </a:rPr>
              <a:t>director@gsd.moa.gov.cy</a:t>
            </a:r>
            <a:r>
              <a:rPr lang="el-GR" dirty="0"/>
              <a:t>,</a:t>
            </a:r>
            <a:r>
              <a:rPr lang="en-US" dirty="0"/>
              <a:t> </a:t>
            </a:r>
            <a:r>
              <a:rPr lang="el-GR" dirty="0" err="1"/>
              <a:t>τηλ</a:t>
            </a:r>
            <a:r>
              <a:rPr lang="el-GR" dirty="0"/>
              <a:t>: 22409213</a:t>
            </a:r>
          </a:p>
          <a:p>
            <a:r>
              <a:rPr lang="el-GR" dirty="0"/>
              <a:t>Κλεόπας </a:t>
            </a:r>
            <a:r>
              <a:rPr lang="el-GR" dirty="0" err="1"/>
              <a:t>Χατζηχαραλάμπους</a:t>
            </a:r>
            <a:r>
              <a:rPr lang="el-GR" dirty="0"/>
              <a:t>, Προϊστάμενος Κλάδου Οικονομικής Γεωλογίας, </a:t>
            </a:r>
            <a:r>
              <a:rPr lang="el-GR" dirty="0" err="1"/>
              <a:t>Emal</a:t>
            </a:r>
            <a:r>
              <a:rPr lang="el-GR" dirty="0"/>
              <a:t>: </a:t>
            </a:r>
            <a:r>
              <a:rPr lang="el-GR" dirty="0">
                <a:hlinkClick r:id="rId4"/>
              </a:rPr>
              <a:t>khadjicharalambous@gsd.moa.gov.cy</a:t>
            </a:r>
            <a:r>
              <a:rPr lang="en-US" dirty="0"/>
              <a:t>, </a:t>
            </a:r>
            <a:r>
              <a:rPr lang="el-GR" dirty="0" err="1"/>
              <a:t>τηλ</a:t>
            </a:r>
            <a:r>
              <a:rPr lang="el-GR" dirty="0"/>
              <a:t>: 22409270</a:t>
            </a:r>
          </a:p>
          <a:p>
            <a:r>
              <a:rPr lang="el-GR" dirty="0"/>
              <a:t>Γεώργιος Χατζηγεωργίου, Γεωλογικός Λειτουργός, </a:t>
            </a:r>
            <a:r>
              <a:rPr lang="el-GR" dirty="0" err="1"/>
              <a:t>Emal</a:t>
            </a:r>
            <a:r>
              <a:rPr lang="el-GR" dirty="0"/>
              <a:t>: </a:t>
            </a:r>
            <a:r>
              <a:rPr lang="el-GR" dirty="0">
                <a:hlinkClick r:id="rId5"/>
              </a:rPr>
              <a:t>ghadjigeorgiou@gsd.moa.gov.cy</a:t>
            </a:r>
            <a:r>
              <a:rPr lang="en-US" dirty="0"/>
              <a:t>, </a:t>
            </a:r>
            <a:r>
              <a:rPr lang="el-GR" dirty="0" err="1"/>
              <a:t>τηλ</a:t>
            </a:r>
            <a:r>
              <a:rPr lang="el-GR" dirty="0"/>
              <a:t>: 22409271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668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1448E-73C6-6C89-0269-B2BD78D55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38249"/>
            <a:ext cx="8596668" cy="48031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5400" b="1" dirty="0">
                <a:solidFill>
                  <a:srgbClr val="0070C0"/>
                </a:solidFill>
              </a:rPr>
              <a:t>Ευχαριστώ</a:t>
            </a:r>
          </a:p>
          <a:p>
            <a:pPr marL="0" indent="0" algn="ctr">
              <a:buNone/>
            </a:pPr>
            <a:r>
              <a:rPr lang="el-GR" sz="5400" b="1" dirty="0">
                <a:solidFill>
                  <a:srgbClr val="0070C0"/>
                </a:solidFill>
              </a:rPr>
              <a:t>για την</a:t>
            </a:r>
          </a:p>
          <a:p>
            <a:pPr marL="0" indent="0" algn="ctr">
              <a:buNone/>
            </a:pPr>
            <a:r>
              <a:rPr lang="el-GR" sz="5400" b="1" dirty="0">
                <a:solidFill>
                  <a:srgbClr val="0070C0"/>
                </a:solidFill>
              </a:rPr>
              <a:t>Προσοχή</a:t>
            </a:r>
          </a:p>
          <a:p>
            <a:pPr marL="0" indent="0" algn="ctr">
              <a:buNone/>
            </a:pPr>
            <a:r>
              <a:rPr lang="el-GR" sz="5400" b="1" dirty="0">
                <a:solidFill>
                  <a:srgbClr val="0070C0"/>
                </a:solidFill>
              </a:rPr>
              <a:t>σας</a:t>
            </a:r>
            <a:endParaRPr lang="en-US" sz="5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936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0000"/>
          </a:fgClr>
          <a:bgClr>
            <a:srgbClr val="FFEEB7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37A2C8F-E310-FD61-606D-9E1071E72B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5F1CA-7F2B-B30B-FB88-A7D0D7A5C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474" y="273600"/>
            <a:ext cx="10829445" cy="114480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b="1" dirty="0">
                <a:solidFill>
                  <a:srgbClr val="0070C0"/>
                </a:solidFill>
              </a:rPr>
              <a:t>Καθορισμός σημείων αναφοράς έως το 2030 για τις εγχώριες δυναμικότητες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CDAD3-ED40-8C61-6C1D-917611BCD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80" y="1604519"/>
            <a:ext cx="11372970" cy="497988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sz="3200" dirty="0">
                <a:latin typeface="EUAlbertina"/>
              </a:rPr>
              <a:t>Ο κανονισμός θέτει αυτά τα </a:t>
            </a:r>
            <a:r>
              <a:rPr lang="el-GR" sz="3200" dirty="0">
                <a:solidFill>
                  <a:srgbClr val="FF0000"/>
                </a:solidFill>
                <a:latin typeface="EUAlbertina"/>
              </a:rPr>
              <a:t>σημεία αναφοράς </a:t>
            </a:r>
            <a:r>
              <a:rPr lang="el-GR" sz="3200" dirty="0">
                <a:latin typeface="EUAlbertina"/>
              </a:rPr>
              <a:t>κατά μήκος της στρατηγικής αλυσίδας αξίας πρώτων υλών και για τη διαφοροποίηση των προμηθειών της ΕΕ</a:t>
            </a:r>
          </a:p>
          <a:p>
            <a:r>
              <a:rPr lang="el-GR" sz="3200" dirty="0">
                <a:latin typeface="EUAlbertina"/>
              </a:rPr>
              <a:t>τουλάχιστον </a:t>
            </a:r>
            <a:r>
              <a:rPr lang="el-GR" sz="3200" dirty="0">
                <a:solidFill>
                  <a:srgbClr val="FF0000"/>
                </a:solidFill>
                <a:latin typeface="EUAlbertina"/>
              </a:rPr>
              <a:t>10% της ετήσιας κατανάλωσης</a:t>
            </a:r>
            <a:r>
              <a:rPr lang="el-GR" sz="3200" dirty="0">
                <a:latin typeface="EUAlbertina"/>
              </a:rPr>
              <a:t> της ΕΕ για </a:t>
            </a:r>
            <a:r>
              <a:rPr lang="el-GR" sz="3200" b="1" u="sng" dirty="0">
                <a:solidFill>
                  <a:srgbClr val="00B0F0"/>
                </a:solidFill>
                <a:latin typeface="EUAlbertina"/>
              </a:rPr>
              <a:t>εξόρυξη</a:t>
            </a:r>
          </a:p>
          <a:p>
            <a:r>
              <a:rPr lang="el-GR" sz="3200" dirty="0">
                <a:latin typeface="EUAlbertina"/>
              </a:rPr>
              <a:t>τουλάχιστον το </a:t>
            </a:r>
            <a:r>
              <a:rPr lang="el-GR" sz="3200" dirty="0">
                <a:solidFill>
                  <a:srgbClr val="FF0000"/>
                </a:solidFill>
                <a:latin typeface="EUAlbertina"/>
              </a:rPr>
              <a:t>40% </a:t>
            </a:r>
            <a:r>
              <a:rPr lang="el-GR" sz="3200" dirty="0">
                <a:latin typeface="EUAlbertina"/>
              </a:rPr>
              <a:t>της ετήσιας κατανάλωσης της ΕΕ για </a:t>
            </a:r>
            <a:r>
              <a:rPr lang="el-GR" sz="3200" b="1" i="1" dirty="0">
                <a:solidFill>
                  <a:srgbClr val="00B0F0"/>
                </a:solidFill>
                <a:latin typeface="EUAlbertina"/>
              </a:rPr>
              <a:t>μεταποίηση</a:t>
            </a:r>
          </a:p>
          <a:p>
            <a:r>
              <a:rPr lang="el-GR" sz="3200" dirty="0">
                <a:latin typeface="EUAlbertina"/>
              </a:rPr>
              <a:t>τουλάχιστον το </a:t>
            </a:r>
            <a:r>
              <a:rPr lang="el-GR" sz="3200" dirty="0">
                <a:solidFill>
                  <a:srgbClr val="FF0000"/>
                </a:solidFill>
                <a:latin typeface="EUAlbertina"/>
              </a:rPr>
              <a:t>25% της ετήσιας κατανάλωσης </a:t>
            </a:r>
            <a:r>
              <a:rPr lang="el-GR" sz="3200" dirty="0">
                <a:latin typeface="EUAlbertina"/>
              </a:rPr>
              <a:t>της ΕΕ για </a:t>
            </a:r>
            <a:r>
              <a:rPr lang="el-GR" sz="3200" b="1" u="sng" dirty="0">
                <a:solidFill>
                  <a:srgbClr val="00B0F0"/>
                </a:solidFill>
                <a:latin typeface="EUAlbertina"/>
              </a:rPr>
              <a:t>ανακύκλωση</a:t>
            </a:r>
          </a:p>
          <a:p>
            <a:r>
              <a:rPr lang="el-GR" sz="3200" dirty="0">
                <a:solidFill>
                  <a:srgbClr val="FF0000"/>
                </a:solidFill>
                <a:latin typeface="EUAlbertina"/>
              </a:rPr>
              <a:t>όχι περισσότερο από το 65% </a:t>
            </a:r>
            <a:r>
              <a:rPr lang="el-GR" sz="3200" dirty="0">
                <a:latin typeface="EUAlbertina"/>
              </a:rPr>
              <a:t>της ετήσιας κατανάλωσης της ΕΕ </a:t>
            </a:r>
            <a:r>
              <a:rPr lang="el-GR" sz="3200" u="sng" dirty="0">
                <a:latin typeface="EUAlbertina"/>
              </a:rPr>
              <a:t>από μία τρίτη χώρα</a:t>
            </a:r>
            <a:endParaRPr lang="en-US" sz="3200" u="sng" dirty="0">
              <a:latin typeface="EUAlbertina"/>
            </a:endParaRPr>
          </a:p>
        </p:txBody>
      </p:sp>
    </p:spTree>
    <p:extLst>
      <p:ext uri="{BB962C8B-B14F-4D97-AF65-F5344CB8AC3E}">
        <p14:creationId xmlns:p14="http://schemas.microsoft.com/office/powerpoint/2010/main" val="3268903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F51D9-8564-8B5E-FF94-70B89AA43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4" y="273600"/>
            <a:ext cx="10810395" cy="11448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rgbClr val="0070C0"/>
                </a:solidFill>
              </a:rPr>
              <a:t>ΚΑΤΑΛΟΓΟΣ ΚΡΙΣΙΜΩΝ ΠΡΩΤΩΝ ΥΛΩΝ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l-GR" sz="2800" u="sng" dirty="0">
                <a:solidFill>
                  <a:srgbClr val="0070C0"/>
                </a:solidFill>
              </a:rPr>
              <a:t>Θεωρούνται κρίσιμες οι ακόλουθες πρώτες ύλες:</a:t>
            </a:r>
            <a:br>
              <a:rPr lang="en-US" sz="2800" u="sng" dirty="0">
                <a:solidFill>
                  <a:srgbClr val="0070C0"/>
                </a:solidFill>
              </a:rPr>
            </a:b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E3192-6CA5-7294-33AC-F286D79F7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560" y="1268043"/>
            <a:ext cx="3378859" cy="53747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400" dirty="0"/>
              <a:t>α) Αντιμόνιο</a:t>
            </a:r>
            <a:endParaRPr lang="en-US" sz="2400" dirty="0"/>
          </a:p>
          <a:p>
            <a:pPr marL="0" indent="0">
              <a:buNone/>
            </a:pPr>
            <a:r>
              <a:rPr lang="el-GR" sz="2400" dirty="0"/>
              <a:t>β) Αρσενικό</a:t>
            </a:r>
            <a:endParaRPr lang="en-US" sz="2400" dirty="0"/>
          </a:p>
          <a:p>
            <a:pPr marL="0" indent="0">
              <a:buNone/>
            </a:pPr>
            <a:r>
              <a:rPr lang="el-GR" sz="2400" dirty="0"/>
              <a:t>γ) Βωξίτης</a:t>
            </a:r>
            <a:endParaRPr lang="en-US" sz="2400" dirty="0"/>
          </a:p>
          <a:p>
            <a:pPr marL="0" indent="0">
              <a:buNone/>
            </a:pPr>
            <a:r>
              <a:rPr lang="el-GR" sz="2400" dirty="0"/>
              <a:t>δ) </a:t>
            </a:r>
            <a:r>
              <a:rPr lang="el-GR" sz="2400" dirty="0" err="1"/>
              <a:t>Βαρίτης</a:t>
            </a:r>
            <a:endParaRPr lang="en-US" sz="2400" dirty="0"/>
          </a:p>
          <a:p>
            <a:pPr marL="0" indent="0">
              <a:buNone/>
            </a:pPr>
            <a:r>
              <a:rPr lang="el-GR" sz="2400" dirty="0"/>
              <a:t>ε) Βηρύλλιο</a:t>
            </a:r>
            <a:endParaRPr lang="en-US" sz="2400" dirty="0"/>
          </a:p>
          <a:p>
            <a:pPr marL="0" indent="0">
              <a:buNone/>
            </a:pPr>
            <a:r>
              <a:rPr lang="el-GR" sz="2400" dirty="0" err="1"/>
              <a:t>στ</a:t>
            </a:r>
            <a:r>
              <a:rPr lang="el-GR" sz="2400" dirty="0"/>
              <a:t>) Βισμούθιο</a:t>
            </a:r>
            <a:endParaRPr lang="en-US" sz="2400" dirty="0"/>
          </a:p>
          <a:p>
            <a:pPr marL="0" indent="0">
              <a:buNone/>
            </a:pPr>
            <a:r>
              <a:rPr lang="el-GR" sz="2400" dirty="0"/>
              <a:t>ζ) Βόριο</a:t>
            </a:r>
            <a:endParaRPr lang="en-US" sz="2400" dirty="0"/>
          </a:p>
          <a:p>
            <a:pPr marL="0" indent="0">
              <a:buNone/>
            </a:pPr>
            <a:r>
              <a:rPr lang="el-GR" sz="2400" dirty="0"/>
              <a:t>η) Κοβάλτιο</a:t>
            </a:r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l-GR" sz="2400" dirty="0"/>
              <a:t>θ) Άνθρακας </a:t>
            </a:r>
            <a:r>
              <a:rPr lang="el-GR" sz="2400" dirty="0" err="1"/>
              <a:t>οπτανθρακοποίησης</a:t>
            </a:r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l-GR" sz="2400" dirty="0"/>
              <a:t>ι) Χαλκός</a:t>
            </a:r>
            <a:br>
              <a:rPr lang="en-US" sz="2400" dirty="0"/>
            </a:br>
            <a:r>
              <a:rPr lang="el-GR" sz="2400" dirty="0" err="1"/>
              <a:t>ια</a:t>
            </a:r>
            <a:r>
              <a:rPr lang="el-GR" sz="2400" dirty="0"/>
              <a:t>) </a:t>
            </a:r>
            <a:r>
              <a:rPr lang="el-GR" sz="2400" dirty="0" err="1"/>
              <a:t>Άστριος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B04555A-B19C-00C2-8B49-AFC173564764}"/>
              </a:ext>
            </a:extLst>
          </p:cNvPr>
          <p:cNvSpPr txBox="1">
            <a:spLocks/>
          </p:cNvSpPr>
          <p:nvPr/>
        </p:nvSpPr>
        <p:spPr>
          <a:xfrm>
            <a:off x="7662122" y="1178805"/>
            <a:ext cx="4654736" cy="578620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l-GR" sz="2400" dirty="0" err="1"/>
              <a:t>κγ</a:t>
            </a:r>
            <a:r>
              <a:rPr lang="el-GR" sz="2400" dirty="0"/>
              <a:t>) Νικέλιο — βαθμός κατάλληλος για συσσωρευτές</a:t>
            </a:r>
            <a:endParaRPr lang="en-US" sz="2400" dirty="0"/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l-GR" sz="2400" dirty="0" err="1"/>
              <a:t>κδ</a:t>
            </a:r>
            <a:r>
              <a:rPr lang="el-GR" sz="2400" dirty="0"/>
              <a:t>) Νιόβιο</a:t>
            </a:r>
            <a:endParaRPr lang="en-US" sz="2400" dirty="0"/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l-GR" sz="2400" dirty="0" err="1"/>
              <a:t>κε</a:t>
            </a:r>
            <a:r>
              <a:rPr lang="el-GR" sz="2400" dirty="0"/>
              <a:t>) </a:t>
            </a:r>
            <a:r>
              <a:rPr lang="el-GR" sz="2400" dirty="0" err="1"/>
              <a:t>Φωσφορίτης</a:t>
            </a:r>
            <a:endParaRPr lang="en-US" sz="2400" dirty="0"/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l-GR" sz="2400" dirty="0" err="1"/>
              <a:t>κστ</a:t>
            </a:r>
            <a:r>
              <a:rPr lang="el-GR" sz="2400" dirty="0"/>
              <a:t>) Φωσφόρος</a:t>
            </a:r>
            <a:endParaRPr lang="en-US" sz="2400" dirty="0"/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l-GR" sz="2400" dirty="0" err="1"/>
              <a:t>κζ</a:t>
            </a:r>
            <a:r>
              <a:rPr lang="el-GR" sz="2400" dirty="0"/>
              <a:t>) Μέταλλα της ομάδας του λευκόχρυσου</a:t>
            </a:r>
            <a:endParaRPr lang="en-US" sz="2400" dirty="0"/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l-GR" sz="2400" dirty="0" err="1"/>
              <a:t>κη</a:t>
            </a:r>
            <a:r>
              <a:rPr lang="el-GR" sz="2400" dirty="0"/>
              <a:t>) </a:t>
            </a:r>
            <a:r>
              <a:rPr lang="el-GR" sz="2400" dirty="0" err="1"/>
              <a:t>Σκάνδιο</a:t>
            </a:r>
            <a:endParaRPr lang="en-US" sz="2400" dirty="0"/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l-GR" sz="2400" dirty="0" err="1"/>
              <a:t>κθ</a:t>
            </a:r>
            <a:r>
              <a:rPr lang="el-GR" sz="2400" dirty="0"/>
              <a:t>) Πυριτιούχο μέταλλο</a:t>
            </a:r>
            <a:endParaRPr lang="en-US" sz="2400" dirty="0"/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l-GR" sz="2400" dirty="0"/>
              <a:t>λ) Στρόντιο</a:t>
            </a:r>
            <a:endParaRPr lang="en-US" sz="2400" dirty="0"/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l-GR" sz="2400" dirty="0"/>
              <a:t>λα) Ταντάλιο</a:t>
            </a:r>
            <a:endParaRPr lang="en-US" sz="2400" dirty="0"/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l-GR" sz="2400" dirty="0" err="1"/>
              <a:t>λβ</a:t>
            </a:r>
            <a:r>
              <a:rPr lang="el-GR" sz="2400" dirty="0"/>
              <a:t>) Μεταλλικό τιτάνιο</a:t>
            </a:r>
            <a:endParaRPr lang="en-US" sz="2400" dirty="0"/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l-GR" sz="2400" dirty="0" err="1"/>
              <a:t>λγ</a:t>
            </a:r>
            <a:r>
              <a:rPr lang="el-GR" sz="2400" dirty="0"/>
              <a:t>) Βολφράμιο</a:t>
            </a:r>
            <a:endParaRPr lang="en-US" sz="2400" dirty="0"/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l-GR" sz="2400" dirty="0" err="1"/>
              <a:t>λδ</a:t>
            </a:r>
            <a:r>
              <a:rPr lang="el-GR" sz="2400" dirty="0"/>
              <a:t>) Βανάδιο</a:t>
            </a:r>
            <a:endParaRPr lang="en-US" sz="24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3C0F66-23C9-4FAB-CC7B-A4337D776075}"/>
              </a:ext>
            </a:extLst>
          </p:cNvPr>
          <p:cNvSpPr txBox="1">
            <a:spLocks/>
          </p:cNvSpPr>
          <p:nvPr/>
        </p:nvSpPr>
        <p:spPr>
          <a:xfrm>
            <a:off x="3800243" y="1319928"/>
            <a:ext cx="3787321" cy="537472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2600" dirty="0" err="1"/>
              <a:t>ιβ</a:t>
            </a:r>
            <a:r>
              <a:rPr lang="el-GR" sz="2600" dirty="0"/>
              <a:t>) </a:t>
            </a:r>
            <a:r>
              <a:rPr lang="el-GR" sz="2600" dirty="0" err="1"/>
              <a:t>Αργυραδάμας</a:t>
            </a:r>
            <a:endParaRPr lang="en-US" sz="26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l-GR" sz="2600" dirty="0" err="1"/>
              <a:t>ιγ</a:t>
            </a:r>
            <a:r>
              <a:rPr lang="el-GR" sz="2600" dirty="0"/>
              <a:t>) Γάλλιο</a:t>
            </a:r>
            <a:endParaRPr lang="en-US" sz="26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l-GR" sz="2600" dirty="0" err="1"/>
              <a:t>ιδ</a:t>
            </a:r>
            <a:r>
              <a:rPr lang="el-GR" sz="2600" dirty="0"/>
              <a:t>) Γερμάνιο</a:t>
            </a:r>
            <a:endParaRPr lang="en-US" sz="26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l-GR" sz="2600" dirty="0" err="1"/>
              <a:t>ιε</a:t>
            </a:r>
            <a:r>
              <a:rPr lang="el-GR" sz="2600" dirty="0"/>
              <a:t>) </a:t>
            </a:r>
            <a:r>
              <a:rPr lang="el-GR" sz="2600" dirty="0" err="1"/>
              <a:t>Άφνιο</a:t>
            </a:r>
            <a:endParaRPr lang="en-US" sz="26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l-GR" sz="2600" dirty="0" err="1"/>
              <a:t>ιστ</a:t>
            </a:r>
            <a:r>
              <a:rPr lang="el-GR" sz="2600" dirty="0"/>
              <a:t>) Ήλιο</a:t>
            </a:r>
            <a:endParaRPr lang="en-US" sz="26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l-GR" sz="2600" dirty="0" err="1"/>
              <a:t>ιζ</a:t>
            </a:r>
            <a:r>
              <a:rPr lang="el-GR" sz="2600" dirty="0"/>
              <a:t>) Βαριές σπάνιες γαίες</a:t>
            </a:r>
            <a:endParaRPr lang="en-US" sz="26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l-GR" sz="2600" dirty="0" err="1"/>
              <a:t>ιη</a:t>
            </a:r>
            <a:r>
              <a:rPr lang="el-GR" sz="2600" dirty="0"/>
              <a:t>) Ελαφρές σπάνιες γαίες</a:t>
            </a:r>
            <a:endParaRPr lang="en-US" sz="26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l-GR" sz="2600" dirty="0" err="1"/>
              <a:t>ιθ</a:t>
            </a:r>
            <a:r>
              <a:rPr lang="el-GR" sz="2600" dirty="0"/>
              <a:t>) </a:t>
            </a:r>
            <a:r>
              <a:rPr lang="el-GR" sz="2600" dirty="0" err="1"/>
              <a:t>Λίθιο</a:t>
            </a:r>
            <a:endParaRPr lang="en-US" sz="26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l-GR" sz="2600" dirty="0"/>
              <a:t>κ) Μαγνήσιο</a:t>
            </a:r>
            <a:endParaRPr lang="en-US" sz="2600" dirty="0"/>
          </a:p>
          <a:p>
            <a:pPr marL="0" indent="0">
              <a:buNone/>
            </a:pPr>
            <a:r>
              <a:rPr lang="el-GR" sz="2600" dirty="0"/>
              <a:t>κα) Μαγγάνιο</a:t>
            </a:r>
            <a:endParaRPr lang="en-US" sz="2600" dirty="0"/>
          </a:p>
          <a:p>
            <a:pPr marL="0" indent="0">
              <a:buNone/>
            </a:pPr>
            <a:r>
              <a:rPr lang="el-GR" sz="2600" dirty="0" err="1"/>
              <a:t>κβ</a:t>
            </a:r>
            <a:r>
              <a:rPr lang="el-GR" sz="2600" dirty="0"/>
              <a:t>) Φυσικός γραφίτης</a:t>
            </a:r>
            <a:endParaRPr lang="en-US" sz="26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231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75000"/>
            </a:schemeClr>
          </a:fgClr>
          <a:bgClr>
            <a:srgbClr val="FBFEFF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A7686A9-B03C-B872-142A-FF9E1E3EF9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AFFF5-60DC-A5F7-EC41-CDE6110F1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474" y="273600"/>
            <a:ext cx="10829445" cy="1144800"/>
          </a:xfrm>
        </p:spPr>
        <p:txBody>
          <a:bodyPr>
            <a:noAutofit/>
          </a:bodyPr>
          <a:lstStyle/>
          <a:p>
            <a:pPr algn="ctr"/>
            <a:r>
              <a:rPr lang="el-GR" b="1" dirty="0">
                <a:solidFill>
                  <a:srgbClr val="0070C0"/>
                </a:solidFill>
              </a:rPr>
              <a:t>Βελτίωση της βιωσιμότητας και της κυκλικότητας των κρίσιμων πρώτων υλών στην αγορά της ΕΕ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3FD57-56DB-71D9-8C31-F26CA367D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604519"/>
            <a:ext cx="11753850" cy="497988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l-GR" sz="4000" dirty="0">
                <a:latin typeface="EUAlbertina"/>
              </a:rPr>
              <a:t>Οι χώρες της ΕΕ </a:t>
            </a:r>
            <a:r>
              <a:rPr lang="el-GR" sz="4000" b="1" u="sng" dirty="0">
                <a:latin typeface="EUAlbertina"/>
              </a:rPr>
              <a:t>θα λάβουν μέτρα </a:t>
            </a:r>
            <a:r>
              <a:rPr lang="el-GR" sz="4000" dirty="0">
                <a:latin typeface="EUAlbertina"/>
              </a:rPr>
              <a:t>για να </a:t>
            </a:r>
            <a:r>
              <a:rPr lang="el-GR" sz="4000" b="1" u="sng" dirty="0">
                <a:solidFill>
                  <a:srgbClr val="00359E"/>
                </a:solidFill>
                <a:latin typeface="EUAlbertina"/>
              </a:rPr>
              <a:t>βελτιώσουν τη </a:t>
            </a:r>
            <a:r>
              <a:rPr lang="el-GR" sz="4000" b="1" u="sng" dirty="0">
                <a:solidFill>
                  <a:srgbClr val="FF0000"/>
                </a:solidFill>
                <a:latin typeface="EUAlbertina"/>
              </a:rPr>
              <a:t>συλλογή αποβλήτων κρίσιμων πρώτων υλών </a:t>
            </a:r>
            <a:r>
              <a:rPr lang="el-GR" sz="4000" dirty="0">
                <a:latin typeface="EUAlbertina"/>
              </a:rPr>
              <a:t>και να </a:t>
            </a:r>
            <a:r>
              <a:rPr lang="el-GR" sz="4000" dirty="0">
                <a:solidFill>
                  <a:srgbClr val="FF0000"/>
                </a:solidFill>
                <a:latin typeface="EUAlbertina"/>
              </a:rPr>
              <a:t>διασφαλίσουν την ανακύκλωσή </a:t>
            </a:r>
            <a:r>
              <a:rPr lang="el-GR" sz="4000" dirty="0">
                <a:latin typeface="EUAlbertina"/>
              </a:rPr>
              <a:t>τους σε </a:t>
            </a:r>
            <a:r>
              <a:rPr lang="el-GR" sz="4000" u="sng" dirty="0">
                <a:solidFill>
                  <a:srgbClr val="FF0000"/>
                </a:solidFill>
                <a:latin typeface="EUAlbertina"/>
              </a:rPr>
              <a:t>δευτερεύουσες κρίσιμες πρώτες ύλες</a:t>
            </a:r>
            <a:r>
              <a:rPr lang="el-GR" sz="4000" dirty="0">
                <a:latin typeface="EUAlbertina"/>
              </a:rPr>
              <a:t>. Οι χώρες της ΕΕ και </a:t>
            </a:r>
            <a:r>
              <a:rPr lang="el-GR" sz="4000" b="1" u="sng" dirty="0">
                <a:solidFill>
                  <a:srgbClr val="0070C0"/>
                </a:solidFill>
                <a:latin typeface="EUAlbertina"/>
              </a:rPr>
              <a:t>οι ιδιωτικοί φορείς </a:t>
            </a:r>
            <a:r>
              <a:rPr lang="el-GR" sz="4000" b="1" u="sng" dirty="0">
                <a:latin typeface="EUAlbertina"/>
              </a:rPr>
              <a:t>θα πρέπει </a:t>
            </a:r>
            <a:r>
              <a:rPr lang="el-GR" sz="4000" b="1" u="sng" dirty="0">
                <a:solidFill>
                  <a:srgbClr val="00B050"/>
                </a:solidFill>
                <a:latin typeface="EUAlbertina"/>
              </a:rPr>
              <a:t>να διερευνήσουν τις δυνατότητες ανάκτησης κρίσιμων πρώτων υλών από εξορυκτικά απόβλητα</a:t>
            </a:r>
            <a:r>
              <a:rPr lang="el-GR" sz="4000" b="1" u="sng" dirty="0">
                <a:latin typeface="EUAlbertina"/>
              </a:rPr>
              <a:t>. </a:t>
            </a:r>
            <a:endParaRPr lang="en-US" sz="4000" b="1" u="sng" dirty="0">
              <a:latin typeface="EUAlbertina"/>
            </a:endParaRPr>
          </a:p>
        </p:txBody>
      </p:sp>
    </p:spTree>
    <p:extLst>
      <p:ext uri="{BB962C8B-B14F-4D97-AF65-F5344CB8AC3E}">
        <p14:creationId xmlns:p14="http://schemas.microsoft.com/office/powerpoint/2010/main" val="3254190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66B187C-5EDB-7E1B-3040-669A54B19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850" y="-323850"/>
            <a:ext cx="11258550" cy="1390650"/>
          </a:xfrm>
        </p:spPr>
        <p:txBody>
          <a:bodyPr>
            <a:normAutofit fontScale="90000"/>
          </a:bodyPr>
          <a:lstStyle/>
          <a:p>
            <a:br>
              <a:rPr lang="en-US" sz="3600" b="0" i="0" u="none" strike="noStrike" baseline="0" dirty="0">
                <a:solidFill>
                  <a:srgbClr val="000000"/>
                </a:solidFill>
                <a:latin typeface="EUAlbertina"/>
              </a:rPr>
            </a:br>
            <a:r>
              <a:rPr lang="el-GR" sz="3600" b="1" i="0" u="none" strike="noStrike" baseline="0" dirty="0">
                <a:solidFill>
                  <a:srgbClr val="0070C0"/>
                </a:solidFill>
                <a:latin typeface="EUAlbertina"/>
              </a:rPr>
              <a:t>ΚΑΝΟΝΙΣΜΟΣ (ΕΕ) 2024/1252 ΤΟΥ ΕΥΡΩΠΑΪΚΟΥ ΚΟΙΝΟΒΟΥΛΙΟΥ ΚΑΙ ΤΟΥ ΣΥΜΒΟΥΛΙΟΥ</a:t>
            </a:r>
            <a:r>
              <a:rPr lang="el-GR" dirty="0">
                <a:solidFill>
                  <a:srgbClr val="0070C0"/>
                </a:solidFill>
                <a:latin typeface="EUAlbertina"/>
              </a:rPr>
              <a:t> </a:t>
            </a:r>
            <a:r>
              <a:rPr lang="el-GR" sz="3600" b="1" i="0" u="none" strike="noStrike" baseline="0" dirty="0">
                <a:solidFill>
                  <a:srgbClr val="0070C0"/>
                </a:solidFill>
                <a:latin typeface="EUAlbertina"/>
              </a:rPr>
              <a:t>της 11ης Απριλίου 2024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77A5C-24F3-E7F9-69C7-62359D717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04950"/>
            <a:ext cx="11258550" cy="507945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3200" b="0" i="0" u="none" strike="noStrike" baseline="0" dirty="0">
                <a:solidFill>
                  <a:srgbClr val="FF0000"/>
                </a:solidFill>
                <a:latin typeface="EUAlbertina"/>
              </a:rPr>
              <a:t>Με βάση το άρθρο (</a:t>
            </a:r>
            <a:r>
              <a:rPr lang="en-US" sz="3200" b="0" i="0" u="none" strike="noStrike" baseline="0" dirty="0">
                <a:solidFill>
                  <a:srgbClr val="FF0000"/>
                </a:solidFill>
                <a:latin typeface="EUAlbertina"/>
              </a:rPr>
              <a:t>51) </a:t>
            </a:r>
            <a:r>
              <a:rPr lang="el-GR" sz="3200" b="0" i="0" u="none" strike="noStrike" baseline="0" dirty="0">
                <a:solidFill>
                  <a:srgbClr val="FF0000"/>
                </a:solidFill>
                <a:latin typeface="EUAlbertina"/>
              </a:rPr>
              <a:t>…………η </a:t>
            </a:r>
            <a:r>
              <a:rPr lang="el-GR" sz="3200" b="1" i="0" u="sng" strike="noStrike" baseline="0" dirty="0">
                <a:solidFill>
                  <a:srgbClr val="FF0000"/>
                </a:solidFill>
                <a:latin typeface="EUAlbertina"/>
              </a:rPr>
              <a:t>ανακύκλωση</a:t>
            </a:r>
            <a:r>
              <a:rPr lang="el-GR" sz="3200" b="0" i="0" u="none" strike="noStrike" baseline="0" dirty="0">
                <a:solidFill>
                  <a:srgbClr val="FF0000"/>
                </a:solidFill>
                <a:latin typeface="EUAlbertina"/>
              </a:rPr>
              <a:t> θα πρέπει ολοένα και περισσότερο </a:t>
            </a:r>
            <a:r>
              <a:rPr lang="el-GR" sz="3200" b="0" i="0" u="sng" strike="noStrike" baseline="0" dirty="0">
                <a:solidFill>
                  <a:srgbClr val="FF0000"/>
                </a:solidFill>
                <a:latin typeface="EUAlbertina"/>
              </a:rPr>
              <a:t>να </a:t>
            </a:r>
            <a:r>
              <a:rPr lang="el-GR" sz="3200" b="1" i="0" u="sng" strike="noStrike" baseline="0" dirty="0">
                <a:solidFill>
                  <a:srgbClr val="FF0000"/>
                </a:solidFill>
                <a:latin typeface="EUAlbertina"/>
              </a:rPr>
              <a:t>μειώνει την ανάγκη πρωτογενούς εξόρυξης </a:t>
            </a:r>
            <a:r>
              <a:rPr lang="el-GR" sz="3200" b="0" i="0" u="none" strike="noStrike" baseline="0" dirty="0">
                <a:solidFill>
                  <a:srgbClr val="211D1E"/>
                </a:solidFill>
                <a:latin typeface="EUAlbertina"/>
              </a:rPr>
              <a:t>και </a:t>
            </a:r>
            <a:r>
              <a:rPr lang="el-GR" sz="3200" b="0" i="0" u="none" strike="noStrike" baseline="0" dirty="0">
                <a:solidFill>
                  <a:srgbClr val="0070C0"/>
                </a:solidFill>
                <a:latin typeface="EUAlbertina"/>
              </a:rPr>
              <a:t>τις συναφείς επιπτώσεις της</a:t>
            </a:r>
            <a:r>
              <a:rPr lang="el-GR" sz="3200" dirty="0">
                <a:solidFill>
                  <a:srgbClr val="211D1E"/>
                </a:solidFill>
                <a:latin typeface="EUAlbertina"/>
              </a:rPr>
              <a:t> …. και </a:t>
            </a:r>
            <a:r>
              <a:rPr lang="el-GR" sz="3200" b="0" i="0" u="none" strike="noStrike" baseline="0" dirty="0">
                <a:solidFill>
                  <a:srgbClr val="211D1E"/>
                </a:solidFill>
                <a:latin typeface="EUAlbertina"/>
              </a:rPr>
              <a:t>να διατηρηθεί </a:t>
            </a:r>
            <a:r>
              <a:rPr lang="el-GR" sz="3200" b="1" i="0" u="sng" strike="noStrike" baseline="0" dirty="0">
                <a:solidFill>
                  <a:srgbClr val="FF0000"/>
                </a:solidFill>
                <a:latin typeface="EUAlbertina"/>
              </a:rPr>
              <a:t>υψηλό επίπεδο </a:t>
            </a:r>
            <a:r>
              <a:rPr lang="el-GR" sz="3200" b="0" i="0" u="none" strike="noStrike" baseline="0" dirty="0" err="1">
                <a:solidFill>
                  <a:srgbClr val="FF0000"/>
                </a:solidFill>
                <a:latin typeface="EUAlbertina"/>
              </a:rPr>
              <a:t>ενωσιακής</a:t>
            </a:r>
            <a:r>
              <a:rPr lang="el-GR" sz="3200" b="0" i="0" u="none" strike="noStrike" baseline="0" dirty="0">
                <a:solidFill>
                  <a:srgbClr val="FF0000"/>
                </a:solidFill>
                <a:latin typeface="EUAlbertina"/>
              </a:rPr>
              <a:t> </a:t>
            </a:r>
            <a:r>
              <a:rPr lang="el-GR" sz="3200" b="1" i="0" u="sng" strike="noStrike" baseline="0" dirty="0">
                <a:solidFill>
                  <a:srgbClr val="FF0000"/>
                </a:solidFill>
                <a:latin typeface="EUAlbertina"/>
              </a:rPr>
              <a:t>ικανότητας ανακύκλωσης</a:t>
            </a:r>
            <a:r>
              <a:rPr lang="el-GR" sz="3200" dirty="0">
                <a:solidFill>
                  <a:srgbClr val="211D1E"/>
                </a:solidFill>
                <a:latin typeface="EUAlbertina"/>
              </a:rPr>
              <a:t>………..</a:t>
            </a:r>
            <a:r>
              <a:rPr lang="el-GR" sz="3200" b="1" i="0" u="none" strike="noStrike" baseline="0" dirty="0">
                <a:solidFill>
                  <a:srgbClr val="211D1E"/>
                </a:solidFill>
                <a:latin typeface="EUAlbertina"/>
              </a:rPr>
              <a:t>με απόβλητα </a:t>
            </a:r>
            <a:r>
              <a:rPr lang="el-GR" sz="3200" b="0" i="0" u="none" strike="noStrike" baseline="0" dirty="0">
                <a:solidFill>
                  <a:srgbClr val="211D1E"/>
                </a:solidFill>
                <a:latin typeface="EUAlbertina"/>
              </a:rPr>
              <a:t>όπως </a:t>
            </a:r>
            <a:r>
              <a:rPr lang="el-GR" sz="3200" b="0" i="0" u="none" strike="noStrike" baseline="0" dirty="0">
                <a:solidFill>
                  <a:srgbClr val="FF0000"/>
                </a:solidFill>
                <a:latin typeface="EUAlbertina"/>
              </a:rPr>
              <a:t>μπαταρίες</a:t>
            </a:r>
            <a:r>
              <a:rPr lang="el-GR" sz="3200" b="0" i="0" u="none" strike="noStrike" baseline="0" dirty="0">
                <a:solidFill>
                  <a:srgbClr val="211D1E"/>
                </a:solidFill>
                <a:latin typeface="EUAlbertina"/>
              </a:rPr>
              <a:t>, ο </a:t>
            </a:r>
            <a:r>
              <a:rPr lang="el-GR" sz="3200" b="0" i="0" u="none" strike="noStrike" baseline="0" dirty="0">
                <a:solidFill>
                  <a:srgbClr val="FF0000"/>
                </a:solidFill>
                <a:latin typeface="EUAlbertina"/>
              </a:rPr>
              <a:t>ηλεκτρικός και ηλεκτρονικός εξοπλισμός, οχήματα</a:t>
            </a:r>
            <a:r>
              <a:rPr lang="el-GR" sz="3200" b="0" i="0" u="none" strike="noStrike" baseline="0" dirty="0">
                <a:solidFill>
                  <a:srgbClr val="211D1E"/>
                </a:solidFill>
                <a:latin typeface="EUAlbertina"/>
              </a:rPr>
              <a:t> που </a:t>
            </a:r>
            <a:r>
              <a:rPr lang="el-GR" sz="3200" b="0" i="0" u="none" strike="noStrike" baseline="0" dirty="0">
                <a:solidFill>
                  <a:srgbClr val="0070C0"/>
                </a:solidFill>
                <a:latin typeface="EUAlbertina"/>
              </a:rPr>
              <a:t>αποστέλλονται σε τρίτες χώρες </a:t>
            </a:r>
            <a:r>
              <a:rPr lang="el-GR" sz="3200" b="0" i="0" u="none" strike="noStrike" baseline="0" dirty="0">
                <a:solidFill>
                  <a:srgbClr val="FF0000"/>
                </a:solidFill>
                <a:latin typeface="EUAlbertina"/>
              </a:rPr>
              <a:t>για ανακύκλωση</a:t>
            </a:r>
            <a:r>
              <a:rPr lang="el-GR" sz="3200" b="0" i="0" u="none" strike="noStrike" baseline="0" dirty="0">
                <a:solidFill>
                  <a:srgbClr val="211D1E"/>
                </a:solidFill>
                <a:latin typeface="EUAlbertina"/>
              </a:rPr>
              <a:t>. Οι τεχνολογίες ανακύκλωσης στοχεύουν </a:t>
            </a:r>
            <a:r>
              <a:rPr lang="el-GR" sz="3200" b="0" i="0" u="sng" strike="noStrike" baseline="0" dirty="0">
                <a:solidFill>
                  <a:srgbClr val="00B050"/>
                </a:solidFill>
                <a:latin typeface="EUAlbertina"/>
              </a:rPr>
              <a:t>στη μείωση των κινδύνων έλλειψης εφοδιασμού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195983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75000"/>
            </a:schemeClr>
          </a:fgClr>
          <a:bgClr>
            <a:srgbClr val="FBFEFF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199AF3F-4462-A8C4-B1D7-54FB0CE846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28AC6-8703-42F5-20A9-4FCB49BC6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474" y="2507530"/>
            <a:ext cx="10829445" cy="2535810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rgbClr val="0070C0"/>
                </a:solidFill>
              </a:rPr>
              <a:t>Α</a:t>
            </a:r>
            <a:r>
              <a:rPr lang="el-GR" sz="3600" dirty="0">
                <a:solidFill>
                  <a:srgbClr val="0070C0"/>
                </a:solidFill>
              </a:rPr>
              <a:t>νακύκλωση μόνιμων μαγνητών</a:t>
            </a:r>
          </a:p>
        </p:txBody>
      </p:sp>
    </p:spTree>
    <p:extLst>
      <p:ext uri="{BB962C8B-B14F-4D97-AF65-F5344CB8AC3E}">
        <p14:creationId xmlns:p14="http://schemas.microsoft.com/office/powerpoint/2010/main" val="1268848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5E8808-CFFB-FAAB-4BBF-E2D9300ED0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747D0-20F9-0EE6-D806-C3D9E15CB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273600"/>
            <a:ext cx="10781820" cy="1144800"/>
          </a:xfrm>
        </p:spPr>
        <p:txBody>
          <a:bodyPr>
            <a:normAutofit fontScale="90000"/>
          </a:bodyPr>
          <a:lstStyle/>
          <a:p>
            <a:r>
              <a:rPr lang="el-GR" sz="3600" b="0" i="1" u="none" strike="noStrike" baseline="0" dirty="0">
                <a:solidFill>
                  <a:srgbClr val="0070C0"/>
                </a:solidFill>
                <a:latin typeface="EUAlbertina"/>
              </a:rPr>
              <a:t>Άρθρο 28</a:t>
            </a:r>
            <a:br>
              <a:rPr lang="el-GR" sz="3600" b="0" i="0" u="none" strike="noStrike" baseline="0" dirty="0">
                <a:solidFill>
                  <a:srgbClr val="0070C0"/>
                </a:solidFill>
                <a:latin typeface="EUAlbertina"/>
              </a:rPr>
            </a:br>
            <a:r>
              <a:rPr lang="el-GR" sz="3600" b="1" i="0" u="none" strike="noStrike" baseline="0" dirty="0" err="1">
                <a:solidFill>
                  <a:srgbClr val="0070C0"/>
                </a:solidFill>
                <a:latin typeface="EUAlbertina"/>
              </a:rPr>
              <a:t>Ανακυκλωσιμότητα</a:t>
            </a:r>
            <a:r>
              <a:rPr lang="el-GR" sz="3600" b="1" i="0" u="none" strike="noStrike" baseline="0" dirty="0">
                <a:solidFill>
                  <a:srgbClr val="0070C0"/>
                </a:solidFill>
                <a:latin typeface="EUAlbertina"/>
              </a:rPr>
              <a:t> των μόνιμων μαγνητών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2C773-0B1F-01C5-8AF6-86FFB06EA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275" y="1495425"/>
            <a:ext cx="11782425" cy="53625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000" b="1" i="0" u="none" strike="noStrike" baseline="0" dirty="0">
                <a:solidFill>
                  <a:srgbClr val="FF0000"/>
                </a:solidFill>
                <a:latin typeface="EUAlbertina"/>
              </a:rPr>
              <a:t>1. </a:t>
            </a:r>
            <a:r>
              <a:rPr lang="el-GR" sz="2000" b="0" i="0" u="none" strike="noStrike" baseline="0" dirty="0">
                <a:solidFill>
                  <a:srgbClr val="FF0000"/>
                </a:solidFill>
                <a:latin typeface="EUAlbertina"/>
              </a:rPr>
              <a:t>Δύο έτη </a:t>
            </a:r>
            <a:r>
              <a:rPr lang="el-GR" sz="2000" b="0" i="0" u="none" strike="noStrike" baseline="0" dirty="0">
                <a:solidFill>
                  <a:srgbClr val="211D1E"/>
                </a:solidFill>
                <a:latin typeface="EUAlbertina"/>
              </a:rPr>
              <a:t>μετά την ημερομηνία έναρξης ισχύος της εκτελεστικής πράξης που αναφέρεται στην παράγραφο 2, </a:t>
            </a:r>
            <a:r>
              <a:rPr lang="el-GR" sz="2400" b="1" i="0" u="sng" strike="noStrike" baseline="0" dirty="0">
                <a:solidFill>
                  <a:srgbClr val="211D1E"/>
                </a:solidFill>
                <a:latin typeface="EUAlbertina"/>
              </a:rPr>
              <a:t>κάθε </a:t>
            </a:r>
            <a:r>
              <a:rPr lang="el-GR" sz="2400" b="1" i="0" u="sng" strike="noStrike" baseline="0" dirty="0">
                <a:solidFill>
                  <a:srgbClr val="FF0000"/>
                </a:solidFill>
                <a:latin typeface="EUAlbertina"/>
              </a:rPr>
              <a:t>φυσικό ή νομικό πρόσωπο </a:t>
            </a:r>
            <a:r>
              <a:rPr lang="el-GR" sz="2400" b="1" i="0" u="sng" strike="noStrike" baseline="0" dirty="0">
                <a:solidFill>
                  <a:srgbClr val="211D1E"/>
                </a:solidFill>
                <a:latin typeface="EUAlbertina"/>
              </a:rPr>
              <a:t>που </a:t>
            </a:r>
            <a:r>
              <a:rPr lang="el-GR" sz="2400" b="1" i="0" u="sng" strike="noStrike" baseline="0" dirty="0">
                <a:solidFill>
                  <a:srgbClr val="0070C0"/>
                </a:solidFill>
                <a:latin typeface="EUAlbertina"/>
              </a:rPr>
              <a:t>θέτει σε κυκλοφορία </a:t>
            </a:r>
            <a:r>
              <a:rPr lang="el-GR" sz="2400" b="1" i="0" u="sng" strike="noStrike" baseline="0" dirty="0">
                <a:solidFill>
                  <a:srgbClr val="211D1E"/>
                </a:solidFill>
                <a:latin typeface="EUAlbertina"/>
              </a:rPr>
              <a:t>στην αγορά </a:t>
            </a:r>
            <a:r>
              <a:rPr lang="el-GR" sz="2000" b="0" i="0" u="none" strike="noStrike" baseline="0" dirty="0">
                <a:solidFill>
                  <a:srgbClr val="FF0000"/>
                </a:solidFill>
                <a:latin typeface="EUAlbertina"/>
              </a:rPr>
              <a:t>συσκευές απεικόνισης μαγνητικού συντονισμού</a:t>
            </a:r>
            <a:r>
              <a:rPr lang="el-GR" sz="2000" b="0" i="0" u="none" strike="noStrike" baseline="0" dirty="0">
                <a:solidFill>
                  <a:srgbClr val="211D1E"/>
                </a:solidFill>
                <a:latin typeface="EUAlbertina"/>
              </a:rPr>
              <a:t>, </a:t>
            </a:r>
            <a:r>
              <a:rPr lang="el-GR" sz="2000" b="0" i="0" u="none" strike="noStrike" baseline="0" dirty="0">
                <a:solidFill>
                  <a:srgbClr val="FF0000"/>
                </a:solidFill>
                <a:latin typeface="EUAlbertina"/>
              </a:rPr>
              <a:t>γεννήτριες αιολικής ενέργειας</a:t>
            </a:r>
            <a:r>
              <a:rPr lang="el-GR" sz="2000" b="0" i="0" u="none" strike="noStrike" baseline="0" dirty="0">
                <a:solidFill>
                  <a:srgbClr val="211D1E"/>
                </a:solidFill>
                <a:latin typeface="EUAlbertina"/>
              </a:rPr>
              <a:t>, </a:t>
            </a:r>
            <a:r>
              <a:rPr lang="el-GR" sz="2000" b="0" i="0" u="none" strike="noStrike" baseline="0" dirty="0">
                <a:solidFill>
                  <a:srgbClr val="FF0000"/>
                </a:solidFill>
                <a:latin typeface="EUAlbertina"/>
              </a:rPr>
              <a:t>βιομηχανικά ρομπότ</a:t>
            </a:r>
            <a:r>
              <a:rPr lang="el-GR" sz="2000" b="0" i="0" u="none" strike="noStrike" baseline="0" dirty="0">
                <a:solidFill>
                  <a:srgbClr val="211D1E"/>
                </a:solidFill>
                <a:latin typeface="EUAlbertina"/>
              </a:rPr>
              <a:t>, </a:t>
            </a:r>
            <a:r>
              <a:rPr lang="el-GR" sz="2000" b="0" i="0" u="none" strike="noStrike" baseline="0" dirty="0">
                <a:solidFill>
                  <a:srgbClr val="FF0000"/>
                </a:solidFill>
                <a:latin typeface="EUAlbertina"/>
              </a:rPr>
              <a:t>μηχανοκίνητα οχήματα</a:t>
            </a:r>
            <a:r>
              <a:rPr lang="el-GR" sz="2000" b="0" i="0" u="none" strike="noStrike" baseline="0" dirty="0">
                <a:solidFill>
                  <a:srgbClr val="211D1E"/>
                </a:solidFill>
                <a:latin typeface="EUAlbertina"/>
              </a:rPr>
              <a:t>, </a:t>
            </a:r>
            <a:r>
              <a:rPr lang="el-GR" sz="2000" b="0" i="0" u="none" strike="noStrike" baseline="0" dirty="0">
                <a:solidFill>
                  <a:srgbClr val="FF0000"/>
                </a:solidFill>
                <a:latin typeface="EUAlbertina"/>
              </a:rPr>
              <a:t>ελαφρά μέσα μεταφοράς</a:t>
            </a:r>
            <a:r>
              <a:rPr lang="el-GR" sz="2000" b="0" i="0" u="none" strike="noStrike" baseline="0" dirty="0">
                <a:solidFill>
                  <a:srgbClr val="211D1E"/>
                </a:solidFill>
                <a:latin typeface="EUAlbertina"/>
              </a:rPr>
              <a:t>, </a:t>
            </a:r>
            <a:r>
              <a:rPr lang="el-GR" sz="2000" b="0" i="0" u="none" strike="noStrike" baseline="0" dirty="0">
                <a:solidFill>
                  <a:srgbClr val="FF0000"/>
                </a:solidFill>
                <a:latin typeface="EUAlbertina"/>
              </a:rPr>
              <a:t>μονάδες παραγωγής ψύξης</a:t>
            </a:r>
            <a:r>
              <a:rPr lang="el-GR" sz="2000" b="0" i="0" u="none" strike="noStrike" baseline="0" dirty="0">
                <a:solidFill>
                  <a:srgbClr val="211D1E"/>
                </a:solidFill>
                <a:latin typeface="EUAlbertina"/>
              </a:rPr>
              <a:t>, </a:t>
            </a:r>
            <a:r>
              <a:rPr lang="el-GR" sz="2000" b="0" i="0" u="none" strike="noStrike" baseline="0" dirty="0">
                <a:solidFill>
                  <a:srgbClr val="FF0000"/>
                </a:solidFill>
                <a:latin typeface="EUAlbertina"/>
              </a:rPr>
              <a:t>αντλίες θερμότητας</a:t>
            </a:r>
            <a:r>
              <a:rPr lang="el-GR" sz="2000" b="0" i="0" u="none" strike="noStrike" baseline="0" dirty="0">
                <a:solidFill>
                  <a:srgbClr val="211D1E"/>
                </a:solidFill>
                <a:latin typeface="EUAlbertina"/>
              </a:rPr>
              <a:t>, </a:t>
            </a:r>
            <a:r>
              <a:rPr lang="el-GR" sz="2000" b="0" i="0" u="none" strike="noStrike" baseline="0" dirty="0">
                <a:solidFill>
                  <a:srgbClr val="FF0000"/>
                </a:solidFill>
                <a:latin typeface="EUAlbertina"/>
              </a:rPr>
              <a:t>ηλεκτρικούς κινητήρες</a:t>
            </a:r>
            <a:r>
              <a:rPr lang="el-GR" sz="2000" b="0" i="0" u="none" strike="noStrike" baseline="0" dirty="0">
                <a:solidFill>
                  <a:srgbClr val="211D1E"/>
                </a:solidFill>
                <a:latin typeface="EUAlbertina"/>
              </a:rPr>
              <a:t>, συμπεριλαμβανομένων των περιπτώσεων στις οποίες </a:t>
            </a:r>
            <a:r>
              <a:rPr lang="el-GR" sz="2000" b="0" i="0" u="none" strike="noStrike" baseline="0" dirty="0">
                <a:solidFill>
                  <a:srgbClr val="FF0000"/>
                </a:solidFill>
                <a:latin typeface="EUAlbertina"/>
              </a:rPr>
              <a:t>ηλεκτρικοί κινητήρες </a:t>
            </a:r>
            <a:r>
              <a:rPr lang="el-GR" sz="2000" b="0" i="0" u="sng" strike="noStrike" baseline="0" dirty="0">
                <a:solidFill>
                  <a:srgbClr val="FF0000"/>
                </a:solidFill>
                <a:latin typeface="EUAlbertina"/>
              </a:rPr>
              <a:t>είναι ενσωματωμένοι σε άλλα προϊόντα</a:t>
            </a:r>
            <a:r>
              <a:rPr lang="el-GR" sz="2000" b="0" i="0" u="none" strike="noStrike" baseline="0" dirty="0">
                <a:solidFill>
                  <a:srgbClr val="211D1E"/>
                </a:solidFill>
                <a:latin typeface="EUAlbertina"/>
              </a:rPr>
              <a:t>, </a:t>
            </a:r>
            <a:r>
              <a:rPr lang="el-GR" sz="2000" b="0" i="0" u="none" strike="noStrike" baseline="0" dirty="0">
                <a:solidFill>
                  <a:srgbClr val="FF0000"/>
                </a:solidFill>
                <a:latin typeface="EUAlbertina"/>
              </a:rPr>
              <a:t>αυτόματα πλυντήρια ρούχων</a:t>
            </a:r>
            <a:r>
              <a:rPr lang="el-GR" sz="2000" b="0" i="0" u="none" strike="noStrike" baseline="0" dirty="0">
                <a:solidFill>
                  <a:srgbClr val="211D1E"/>
                </a:solidFill>
                <a:latin typeface="EUAlbertina"/>
              </a:rPr>
              <a:t>, </a:t>
            </a:r>
            <a:r>
              <a:rPr lang="el-GR" sz="2000" b="0" i="0" u="none" strike="noStrike" baseline="0" dirty="0">
                <a:solidFill>
                  <a:srgbClr val="FF0000"/>
                </a:solidFill>
                <a:latin typeface="EUAlbertina"/>
              </a:rPr>
              <a:t>στεγνωτήρια ρούχων</a:t>
            </a:r>
            <a:r>
              <a:rPr lang="el-GR" sz="2000" b="0" i="0" u="none" strike="noStrike" baseline="0" dirty="0">
                <a:solidFill>
                  <a:srgbClr val="211D1E"/>
                </a:solidFill>
                <a:latin typeface="EUAlbertina"/>
              </a:rPr>
              <a:t>, </a:t>
            </a:r>
            <a:r>
              <a:rPr lang="el-GR" sz="2000" b="0" i="0" u="none" strike="noStrike" baseline="0" dirty="0">
                <a:solidFill>
                  <a:srgbClr val="FF0000"/>
                </a:solidFill>
                <a:latin typeface="EUAlbertina"/>
              </a:rPr>
              <a:t>φούρνους μικροκυμάτων</a:t>
            </a:r>
            <a:r>
              <a:rPr lang="el-GR" sz="2000" b="0" i="0" u="none" strike="noStrike" baseline="0" dirty="0">
                <a:solidFill>
                  <a:srgbClr val="211D1E"/>
                </a:solidFill>
                <a:latin typeface="EUAlbertina"/>
              </a:rPr>
              <a:t>, </a:t>
            </a:r>
            <a:r>
              <a:rPr lang="el-GR" sz="2000" b="0" i="0" u="none" strike="noStrike" baseline="0" dirty="0">
                <a:solidFill>
                  <a:srgbClr val="FF0000"/>
                </a:solidFill>
                <a:latin typeface="EUAlbertina"/>
              </a:rPr>
              <a:t>ηλεκτρικές σκούπες </a:t>
            </a:r>
            <a:r>
              <a:rPr lang="el-GR" sz="2000" b="0" i="0" u="none" strike="noStrike" baseline="0" dirty="0">
                <a:solidFill>
                  <a:srgbClr val="211D1E"/>
                </a:solidFill>
                <a:latin typeface="EUAlbertina"/>
              </a:rPr>
              <a:t>ή </a:t>
            </a:r>
            <a:r>
              <a:rPr lang="el-GR" sz="2000" b="0" i="0" u="none" strike="noStrike" baseline="0" dirty="0">
                <a:solidFill>
                  <a:srgbClr val="FF0000"/>
                </a:solidFill>
                <a:latin typeface="EUAlbertina"/>
              </a:rPr>
              <a:t>πλυντήρια πιάτων </a:t>
            </a:r>
            <a:r>
              <a:rPr lang="el-GR" sz="2000" b="0" i="0" u="sng" strike="noStrike" baseline="0" dirty="0">
                <a:solidFill>
                  <a:srgbClr val="211D1E"/>
                </a:solidFill>
                <a:latin typeface="EUAlbertina"/>
              </a:rPr>
              <a:t>διασφαλίζει ότι τα εν λόγω προϊόντα φέρουν </a:t>
            </a:r>
            <a:r>
              <a:rPr lang="el-GR" sz="2800" b="1" i="0" u="sng" strike="noStrike" baseline="0" dirty="0">
                <a:solidFill>
                  <a:srgbClr val="FF0000"/>
                </a:solidFill>
                <a:latin typeface="EUAlbertina"/>
              </a:rPr>
              <a:t>ευδιάκριτη, ευανάγνωστη και ανεξίτηλη ετικέτα</a:t>
            </a:r>
            <a:r>
              <a:rPr lang="el-GR" sz="2000" b="1" i="0" u="sng" strike="noStrike" baseline="0" dirty="0">
                <a:solidFill>
                  <a:srgbClr val="FF0000"/>
                </a:solidFill>
                <a:latin typeface="EUAlbertina"/>
              </a:rPr>
              <a:t> </a:t>
            </a:r>
            <a:r>
              <a:rPr lang="el-GR" sz="2000" b="0" i="0" u="sng" strike="noStrike" baseline="0" dirty="0">
                <a:solidFill>
                  <a:srgbClr val="211D1E"/>
                </a:solidFill>
                <a:latin typeface="EUAlbertina"/>
              </a:rPr>
              <a:t>στην οποία αναγράφεται</a:t>
            </a:r>
            <a:r>
              <a:rPr lang="el-GR" sz="2000" b="0" i="0" u="none" strike="noStrike" baseline="0" dirty="0">
                <a:solidFill>
                  <a:srgbClr val="211D1E"/>
                </a:solidFill>
                <a:latin typeface="EUAlbertina"/>
              </a:rPr>
              <a:t>:</a:t>
            </a:r>
            <a:endParaRPr lang="en-US" sz="2000" b="0" i="0" u="none" strike="noStrike" baseline="0" dirty="0">
              <a:solidFill>
                <a:srgbClr val="211D1E"/>
              </a:solidFill>
              <a:latin typeface="EUAlbertina"/>
            </a:endParaRPr>
          </a:p>
          <a:p>
            <a:pPr marL="0" indent="0">
              <a:buNone/>
            </a:pPr>
            <a:r>
              <a:rPr lang="el-GR" sz="2000" b="0" i="0" u="none" strike="noStrike" baseline="0" dirty="0">
                <a:solidFill>
                  <a:srgbClr val="211D1E"/>
                </a:solidFill>
                <a:latin typeface="EUAlbertina"/>
              </a:rPr>
              <a:t>- αν τα προϊόντα αυτά </a:t>
            </a:r>
            <a:r>
              <a:rPr lang="el-GR" sz="2000" b="1" i="0" u="none" strike="noStrike" baseline="0" dirty="0">
                <a:solidFill>
                  <a:srgbClr val="FF0000"/>
                </a:solidFill>
                <a:latin typeface="EUAlbertina"/>
              </a:rPr>
              <a:t>περιλαμβάνουν έναν ή περισσότερους μόνιμους </a:t>
            </a:r>
            <a:r>
              <a:rPr lang="el-GR" sz="2000" b="1" i="0" u="sng" strike="noStrike" baseline="0" dirty="0">
                <a:solidFill>
                  <a:srgbClr val="00B0F0"/>
                </a:solidFill>
                <a:latin typeface="EUAlbertina"/>
              </a:rPr>
              <a:t>μαγνήτες</a:t>
            </a:r>
            <a:r>
              <a:rPr lang="el-GR" sz="2000" b="0" i="0" u="none" strike="noStrike" baseline="0" dirty="0">
                <a:solidFill>
                  <a:srgbClr val="211D1E"/>
                </a:solidFill>
                <a:latin typeface="EUAlbertina"/>
              </a:rPr>
              <a:t>·</a:t>
            </a:r>
            <a:endParaRPr lang="en-US" sz="2000" b="0" i="0" u="none" strike="noStrike" baseline="0" dirty="0">
              <a:solidFill>
                <a:srgbClr val="211D1E"/>
              </a:solidFill>
              <a:latin typeface="EUAlbertina"/>
            </a:endParaRPr>
          </a:p>
          <a:p>
            <a:pPr marL="0" indent="0">
              <a:buNone/>
            </a:pPr>
            <a:r>
              <a:rPr lang="el-GR" sz="2000" b="0" i="0" u="none" strike="noStrike" baseline="0" dirty="0">
                <a:solidFill>
                  <a:srgbClr val="211D1E"/>
                </a:solidFill>
                <a:latin typeface="EUAlbertina"/>
              </a:rPr>
              <a:t>- αν το προϊόν περιλαμβάνει </a:t>
            </a:r>
            <a:r>
              <a:rPr lang="el-GR" sz="2000" b="1" i="0" u="none" strike="noStrike" baseline="0" dirty="0">
                <a:solidFill>
                  <a:srgbClr val="FF0000"/>
                </a:solidFill>
                <a:latin typeface="EUAlbertina"/>
              </a:rPr>
              <a:t>έναν ή περισσότερους μόνιμους </a:t>
            </a:r>
            <a:r>
              <a:rPr lang="el-GR" sz="2000" b="1" i="0" u="sng" strike="noStrike" baseline="0" dirty="0">
                <a:solidFill>
                  <a:srgbClr val="00B0F0"/>
                </a:solidFill>
                <a:latin typeface="EUAlbertina"/>
              </a:rPr>
              <a:t>μαγνήτες</a:t>
            </a:r>
            <a:r>
              <a:rPr lang="el-GR" sz="2000" b="0" i="0" u="none" strike="noStrike" baseline="0" dirty="0">
                <a:solidFill>
                  <a:srgbClr val="211D1E"/>
                </a:solidFill>
                <a:latin typeface="EUAlbertina"/>
              </a:rPr>
              <a:t>, ανεξάρτητα από το αν οι εν λόγω μόνιμοι μαγνήτες ανήκουν σε έναν από τους ακόλουθους τύπους:</a:t>
            </a:r>
            <a:endParaRPr lang="en-US" sz="2000" b="0" i="0" u="none" strike="noStrike" baseline="0" dirty="0">
              <a:solidFill>
                <a:srgbClr val="211D1E"/>
              </a:solidFill>
              <a:latin typeface="EUAlbertina"/>
            </a:endParaRPr>
          </a:p>
          <a:p>
            <a:r>
              <a:rPr lang="el-GR" sz="2000" b="1" i="0" u="none" strike="noStrike" baseline="0" dirty="0" err="1">
                <a:solidFill>
                  <a:srgbClr val="00B050"/>
                </a:solidFill>
                <a:latin typeface="EUAlbertina"/>
              </a:rPr>
              <a:t>νεοδύμιο</a:t>
            </a:r>
            <a:r>
              <a:rPr lang="el-GR" sz="2000" b="1" i="0" u="none" strike="noStrike" baseline="0" dirty="0">
                <a:solidFill>
                  <a:srgbClr val="00B050"/>
                </a:solidFill>
                <a:latin typeface="EUAlbertina"/>
              </a:rPr>
              <a:t>-σίδηρο-βόριο·</a:t>
            </a:r>
            <a:endParaRPr lang="en-US" sz="2000" b="1" i="0" u="none" strike="noStrike" baseline="0" dirty="0">
              <a:solidFill>
                <a:srgbClr val="00B050"/>
              </a:solidFill>
              <a:latin typeface="EUAlbertina"/>
            </a:endParaRPr>
          </a:p>
          <a:p>
            <a:r>
              <a:rPr lang="el-GR" sz="2000" b="1" i="0" u="none" strike="noStrike" baseline="0" dirty="0" err="1">
                <a:solidFill>
                  <a:srgbClr val="00B050"/>
                </a:solidFill>
                <a:latin typeface="EUAlbertina"/>
              </a:rPr>
              <a:t>σαμάριο</a:t>
            </a:r>
            <a:r>
              <a:rPr lang="el-GR" sz="2000" b="1" i="0" u="none" strike="noStrike" baseline="0" dirty="0">
                <a:solidFill>
                  <a:srgbClr val="00B050"/>
                </a:solidFill>
                <a:latin typeface="EUAlbertina"/>
              </a:rPr>
              <a:t>-κοβάλτιο·</a:t>
            </a:r>
            <a:endParaRPr lang="en-US" sz="2000" b="1" i="0" u="none" strike="noStrike" baseline="0" dirty="0">
              <a:solidFill>
                <a:srgbClr val="00B050"/>
              </a:solidFill>
              <a:latin typeface="EUAlbertina"/>
            </a:endParaRPr>
          </a:p>
          <a:p>
            <a:r>
              <a:rPr lang="el-GR" sz="2000" b="1" i="0" u="none" strike="noStrike" baseline="0" dirty="0">
                <a:solidFill>
                  <a:srgbClr val="00B050"/>
                </a:solidFill>
                <a:latin typeface="EUAlbertina"/>
              </a:rPr>
              <a:t>αλουμίνιο-νικέλιο-κοβάλτιο·</a:t>
            </a:r>
            <a:endParaRPr lang="en-US" sz="2000" b="1" i="0" u="none" strike="noStrike" baseline="0" dirty="0">
              <a:solidFill>
                <a:srgbClr val="00B050"/>
              </a:solidFill>
              <a:latin typeface="EUAlbertina"/>
            </a:endParaRPr>
          </a:p>
          <a:p>
            <a:r>
              <a:rPr lang="el-GR" sz="2000" b="1" i="0" u="none" strike="noStrike" baseline="0" dirty="0" err="1">
                <a:solidFill>
                  <a:srgbClr val="00B050"/>
                </a:solidFill>
                <a:latin typeface="EUAlbertina"/>
              </a:rPr>
              <a:t>φερίτη</a:t>
            </a:r>
            <a:r>
              <a:rPr lang="el-GR" sz="2000" b="1" i="0" u="none" strike="noStrike" baseline="0" dirty="0">
                <a:solidFill>
                  <a:srgbClr val="00B050"/>
                </a:solidFill>
                <a:latin typeface="EUAlbertin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5377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D2F7FE"/>
          </a:fgClr>
          <a:bgClr>
            <a:srgbClr val="E8FAFE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0B8F63D-1A60-4148-84E8-9D4EEA2D19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5D4194F-E0B5-0083-6FA1-D301B1F0C837}"/>
              </a:ext>
            </a:extLst>
          </p:cNvPr>
          <p:cNvSpPr txBox="1"/>
          <p:nvPr/>
        </p:nvSpPr>
        <p:spPr>
          <a:xfrm>
            <a:off x="447675" y="1285875"/>
            <a:ext cx="11677650" cy="54821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3200" b="0" i="0" u="none" strike="noStrike" baseline="0" dirty="0">
                <a:latin typeface="EUAlbertina"/>
              </a:rPr>
              <a:t>Στο </a:t>
            </a:r>
            <a:r>
              <a:rPr lang="el-GR" sz="3200" b="0" i="0" u="none" strike="noStrike" baseline="0" dirty="0">
                <a:solidFill>
                  <a:srgbClr val="FF0000"/>
                </a:solidFill>
                <a:latin typeface="EUAlbertina"/>
              </a:rPr>
              <a:t>άρθρο (58) </a:t>
            </a:r>
            <a:r>
              <a:rPr lang="el-GR" sz="3200" b="0" i="0" u="none" strike="noStrike" baseline="0" dirty="0">
                <a:latin typeface="EUAlbertina"/>
              </a:rPr>
              <a:t>αναφέρεται ως </a:t>
            </a:r>
            <a:r>
              <a:rPr lang="el-GR" sz="3200" dirty="0">
                <a:latin typeface="EUAlbertina"/>
              </a:rPr>
              <a:t>π</a:t>
            </a:r>
            <a:r>
              <a:rPr lang="el-GR" sz="3200" b="0" i="0" u="none" strike="noStrike" baseline="0" dirty="0">
                <a:latin typeface="EUAlbertina"/>
              </a:rPr>
              <a:t>ροϋπόθεση να περιέχονται σε ένα προϊόν, σχετικές </a:t>
            </a:r>
            <a:r>
              <a:rPr lang="el-GR" sz="3200" b="1" i="0" u="sng" strike="noStrike" baseline="0" dirty="0">
                <a:solidFill>
                  <a:srgbClr val="FF0000"/>
                </a:solidFill>
                <a:latin typeface="EUAlbertina"/>
              </a:rPr>
              <a:t>πληροφορίες μόνιμων μαγνητών </a:t>
            </a:r>
            <a:r>
              <a:rPr lang="el-GR" sz="3200" b="1" i="0" u="sng" strike="noStrike" baseline="0" dirty="0">
                <a:latin typeface="EUAlbertina"/>
              </a:rPr>
              <a:t>που περιέχονται στο προϊόν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3200" b="1" i="0" u="sng" strike="noStrike" baseline="0" dirty="0">
                <a:latin typeface="EUAlbertina"/>
              </a:rPr>
              <a:t>ποσότητα</a:t>
            </a:r>
            <a:r>
              <a:rPr lang="el-GR" sz="3200" b="0" i="0" u="sng" strike="noStrike" baseline="0" dirty="0">
                <a:latin typeface="EUAlbertina"/>
              </a:rPr>
              <a:t>,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3200" b="0" i="0" u="sng" strike="noStrike" baseline="0" dirty="0">
                <a:latin typeface="EUAlbertina"/>
              </a:rPr>
              <a:t>τον </a:t>
            </a:r>
            <a:r>
              <a:rPr lang="el-GR" sz="3200" b="1" i="0" u="sng" strike="noStrike" baseline="0" dirty="0">
                <a:latin typeface="EUAlbertina"/>
              </a:rPr>
              <a:t>τύπο</a:t>
            </a:r>
            <a:r>
              <a:rPr lang="el-GR" sz="3200" b="0" i="0" u="sng" strike="noStrike" baseline="0" dirty="0">
                <a:latin typeface="EUAlbertina"/>
              </a:rPr>
              <a:t> </a:t>
            </a:r>
            <a:endParaRPr lang="el-GR" sz="3200" u="sng" dirty="0">
              <a:latin typeface="EUAlbertina"/>
            </a:endParaRP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3200" b="0" i="0" u="sng" strike="noStrike" baseline="0" dirty="0">
                <a:latin typeface="EUAlbertina"/>
              </a:rPr>
              <a:t>τη </a:t>
            </a:r>
            <a:r>
              <a:rPr lang="el-GR" sz="3200" b="1" i="0" u="sng" strike="noStrike" baseline="0" dirty="0">
                <a:latin typeface="EUAlbertina"/>
              </a:rPr>
              <a:t>χημική σύνθεση τους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3200" b="1" i="0" u="sng" strike="noStrike" baseline="0" dirty="0">
                <a:latin typeface="EUAlbertina"/>
              </a:rPr>
              <a:t>τη θέση τους και την επίστρωσή τους </a:t>
            </a:r>
            <a:r>
              <a:rPr lang="el-GR" sz="2400" b="1" i="0" u="sng" strike="noStrike" baseline="0" dirty="0">
                <a:latin typeface="EUAlbertina"/>
              </a:rPr>
              <a:t>(τύπο των μαγνητικών επιστρώσεων)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3200" b="1" i="0" u="sng" strike="noStrike" baseline="0" dirty="0">
                <a:latin typeface="EUAlbertina"/>
              </a:rPr>
              <a:t>τις κόλλες και τα πρόσθετα που χρησιμοποιούνται</a:t>
            </a:r>
            <a:r>
              <a:rPr lang="el-GR" sz="3200" b="0" i="0" u="none" strike="noStrike" baseline="0" dirty="0">
                <a:latin typeface="EUAlbertina"/>
              </a:rPr>
              <a:t>, 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3200" b="1" i="0" u="sng" strike="noStrike" baseline="0" dirty="0">
                <a:latin typeface="EUAlbertina"/>
              </a:rPr>
              <a:t>τον τρόπο ασφαλούς αφαίρεσης των μόνιμων μαγνητών από το προϊόν</a:t>
            </a:r>
            <a:endParaRPr lang="el-GR" sz="3200" b="1" u="sng" dirty="0">
              <a:latin typeface="EUAlbertin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2A46F2-CDB3-D42B-2A15-9871BB6EB754}"/>
              </a:ext>
            </a:extLst>
          </p:cNvPr>
          <p:cNvSpPr txBox="1"/>
          <p:nvPr/>
        </p:nvSpPr>
        <p:spPr>
          <a:xfrm>
            <a:off x="905256" y="331233"/>
            <a:ext cx="10448544" cy="7355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4000" b="1" i="0" strike="noStrike" baseline="0" dirty="0">
                <a:solidFill>
                  <a:srgbClr val="0070C0"/>
                </a:solidFill>
                <a:latin typeface="EUAlbertina"/>
              </a:rPr>
              <a:t>Υποχρεώσεις εταιριών  </a:t>
            </a:r>
          </a:p>
        </p:txBody>
      </p:sp>
    </p:spTree>
    <p:extLst>
      <p:ext uri="{BB962C8B-B14F-4D97-AF65-F5344CB8AC3E}">
        <p14:creationId xmlns:p14="http://schemas.microsoft.com/office/powerpoint/2010/main" val="355894391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11472</TotalTime>
  <Words>2110</Words>
  <Application>Microsoft Office PowerPoint</Application>
  <PresentationFormat>Widescreen</PresentationFormat>
  <Paragraphs>138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EUAlbertina</vt:lpstr>
      <vt:lpstr>Trebuchet MS</vt:lpstr>
      <vt:lpstr>Wingdings 3</vt:lpstr>
      <vt:lpstr>Facet</vt:lpstr>
      <vt:lpstr>PowerPoint Presentation</vt:lpstr>
      <vt:lpstr>Τι είναι ο κανονισμός CRM;</vt:lpstr>
      <vt:lpstr>Καθορισμός σημείων αναφοράς έως το 2030 για τις εγχώριες δυναμικότητες</vt:lpstr>
      <vt:lpstr>ΚΑΤΑΛΟΓΟΣ ΚΡΙΣΙΜΩΝ ΠΡΩΤΩΝ ΥΛΩΝ Θεωρούνται κρίσιμες οι ακόλουθες πρώτες ύλες: </vt:lpstr>
      <vt:lpstr>Βελτίωση της βιωσιμότητας και της κυκλικότητας των κρίσιμων πρώτων υλών στην αγορά της ΕΕ</vt:lpstr>
      <vt:lpstr> ΚΑΝΟΝΙΣΜΟΣ (ΕΕ) 2024/1252 ΤΟΥ ΕΥΡΩΠΑΪΚΟΥ ΚΟΙΝΟΒΟΥΛΙΟΥ ΚΑΙ ΤΟΥ ΣΥΜΒΟΥΛΙΟΥ της 11ης Απριλίου 2024</vt:lpstr>
      <vt:lpstr>Ανακύκλωση μόνιμων μαγνητών</vt:lpstr>
      <vt:lpstr>Άρθρο 28 Ανακυκλωσιμότητα των μόνιμων μαγνητών</vt:lpstr>
      <vt:lpstr>PowerPoint Presentation</vt:lpstr>
      <vt:lpstr>PowerPoint Presentation</vt:lpstr>
      <vt:lpstr>Άρθρο (48) φορείς ανακύκλωσης </vt:lpstr>
      <vt:lpstr>Μόνιμοι μαγνήτες</vt:lpstr>
      <vt:lpstr>ΚΑΝΟΝΙΣΜΟΣ (ΕΕ) 2024/1252 Μόνιμοι μαγνήτες</vt:lpstr>
      <vt:lpstr>Άρθρο 24 Ετοιμότητα των εταιρειών όσον αφορά την αντιμετώπιση κινδύνων</vt:lpstr>
      <vt:lpstr>ΚΑΝΟΝΙΣΜΟΣ (ΕΕ) 2024/1252 Μόνιμοι μαγνήτες</vt:lpstr>
      <vt:lpstr>Άρθρο 28 Ανακυκλωσιμότητα των μόνιμων μαγνητών</vt:lpstr>
      <vt:lpstr>Άρθρο 24 Ετοιμότητα των εταιρειών όσον αφορά την αντιμετώπιση κινδύνων</vt:lpstr>
      <vt:lpstr>Άρθρο 28 Ανακυκλωσιμότητα των μόνιμων μαγνητών</vt:lpstr>
      <vt:lpstr>Ανακυκλωσιμότητα των μόνιμων μαγνητών</vt:lpstr>
      <vt:lpstr>Τμήμα Γεωλογικής Επισκόπησης Επικοινωνία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George Hadjigeorgiou</dc:creator>
  <dc:description/>
  <cp:lastModifiedBy>George Hadjigeorgiou</cp:lastModifiedBy>
  <cp:revision>352</cp:revision>
  <cp:lastPrinted>2025-05-13T12:46:46Z</cp:lastPrinted>
  <dcterms:created xsi:type="dcterms:W3CDTF">2023-10-04T10:58:14Z</dcterms:created>
  <dcterms:modified xsi:type="dcterms:W3CDTF">2025-05-14T11:49:36Z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Širokozaslonsko</vt:lpwstr>
  </property>
  <property fmtid="{D5CDD505-2E9C-101B-9397-08002B2CF9AE}" pid="4" name="Slides">
    <vt:i4>10</vt:i4>
  </property>
</Properties>
</file>