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37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02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488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340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7796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19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441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6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1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74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3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7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83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01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2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8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4358C-BF96-4936-8364-7869A5DAD798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A3471E-1BDC-421E-A458-A4BF4C513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3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099834-A60F-0B1E-A05B-F4E3EF9BAC33}"/>
              </a:ext>
            </a:extLst>
          </p:cNvPr>
          <p:cNvSpPr txBox="1">
            <a:spLocks/>
          </p:cNvSpPr>
          <p:nvPr/>
        </p:nvSpPr>
        <p:spPr>
          <a:xfrm>
            <a:off x="761999" y="2201073"/>
            <a:ext cx="10678867" cy="24558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600" b="1" dirty="0">
                <a:latin typeface="+mn-lt"/>
              </a:rPr>
              <a:t>Πρόγραμμα Σπουδών</a:t>
            </a:r>
          </a:p>
          <a:p>
            <a:pPr algn="ctr"/>
            <a:endParaRPr lang="el-GR" sz="3600" b="1" dirty="0">
              <a:latin typeface="+mn-lt"/>
            </a:endParaRPr>
          </a:p>
          <a:p>
            <a:pPr algn="ctr"/>
            <a:r>
              <a:rPr lang="el-GR" b="1" dirty="0">
                <a:latin typeface="+mn-lt"/>
              </a:rPr>
              <a:t>ΤΕΧΝΙΚΟΣ ΒΙΟΜΗΧΑΝΙΑΣ</a:t>
            </a:r>
          </a:p>
          <a:p>
            <a:endParaRPr lang="el-GR" b="1" dirty="0"/>
          </a:p>
          <a:p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2916905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8C0B18-2F01-2503-A0E5-1181BF0C901E}"/>
              </a:ext>
            </a:extLst>
          </p:cNvPr>
          <p:cNvSpPr txBox="1">
            <a:spLocks/>
          </p:cNvSpPr>
          <p:nvPr/>
        </p:nvSpPr>
        <p:spPr>
          <a:xfrm>
            <a:off x="1219199" y="1936376"/>
            <a:ext cx="9834283" cy="40827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Ανάλυση Προγράμματος</a:t>
            </a:r>
            <a:endParaRPr lang="el-G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Α) Μηχανολογικά Μαθήματα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Βασικά Στοιχεία Μηχανολογίας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Στοιχεία Μηχανών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Συστήματα Αυτοματισμών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Θερμοδυναμική </a:t>
            </a:r>
          </a:p>
        </p:txBody>
      </p:sp>
    </p:spTree>
    <p:extLst>
      <p:ext uri="{BB962C8B-B14F-4D97-AF65-F5344CB8AC3E}">
        <p14:creationId xmlns:p14="http://schemas.microsoft.com/office/powerpoint/2010/main" val="146432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B237F-A4DE-E244-B8BE-311134A85CD7}"/>
              </a:ext>
            </a:extLst>
          </p:cNvPr>
          <p:cNvSpPr txBox="1">
            <a:spLocks/>
          </p:cNvSpPr>
          <p:nvPr/>
        </p:nvSpPr>
        <p:spPr>
          <a:xfrm>
            <a:off x="1066800" y="1963270"/>
            <a:ext cx="10183906" cy="42223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Ανάλυση Προγράμματος</a:t>
            </a:r>
            <a:endParaRPr lang="el-G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Α) Μηχανολογικά Μαθήματα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Ρευστομηχανική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Υδραυλικά και Πνευματικά Συστήματα Ελέγχου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Αυτοματισμοί με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PLC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Μηχανολογικό Σχέδιο</a:t>
            </a:r>
          </a:p>
        </p:txBody>
      </p:sp>
    </p:spTree>
    <p:extLst>
      <p:ext uri="{BB962C8B-B14F-4D97-AF65-F5344CB8AC3E}">
        <p14:creationId xmlns:p14="http://schemas.microsoft.com/office/powerpoint/2010/main" val="34185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FAF2C3-D0FC-0D27-CFE2-A7D2C778F062}"/>
              </a:ext>
            </a:extLst>
          </p:cNvPr>
          <p:cNvSpPr txBox="1">
            <a:spLocks/>
          </p:cNvSpPr>
          <p:nvPr/>
        </p:nvSpPr>
        <p:spPr>
          <a:xfrm>
            <a:off x="986118" y="1878780"/>
            <a:ext cx="9970224" cy="4647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Ανάλυση Προγράμματος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Β) Ηλεκτρολογικά Μαθήματα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Ηλεκτροτεχνία Ι &amp; ΙΙ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Ηλεκτρικές Μηχανές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Ψηφιακά Ηλεκτρονικά &amp; Ηλεκτρονικά Ισχύος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Ηλεκτρολογικό Σχέδιο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Μετρήσεις και Όργανα Τεχνολογίας Διάγνωσης</a:t>
            </a:r>
          </a:p>
        </p:txBody>
      </p:sp>
    </p:spTree>
    <p:extLst>
      <p:ext uri="{BB962C8B-B14F-4D97-AF65-F5344CB8AC3E}">
        <p14:creationId xmlns:p14="http://schemas.microsoft.com/office/powerpoint/2010/main" val="268698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23A2A-19B5-E895-88F5-7ABA960B4E04}"/>
              </a:ext>
            </a:extLst>
          </p:cNvPr>
          <p:cNvSpPr txBox="1">
            <a:spLocks/>
          </p:cNvSpPr>
          <p:nvPr/>
        </p:nvSpPr>
        <p:spPr>
          <a:xfrm>
            <a:off x="1416423" y="1837765"/>
            <a:ext cx="9646023" cy="4190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Ανάλυση Προγράμματος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Γ) Άλλα Μαθήματα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Βιομηχανική Παραγωγή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Διαχείριση και Διακίνηση Υλικών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Ασφάλεια και Υγεία στο Χώρο Εργασίας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Καύσιμα και Λιπαντικά</a:t>
            </a:r>
          </a:p>
        </p:txBody>
      </p:sp>
    </p:spTree>
    <p:extLst>
      <p:ext uri="{BB962C8B-B14F-4D97-AF65-F5344CB8AC3E}">
        <p14:creationId xmlns:p14="http://schemas.microsoft.com/office/powerpoint/2010/main" val="28269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138783-65AD-3E66-EB0E-27A236E3251A}"/>
              </a:ext>
            </a:extLst>
          </p:cNvPr>
          <p:cNvSpPr txBox="1">
            <a:spLocks/>
          </p:cNvSpPr>
          <p:nvPr/>
        </p:nvSpPr>
        <p:spPr>
          <a:xfrm>
            <a:off x="977151" y="1807065"/>
            <a:ext cx="10381129" cy="47461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Ανάλυση Προγράμματος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Γ) Άλλα Μαθήματα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Μεταλλικές Κατασκευές και Συγκολλήσεις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Συστήματα Συντήρησης Βιομηχανικών Εγκαταστάσεων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Τεχνολογία Ψύξης με Συμπίεση – Κύκλος Ψύξης – Συμπιεστές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Αγγλικά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Η/Υ</a:t>
            </a:r>
          </a:p>
        </p:txBody>
      </p:sp>
    </p:spTree>
    <p:extLst>
      <p:ext uri="{BB962C8B-B14F-4D97-AF65-F5344CB8AC3E}">
        <p14:creationId xmlns:p14="http://schemas.microsoft.com/office/powerpoint/2010/main" val="214389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554C0-34FD-686B-29AA-C23CA95A8C8B}"/>
              </a:ext>
            </a:extLst>
          </p:cNvPr>
          <p:cNvSpPr txBox="1">
            <a:spLocks/>
          </p:cNvSpPr>
          <p:nvPr/>
        </p:nvSpPr>
        <p:spPr>
          <a:xfrm>
            <a:off x="1090630" y="2132531"/>
            <a:ext cx="10343933" cy="4641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Νέα Βιομηχανική Πολιτική </a:t>
            </a:r>
          </a:p>
          <a:p>
            <a:pPr algn="ctr">
              <a:lnSpc>
                <a:spcPct val="150000"/>
              </a:lnSpc>
            </a:pP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2019-2030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2800" b="1" dirty="0">
                <a:latin typeface="Calibri" panose="020F0502020204030204" pitchFamily="34" charset="0"/>
                <a:cs typeface="Calibri" panose="020F0502020204030204" pitchFamily="34" charset="0"/>
              </a:rPr>
              <a:t>και η σύνδεση της με το πρόγραμμα σπουδών</a:t>
            </a:r>
            <a:endParaRPr lang="el-G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 «Τεχνικός Βιομηχανίας»</a:t>
            </a:r>
          </a:p>
          <a:p>
            <a:pPr>
              <a:lnSpc>
                <a:spcPct val="150000"/>
              </a:lnSpc>
            </a:pP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55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20A25-E988-5C70-6B79-0D861DB5013E}"/>
              </a:ext>
            </a:extLst>
          </p:cNvPr>
          <p:cNvSpPr txBox="1">
            <a:spLocks/>
          </p:cNvSpPr>
          <p:nvPr/>
        </p:nvSpPr>
        <p:spPr>
          <a:xfrm>
            <a:off x="1066798" y="2111450"/>
            <a:ext cx="10245321" cy="3734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Νέα Βιομηχανική Πολιτική 2019-2030</a:t>
            </a:r>
          </a:p>
          <a:p>
            <a:pPr algn="just">
              <a:lnSpc>
                <a:spcPct val="150000"/>
              </a:lnSpc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Όραμα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του κράτους είναι η δημιουργία μίας εύρωστης, ευέλικτης, έξυπνης και τεχνολογικά αναπτυγμένης βιομηχανίας με συναφείς υπηρεσίες, η οποία θα συνεισφέρει ουσιαστικά στην ανάπτυξη και στην ανταγωνιστικότητα της κυπριακής οικονομίας και στην ευημερία των πολιτών.</a:t>
            </a:r>
            <a:endParaRPr lang="el-GR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9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235B9-7D1A-16A7-DCBB-E7D29EEF4E46}"/>
              </a:ext>
            </a:extLst>
          </p:cNvPr>
          <p:cNvSpPr txBox="1">
            <a:spLocks/>
          </p:cNvSpPr>
          <p:nvPr/>
        </p:nvSpPr>
        <p:spPr>
          <a:xfrm>
            <a:off x="1335741" y="1994909"/>
            <a:ext cx="10128780" cy="39841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Νέα Βιομηχανική Πολιτική 2019-2030</a:t>
            </a:r>
          </a:p>
          <a:p>
            <a:pPr algn="just">
              <a:lnSpc>
                <a:spcPct val="150000"/>
              </a:lnSpc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Βασικός Στόχος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είναι η σταδιακή αύξηση της παραγωγικότητας της βιομηχανίας μέσα από την διευκόλυνση της λειτουργίας του βιομηχανικού οικοσυστήματος και τις κατάλληλες επενδύσεις στην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αειφορία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στην καινοτομία, στη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ψηφιοποίηση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, στις υποδομές και στις δεξιότητες των βιομηχανιών και των επιχειρήσεων.</a:t>
            </a:r>
            <a:endParaRPr lang="el-GR"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79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D663FF-08F9-F6B0-EF5B-D1886C5A2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124" y="1882588"/>
            <a:ext cx="6572735" cy="51062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3EBFA86-6F01-8167-CE61-0954868B32F7}"/>
              </a:ext>
            </a:extLst>
          </p:cNvPr>
          <p:cNvSpPr txBox="1"/>
          <p:nvPr/>
        </p:nvSpPr>
        <p:spPr>
          <a:xfrm>
            <a:off x="9762664" y="1651589"/>
            <a:ext cx="2158415" cy="138499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Calibri" panose="020F0502020204030204" pitchFamily="34" charset="0"/>
                <a:cs typeface="Calibri" panose="020F0502020204030204" pitchFamily="34" charset="0"/>
              </a:rPr>
              <a:t>6 Στρατηγικοί Πυλώνες</a:t>
            </a:r>
            <a:endParaRPr lang="en-GB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245CC7-09B1-0775-1BB9-57D366CE5E24}"/>
              </a:ext>
            </a:extLst>
          </p:cNvPr>
          <p:cNvSpPr txBox="1"/>
          <p:nvPr/>
        </p:nvSpPr>
        <p:spPr>
          <a:xfrm>
            <a:off x="5044087" y="3774911"/>
            <a:ext cx="1608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Νέα Βιομηχανική Πολιτική 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31D14C-C433-B122-8C13-90A27340C496}"/>
              </a:ext>
            </a:extLst>
          </p:cNvPr>
          <p:cNvSpPr txBox="1"/>
          <p:nvPr/>
        </p:nvSpPr>
        <p:spPr>
          <a:xfrm>
            <a:off x="5357086" y="2193051"/>
            <a:ext cx="145974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985" lvl="0" algn="l">
              <a:lnSpc>
                <a:spcPct val="88000"/>
              </a:lnSpc>
              <a:spcAft>
                <a:spcPts val="0"/>
              </a:spcAft>
              <a:tabLst>
                <a:tab pos="592455" algn="l"/>
              </a:tabLst>
            </a:pPr>
            <a:r>
              <a:rPr lang="el-GR" sz="1500" b="1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1. Βιώσιμη</a:t>
            </a:r>
            <a:r>
              <a:rPr lang="el-GR" sz="1500" b="1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Παραγωγή</a:t>
            </a:r>
            <a:r>
              <a:rPr lang="el-GR" sz="1500" b="1" spc="-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spc="-5" dirty="0">
                <a:solidFill>
                  <a:schemeClr val="bg1"/>
                </a:solidFill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&amp; </a:t>
            </a:r>
            <a:r>
              <a:rPr lang="el-GR" sz="1500" b="1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Ανάπτυξη</a:t>
            </a:r>
            <a:endParaRPr lang="en-GB" sz="1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A2BE9B-B8CC-CFE7-3B0E-09F391845DD7}"/>
              </a:ext>
            </a:extLst>
          </p:cNvPr>
          <p:cNvSpPr txBox="1"/>
          <p:nvPr/>
        </p:nvSpPr>
        <p:spPr>
          <a:xfrm>
            <a:off x="7122063" y="2982566"/>
            <a:ext cx="2214775" cy="951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27050" lvl="0" algn="l">
              <a:lnSpc>
                <a:spcPct val="93000"/>
              </a:lnSpc>
              <a:spcAft>
                <a:spcPts val="0"/>
              </a:spcAft>
              <a:tabLst>
                <a:tab pos="571500" algn="l"/>
              </a:tabLst>
            </a:pPr>
            <a:r>
              <a:rPr lang="el-GR" sz="1500" b="1" spc="-1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2. Βελτίωση Βιομηχανικού / Επιχειρηματικού</a:t>
            </a:r>
            <a:r>
              <a:rPr lang="el-GR" sz="1500" b="1" spc="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lang="el-GR" sz="1500" b="1" spc="-1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 Light" panose="020F0302020204030204" pitchFamily="34" charset="0"/>
                <a:cs typeface="Calibri" panose="020F0502020204030204" pitchFamily="34" charset="0"/>
              </a:rPr>
              <a:t>Περιβάλλοντος</a:t>
            </a:r>
            <a:endParaRPr lang="en-GB" sz="1500" dirty="0">
              <a:effectLst/>
              <a:latin typeface="Calibri" panose="020F0502020204030204" pitchFamily="34" charset="0"/>
              <a:ea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1FC8D-7E28-F227-AC0C-162C603BDCFB}"/>
              </a:ext>
            </a:extLst>
          </p:cNvPr>
          <p:cNvSpPr txBox="1"/>
          <p:nvPr/>
        </p:nvSpPr>
        <p:spPr>
          <a:xfrm>
            <a:off x="7093077" y="4836754"/>
            <a:ext cx="16086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el-G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Ψηφιοποίηση της Βιομηχανίας</a:t>
            </a:r>
            <a:endParaRPr lang="en-GB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9A8E65-12A4-057C-E4DB-5C04F01BB51B}"/>
              </a:ext>
            </a:extLst>
          </p:cNvPr>
          <p:cNvSpPr txBox="1"/>
          <p:nvPr/>
        </p:nvSpPr>
        <p:spPr>
          <a:xfrm>
            <a:off x="4661651" y="5562164"/>
            <a:ext cx="2385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Ανάπτυξη νέων δεξιοτήτων και ενίσχυση/αναβάθμιση υφιστάμενων δεξιοτήτων</a:t>
            </a:r>
            <a:endParaRPr lang="en-GB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AA4304-63F6-9C71-D51A-71AFB719F344}"/>
              </a:ext>
            </a:extLst>
          </p:cNvPr>
          <p:cNvSpPr txBox="1"/>
          <p:nvPr/>
        </p:nvSpPr>
        <p:spPr>
          <a:xfrm>
            <a:off x="3023760" y="4780927"/>
            <a:ext cx="160862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Ενίσχυση της πρόσβασης στην χρηματοδότηση</a:t>
            </a:r>
            <a:endParaRPr lang="en-GB" sz="1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2AA41F-6CA4-E34A-5587-16F0BEB1DED0}"/>
              </a:ext>
            </a:extLst>
          </p:cNvPr>
          <p:cNvSpPr txBox="1"/>
          <p:nvPr/>
        </p:nvSpPr>
        <p:spPr>
          <a:xfrm>
            <a:off x="2764103" y="3031664"/>
            <a:ext cx="22338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Ενίσχυση της πρόσβασης στις αγορές/ </a:t>
            </a:r>
          </a:p>
          <a:p>
            <a:pPr algn="ctr"/>
            <a:r>
              <a:rPr lang="el-G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εξωστρέφεια, Εξαγωγές &amp; επένδυση</a:t>
            </a:r>
            <a:endParaRPr lang="en-GB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20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E1710-5929-75D1-7350-52264A93AC6E}"/>
              </a:ext>
            </a:extLst>
          </p:cNvPr>
          <p:cNvSpPr txBox="1">
            <a:spLocks/>
          </p:cNvSpPr>
          <p:nvPr/>
        </p:nvSpPr>
        <p:spPr>
          <a:xfrm>
            <a:off x="720436" y="1834229"/>
            <a:ext cx="10778837" cy="4631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Προκλήσεις Κυπριακών Βιομηχανιών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(Νέα Βιομηχανική Πολιτική 2019-2030)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Μειωμένη Ανταγωνιστικότητα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(λόγω χαμηλής παραγωγικότητας)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Χάσμα Δεξιοτήτων Ανθρώπινου Δυναμικού σε σχέση με τις πραγματικές ανάγκες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Δυσκολία Εξεύρεσης Προσωπικού</a:t>
            </a:r>
          </a:p>
        </p:txBody>
      </p:sp>
    </p:spTree>
    <p:extLst>
      <p:ext uri="{BB962C8B-B14F-4D97-AF65-F5344CB8AC3E}">
        <p14:creationId xmlns:p14="http://schemas.microsoft.com/office/powerpoint/2010/main" val="35415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9E9197-775E-A653-C29B-415C17292C67}"/>
              </a:ext>
            </a:extLst>
          </p:cNvPr>
          <p:cNvSpPr txBox="1">
            <a:spLocks/>
          </p:cNvSpPr>
          <p:nvPr/>
        </p:nvSpPr>
        <p:spPr>
          <a:xfrm>
            <a:off x="1090631" y="2030768"/>
            <a:ext cx="9374243" cy="40251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Περιγραφή Προγράμματος Σπουδών</a:t>
            </a: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Διετής Κύκλος Σπουδών (4 εξάμηνα)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Θεωρητικά &amp; Εργαστηριακά μαθήματα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Πρακτική Εξάσκηση 12 εβδομάδων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Αναγνωρισμένο Δίπλωμα Σπουδών</a:t>
            </a:r>
          </a:p>
          <a:p>
            <a:pPr algn="just">
              <a:lnSpc>
                <a:spcPct val="150000"/>
              </a:lnSpc>
            </a:pPr>
            <a:r>
              <a:rPr lang="el-GR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439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8437F8-9E37-5A2D-2B4A-2BEA47EE907E}"/>
              </a:ext>
            </a:extLst>
          </p:cNvPr>
          <p:cNvSpPr txBox="1">
            <a:spLocks/>
          </p:cNvSpPr>
          <p:nvPr/>
        </p:nvSpPr>
        <p:spPr>
          <a:xfrm>
            <a:off x="960582" y="1908121"/>
            <a:ext cx="10262978" cy="3689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Προκλήσεις Κυπριακών Βιομηχανιών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(Νέα Βιομηχανική Πολιτική 2019-2030)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Δυσκολία Εξεύρεσης Καταρτισμένου Προσωπικού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Δυσκολία στην Υιοθέτηση Νέων Τεχνολογιών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Δυσκολία στην Υιοθέτηση σύγχρονων μεθόδων οργάνωσης</a:t>
            </a:r>
          </a:p>
        </p:txBody>
      </p:sp>
    </p:spTree>
    <p:extLst>
      <p:ext uri="{BB962C8B-B14F-4D97-AF65-F5344CB8AC3E}">
        <p14:creationId xmlns:p14="http://schemas.microsoft.com/office/powerpoint/2010/main" val="36905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DCB259-CF28-A22D-A3EC-E10EC4CA6089}"/>
              </a:ext>
            </a:extLst>
          </p:cNvPr>
          <p:cNvSpPr txBox="1">
            <a:spLocks/>
          </p:cNvSpPr>
          <p:nvPr/>
        </p:nvSpPr>
        <p:spPr>
          <a:xfrm>
            <a:off x="997527" y="1819564"/>
            <a:ext cx="10484651" cy="4378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Ο «Τεχνικός Βιομηχανίας» αναμένεται ότι: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Θα έχει σωστή επαγγελματική κουλτούρα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Θα εφαρμόζει δεξιότητες και ικανότητες που θα αποκτήσει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Θα εφαρμόζει νέα μάθηση για επίλυση προβλημάτων και βελτίωση των διαδικασιών</a:t>
            </a:r>
          </a:p>
          <a:p>
            <a:pPr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Θα μπορεί να χρησιμοποιεί ευκολότερα τη σύγχρονη τεχνολογία</a:t>
            </a:r>
          </a:p>
        </p:txBody>
      </p:sp>
    </p:spTree>
    <p:extLst>
      <p:ext uri="{BB962C8B-B14F-4D97-AF65-F5344CB8AC3E}">
        <p14:creationId xmlns:p14="http://schemas.microsoft.com/office/powerpoint/2010/main" val="306626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3CBD1C-BE3F-2F56-8A73-F719DBF07C25}"/>
              </a:ext>
            </a:extLst>
          </p:cNvPr>
          <p:cNvSpPr txBox="1">
            <a:spLocks/>
          </p:cNvSpPr>
          <p:nvPr/>
        </p:nvSpPr>
        <p:spPr>
          <a:xfrm>
            <a:off x="960581" y="2210233"/>
            <a:ext cx="10373815" cy="50079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Κυρίως όμως</a:t>
            </a:r>
            <a:endParaRPr lang="el-GR" sz="3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Θα μπορεί να αναγνωρίζει τη σημασία </a:t>
            </a:r>
          </a:p>
          <a:p>
            <a:pPr algn="ctr">
              <a:lnSpc>
                <a:spcPct val="150000"/>
              </a:lnSpc>
            </a:pP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και να εργάζεται για αύξηση της </a:t>
            </a:r>
          </a:p>
          <a:p>
            <a:pPr algn="ctr">
              <a:lnSpc>
                <a:spcPct val="150000"/>
              </a:lnSpc>
            </a:pPr>
            <a:r>
              <a:rPr lang="el-GR" sz="36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Παραγωγικότητας</a:t>
            </a:r>
            <a:endParaRPr lang="el-GR" sz="2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που είναι παράγοντας κλειδί για την ανάπτυξη της βιομηχανίας μας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63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6F07A1-ECFC-649A-F76D-6A8DB8132DDD}"/>
              </a:ext>
            </a:extLst>
          </p:cNvPr>
          <p:cNvSpPr txBox="1">
            <a:spLocks/>
          </p:cNvSpPr>
          <p:nvPr/>
        </p:nvSpPr>
        <p:spPr>
          <a:xfrm>
            <a:off x="1302327" y="3260436"/>
            <a:ext cx="10189088" cy="16994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Σας ευχαριστώ για την προσοχή σας</a:t>
            </a:r>
            <a:endParaRPr lang="el-G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618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F488A-6AA9-E3D0-8329-27F43E509BF4}"/>
              </a:ext>
            </a:extLst>
          </p:cNvPr>
          <p:cNvSpPr txBox="1">
            <a:spLocks/>
          </p:cNvSpPr>
          <p:nvPr/>
        </p:nvSpPr>
        <p:spPr>
          <a:xfrm>
            <a:off x="1625025" y="2410691"/>
            <a:ext cx="9866390" cy="3812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…στη διάθεση σας </a:t>
            </a:r>
          </a:p>
          <a:p>
            <a:pPr algn="ctr">
              <a:lnSpc>
                <a:spcPct val="150000"/>
              </a:lnSpc>
            </a:pPr>
            <a:endParaRPr lang="el-G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για οποιεσδήποτε ερωτήσεις!!</a:t>
            </a:r>
            <a:endParaRPr lang="el-G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20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8427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CDD85-32A0-EF9A-DB46-122926C6E683}"/>
              </a:ext>
            </a:extLst>
          </p:cNvPr>
          <p:cNvSpPr txBox="1">
            <a:spLocks/>
          </p:cNvSpPr>
          <p:nvPr/>
        </p:nvSpPr>
        <p:spPr>
          <a:xfrm>
            <a:off x="1064526" y="1994909"/>
            <a:ext cx="9772807" cy="3808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Περιγραφή Προγράμματος Σπουδών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Το πρόγραμμα παρέχει ευρεία κατάρτιση σε διάφορα αντικείμενα. Οι απόφοιτοι αναμένεται ότι στο τέλος της φοίτησης τους θα μπορούν να εφαρμόζουν </a:t>
            </a: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βασικές τεχνικές δεξιότητες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όπως:</a:t>
            </a:r>
          </a:p>
          <a:p>
            <a:pPr algn="just">
              <a:lnSpc>
                <a:spcPct val="150000"/>
              </a:lnSpc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6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83FACC-BC82-31CE-DFFF-13A7B2ABEE14}"/>
              </a:ext>
            </a:extLst>
          </p:cNvPr>
          <p:cNvSpPr txBox="1">
            <a:spLocks/>
          </p:cNvSpPr>
          <p:nvPr/>
        </p:nvSpPr>
        <p:spPr>
          <a:xfrm>
            <a:off x="779929" y="2057662"/>
            <a:ext cx="11089342" cy="43668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Περιγραφή Προγράμματος Σπουδών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Εγκατάσταση, συντήρηση, επιδιόρθωση και απόσυρση μηχανημάτων.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Εγκατάσταση, συντήρηση και επιδιόρθωση βιομηχανικών εγκαταστάσεων.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Εφαρμογή καλών πρακτικών και τεχνικών για εκσυγχρονισμό και βελτίωση των βιομηχανικών εγκαταστάσεων και των μονάδων παραγωγής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FE2FE7-089E-CA57-F6AA-6749A370954B}"/>
              </a:ext>
            </a:extLst>
          </p:cNvPr>
          <p:cNvSpPr txBox="1">
            <a:spLocks/>
          </p:cNvSpPr>
          <p:nvPr/>
        </p:nvSpPr>
        <p:spPr>
          <a:xfrm>
            <a:off x="842680" y="1638102"/>
            <a:ext cx="10874189" cy="52198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Περιγραφή Προγράμματος Σπουδών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Θα μπορούν να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αξιοποιούν </a:t>
            </a: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βασικές επαγγελματικές ικανότητες </a:t>
            </a: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όπως: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Να υιοθετούν σωστή επαγγελματική κουλτούρα.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Να εφαρμόζουν τη νέα μάθηση στις εκάστοτε συνθήκες εργασίας τους.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Να ανταποκρίνονται στις απαιτήσεις της νέας τεχνολογίας που εφαρμόζουν οι βιομηχανίες.</a:t>
            </a:r>
          </a:p>
          <a:p>
            <a:pPr algn="just"/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41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6A75A7-A7D4-A671-4CB9-C4DFCDFF48C3}"/>
              </a:ext>
            </a:extLst>
          </p:cNvPr>
          <p:cNvSpPr txBox="1">
            <a:spLocks/>
          </p:cNvSpPr>
          <p:nvPr/>
        </p:nvSpPr>
        <p:spPr>
          <a:xfrm>
            <a:off x="824753" y="1792941"/>
            <a:ext cx="10892118" cy="5035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Σε ποιους απευθύνεται;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Το πρόγραμμα απευθύνεται σε:</a:t>
            </a:r>
          </a:p>
          <a:p>
            <a:pPr indent="-457200" algn="just">
              <a:lnSpc>
                <a:spcPct val="150000"/>
              </a:lnSpc>
              <a:buFontTx/>
              <a:buChar char="-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Αποφοίτους Μέσης Εκπαίδευσης</a:t>
            </a:r>
          </a:p>
          <a:p>
            <a:pPr indent="-457200" algn="just">
              <a:lnSpc>
                <a:spcPct val="150000"/>
              </a:lnSpc>
              <a:buFontTx/>
              <a:buChar char="-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Αποφοίτους Τεχνικής Εκπαίδευσης</a:t>
            </a:r>
          </a:p>
          <a:p>
            <a:pPr indent="-457200" algn="just">
              <a:lnSpc>
                <a:spcPct val="150000"/>
              </a:lnSpc>
              <a:buFontTx/>
              <a:buChar char="-"/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Εργαζόμενους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Που επιθυμούν να αποκτήσουν εξειδικευμένες γνώσεις εργασίας σε βιομηχανίες.</a:t>
            </a:r>
          </a:p>
        </p:txBody>
      </p:sp>
    </p:spTree>
    <p:extLst>
      <p:ext uri="{BB962C8B-B14F-4D97-AF65-F5344CB8AC3E}">
        <p14:creationId xmlns:p14="http://schemas.microsoft.com/office/powerpoint/2010/main" val="7975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B75CB-DE44-C4C6-DCF5-0D4D10517D01}"/>
              </a:ext>
            </a:extLst>
          </p:cNvPr>
          <p:cNvSpPr txBox="1">
            <a:spLocks/>
          </p:cNvSpPr>
          <p:nvPr/>
        </p:nvSpPr>
        <p:spPr>
          <a:xfrm>
            <a:off x="1272989" y="1976979"/>
            <a:ext cx="9592235" cy="358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Σκοπός του Προγράμματος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 ικανοποίηση των προκλήσεων που αντιμετωπίζουν οι κυπριακές βιομηχανίες μέσα από την παροχή κατάρτισης στους σπουδαστές σε ένα ευρύ πεδίο γνώσεων σχετικών με τη λειτουργία παραγωγικών μονάδων.</a:t>
            </a:r>
          </a:p>
        </p:txBody>
      </p:sp>
    </p:spTree>
    <p:extLst>
      <p:ext uri="{BB962C8B-B14F-4D97-AF65-F5344CB8AC3E}">
        <p14:creationId xmlns:p14="http://schemas.microsoft.com/office/powerpoint/2010/main" val="136469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5DE9EE-3521-50B3-F184-B0F82F4EDF72}"/>
              </a:ext>
            </a:extLst>
          </p:cNvPr>
          <p:cNvSpPr txBox="1">
            <a:spLocks/>
          </p:cNvSpPr>
          <p:nvPr/>
        </p:nvSpPr>
        <p:spPr>
          <a:xfrm>
            <a:off x="1004047" y="2102485"/>
            <a:ext cx="10399059" cy="34197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Στόχος του Προγράμματος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Η συνεχής ικανοποίηση της ανάγκης για τροφοδότηση της αγοράς εργασίας με καταρτισμένο και εξειδικευμένο προσωπικό, το οποίο άμεσα να μπορεί να καλύψει ανάγκες των κυπριακών βιομηχανιών.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839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4486C0-9480-96AA-2C41-6052E123DA07}"/>
              </a:ext>
            </a:extLst>
          </p:cNvPr>
          <p:cNvSpPr txBox="1">
            <a:spLocks/>
          </p:cNvSpPr>
          <p:nvPr/>
        </p:nvSpPr>
        <p:spPr>
          <a:xfrm>
            <a:off x="1090630" y="1253588"/>
            <a:ext cx="9374243" cy="777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000" b="1" dirty="0">
                <a:solidFill>
                  <a:srgbClr val="C00000"/>
                </a:solidFill>
              </a:rPr>
              <a:t>ΤΕΧΝΙΚΟΣ ΒΙΟΜΗΧΑΝΙΑΣ</a:t>
            </a:r>
            <a:endParaRPr lang="el-GR" sz="3000" b="1" i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2CC58-41DB-D24E-1269-328A2AF3D3CA}"/>
              </a:ext>
            </a:extLst>
          </p:cNvPr>
          <p:cNvSpPr txBox="1">
            <a:spLocks/>
          </p:cNvSpPr>
          <p:nvPr/>
        </p:nvSpPr>
        <p:spPr>
          <a:xfrm>
            <a:off x="1229439" y="2169535"/>
            <a:ext cx="9948276" cy="34244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Όραμα του Προγράμματος</a:t>
            </a:r>
          </a:p>
          <a:p>
            <a:pPr algn="just">
              <a:lnSpc>
                <a:spcPct val="150000"/>
              </a:lnSpc>
            </a:pPr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Να καταστεί ο κεντρικός πυρήνας παραγωγής καταρτισμένου εργατικού δυναμικού για τις κυπριακές βιομηχανίες.</a:t>
            </a:r>
          </a:p>
          <a:p>
            <a:pPr algn="just">
              <a:lnSpc>
                <a:spcPct val="150000"/>
              </a:lnSpc>
            </a:pPr>
            <a:r>
              <a:rPr lang="el-GR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081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688</Words>
  <Application>Microsoft Office PowerPoint</Application>
  <PresentationFormat>Widescreen</PresentationFormat>
  <Paragraphs>134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Petros Athanassiades</dc:creator>
  <cp:lastModifiedBy>Petros Athanassiades</cp:lastModifiedBy>
  <cp:revision>2</cp:revision>
  <dcterms:created xsi:type="dcterms:W3CDTF">2023-03-06T18:48:50Z</dcterms:created>
  <dcterms:modified xsi:type="dcterms:W3CDTF">2023-03-06T19:04:36Z</dcterms:modified>
</cp:coreProperties>
</file>