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0" r:id="rId2"/>
    <p:sldId id="277" r:id="rId3"/>
    <p:sldId id="307" r:id="rId4"/>
    <p:sldId id="278" r:id="rId5"/>
    <p:sldId id="308" r:id="rId6"/>
    <p:sldId id="302" r:id="rId7"/>
    <p:sldId id="303" r:id="rId8"/>
    <p:sldId id="309" r:id="rId9"/>
    <p:sldId id="293" r:id="rId10"/>
    <p:sldId id="310" r:id="rId11"/>
    <p:sldId id="279" r:id="rId12"/>
    <p:sldId id="311" r:id="rId13"/>
    <p:sldId id="301" r:id="rId14"/>
    <p:sldId id="312" r:id="rId15"/>
    <p:sldId id="285" r:id="rId16"/>
    <p:sldId id="313" r:id="rId17"/>
    <p:sldId id="290" r:id="rId18"/>
    <p:sldId id="314" r:id="rId19"/>
    <p:sldId id="305" r:id="rId20"/>
    <p:sldId id="304" r:id="rId21"/>
    <p:sldId id="299" r:id="rId2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792B23-C036-4320-BBD8-34B14EABDBE4}" v="16" dt="2023-03-06T15:14:42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0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49C2C-B5EA-4D7A-9371-743E7D661614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A2113-6D03-47C6-8041-D3D0961F99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77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0AFB9-E907-4B91-8A1C-C03F1908B403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8A5DD-96C9-46FB-A135-C9B31E457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05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A5DD-96C9-46FB-A135-C9B31E457A2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848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A5DD-96C9-46FB-A135-C9B31E457A2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976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A5DD-96C9-46FB-A135-C9B31E457A2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158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A5DD-96C9-46FB-A135-C9B31E457A2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05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A5DD-96C9-46FB-A135-C9B31E457A2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321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A5DD-96C9-46FB-A135-C9B31E457A2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053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A5DD-96C9-46FB-A135-C9B31E457A2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465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A5DD-96C9-46FB-A135-C9B31E457A2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51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8A5DD-96C9-46FB-A135-C9B31E457A2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662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8E94-2463-4DD7-A1A9-4CC64E0E8D25}" type="datetime1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43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B720-73E6-42E9-A7B0-88240067C1E5}" type="datetime1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18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06FA-4301-4E6F-BB59-915C949E1BC9}" type="datetime1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38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3000">
              <a:schemeClr val="bg1"/>
            </a:gs>
            <a:gs pos="3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5755"/>
            <a:ext cx="10515600" cy="648745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8617"/>
            <a:ext cx="10515600" cy="41783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45BC-0FDD-4541-83E7-1238C8905179}" type="datetime1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25566-30C5-4D19-AA5A-B1542DED7C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91801" y="-103972"/>
            <a:ext cx="2062214" cy="198120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V="1">
            <a:off x="838200" y="1714500"/>
            <a:ext cx="10515600" cy="499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31AB9362-7EDE-9428-F65D-EB367D3FEF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2683"/>
            <a:ext cx="8827699" cy="92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9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B76-8A09-4CB3-9CB0-A2E1B790F863}" type="datetime1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01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ACBF4-3776-463B-88C4-28C8A167D12C}" type="datetime1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90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63CA-8D37-47B8-B849-8DE73BBF6137}" type="datetime1">
              <a:rPr lang="en-GB" smtClean="0"/>
              <a:t>08/03/2023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CA06-7970-4771-9E70-22D3EA1E31E5}" type="datetime1">
              <a:rPr lang="en-GB" smtClean="0"/>
              <a:t>08/03/2023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33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0734F-9A4D-4DF5-8426-980CDE123492}" type="datetime1">
              <a:rPr lang="en-GB" smtClean="0"/>
              <a:t>08/03/2023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3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DB87-0E4C-4264-8255-BE00CCAB434A}" type="datetime1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04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F2DF-37DA-466E-B5A6-9A4D5C7B0689}" type="datetime1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26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F2AF9-7A14-48A5-8DA1-C9DFE5C96DBF}" type="datetime1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8CB04-C4D0-4372-9C4A-503BE1D741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06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techn@mieek.ac.cy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eek.ac.cy/index.php/el/eisdochi-foititon/kritiria-eisdochi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techn@mieek.ac.cy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2000">
              <a:schemeClr val="bg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0C0A5CC-6AA4-046B-D800-C14205669F06}"/>
              </a:ext>
            </a:extLst>
          </p:cNvPr>
          <p:cNvSpPr txBox="1"/>
          <p:nvPr/>
        </p:nvSpPr>
        <p:spPr>
          <a:xfrm>
            <a:off x="2372264" y="3579143"/>
            <a:ext cx="9368287" cy="3257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800" b="1" i="1" dirty="0"/>
              <a:t>Θεόδωρος Αναστασιάδης</a:t>
            </a:r>
          </a:p>
          <a:p>
            <a:pPr algn="ctr">
              <a:lnSpc>
                <a:spcPct val="150000"/>
              </a:lnSpc>
            </a:pPr>
            <a:r>
              <a:rPr lang="el-GR" sz="2800" b="1" i="1" dirty="0"/>
              <a:t>Ακαδημαϊκός Συντονιστής</a:t>
            </a:r>
            <a:endParaRPr lang="en-US" sz="2800" b="1" i="1" dirty="0"/>
          </a:p>
          <a:p>
            <a:pPr algn="ctr">
              <a:lnSpc>
                <a:spcPct val="150000"/>
              </a:lnSpc>
            </a:pPr>
            <a:r>
              <a:rPr lang="en-US" sz="2800" b="1" i="1" dirty="0">
                <a:hlinkClick r:id="rId2"/>
              </a:rPr>
              <a:t>techn@mieek.ac.cy</a:t>
            </a:r>
            <a:endParaRPr lang="el-GR" sz="2800" b="1" i="1" dirty="0"/>
          </a:p>
          <a:p>
            <a:pPr algn="ctr">
              <a:lnSpc>
                <a:spcPct val="150000"/>
              </a:lnSpc>
            </a:pPr>
            <a:r>
              <a:rPr lang="el-GR" sz="2800" b="1" dirty="0"/>
              <a:t>ΜΑΡΤΙΟΣ 2023 </a:t>
            </a:r>
            <a:endParaRPr lang="en-GB" sz="2800" b="1" dirty="0"/>
          </a:p>
          <a:p>
            <a:pPr algn="ctr">
              <a:lnSpc>
                <a:spcPct val="150000"/>
              </a:lnSpc>
            </a:pPr>
            <a:endParaRPr lang="el-GR" sz="2800" i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053" y="2219255"/>
            <a:ext cx="9144000" cy="817562"/>
          </a:xfrm>
        </p:spPr>
        <p:txBody>
          <a:bodyPr>
            <a:normAutofit fontScale="90000"/>
          </a:bodyPr>
          <a:lstStyle/>
          <a:p>
            <a:r>
              <a:rPr lang="el-GR" sz="4000" b="1" dirty="0">
                <a:latin typeface="+mn-lt"/>
                <a:cs typeface="Times New Roman" panose="02020603050405020304" pitchFamily="18" charset="0"/>
              </a:rPr>
              <a:t>ΜΙΕΕΚ ΛΕΥΚΩΣΙΑΣ</a:t>
            </a:r>
            <a:br>
              <a:rPr lang="el-GR" sz="4000" b="1" dirty="0">
                <a:latin typeface="+mn-lt"/>
                <a:cs typeface="Times New Roman" panose="02020603050405020304" pitchFamily="18" charset="0"/>
              </a:rPr>
            </a:br>
            <a:r>
              <a:rPr lang="el-GR" sz="4000" b="1" dirty="0">
                <a:latin typeface="+mn-lt"/>
                <a:cs typeface="Times New Roman" panose="02020603050405020304" pitchFamily="18" charset="0"/>
              </a:rPr>
              <a:t>Π.Σ. ΤΕΧΝΙΚΟΣ ΒΙΟΜΗΧΑΝΙΑΣ</a:t>
            </a:r>
            <a:endParaRPr lang="en-GB" sz="4000" b="1" dirty="0"/>
          </a:p>
        </p:txBody>
      </p:sp>
      <p:pic>
        <p:nvPicPr>
          <p:cNvPr id="1026" name="Picture 2" descr="Technical Stock Photos And Images - 123R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4889" y1="34768" x2="24889" y2="34768"/>
                        <a14:foregroundMark x1="24889" y1="34768" x2="28444" y2="51987"/>
                        <a14:foregroundMark x1="46889" y1="25166" x2="37778" y2="41060"/>
                        <a14:foregroundMark x1="41778" y1="32119" x2="41778" y2="32119"/>
                        <a14:foregroundMark x1="43111" y1="23841" x2="43111" y2="23841"/>
                        <a14:foregroundMark x1="48444" y1="45695" x2="50444" y2="68874"/>
                        <a14:foregroundMark x1="17111" y1="40728" x2="16000" y2="46358"/>
                        <a14:foregroundMark x1="15111" y1="45033" x2="16667" y2="39735"/>
                        <a14:foregroundMark x1="11333" y1="46358" x2="15333" y2="44702"/>
                        <a14:backgroundMark x1="25556" y1="23841" x2="34222" y2="30464"/>
                        <a14:backgroundMark x1="37556" y1="35430" x2="37556" y2="35430"/>
                        <a14:backgroundMark x1="37111" y1="41391" x2="37111" y2="41391"/>
                        <a14:backgroundMark x1="20222" y1="32450" x2="20222" y2="32450"/>
                        <a14:backgroundMark x1="14444" y1="31457" x2="14444" y2="31457"/>
                        <a14:backgroundMark x1="12444" y1="43709" x2="12444" y2="43709"/>
                        <a14:backgroundMark x1="14222" y1="44371" x2="9778" y2="37748"/>
                        <a14:backgroundMark x1="14444" y1="57947" x2="8000" y2="57285"/>
                        <a14:backgroundMark x1="18000" y1="30795" x2="18000" y2="30795"/>
                        <a14:backgroundMark x1="41778" y1="32450" x2="41778" y2="32450"/>
                        <a14:backgroundMark x1="44222" y1="30795" x2="44222" y2="30795"/>
                        <a14:backgroundMark x1="43333" y1="24503" x2="43333" y2="24503"/>
                        <a14:backgroundMark x1="42222" y1="42384" x2="42222" y2="42384"/>
                        <a14:backgroundMark x1="39778" y1="42384" x2="39778" y2="42384"/>
                        <a14:backgroundMark x1="40222" y1="53974" x2="40222" y2="53974"/>
                        <a14:backgroundMark x1="37556" y1="40066" x2="39111" y2="43377"/>
                        <a14:backgroundMark x1="37111" y1="39735" x2="40444" y2="42053"/>
                        <a14:backgroundMark x1="12444" y1="53974" x2="14444" y2="539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19" t="14259" r="30775" b="20371"/>
          <a:stretch/>
        </p:blipFill>
        <p:spPr bwMode="auto">
          <a:xfrm>
            <a:off x="-90158" y="3886200"/>
            <a:ext cx="499743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A36428-E8F8-2609-EDB0-632CB6D7B0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657"/>
            <a:ext cx="12192000" cy="12739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CA98C0B-1B3F-D9BD-5511-7C55794C07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398" y="4006686"/>
            <a:ext cx="3032760" cy="293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95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>
                <a:latin typeface="+mn-lt"/>
              </a:rPr>
            </a:br>
            <a:r>
              <a:rPr lang="el-GR" b="1" dirty="0">
                <a:latin typeface="+mn-lt"/>
              </a:rPr>
              <a:t>Περιεχόμενο Παρουσίασης</a:t>
            </a:r>
            <a:br>
              <a:rPr lang="el-GR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Γενικές Πληροφορίες για τα ΜΙΕΕΚ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Προγράμματα σπουδών</a:t>
            </a:r>
            <a:r>
              <a:rPr lang="el-GR" sz="2800" dirty="0">
                <a:latin typeface="+mn-lt"/>
              </a:rPr>
              <a:t> στις Ανώτερες Σχολές ΜΙΕΕΚ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Πλεονεκτήματα παρακολούθησης Προγραμμάτων Σπουδών στα ΜΙΕΕΚ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b="1" dirty="0">
                <a:solidFill>
                  <a:srgbClr val="FF0000"/>
                </a:solidFill>
              </a:rPr>
              <a:t>Ανάγκη προγραμμάτων στη βιομηχανία</a:t>
            </a:r>
            <a:r>
              <a:rPr lang="en-US" b="1" dirty="0">
                <a:solidFill>
                  <a:srgbClr val="FF0000"/>
                </a:solidFill>
              </a:rPr>
              <a:t>,</a:t>
            </a:r>
            <a:endParaRPr lang="el-GR" b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Οργανωτική Δομή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Διδακτική Μεθοδολογία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Εφαρμογή Προγραμμάτων</a:t>
            </a:r>
            <a:r>
              <a:rPr lang="en-US" dirty="0"/>
              <a:t>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Πρόγραμμα Σπουδών «Τεχνικός Βιομηχανίας»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17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9722"/>
            <a:ext cx="10515600" cy="506827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sz="3000" dirty="0"/>
              <a:t>Στην Κύπρο παρατηρείται μεγάλη ζήτηση τεχνικών εργασιών με αποτέλεσμα πολλές επιχειρήσεις να αποδυναμώνονται λόγω έλλειψης εξειδικευμένου προσωπικού.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3000" dirty="0"/>
              <a:t>Οι μεγάλες επιχειρήσεις στους τεχνικούς τομείς θέτουν ζήτημα έλλειψης εξειδικευμένου προσωπικού</a:t>
            </a:r>
            <a:r>
              <a:rPr lang="en-GB" sz="3000" dirty="0"/>
              <a:t>.</a:t>
            </a:r>
            <a:endParaRPr lang="el-GR" sz="3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3000" dirty="0"/>
              <a:t>Τα προγράμματα σπουδών δημιουργήθηκαν με σκοπό την κάλυψη αυτού του κενού που υπάρχει στην αγορά εργασίας.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3000" dirty="0"/>
              <a:t>Σκοπός των ΜΙΕΕΚ είναι η άρτια επαγγελματική εκπαίδευση και κατάρτιση σε τεχνικούς τομείς της βιομηχανίας, ώστε να διευκολυνθεί η ένταξη τους στην αγορά εργασίας. </a:t>
            </a:r>
            <a:endParaRPr lang="en-GB" sz="3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l-GR" sz="3000" dirty="0">
                <a:latin typeface="+mn-lt"/>
              </a:rPr>
              <a:t>4</a:t>
            </a:r>
            <a:r>
              <a:rPr lang="en-GB" sz="3000" dirty="0">
                <a:latin typeface="+mn-lt"/>
              </a:rPr>
              <a:t>. </a:t>
            </a:r>
            <a:r>
              <a:rPr lang="el-GR" sz="3000" dirty="0">
                <a:latin typeface="+mn-lt"/>
              </a:rPr>
              <a:t>Ανάγκη προγραμμάτων στη Βιομηχανία</a:t>
            </a:r>
            <a:endParaRPr lang="en-GB" sz="3000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211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>
                <a:latin typeface="+mn-lt"/>
              </a:rPr>
            </a:br>
            <a:r>
              <a:rPr lang="el-GR" b="1" dirty="0">
                <a:latin typeface="+mn-lt"/>
              </a:rPr>
              <a:t>Περιεχόμενο Παρουσίασης</a:t>
            </a:r>
            <a:br>
              <a:rPr lang="el-GR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Γενικές Πληροφορίες για τα ΜΙΕΕΚ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Προγράμματα σπουδών</a:t>
            </a:r>
            <a:r>
              <a:rPr lang="el-GR" sz="2800" dirty="0">
                <a:latin typeface="+mn-lt"/>
              </a:rPr>
              <a:t> στις Ανώτερες Σχολές ΜΙΕΕΚ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Πλεονεκτήματα παρακολούθησης Προγραμμάτων Σπουδών στα ΜΙΕΕΚ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Ανάγκη προγραμμάτων στη βιομηχανία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b="1" i="1" dirty="0">
                <a:solidFill>
                  <a:srgbClr val="FF0000"/>
                </a:solidFill>
              </a:rPr>
              <a:t>Οργανωτική Δομή</a:t>
            </a:r>
            <a:r>
              <a:rPr lang="en-US" b="1" i="1" dirty="0">
                <a:solidFill>
                  <a:srgbClr val="FF0000"/>
                </a:solidFill>
              </a:rPr>
              <a:t>,</a:t>
            </a:r>
            <a:endParaRPr lang="el-GR" b="1" i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Διδακτική Μεθοδολογία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Εφαρμογή Προγραμμάτων</a:t>
            </a:r>
            <a:r>
              <a:rPr lang="en-US" dirty="0"/>
              <a:t>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Πρόγραμμα Σπουδών «Τεχνικός Βιομηχανίας»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899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+mn-lt"/>
              </a:rPr>
              <a:t>5</a:t>
            </a:r>
            <a:r>
              <a:rPr lang="el-GR" sz="3000" dirty="0">
                <a:latin typeface="+mn-lt"/>
              </a:rPr>
              <a:t>. Οργανωτική Δομή</a:t>
            </a:r>
            <a:endParaRPr lang="en-GB" sz="3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7E7012E-04B5-9FBA-F5AB-5FF3E92AD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834242"/>
            <a:ext cx="11213676" cy="480809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 Η Δημόσια Σχολή ΜΙΕΕΚ ιδρύθηκε και λειτουργεί από το 2012.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 Η φοίτηση είναι δωρεάν, αφού τα προγράμματα σπουδών συγχρηματοδοτούνται από το Ευρωπαϊκό Κοινωνικό Ταμείο και την Κυπριακή Δημοκρατία.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 Η Σχολή </a:t>
            </a:r>
            <a:r>
              <a:rPr lang="el-GR" b="0" i="0" dirty="0">
                <a:effectLst/>
              </a:rPr>
              <a:t>προσφέρει υψηλής ποιότητας προγράμματα εκπαίδευσης και κατάρτισης, διετούς κύκλου.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 Τα προγράμματα διεξάγονται σε Α’ &amp; Β’ έτος (συνολικά 4 εξάμηνα).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 Η διάρκεια κάθε εξαμήνου είναι 14 εβδομάδες. 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 Τα </a:t>
            </a:r>
            <a:r>
              <a:rPr lang="el-GR" b="0" i="0" dirty="0">
                <a:effectLst/>
              </a:rPr>
              <a:t>μαθήματα διεξάγονται σε απογευματινό και βραδινό χρόνο (πέντε μέρες την εβδομάδα, </a:t>
            </a:r>
            <a:r>
              <a:rPr lang="el-GR" i="0" dirty="0">
                <a:effectLst/>
              </a:rPr>
              <a:t>Δευτέρα-Παρασκευή), 17:00-21:05.</a:t>
            </a:r>
          </a:p>
          <a:p>
            <a:pPr marL="0" indent="0" algn="just">
              <a:buNone/>
            </a:pPr>
            <a:r>
              <a:rPr lang="el-GR" i="0" dirty="0">
                <a:effectLst/>
              </a:rPr>
              <a:t>                                                                                                                    …………..</a:t>
            </a:r>
          </a:p>
          <a:p>
            <a:pPr algn="just">
              <a:buBlip>
                <a:blip r:embed="rId2"/>
              </a:buBlip>
            </a:pPr>
            <a:endParaRPr lang="el-GR" sz="8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068966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>
                <a:latin typeface="+mn-lt"/>
              </a:rPr>
            </a:br>
            <a:r>
              <a:rPr lang="el-GR" b="1" dirty="0">
                <a:latin typeface="+mn-lt"/>
              </a:rPr>
              <a:t>Περιεχόμενο Παρουσίασης</a:t>
            </a:r>
            <a:br>
              <a:rPr lang="el-GR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Γενικές Πληροφορίες για τα ΜΙΕΕΚ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Προγράμματα σπουδών</a:t>
            </a:r>
            <a:r>
              <a:rPr lang="el-GR" sz="2800" dirty="0">
                <a:latin typeface="+mn-lt"/>
              </a:rPr>
              <a:t> στις Ανώτερες Σχολές ΜΙΕΕΚ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Πλεονεκτήματα παρακολούθησης Προγραμμάτων Σπουδών στα ΜΙΕΕΚ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Ανάγκη προγραμμάτων στη βιομηχανία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Οργανωτική Δομή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b="1" i="1" dirty="0">
                <a:solidFill>
                  <a:srgbClr val="FF0000"/>
                </a:solidFill>
              </a:rPr>
              <a:t>Διδακτική Μεθοδολογία</a:t>
            </a:r>
            <a:r>
              <a:rPr lang="en-US" b="1" i="1" dirty="0">
                <a:solidFill>
                  <a:srgbClr val="FF0000"/>
                </a:solidFill>
              </a:rPr>
              <a:t>,</a:t>
            </a:r>
            <a:endParaRPr lang="el-GR" b="1" i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Εφαρμογή Προγραμμάτων</a:t>
            </a:r>
            <a:r>
              <a:rPr lang="en-US" dirty="0"/>
              <a:t>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Πρόγραμμα Σπουδών «Τεχνικός Βιομηχανίας»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267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dirty="0">
                <a:latin typeface="+mn-lt"/>
              </a:rPr>
              <a:t>6. Διδακτική Μεθοδολογία</a:t>
            </a:r>
            <a:endParaRPr lang="en-GB" sz="3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F94016-54BB-9512-DE10-1C25D5AD64C9}"/>
              </a:ext>
            </a:extLst>
          </p:cNvPr>
          <p:cNvSpPr txBox="1">
            <a:spLocks/>
          </p:cNvSpPr>
          <p:nvPr/>
        </p:nvSpPr>
        <p:spPr>
          <a:xfrm>
            <a:off x="838200" y="1789722"/>
            <a:ext cx="10515600" cy="4461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l-GR" dirty="0"/>
              <a:t>Συνδυασμός εργαστηριακών και Θεωρητικών/τεχνολογικών μαθημάτων που θα δώσουν άρτια εκπαίδευση στους απόφοιτους του προγράμματος.</a:t>
            </a:r>
            <a:r>
              <a:rPr lang="el-GR" sz="2800" dirty="0"/>
              <a:t>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l-GR" sz="2800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Διδασκαλία θεωρητικών – τεχνολογικών μαθημάτων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Συγκερασμός γνώσεων – απόφοιτοι τεχνικών σχολών, Λυκείων, Κολλεγίων, Πανεπιστημίων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Θεωρητικό μέρος – Τεχνολογία – απόκτηση των βασικών επιστημονικών αρχών στο αντικείμενο των Αυτοματισμών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Εργαστηριακό μέρος – απόκτηση επαρκών τεχνικών και επαγγελματικών δεξιοτήτων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Blip>
                <a:blip r:embed="rId2"/>
              </a:buBlip>
            </a:pPr>
            <a:endParaRPr lang="el-GR" sz="2600" dirty="0"/>
          </a:p>
          <a:p>
            <a:pPr marL="3657600" lvl="8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sz="2600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3987158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>
                <a:latin typeface="+mn-lt"/>
              </a:rPr>
            </a:br>
            <a:r>
              <a:rPr lang="el-GR" b="1" dirty="0">
                <a:latin typeface="+mn-lt"/>
              </a:rPr>
              <a:t>Περιεχόμενο Παρουσίασης</a:t>
            </a:r>
            <a:br>
              <a:rPr lang="el-GR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Γενικές Πληροφορίες για τα ΜΙΕΕΚ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Προγράμματα σπουδών</a:t>
            </a:r>
            <a:r>
              <a:rPr lang="el-GR" sz="2800" dirty="0">
                <a:latin typeface="+mn-lt"/>
              </a:rPr>
              <a:t> στις Ανώτερες Σχολές ΜΙΕΕΚ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Πλεονεκτήματα παρακολούθησης Προγραμμάτων Σπουδών στα ΜΙΕΕΚ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Ανάγκη προγραμμάτων στη βιομηχανία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Οργανωτική Δομή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Διδακτική Μεθοδολογία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b="1" dirty="0">
                <a:solidFill>
                  <a:srgbClr val="FF0000"/>
                </a:solidFill>
              </a:rPr>
              <a:t>Εφαρμογή Προγραμμάτων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endParaRPr lang="el-GR" b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Πρόγραμμα Σπουδών «Τεχνικός Βιομηχανίας»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497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dirty="0">
                <a:latin typeface="+mn-lt"/>
              </a:rPr>
              <a:t>7. Εφαρμογή Προγραμμάτων</a:t>
            </a:r>
            <a:endParaRPr lang="en-GB" sz="3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789722"/>
            <a:ext cx="10515600" cy="4461609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l-GR" dirty="0"/>
              <a:t>Κριτήρια Εισδοχής.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Απολυτήριο δευτεροβάθμιας εκπαίδευσης,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l-GR" sz="2800" dirty="0" err="1"/>
              <a:t>Μοριοδότηση</a:t>
            </a:r>
            <a:r>
              <a:rPr lang="el-GR" sz="2800" dirty="0"/>
              <a:t>, </a:t>
            </a:r>
            <a:r>
              <a:rPr lang="el-GR" sz="2800" dirty="0">
                <a:hlinkClick r:id="rId3"/>
              </a:rPr>
              <a:t>Κριτήρια Εισδοχής Σπουδαστών/-</a:t>
            </a:r>
            <a:r>
              <a:rPr lang="el-GR" sz="2800" dirty="0" err="1">
                <a:hlinkClick r:id="rId3"/>
              </a:rPr>
              <a:t>ριών</a:t>
            </a:r>
            <a:r>
              <a:rPr lang="el-GR" sz="2800" dirty="0">
                <a:hlinkClick r:id="rId3"/>
              </a:rPr>
              <a:t> (mieek.ac.cy)</a:t>
            </a:r>
            <a:endParaRPr lang="el-GR" sz="2800" dirty="0"/>
          </a:p>
          <a:p>
            <a:pPr marL="457200" lvl="1" indent="0" algn="just">
              <a:spcBef>
                <a:spcPts val="0"/>
              </a:spcBef>
              <a:buNone/>
            </a:pPr>
            <a:endParaRPr lang="el-GR" sz="2800" dirty="0"/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l-GR" dirty="0"/>
              <a:t>2 Έτη σπουδών - Κατανομή μαθημάτων σε 4 εξάμηνα (2 έτη)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endParaRPr lang="el-GR" dirty="0"/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l-GR" dirty="0"/>
              <a:t>Χώροι εκπαίδευσης: Τεχνικές Σχολές (Αίθουσες τεχνολογίας &amp; Εργαστήρια με σύγχρονη υποδομή και τεχνολογικό εξοπλισμό)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el-GR" dirty="0"/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l-GR" dirty="0"/>
              <a:t>Εκπαιδευτικό προσωπικό</a:t>
            </a:r>
            <a:r>
              <a:rPr lang="en-GB" dirty="0"/>
              <a:t> </a:t>
            </a:r>
            <a:r>
              <a:rPr lang="el-GR" dirty="0"/>
              <a:t>ορίζονται: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l-GR" sz="2800" dirty="0"/>
              <a:t>Ειδικοί εκπαιδευτές από τη βιομηχανία, αγορά υπηρεσιών)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l-GR" sz="2800" dirty="0"/>
              <a:t>Ακαδημαϊκός συντονιστής προγράμματος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endParaRPr lang="el-GR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el-GR" dirty="0"/>
          </a:p>
          <a:p>
            <a:pPr marL="0" indent="0" algn="just">
              <a:spcBef>
                <a:spcPts val="0"/>
              </a:spcBef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1165044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>
                <a:latin typeface="+mn-lt"/>
              </a:rPr>
            </a:br>
            <a:r>
              <a:rPr lang="el-GR" b="1" dirty="0">
                <a:latin typeface="+mn-lt"/>
              </a:rPr>
              <a:t>Περιεχόμενο Παρουσίασης</a:t>
            </a:r>
            <a:br>
              <a:rPr lang="el-GR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Γενικές Πληροφορίες για τα ΜΙΕΕΚ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Προγράμματα σπουδών</a:t>
            </a:r>
            <a:r>
              <a:rPr lang="el-GR" sz="2800" dirty="0">
                <a:latin typeface="+mn-lt"/>
              </a:rPr>
              <a:t> στις Ανώτερες Σχολές ΜΙΕΕΚ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Πλεονεκτήματα παρακολούθησης Προγραμμάτων Σπουδών στα ΜΙΕΕΚ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Ανάγκη προγραμμάτων στη βιομηχανία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Οργανωτική Δομή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Διδακτική Μεθοδολογία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Εφαρμογή Προγραμμάτων</a:t>
            </a:r>
            <a:r>
              <a:rPr lang="en-US" dirty="0"/>
              <a:t>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b="1" i="1" dirty="0">
                <a:solidFill>
                  <a:srgbClr val="FF0000"/>
                </a:solidFill>
              </a:rPr>
              <a:t>Πρόγραμμα Σπουδών «Τεχνικός Βιομηχανίας»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202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dirty="0">
                <a:latin typeface="+mn-lt"/>
              </a:rPr>
              <a:t>8. Πρόγραμμα Σπουδών «Τεχνικός Βιομηχανίας»</a:t>
            </a:r>
            <a:endParaRPr lang="en-GB" sz="3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F94016-54BB-9512-DE10-1C25D5AD64C9}"/>
              </a:ext>
            </a:extLst>
          </p:cNvPr>
          <p:cNvSpPr txBox="1">
            <a:spLocks/>
          </p:cNvSpPr>
          <p:nvPr/>
        </p:nvSpPr>
        <p:spPr>
          <a:xfrm>
            <a:off x="838200" y="1789722"/>
            <a:ext cx="10515600" cy="4688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l-GR" dirty="0"/>
          </a:p>
          <a:p>
            <a:pPr algn="just"/>
            <a:r>
              <a:rPr lang="el-GR" dirty="0"/>
              <a:t>Το Πρόγραμμα λειτουργεί από τον Σεπτέμβριο του 202</a:t>
            </a:r>
            <a:r>
              <a:rPr lang="en-US" dirty="0"/>
              <a:t>2</a:t>
            </a:r>
            <a:r>
              <a:rPr lang="el-GR" dirty="0"/>
              <a:t>.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Έγινε από το Υπουργείο Παιδείας μετά από εισήγηση </a:t>
            </a:r>
            <a:r>
              <a:rPr lang="el-GR"/>
              <a:t>της ΟΕΒ. </a:t>
            </a:r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Έγιναν όλες οι διαδικασίες την προηγούμενη χρονιά για έγκριση του Προγράμματος.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Πιστοποιημένο από τον ΔΙΠΑΕ.</a:t>
            </a:r>
          </a:p>
          <a:p>
            <a:pPr algn="just"/>
            <a:endParaRPr lang="el-GR" sz="2600" dirty="0"/>
          </a:p>
          <a:p>
            <a:pPr algn="just"/>
            <a:endParaRPr lang="el-GR" sz="2600" dirty="0"/>
          </a:p>
          <a:p>
            <a:pPr algn="just"/>
            <a:endParaRPr lang="el-GR" sz="2600" dirty="0"/>
          </a:p>
          <a:p>
            <a:pPr marL="914400" lvl="2" indent="0" algn="just">
              <a:buNone/>
            </a:pPr>
            <a:r>
              <a:rPr lang="el-GR" sz="1800" dirty="0"/>
              <a:t>									………………		</a:t>
            </a:r>
          </a:p>
        </p:txBody>
      </p:sp>
    </p:spTree>
    <p:extLst>
      <p:ext uri="{BB962C8B-B14F-4D97-AF65-F5344CB8AC3E}">
        <p14:creationId xmlns:p14="http://schemas.microsoft.com/office/powerpoint/2010/main" val="3799854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>
                <a:latin typeface="+mn-lt"/>
              </a:rPr>
            </a:br>
            <a:r>
              <a:rPr lang="el-GR" b="1" dirty="0">
                <a:latin typeface="+mn-lt"/>
              </a:rPr>
              <a:t>Περιεχόμενο Παρουσίασης</a:t>
            </a:r>
            <a:br>
              <a:rPr lang="el-GR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Γενικές Πληροφορίες για τα ΜΙΕΕΚ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Προγράμματα σπουδών</a:t>
            </a:r>
            <a:r>
              <a:rPr lang="el-GR" sz="2800" dirty="0">
                <a:latin typeface="+mn-lt"/>
              </a:rPr>
              <a:t> στις Ανώτερες Σχολές ΜΙΕΕΚ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Πλεονεκτήματα παρακολούθησης Προγραμμάτων Σπουδών στα ΜΙΕΕΚ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Ανάγκη προγραμμάτων στη βιομηχανία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Οργανωτική Δομή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Διδακτική Μεθοδολογία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Εφαρμογή Προγραμμάτων</a:t>
            </a:r>
            <a:r>
              <a:rPr lang="en-US" dirty="0"/>
              <a:t>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Πρόγραμμα Σπουδών «Τεχνικός Βιομηχανίας»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572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39E242-D1BB-5EFD-2A9E-3BE5D39226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124" y="4639613"/>
            <a:ext cx="2379033" cy="23033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dirty="0">
                <a:latin typeface="+mn-lt"/>
              </a:rPr>
              <a:t>8. Πρόγραμμα Σπουδών «Τεχνικός Βιομηχανίας»</a:t>
            </a:r>
            <a:endParaRPr lang="en-GB" sz="3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F94016-54BB-9512-DE10-1C25D5AD64C9}"/>
              </a:ext>
            </a:extLst>
          </p:cNvPr>
          <p:cNvSpPr txBox="1">
            <a:spLocks/>
          </p:cNvSpPr>
          <p:nvPr/>
        </p:nvSpPr>
        <p:spPr>
          <a:xfrm>
            <a:off x="838200" y="1789722"/>
            <a:ext cx="10515600" cy="4688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l-GR" dirty="0"/>
          </a:p>
          <a:p>
            <a:pPr marL="0" indent="0" algn="just">
              <a:buNone/>
            </a:pPr>
            <a:r>
              <a:rPr lang="el-GR" sz="2600" b="1" dirty="0"/>
              <a:t>Φιλοσοφία Προγράμματος:</a:t>
            </a:r>
            <a:r>
              <a:rPr lang="el-GR" sz="2600" dirty="0"/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600" dirty="0"/>
              <a:t> Η ικανοποίηση της ανάγκης για τροφοδότηση της αγοράς εργασίας με καταρτισμένο και εξειδικευμένο προσωπικό, το οποίο άμεσα μπορεί να καλύψει ανάγκες της Βιομηχανικής Παραγωγής.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600" dirty="0"/>
              <a:t> Οι απόφοιτοι του Προγράμματος να μπορούν να ικανοποιήσουν τη σημερινή ανάγκη της βιομηχανίας για επαγγελματίες τεχνικούς, που να έχουν σφαιρικές γνώσεις και εμπειριών. 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Blip>
                <a:blip r:embed="rId3"/>
              </a:buBlip>
            </a:pPr>
            <a:endParaRPr lang="el-GR" sz="2600" dirty="0"/>
          </a:p>
          <a:p>
            <a:pPr marL="3657600" lvl="8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l-GR" sz="2600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223447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815" y="1212112"/>
            <a:ext cx="11759608" cy="4045688"/>
          </a:xfrm>
        </p:spPr>
        <p:txBody>
          <a:bodyPr/>
          <a:lstStyle/>
          <a:p>
            <a:pPr algn="l"/>
            <a:endParaRPr lang="el-GR" dirty="0"/>
          </a:p>
          <a:p>
            <a:pPr algn="l"/>
            <a:r>
              <a:rPr lang="el-GR" sz="3600" dirty="0"/>
              <a:t>Ευχαριστώ για την Παρακολούθηση…</a:t>
            </a:r>
          </a:p>
          <a:p>
            <a:pPr algn="l"/>
            <a:endParaRPr lang="el-GR" sz="3600" b="1" dirty="0"/>
          </a:p>
          <a:p>
            <a:pPr algn="r"/>
            <a:r>
              <a:rPr lang="el-GR" sz="3600" b="1" dirty="0"/>
              <a:t>           … Οι Ερωτήσεις σας είναι ευπρόσδεκτες !</a:t>
            </a:r>
            <a:endParaRPr lang="en-GB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21</a:t>
            </a:fld>
            <a:endParaRPr lang="en-GB"/>
          </a:p>
        </p:txBody>
      </p:sp>
      <p:pic>
        <p:nvPicPr>
          <p:cNvPr id="5" name="Picture 2" descr="Technical Stock Photos And Images - 123R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4889" y1="34768" x2="24889" y2="34768"/>
                        <a14:foregroundMark x1="24889" y1="34768" x2="28444" y2="51987"/>
                        <a14:foregroundMark x1="46889" y1="25166" x2="37778" y2="41060"/>
                        <a14:foregroundMark x1="41778" y1="32119" x2="41778" y2="32119"/>
                        <a14:foregroundMark x1="43111" y1="23841" x2="43111" y2="23841"/>
                        <a14:foregroundMark x1="48444" y1="45695" x2="50444" y2="68874"/>
                        <a14:foregroundMark x1="17111" y1="40728" x2="16000" y2="46358"/>
                        <a14:foregroundMark x1="15111" y1="45033" x2="16667" y2="39735"/>
                        <a14:foregroundMark x1="11333" y1="46358" x2="15333" y2="44702"/>
                        <a14:backgroundMark x1="25556" y1="23841" x2="34222" y2="30464"/>
                        <a14:backgroundMark x1="37556" y1="35430" x2="37556" y2="35430"/>
                        <a14:backgroundMark x1="37111" y1="41391" x2="37111" y2="41391"/>
                        <a14:backgroundMark x1="20222" y1="32450" x2="20222" y2="32450"/>
                        <a14:backgroundMark x1="14444" y1="31457" x2="14444" y2="31457"/>
                        <a14:backgroundMark x1="12444" y1="43709" x2="12444" y2="43709"/>
                        <a14:backgroundMark x1="14222" y1="44371" x2="9778" y2="37748"/>
                        <a14:backgroundMark x1="14444" y1="57947" x2="8000" y2="57285"/>
                        <a14:backgroundMark x1="18000" y1="30795" x2="18000" y2="30795"/>
                        <a14:backgroundMark x1="41778" y1="32450" x2="41778" y2="32450"/>
                        <a14:backgroundMark x1="44222" y1="30795" x2="44222" y2="30795"/>
                        <a14:backgroundMark x1="43333" y1="24503" x2="43333" y2="24503"/>
                        <a14:backgroundMark x1="42222" y1="42384" x2="42222" y2="42384"/>
                        <a14:backgroundMark x1="39778" y1="42384" x2="39778" y2="42384"/>
                        <a14:backgroundMark x1="40222" y1="53974" x2="40222" y2="53974"/>
                        <a14:backgroundMark x1="37556" y1="40066" x2="39111" y2="43377"/>
                        <a14:backgroundMark x1="37111" y1="39735" x2="40444" y2="42053"/>
                        <a14:backgroundMark x1="12444" y1="53974" x2="14444" y2="539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19" t="14259" r="30775" b="20371"/>
          <a:stretch/>
        </p:blipFill>
        <p:spPr bwMode="auto">
          <a:xfrm>
            <a:off x="-90158" y="3886200"/>
            <a:ext cx="499743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398" y="4006686"/>
            <a:ext cx="3032760" cy="293626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087B739-D597-59B0-9485-9879EC4A59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657"/>
            <a:ext cx="12192000" cy="12739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A9546F3-DF0F-1994-E7F5-ADC0E0DB6F20}"/>
              </a:ext>
            </a:extLst>
          </p:cNvPr>
          <p:cNvSpPr txBox="1"/>
          <p:nvPr/>
        </p:nvSpPr>
        <p:spPr>
          <a:xfrm>
            <a:off x="2372264" y="3579143"/>
            <a:ext cx="9506309" cy="2610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l-GR" sz="2800" b="1" i="1"/>
          </a:p>
          <a:p>
            <a:pPr algn="ctr">
              <a:lnSpc>
                <a:spcPct val="150000"/>
              </a:lnSpc>
            </a:pPr>
            <a:r>
              <a:rPr lang="el-GR" sz="2800" b="1" i="1"/>
              <a:t>Θεόδωρος </a:t>
            </a:r>
            <a:r>
              <a:rPr lang="el-GR" sz="2800" b="1" i="1" dirty="0"/>
              <a:t>Αναστασιάδης</a:t>
            </a:r>
          </a:p>
          <a:p>
            <a:pPr algn="ctr">
              <a:lnSpc>
                <a:spcPct val="150000"/>
              </a:lnSpc>
            </a:pPr>
            <a:r>
              <a:rPr lang="el-GR" sz="2800" b="1" i="1" dirty="0"/>
              <a:t>Ακαδημαϊκός Συντονιστής</a:t>
            </a:r>
            <a:endParaRPr lang="en-US" sz="2800" b="1" i="1" dirty="0"/>
          </a:p>
          <a:p>
            <a:pPr algn="ctr">
              <a:lnSpc>
                <a:spcPct val="150000"/>
              </a:lnSpc>
            </a:pPr>
            <a:r>
              <a:rPr lang="en-US" sz="2800" b="1" i="1" dirty="0">
                <a:hlinkClick r:id="rId6"/>
              </a:rPr>
              <a:t>techn@mieek.ac.cy</a:t>
            </a:r>
            <a:endParaRPr lang="el-GR" sz="2800" i="1" dirty="0"/>
          </a:p>
        </p:txBody>
      </p:sp>
    </p:spTree>
    <p:extLst>
      <p:ext uri="{BB962C8B-B14F-4D97-AF65-F5344CB8AC3E}">
        <p14:creationId xmlns:p14="http://schemas.microsoft.com/office/powerpoint/2010/main" val="241977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>
                <a:latin typeface="+mn-lt"/>
              </a:rPr>
            </a:br>
            <a:r>
              <a:rPr lang="el-GR" b="1" dirty="0">
                <a:latin typeface="+mn-lt"/>
              </a:rPr>
              <a:t>Περιεχόμενο Παρουσίασης</a:t>
            </a:r>
            <a:br>
              <a:rPr lang="el-GR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b="1" i="1" dirty="0">
                <a:solidFill>
                  <a:srgbClr val="FF0000"/>
                </a:solidFill>
              </a:rPr>
              <a:t>Γενικές Πληροφορίες για τα ΜΙΕΕΚ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Προγράμματα σπουδών</a:t>
            </a:r>
            <a:r>
              <a:rPr lang="el-GR" sz="2800" dirty="0">
                <a:latin typeface="+mn-lt"/>
              </a:rPr>
              <a:t> στις Ανώτερες Σχολές ΜΙΕΕΚ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Πλεονεκτήματα παρακολούθησης Προγραμμάτων Σπουδών στα ΜΙΕΕΚ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Ανάγκη προγραμμάτων στη βιομηχανία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Οργανωτική Δομή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Διδακτική Μεθοδολογία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Εφαρμογή Προγραμμάτων</a:t>
            </a:r>
            <a:r>
              <a:rPr lang="en-US" dirty="0"/>
              <a:t>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Πρόγραμμα Σπουδών «Τεχνικός Βιομηχανίας»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952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508679"/>
            <a:ext cx="10928839" cy="1325563"/>
          </a:xfrm>
        </p:spPr>
        <p:txBody>
          <a:bodyPr>
            <a:noAutofit/>
          </a:bodyPr>
          <a:lstStyle/>
          <a:p>
            <a:br>
              <a:rPr lang="en-GB" sz="2700" b="1" dirty="0">
                <a:latin typeface="+mn-lt"/>
              </a:rPr>
            </a:br>
            <a:r>
              <a:rPr lang="el-GR" sz="2700" b="1" dirty="0">
                <a:latin typeface="+mn-lt"/>
              </a:rPr>
              <a:t>1</a:t>
            </a:r>
            <a:r>
              <a:rPr lang="en-GB" sz="2700" b="1" dirty="0">
                <a:latin typeface="+mn-lt"/>
              </a:rPr>
              <a:t>. </a:t>
            </a:r>
            <a:r>
              <a:rPr lang="el-GR" sz="2700" dirty="0">
                <a:latin typeface="+mn-lt"/>
              </a:rPr>
              <a:t>Γενικές Πληροφορίες για τα ΜΙΕΕΚ</a:t>
            </a:r>
            <a:endParaRPr lang="en-GB" sz="27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369" y="1834242"/>
            <a:ext cx="10515600" cy="433387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l-GR" sz="3200" dirty="0"/>
              <a:t>Ανώτερη Σχολή – «Μεταλυκειακά Ινστιτούτα Επαγγελματική Εκπαίδευσης και Κατάρτισης (ΜΙΕΕΚ)».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200" dirty="0"/>
              <a:t>Διπλώματα Κλάδων Τεχνικής Κατεύθυνσης</a:t>
            </a:r>
            <a:r>
              <a:rPr lang="en-US" sz="3200" dirty="0"/>
              <a:t>.</a:t>
            </a:r>
            <a:endParaRPr lang="el-GR" sz="32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200" dirty="0"/>
              <a:t>Λειτουργούν από το Σεπτέμβριο του 2012.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200" dirty="0"/>
              <a:t>Πιστοποιημένα Προγράμματα και εγκεκριμένα (ΔΙΠΑΕ).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200" dirty="0"/>
              <a:t>Στεγάζονται στις εγκαταστάσεις Τεχνικών Σχολών στις Επαρχίες Λευκωσίας, Λεμεσού, Λάρνακας &amp; Πάφου.</a:t>
            </a:r>
          </a:p>
          <a:p>
            <a:pPr marL="0" indent="0" algn="just">
              <a:buNone/>
            </a:pPr>
            <a:r>
              <a:rPr lang="el-GR" sz="3200" dirty="0"/>
              <a:t>                                                                                                      ………</a:t>
            </a:r>
            <a:endParaRPr lang="en-GB" sz="3200" dirty="0"/>
          </a:p>
          <a:p>
            <a:pPr marL="0" indent="0">
              <a:buNone/>
            </a:pP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29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>
                <a:latin typeface="+mn-lt"/>
              </a:rPr>
            </a:br>
            <a:r>
              <a:rPr lang="el-GR" b="1" dirty="0">
                <a:latin typeface="+mn-lt"/>
              </a:rPr>
              <a:t>Περιεχόμενο Παρουσίασης</a:t>
            </a:r>
            <a:br>
              <a:rPr lang="el-GR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Γενικές Πληροφορίες για τα ΜΙΕΕΚ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b="1" i="1" dirty="0">
                <a:solidFill>
                  <a:srgbClr val="FF0000"/>
                </a:solidFill>
              </a:rPr>
              <a:t>Προγράμματα σπουδών</a:t>
            </a:r>
            <a:r>
              <a:rPr lang="el-GR" sz="2800" b="1" i="1" dirty="0">
                <a:solidFill>
                  <a:srgbClr val="FF0000"/>
                </a:solidFill>
                <a:latin typeface="+mn-lt"/>
              </a:rPr>
              <a:t> στις Ανώτερες Σχολές ΜΙΕΕΚ</a:t>
            </a:r>
            <a:endParaRPr lang="el-GR" b="1" i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Πλεονεκτήματα παρακολούθησης Προγραμμάτων Σπουδών στα ΜΙΕΕΚ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Ανάγκη προγραμμάτων στη βιομηχανία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Οργανωτική Δομή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Διδακτική Μεθοδολογία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Εφαρμογή Προγραμμάτων</a:t>
            </a:r>
            <a:r>
              <a:rPr lang="en-US" dirty="0"/>
              <a:t>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Πρόγραμμα Σπουδών «Τεχνικός Βιομηχανίας»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365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508679"/>
            <a:ext cx="10928839" cy="1325563"/>
          </a:xfrm>
        </p:spPr>
        <p:txBody>
          <a:bodyPr>
            <a:noAutofit/>
          </a:bodyPr>
          <a:lstStyle/>
          <a:p>
            <a:br>
              <a:rPr lang="en-GB" sz="2700" b="1" dirty="0">
                <a:latin typeface="+mn-lt"/>
              </a:rPr>
            </a:br>
            <a:r>
              <a:rPr lang="el-GR" sz="2700" dirty="0">
                <a:latin typeface="+mn-lt"/>
              </a:rPr>
              <a:t>2</a:t>
            </a:r>
            <a:r>
              <a:rPr lang="en-GB" sz="2700" b="1" dirty="0">
                <a:latin typeface="+mn-lt"/>
              </a:rPr>
              <a:t>. </a:t>
            </a:r>
            <a:r>
              <a:rPr lang="el-GR" sz="2700" dirty="0">
                <a:latin typeface="+mn-lt"/>
              </a:rPr>
              <a:t>Προγράμματα Σπουδών στις Ανώτερες Σχολές ΜΙΕΕΚ</a:t>
            </a:r>
            <a:endParaRPr lang="en-GB" sz="27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369" y="1834242"/>
            <a:ext cx="10515600" cy="433387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Βιολογικές – Κηπευτικές Καλλιέργειες,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Ναυτιλιακές Σπουδές &amp; Διαχείριση εφοδιαστικής αλυσίδας,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Ψυκτικές και Κλιματιστικές Εγκαταστάσεις,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Δίκτυα Ηλεκτρονικών Υπολογιστών και Επικοινωνιών,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Αρτοποιία – Ζαχαροπλαστική,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Μαγειρικές Τέχνες,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Τέχνες Εστίασης,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                                                                                                 …………..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180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508679"/>
            <a:ext cx="10928839" cy="1325563"/>
          </a:xfrm>
        </p:spPr>
        <p:txBody>
          <a:bodyPr>
            <a:noAutofit/>
          </a:bodyPr>
          <a:lstStyle/>
          <a:p>
            <a:br>
              <a:rPr lang="en-GB" sz="2700" b="1" dirty="0">
                <a:latin typeface="+mn-lt"/>
              </a:rPr>
            </a:br>
            <a:r>
              <a:rPr lang="el-GR" sz="2700" dirty="0">
                <a:latin typeface="+mn-lt"/>
              </a:rPr>
              <a:t>2</a:t>
            </a:r>
            <a:r>
              <a:rPr lang="en-GB" sz="2700" b="1" dirty="0">
                <a:latin typeface="+mn-lt"/>
              </a:rPr>
              <a:t>. </a:t>
            </a:r>
            <a:r>
              <a:rPr lang="el-GR" sz="2700" dirty="0">
                <a:latin typeface="+mn-lt"/>
              </a:rPr>
              <a:t>Προγράμματα Σπουδών στις Ανώτερες Σχολές ΜΙΕΕΚ</a:t>
            </a:r>
            <a:endParaRPr lang="en-GB" sz="27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369" y="1834242"/>
            <a:ext cx="10515600" cy="433387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Γαλακτοκομία </a:t>
            </a:r>
            <a:r>
              <a:rPr lang="en-US" dirty="0"/>
              <a:t>- </a:t>
            </a:r>
            <a:r>
              <a:rPr lang="el-GR" dirty="0"/>
              <a:t>Τυροκομία,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Τεχνολογία </a:t>
            </a:r>
            <a:r>
              <a:rPr lang="en-US" dirty="0"/>
              <a:t>CNC </a:t>
            </a:r>
            <a:r>
              <a:rPr lang="el-GR" dirty="0"/>
              <a:t>– Ξυλουργική Βιομηχανία,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Βιομηχανικοί και Οικιακοί Αυτοματισμοί,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Μηχανική Αυτοκινήτου,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Τεχνικός Βιομηχανίας.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634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>
                <a:latin typeface="+mn-lt"/>
              </a:rPr>
            </a:br>
            <a:r>
              <a:rPr lang="el-GR" b="1" dirty="0">
                <a:latin typeface="+mn-lt"/>
              </a:rPr>
              <a:t>Περιεχόμενο Παρουσίασης</a:t>
            </a:r>
            <a:br>
              <a:rPr lang="el-GR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l-GR" dirty="0"/>
              <a:t>Γενικές Πληροφορίες για τα ΜΙΕΕΚ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Προγράμματα σπουδών</a:t>
            </a:r>
            <a:r>
              <a:rPr lang="el-GR" sz="2800" dirty="0">
                <a:latin typeface="+mn-lt"/>
              </a:rPr>
              <a:t> στις Ανώτερες Σχολές ΜΙΕΕΚ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b="1" i="1" dirty="0">
                <a:solidFill>
                  <a:srgbClr val="FF0000"/>
                </a:solidFill>
              </a:rPr>
              <a:t>Πλεονεκτήματα παρακολούθησης Προγραμμάτων Σπουδών στα ΜΙΕΕΚ</a:t>
            </a:r>
            <a:r>
              <a:rPr lang="en-US" b="1" i="1" dirty="0">
                <a:solidFill>
                  <a:srgbClr val="FF0000"/>
                </a:solidFill>
              </a:rPr>
              <a:t>,</a:t>
            </a:r>
            <a:endParaRPr lang="el-GR" b="1" i="1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Ανάγκη προγραμμάτων στη βιομηχανία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Οργανωτική Δομή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Διδακτική Μεθοδολογία</a:t>
            </a:r>
            <a:r>
              <a:rPr lang="en-US" dirty="0"/>
              <a:t>,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Εφαρμογή Προγραμμάτων</a:t>
            </a:r>
            <a:r>
              <a:rPr lang="en-US" dirty="0"/>
              <a:t>.</a:t>
            </a: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Πρόγραμμα Σπουδών «Τεχνικός Βιομηχανίας»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CB04-C4D0-4372-9C4A-503BE1D7419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17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600" dirty="0">
                <a:latin typeface="+mn-lt"/>
              </a:rPr>
              <a:t>3. Πλεονεκτήματα παρακολούθησης Προγραμμάτων Σπουδών στα ΜΙΕΕΚ</a:t>
            </a:r>
            <a:endParaRPr lang="en-GB" sz="2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buBlip>
                <a:blip r:embed="rId2"/>
              </a:buBlip>
            </a:pPr>
            <a:endParaRPr lang="el-GR" sz="2200" dirty="0"/>
          </a:p>
          <a:p>
            <a:pPr lvl="1" algn="just">
              <a:spcBef>
                <a:spcPts val="0"/>
              </a:spcBef>
              <a:buBlip>
                <a:blip r:embed="rId2"/>
              </a:buBlip>
            </a:pPr>
            <a:endParaRPr lang="el-GR" sz="2000" dirty="0"/>
          </a:p>
          <a:p>
            <a:pPr marL="457200" lvl="1" indent="0" algn="just">
              <a:spcBef>
                <a:spcPts val="0"/>
              </a:spcBef>
              <a:buNone/>
            </a:pPr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566-30C5-4D19-AA5A-B1542DED7C83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E41184F-9CDE-0D0F-E2A1-F5137A289526}"/>
              </a:ext>
            </a:extLst>
          </p:cNvPr>
          <p:cNvSpPr txBox="1">
            <a:spLocks/>
          </p:cNvSpPr>
          <p:nvPr/>
        </p:nvSpPr>
        <p:spPr>
          <a:xfrm>
            <a:off x="838199" y="1834242"/>
            <a:ext cx="10169769" cy="46544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l-GR" sz="3000" dirty="0"/>
              <a:t>Δωρεάν Φοίτηση (Συγχρηματοδότηση από Ε.Κ.Τ.),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000" dirty="0"/>
              <a:t>Φοιτητική Χορηγία,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000" dirty="0"/>
              <a:t>Απογευματινά Μαθήματα,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000" dirty="0"/>
              <a:t>Απόκτηση ή αναβάθμιση επαγγελματικών προσόντων και δεξιοτήτων,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000" dirty="0"/>
              <a:t>Απόκτηση πιστοποιημένου και αναγνωρισμένου Διπλώματος Ανώτερης Εκπαίδευσης,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000" dirty="0"/>
              <a:t>Βασισμένα Π.Σ. στις ανάγκες της αγοράς εργασίας,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000" dirty="0"/>
              <a:t>Υψηλά ποσοστά Εργοδότησης,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3000" dirty="0"/>
              <a:t>Ευκαιρίες επαγγελματικής ανέλιξης.</a:t>
            </a:r>
            <a:endParaRPr lang="el-GR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220744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5354</TotalTime>
  <Words>1086</Words>
  <Application>Microsoft Office PowerPoint</Application>
  <PresentationFormat>Widescreen</PresentationFormat>
  <Paragraphs>211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ΜΙΕΕΚ ΛΕΥΚΩΣΙΑΣ Π.Σ. ΤΕΧΝΙΚΟΣ ΒΙΟΜΗΧΑΝΙΑΣ</vt:lpstr>
      <vt:lpstr> Περιεχόμενο Παρουσίασης </vt:lpstr>
      <vt:lpstr> Περιεχόμενο Παρουσίασης </vt:lpstr>
      <vt:lpstr> 1. Γενικές Πληροφορίες για τα ΜΙΕΕΚ</vt:lpstr>
      <vt:lpstr> Περιεχόμενο Παρουσίασης </vt:lpstr>
      <vt:lpstr> 2. Προγράμματα Σπουδών στις Ανώτερες Σχολές ΜΙΕΕΚ</vt:lpstr>
      <vt:lpstr> 2. Προγράμματα Σπουδών στις Ανώτερες Σχολές ΜΙΕΕΚ</vt:lpstr>
      <vt:lpstr> Περιεχόμενο Παρουσίασης </vt:lpstr>
      <vt:lpstr>3. Πλεονεκτήματα παρακολούθησης Προγραμμάτων Σπουδών στα ΜΙΕΕΚ</vt:lpstr>
      <vt:lpstr> Περιεχόμενο Παρουσίασης </vt:lpstr>
      <vt:lpstr>4. Ανάγκη προγραμμάτων στη Βιομηχανία</vt:lpstr>
      <vt:lpstr> Περιεχόμενο Παρουσίασης </vt:lpstr>
      <vt:lpstr>5. Οργανωτική Δομή</vt:lpstr>
      <vt:lpstr> Περιεχόμενο Παρουσίασης </vt:lpstr>
      <vt:lpstr>6. Διδακτική Μεθοδολογία</vt:lpstr>
      <vt:lpstr> Περιεχόμενο Παρουσίασης </vt:lpstr>
      <vt:lpstr>7. Εφαρμογή Προγραμμάτων</vt:lpstr>
      <vt:lpstr> Περιεχόμενο Παρουσίασης </vt:lpstr>
      <vt:lpstr>8. Πρόγραμμα Σπουδών «Τεχνικός Βιομηχανίας»</vt:lpstr>
      <vt:lpstr>8. Πρόγραμμα Σπουδών «Τεχνικός Βιομηχανίας»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Costas Combos</dc:creator>
  <cp:lastModifiedBy>MICHALIS GREGORIOU</cp:lastModifiedBy>
  <cp:revision>164</cp:revision>
  <cp:lastPrinted>2020-07-12T18:18:06Z</cp:lastPrinted>
  <dcterms:created xsi:type="dcterms:W3CDTF">2020-02-04T17:08:15Z</dcterms:created>
  <dcterms:modified xsi:type="dcterms:W3CDTF">2023-03-08T06:03:52Z</dcterms:modified>
</cp:coreProperties>
</file>