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3" r:id="rId1"/>
  </p:sldMasterIdLst>
  <p:notesMasterIdLst>
    <p:notesMasterId r:id="rId24"/>
  </p:notesMasterIdLst>
  <p:handoutMasterIdLst>
    <p:handoutMasterId r:id="rId25"/>
  </p:handoutMasterIdLst>
  <p:sldIdLst>
    <p:sldId id="303" r:id="rId2"/>
    <p:sldId id="304" r:id="rId3"/>
    <p:sldId id="357" r:id="rId4"/>
    <p:sldId id="375" r:id="rId5"/>
    <p:sldId id="343" r:id="rId6"/>
    <p:sldId id="391" r:id="rId7"/>
    <p:sldId id="359" r:id="rId8"/>
    <p:sldId id="260" r:id="rId9"/>
    <p:sldId id="364" r:id="rId10"/>
    <p:sldId id="362" r:id="rId11"/>
    <p:sldId id="331" r:id="rId12"/>
    <p:sldId id="350" r:id="rId13"/>
    <p:sldId id="352" r:id="rId14"/>
    <p:sldId id="353" r:id="rId15"/>
    <p:sldId id="354" r:id="rId16"/>
    <p:sldId id="355" r:id="rId17"/>
    <p:sldId id="333" r:id="rId18"/>
    <p:sldId id="392" r:id="rId19"/>
    <p:sldId id="370" r:id="rId20"/>
    <p:sldId id="393" r:id="rId21"/>
    <p:sldId id="367" r:id="rId22"/>
    <p:sldId id="356" r:id="rId23"/>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mouela Katsi" initials="E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879"/>
    <a:srgbClr val="00A8AA"/>
    <a:srgbClr val="D6D341"/>
    <a:srgbClr val="005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6374" autoAdjust="0"/>
  </p:normalViewPr>
  <p:slideViewPr>
    <p:cSldViewPr snapToGrid="0">
      <p:cViewPr varScale="1">
        <p:scale>
          <a:sx n="56" d="100"/>
          <a:sy n="56" d="100"/>
        </p:scale>
        <p:origin x="390" y="9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E916F938-81E9-4792-B8C3-7FFE7BCE23B9}" type="datetimeFigureOut">
              <a:rPr lang="el-GR" smtClean="0"/>
              <a:t>15/4/2022</a:t>
            </a:fld>
            <a:endParaRPr lang="el-GR"/>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CEBB36C9-0DEF-4EA8-A221-403D19903ACF}" type="slidenum">
              <a:rPr lang="el-GR" smtClean="0"/>
              <a:t>‹#›</a:t>
            </a:fld>
            <a:endParaRPr lang="el-GR"/>
          </a:p>
        </p:txBody>
      </p:sp>
    </p:spTree>
    <p:extLst>
      <p:ext uri="{BB962C8B-B14F-4D97-AF65-F5344CB8AC3E}">
        <p14:creationId xmlns:p14="http://schemas.microsoft.com/office/powerpoint/2010/main" val="3725988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410984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95560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671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9198c20fc_2_82:notes"/>
          <p:cNvSpPr txBox="1">
            <a:spLocks noGrp="1"/>
          </p:cNvSpPr>
          <p:nvPr>
            <p:ph type="body" idx="1"/>
          </p:nvPr>
        </p:nvSpPr>
        <p:spPr>
          <a:xfrm>
            <a:off x="914401" y="4344094"/>
            <a:ext cx="5029200" cy="4115458"/>
          </a:xfrm>
          <a:prstGeom prst="rect">
            <a:avLst/>
          </a:prstGeom>
          <a:noFill/>
          <a:ln>
            <a:noFill/>
          </a:ln>
        </p:spPr>
        <p:txBody>
          <a:bodyPr spcFirstLastPara="1" wrap="square" lIns="89715" tIns="44845" rIns="89715" bIns="44845" anchor="t" anchorCtr="0">
            <a:noAutofit/>
          </a:bodyPr>
          <a:lstStyle/>
          <a:p>
            <a:pPr algn="l" rtl="0">
              <a:buSzPts val="1400"/>
            </a:pPr>
            <a:endParaRPr dirty="0"/>
          </a:p>
        </p:txBody>
      </p:sp>
      <p:sp>
        <p:nvSpPr>
          <p:cNvPr id="351" name="Google Shape;351;gd9198c20fc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1471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9198c20fc_2_82:notes"/>
          <p:cNvSpPr txBox="1">
            <a:spLocks noGrp="1"/>
          </p:cNvSpPr>
          <p:nvPr>
            <p:ph type="body" idx="1"/>
          </p:nvPr>
        </p:nvSpPr>
        <p:spPr>
          <a:xfrm>
            <a:off x="914401" y="4344094"/>
            <a:ext cx="5029200" cy="4115458"/>
          </a:xfrm>
          <a:prstGeom prst="rect">
            <a:avLst/>
          </a:prstGeom>
          <a:noFill/>
          <a:ln>
            <a:noFill/>
          </a:ln>
        </p:spPr>
        <p:txBody>
          <a:bodyPr spcFirstLastPara="1" wrap="square" lIns="89715" tIns="44845" rIns="89715" bIns="44845" anchor="t" anchorCtr="0">
            <a:noAutofit/>
          </a:bodyPr>
          <a:lstStyle/>
          <a:p>
            <a:pPr algn="l" rtl="0">
              <a:buSzPts val="1400"/>
            </a:pPr>
            <a:endParaRPr dirty="0"/>
          </a:p>
        </p:txBody>
      </p:sp>
      <p:sp>
        <p:nvSpPr>
          <p:cNvPr id="351" name="Google Shape;351;gd9198c20fc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3614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5"/>
            <a:ext cx="20726400" cy="2940050"/>
          </a:xfrm>
        </p:spPr>
        <p:txBody>
          <a:bodyPr/>
          <a:lstStyle/>
          <a:p>
            <a:r>
              <a:rPr lang="en-US"/>
              <a:t>Click to edit Master title style</a:t>
            </a:r>
            <a:endParaRPr lang="el-GR"/>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500" indent="0" algn="ctr">
              <a:buNone/>
              <a:defRPr>
                <a:solidFill>
                  <a:schemeClr val="tx1">
                    <a:tint val="75000"/>
                  </a:schemeClr>
                </a:solidFill>
              </a:defRPr>
            </a:lvl2pPr>
            <a:lvl3pPr marL="2177000" indent="0" algn="ctr">
              <a:buNone/>
              <a:defRPr>
                <a:solidFill>
                  <a:schemeClr val="tx1">
                    <a:tint val="75000"/>
                  </a:schemeClr>
                </a:solidFill>
              </a:defRPr>
            </a:lvl3pPr>
            <a:lvl4pPr marL="3265500" indent="0" algn="ctr">
              <a:buNone/>
              <a:defRPr>
                <a:solidFill>
                  <a:schemeClr val="tx1">
                    <a:tint val="75000"/>
                  </a:schemeClr>
                </a:solidFill>
              </a:defRPr>
            </a:lvl4pPr>
            <a:lvl5pPr marL="4353999" indent="0" algn="ctr">
              <a:buNone/>
              <a:defRPr>
                <a:solidFill>
                  <a:schemeClr val="tx1">
                    <a:tint val="75000"/>
                  </a:schemeClr>
                </a:solidFill>
              </a:defRPr>
            </a:lvl5pPr>
            <a:lvl6pPr marL="5442499" indent="0" algn="ctr">
              <a:buNone/>
              <a:defRPr>
                <a:solidFill>
                  <a:schemeClr val="tx1">
                    <a:tint val="75000"/>
                  </a:schemeClr>
                </a:solidFill>
              </a:defRPr>
            </a:lvl6pPr>
            <a:lvl7pPr marL="6530999" indent="0" algn="ctr">
              <a:buNone/>
              <a:defRPr>
                <a:solidFill>
                  <a:schemeClr val="tx1">
                    <a:tint val="75000"/>
                  </a:schemeClr>
                </a:solidFill>
              </a:defRPr>
            </a:lvl7pPr>
            <a:lvl8pPr marL="7619494" indent="0" algn="ctr">
              <a:buNone/>
              <a:defRPr>
                <a:solidFill>
                  <a:schemeClr val="tx1">
                    <a:tint val="75000"/>
                  </a:schemeClr>
                </a:solidFill>
              </a:defRPr>
            </a:lvl8pPr>
            <a:lvl9pPr marL="8707997"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0A98AF03-7270-45C2-A683-C5E353EF01A5}" type="datetime4">
              <a:rPr lang="en-US" smtClean="0"/>
              <a:pPr/>
              <a:t>April 15,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227044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2FB5AFD-D735-4504-A039-ADEBB6448D55}" type="datetime4">
              <a:rPr lang="en-US" smtClean="0"/>
              <a:pPr/>
              <a:t>April 15,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106723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2400" y="1098550"/>
            <a:ext cx="14630400" cy="234061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3251200" y="1098550"/>
            <a:ext cx="434848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B5C8118-FB93-4E87-B380-0175F2FE2167}" type="datetime4">
              <a:rPr lang="en-US" smtClean="0"/>
              <a:pPr/>
              <a:t>April 15,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446940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69039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5A93482-8E69-40F7-BCAD-5662A6CADB27}" type="datetime4">
              <a:rPr lang="en-US" smtClean="0"/>
              <a:pPr/>
              <a:t>April 15,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120304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5"/>
            <a:ext cx="20726400" cy="2724150"/>
          </a:xfrm>
        </p:spPr>
        <p:txBody>
          <a:bodyPr anchor="t"/>
          <a:lstStyle>
            <a:lvl1pPr algn="l">
              <a:defRPr sz="9500" b="1" cap="all"/>
            </a:lvl1pPr>
          </a:lstStyle>
          <a:p>
            <a:r>
              <a:rPr lang="en-US"/>
              <a:t>Click to edit Master title style</a:t>
            </a:r>
            <a:endParaRPr lang="el-G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500" indent="0">
              <a:buNone/>
              <a:defRPr sz="4300">
                <a:solidFill>
                  <a:schemeClr val="tx1">
                    <a:tint val="75000"/>
                  </a:schemeClr>
                </a:solidFill>
              </a:defRPr>
            </a:lvl2pPr>
            <a:lvl3pPr marL="2177000" indent="0">
              <a:buNone/>
              <a:defRPr sz="3800">
                <a:solidFill>
                  <a:schemeClr val="tx1">
                    <a:tint val="75000"/>
                  </a:schemeClr>
                </a:solidFill>
              </a:defRPr>
            </a:lvl3pPr>
            <a:lvl4pPr marL="3265500" indent="0">
              <a:buNone/>
              <a:defRPr sz="3300">
                <a:solidFill>
                  <a:schemeClr val="tx1">
                    <a:tint val="75000"/>
                  </a:schemeClr>
                </a:solidFill>
              </a:defRPr>
            </a:lvl4pPr>
            <a:lvl5pPr marL="4353999" indent="0">
              <a:buNone/>
              <a:defRPr sz="3300">
                <a:solidFill>
                  <a:schemeClr val="tx1">
                    <a:tint val="75000"/>
                  </a:schemeClr>
                </a:solidFill>
              </a:defRPr>
            </a:lvl5pPr>
            <a:lvl6pPr marL="5442499" indent="0">
              <a:buNone/>
              <a:defRPr sz="3300">
                <a:solidFill>
                  <a:schemeClr val="tx1">
                    <a:tint val="75000"/>
                  </a:schemeClr>
                </a:solidFill>
              </a:defRPr>
            </a:lvl6pPr>
            <a:lvl7pPr marL="6530999" indent="0">
              <a:buNone/>
              <a:defRPr sz="3300">
                <a:solidFill>
                  <a:schemeClr val="tx1">
                    <a:tint val="75000"/>
                  </a:schemeClr>
                </a:solidFill>
              </a:defRPr>
            </a:lvl7pPr>
            <a:lvl8pPr marL="7619494" indent="0">
              <a:buNone/>
              <a:defRPr sz="3300">
                <a:solidFill>
                  <a:schemeClr val="tx1">
                    <a:tint val="75000"/>
                  </a:schemeClr>
                </a:solidFill>
              </a:defRPr>
            </a:lvl8pPr>
            <a:lvl9pPr marL="8707997"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April 15,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309947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3251200" y="6400805"/>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32715200" y="6400805"/>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525A706-D8F2-4D1A-855A-CADC92600C26}" type="datetime4">
              <a:rPr lang="en-US" smtClean="0"/>
              <a:pPr/>
              <a:t>April 15,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186169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500" indent="0">
              <a:buNone/>
              <a:defRPr sz="4800" b="1"/>
            </a:lvl2pPr>
            <a:lvl3pPr marL="2177000" indent="0">
              <a:buNone/>
              <a:defRPr sz="4300" b="1"/>
            </a:lvl3pPr>
            <a:lvl4pPr marL="3265500" indent="0">
              <a:buNone/>
              <a:defRPr sz="3800" b="1"/>
            </a:lvl4pPr>
            <a:lvl5pPr marL="4353999" indent="0">
              <a:buNone/>
              <a:defRPr sz="3800" b="1"/>
            </a:lvl5pPr>
            <a:lvl6pPr marL="5442499" indent="0">
              <a:buNone/>
              <a:defRPr sz="3800" b="1"/>
            </a:lvl6pPr>
            <a:lvl7pPr marL="6530999" indent="0">
              <a:buNone/>
              <a:defRPr sz="3800" b="1"/>
            </a:lvl7pPr>
            <a:lvl8pPr marL="7619494" indent="0">
              <a:buNone/>
              <a:defRPr sz="3800" b="1"/>
            </a:lvl8pPr>
            <a:lvl9pPr marL="8707997"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12386740" y="3070226"/>
            <a:ext cx="10778067" cy="1279524"/>
          </a:xfrm>
        </p:spPr>
        <p:txBody>
          <a:bodyPr anchor="b"/>
          <a:lstStyle>
            <a:lvl1pPr marL="0" indent="0">
              <a:buNone/>
              <a:defRPr sz="5700" b="1"/>
            </a:lvl1pPr>
            <a:lvl2pPr marL="1088500" indent="0">
              <a:buNone/>
              <a:defRPr sz="4800" b="1"/>
            </a:lvl2pPr>
            <a:lvl3pPr marL="2177000" indent="0">
              <a:buNone/>
              <a:defRPr sz="4300" b="1"/>
            </a:lvl3pPr>
            <a:lvl4pPr marL="3265500" indent="0">
              <a:buNone/>
              <a:defRPr sz="3800" b="1"/>
            </a:lvl4pPr>
            <a:lvl5pPr marL="4353999" indent="0">
              <a:buNone/>
              <a:defRPr sz="3800" b="1"/>
            </a:lvl5pPr>
            <a:lvl6pPr marL="5442499" indent="0">
              <a:buNone/>
              <a:defRPr sz="3800" b="1"/>
            </a:lvl6pPr>
            <a:lvl7pPr marL="6530999" indent="0">
              <a:buNone/>
              <a:defRPr sz="3800" b="1"/>
            </a:lvl7pPr>
            <a:lvl8pPr marL="7619494" indent="0">
              <a:buNone/>
              <a:defRPr sz="3800" b="1"/>
            </a:lvl8pPr>
            <a:lvl9pPr marL="8707997"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6740"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9B4F123-1704-49AC-9D15-C4B1462B8014}" type="datetime4">
              <a:rPr lang="en-US" smtClean="0"/>
              <a:pPr/>
              <a:t>April 15,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383711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3127EC2-47FB-48A1-8644-C8A81DDAA119}" type="datetime4">
              <a:rPr lang="en-US" smtClean="0"/>
              <a:pPr/>
              <a:t>April 15, 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343950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April 15,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137380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a:t>Click to edit Master title style</a:t>
            </a:r>
            <a:endParaRPr lang="el-GR"/>
          </a:p>
        </p:txBody>
      </p:sp>
      <p:sp>
        <p:nvSpPr>
          <p:cNvPr id="3" name="Content Placeholder 2"/>
          <p:cNvSpPr>
            <a:spLocks noGrp="1"/>
          </p:cNvSpPr>
          <p:nvPr>
            <p:ph idx="1"/>
          </p:nvPr>
        </p:nvSpPr>
        <p:spPr>
          <a:xfrm>
            <a:off x="9533467" y="546105"/>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1219201" y="2870205"/>
            <a:ext cx="8022168" cy="9382126"/>
          </a:xfrm>
        </p:spPr>
        <p:txBody>
          <a:bodyPr/>
          <a:lstStyle>
            <a:lvl1pPr marL="0" indent="0">
              <a:buNone/>
              <a:defRPr sz="3300"/>
            </a:lvl1pPr>
            <a:lvl2pPr marL="1088500" indent="0">
              <a:buNone/>
              <a:defRPr sz="2900"/>
            </a:lvl2pPr>
            <a:lvl3pPr marL="2177000" indent="0">
              <a:buNone/>
              <a:defRPr sz="2400"/>
            </a:lvl3pPr>
            <a:lvl4pPr marL="3265500" indent="0">
              <a:buNone/>
              <a:defRPr sz="2100"/>
            </a:lvl4pPr>
            <a:lvl5pPr marL="4353999" indent="0">
              <a:buNone/>
              <a:defRPr sz="2100"/>
            </a:lvl5pPr>
            <a:lvl6pPr marL="5442499" indent="0">
              <a:buNone/>
              <a:defRPr sz="2100"/>
            </a:lvl6pPr>
            <a:lvl7pPr marL="6530999" indent="0">
              <a:buNone/>
              <a:defRPr sz="2100"/>
            </a:lvl7pPr>
            <a:lvl8pPr marL="7619494" indent="0">
              <a:buNone/>
              <a:defRPr sz="2100"/>
            </a:lvl8pPr>
            <a:lvl9pPr marL="8707997"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3FC49BF1-FCD3-4395-8FF6-0047AF66228E}" type="datetime4">
              <a:rPr lang="en-US" smtClean="0"/>
              <a:pPr/>
              <a:t>April 15, 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146025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a:t>Click to edit Master title style</a:t>
            </a:r>
            <a:endParaRPr lang="el-GR"/>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500" indent="0">
              <a:buNone/>
              <a:defRPr sz="6700"/>
            </a:lvl2pPr>
            <a:lvl3pPr marL="2177000" indent="0">
              <a:buNone/>
              <a:defRPr sz="5700"/>
            </a:lvl3pPr>
            <a:lvl4pPr marL="3265500" indent="0">
              <a:buNone/>
              <a:defRPr sz="4800"/>
            </a:lvl4pPr>
            <a:lvl5pPr marL="4353999" indent="0">
              <a:buNone/>
              <a:defRPr sz="4800"/>
            </a:lvl5pPr>
            <a:lvl6pPr marL="5442499" indent="0">
              <a:buNone/>
              <a:defRPr sz="4800"/>
            </a:lvl6pPr>
            <a:lvl7pPr marL="6530999" indent="0">
              <a:buNone/>
              <a:defRPr sz="4800"/>
            </a:lvl7pPr>
            <a:lvl8pPr marL="7619494" indent="0">
              <a:buNone/>
              <a:defRPr sz="4800"/>
            </a:lvl8pPr>
            <a:lvl9pPr marL="8707997" indent="0">
              <a:buNone/>
              <a:defRPr sz="4800"/>
            </a:lvl9pPr>
          </a:lstStyle>
          <a:p>
            <a:endParaRPr lang="el-GR"/>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500" indent="0">
              <a:buNone/>
              <a:defRPr sz="2900"/>
            </a:lvl2pPr>
            <a:lvl3pPr marL="2177000" indent="0">
              <a:buNone/>
              <a:defRPr sz="2400"/>
            </a:lvl3pPr>
            <a:lvl4pPr marL="3265500" indent="0">
              <a:buNone/>
              <a:defRPr sz="2100"/>
            </a:lvl4pPr>
            <a:lvl5pPr marL="4353999" indent="0">
              <a:buNone/>
              <a:defRPr sz="2100"/>
            </a:lvl5pPr>
            <a:lvl6pPr marL="5442499" indent="0">
              <a:buNone/>
              <a:defRPr sz="2100"/>
            </a:lvl6pPr>
            <a:lvl7pPr marL="6530999" indent="0">
              <a:buNone/>
              <a:defRPr sz="2100"/>
            </a:lvl7pPr>
            <a:lvl8pPr marL="7619494" indent="0">
              <a:buNone/>
              <a:defRPr sz="2100"/>
            </a:lvl8pPr>
            <a:lvl9pPr marL="8707997"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April 15, 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l-GR" smtClean="0"/>
              <a:pPr/>
              <a:t>‹#›</a:t>
            </a:fld>
            <a:endParaRPr lang="el-GR"/>
          </a:p>
        </p:txBody>
      </p:sp>
    </p:spTree>
    <p:extLst>
      <p:ext uri="{BB962C8B-B14F-4D97-AF65-F5344CB8AC3E}">
        <p14:creationId xmlns:p14="http://schemas.microsoft.com/office/powerpoint/2010/main" val="273086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700" tIns="108850" rIns="217700" bIns="10885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1219200" y="3200405"/>
            <a:ext cx="21945600" cy="9051926"/>
          </a:xfrm>
          <a:prstGeom prst="rect">
            <a:avLst/>
          </a:prstGeom>
        </p:spPr>
        <p:txBody>
          <a:bodyPr vert="horz" lIns="217700" tIns="108850" rIns="217700" bIns="108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1219200" y="12712705"/>
            <a:ext cx="5689600" cy="730250"/>
          </a:xfrm>
          <a:prstGeom prst="rect">
            <a:avLst/>
          </a:prstGeom>
        </p:spPr>
        <p:txBody>
          <a:bodyPr vert="horz" lIns="217700" tIns="108850" rIns="217700" bIns="108850" rtlCol="0" anchor="ctr"/>
          <a:lstStyle>
            <a:lvl1pPr algn="l">
              <a:defRPr sz="2900">
                <a:solidFill>
                  <a:schemeClr val="tx1">
                    <a:tint val="75000"/>
                  </a:schemeClr>
                </a:solidFill>
              </a:defRPr>
            </a:lvl1pPr>
          </a:lstStyle>
          <a:p>
            <a:fld id="{16C01193-8287-4834-A286-6B880643E934}" type="datetime4">
              <a:rPr lang="en-US" smtClean="0"/>
              <a:pPr/>
              <a:t>April 15, 2022</a:t>
            </a:fld>
            <a:endParaRPr lang="en-US"/>
          </a:p>
        </p:txBody>
      </p:sp>
      <p:sp>
        <p:nvSpPr>
          <p:cNvPr id="5" name="Footer Placeholder 4"/>
          <p:cNvSpPr>
            <a:spLocks noGrp="1"/>
          </p:cNvSpPr>
          <p:nvPr>
            <p:ph type="ftr" sz="quarter" idx="3"/>
          </p:nvPr>
        </p:nvSpPr>
        <p:spPr>
          <a:xfrm>
            <a:off x="8331200" y="12712705"/>
            <a:ext cx="7721600" cy="730250"/>
          </a:xfrm>
          <a:prstGeom prst="rect">
            <a:avLst/>
          </a:prstGeom>
        </p:spPr>
        <p:txBody>
          <a:bodyPr vert="horz" lIns="217700" tIns="108850" rIns="217700" bIns="108850" rtlCol="0" anchor="ctr"/>
          <a:lstStyle>
            <a:lvl1pPr algn="ctr">
              <a:defRPr sz="2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5200" y="12712705"/>
            <a:ext cx="5689600" cy="730250"/>
          </a:xfrm>
          <a:prstGeom prst="rect">
            <a:avLst/>
          </a:prstGeom>
        </p:spPr>
        <p:txBody>
          <a:bodyPr vert="horz" lIns="217700" tIns="108850" rIns="217700" bIns="108850" rtlCol="0" anchor="ctr"/>
          <a:lstStyle>
            <a:lvl1pPr algn="r">
              <a:defRPr sz="2900">
                <a:solidFill>
                  <a:schemeClr val="tx1">
                    <a:tint val="75000"/>
                  </a:schemeClr>
                </a:solidFill>
              </a:defRPr>
            </a:lvl1pPr>
          </a:lstStyle>
          <a:p>
            <a:fld id="{86CB4B4D-7CA3-9044-876B-883B54F8677D}" type="slidenum">
              <a:rPr lang="el-GR" smtClean="0"/>
              <a:pPr/>
              <a:t>‹#›</a:t>
            </a:fld>
            <a:endParaRPr lang="el-GR"/>
          </a:p>
        </p:txBody>
      </p:sp>
    </p:spTree>
    <p:extLst>
      <p:ext uri="{BB962C8B-B14F-4D97-AF65-F5344CB8AC3E}">
        <p14:creationId xmlns:p14="http://schemas.microsoft.com/office/powerpoint/2010/main" val="124919790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6" r:id="rId12"/>
  </p:sldLayoutIdLst>
  <p:txStyles>
    <p:titleStyle>
      <a:lvl1pPr algn="ctr" defTabSz="2177000" rtl="0" eaLnBrk="1" latinLnBrk="0" hangingPunct="1">
        <a:spcBef>
          <a:spcPct val="0"/>
        </a:spcBef>
        <a:buNone/>
        <a:defRPr sz="10500" kern="1200">
          <a:solidFill>
            <a:schemeClr val="tx1"/>
          </a:solidFill>
          <a:latin typeface="+mj-lt"/>
          <a:ea typeface="+mj-ea"/>
          <a:cs typeface="+mj-cs"/>
        </a:defRPr>
      </a:lvl1pPr>
    </p:titleStyle>
    <p:bodyStyle>
      <a:lvl1pPr marL="816375" indent="-816375" algn="l" defTabSz="217700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813" indent="-680314" algn="l" defTabSz="2177000"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250" indent="-544250" algn="l" defTabSz="2177000"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750" indent="-544250" algn="l" defTabSz="21770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8249" indent="-544250" algn="l" defTabSz="21770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6749" indent="-544250" algn="l" defTabSz="21770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5249" indent="-544250" algn="l" defTabSz="21770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3749" indent="-544250" algn="l" defTabSz="21770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2246" indent="-544250" algn="l" defTabSz="21770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l-GR"/>
      </a:defPPr>
      <a:lvl1pPr marL="0" algn="l" defTabSz="2177000" rtl="0" eaLnBrk="1" latinLnBrk="0" hangingPunct="1">
        <a:defRPr sz="4300" kern="1200">
          <a:solidFill>
            <a:schemeClr val="tx1"/>
          </a:solidFill>
          <a:latin typeface="+mn-lt"/>
          <a:ea typeface="+mn-ea"/>
          <a:cs typeface="+mn-cs"/>
        </a:defRPr>
      </a:lvl1pPr>
      <a:lvl2pPr marL="1088500" algn="l" defTabSz="2177000" rtl="0" eaLnBrk="1" latinLnBrk="0" hangingPunct="1">
        <a:defRPr sz="4300" kern="1200">
          <a:solidFill>
            <a:schemeClr val="tx1"/>
          </a:solidFill>
          <a:latin typeface="+mn-lt"/>
          <a:ea typeface="+mn-ea"/>
          <a:cs typeface="+mn-cs"/>
        </a:defRPr>
      </a:lvl2pPr>
      <a:lvl3pPr marL="2177000" algn="l" defTabSz="2177000" rtl="0" eaLnBrk="1" latinLnBrk="0" hangingPunct="1">
        <a:defRPr sz="4300" kern="1200">
          <a:solidFill>
            <a:schemeClr val="tx1"/>
          </a:solidFill>
          <a:latin typeface="+mn-lt"/>
          <a:ea typeface="+mn-ea"/>
          <a:cs typeface="+mn-cs"/>
        </a:defRPr>
      </a:lvl3pPr>
      <a:lvl4pPr marL="3265500" algn="l" defTabSz="2177000" rtl="0" eaLnBrk="1" latinLnBrk="0" hangingPunct="1">
        <a:defRPr sz="4300" kern="1200">
          <a:solidFill>
            <a:schemeClr val="tx1"/>
          </a:solidFill>
          <a:latin typeface="+mn-lt"/>
          <a:ea typeface="+mn-ea"/>
          <a:cs typeface="+mn-cs"/>
        </a:defRPr>
      </a:lvl4pPr>
      <a:lvl5pPr marL="4353999" algn="l" defTabSz="2177000" rtl="0" eaLnBrk="1" latinLnBrk="0" hangingPunct="1">
        <a:defRPr sz="4300" kern="1200">
          <a:solidFill>
            <a:schemeClr val="tx1"/>
          </a:solidFill>
          <a:latin typeface="+mn-lt"/>
          <a:ea typeface="+mn-ea"/>
          <a:cs typeface="+mn-cs"/>
        </a:defRPr>
      </a:lvl5pPr>
      <a:lvl6pPr marL="5442499" algn="l" defTabSz="2177000" rtl="0" eaLnBrk="1" latinLnBrk="0" hangingPunct="1">
        <a:defRPr sz="4300" kern="1200">
          <a:solidFill>
            <a:schemeClr val="tx1"/>
          </a:solidFill>
          <a:latin typeface="+mn-lt"/>
          <a:ea typeface="+mn-ea"/>
          <a:cs typeface="+mn-cs"/>
        </a:defRPr>
      </a:lvl6pPr>
      <a:lvl7pPr marL="6530999" algn="l" defTabSz="2177000" rtl="0" eaLnBrk="1" latinLnBrk="0" hangingPunct="1">
        <a:defRPr sz="4300" kern="1200">
          <a:solidFill>
            <a:schemeClr val="tx1"/>
          </a:solidFill>
          <a:latin typeface="+mn-lt"/>
          <a:ea typeface="+mn-ea"/>
          <a:cs typeface="+mn-cs"/>
        </a:defRPr>
      </a:lvl7pPr>
      <a:lvl8pPr marL="7619494" algn="l" defTabSz="2177000" rtl="0" eaLnBrk="1" latinLnBrk="0" hangingPunct="1">
        <a:defRPr sz="4300" kern="1200">
          <a:solidFill>
            <a:schemeClr val="tx1"/>
          </a:solidFill>
          <a:latin typeface="+mn-lt"/>
          <a:ea typeface="+mn-ea"/>
          <a:cs typeface="+mn-cs"/>
        </a:defRPr>
      </a:lvl8pPr>
      <a:lvl9pPr marL="8707997" algn="l" defTabSz="217700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2.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3.emf"/><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3.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2E1518-F640-4D65-B1F7-643AD2D41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92" y="0"/>
            <a:ext cx="26292362" cy="17537873"/>
          </a:xfrm>
          <a:prstGeom prst="rect">
            <a:avLst/>
          </a:prstGeom>
        </p:spPr>
      </p:pic>
      <p:sp>
        <p:nvSpPr>
          <p:cNvPr id="11" name="TextBox 10">
            <a:extLst>
              <a:ext uri="{FF2B5EF4-FFF2-40B4-BE49-F238E27FC236}">
                <a16:creationId xmlns:a16="http://schemas.microsoft.com/office/drawing/2014/main" id="{B6413E34-5A76-4DA4-9BEF-077E0E6F493F}"/>
              </a:ext>
            </a:extLst>
          </p:cNvPr>
          <p:cNvSpPr txBox="1"/>
          <p:nvPr/>
        </p:nvSpPr>
        <p:spPr>
          <a:xfrm>
            <a:off x="1880733" y="11760805"/>
            <a:ext cx="8746774"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el-GR"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el-GR" sz="2800" dirty="0">
              <a:solidFill>
                <a:schemeClr val="bg1"/>
              </a:solidFill>
            </a:endParaRPr>
          </a:p>
        </p:txBody>
      </p:sp>
      <p:sp>
        <p:nvSpPr>
          <p:cNvPr id="10" name="Rectangle">
            <a:extLst>
              <a:ext uri="{FF2B5EF4-FFF2-40B4-BE49-F238E27FC236}">
                <a16:creationId xmlns:a16="http://schemas.microsoft.com/office/drawing/2014/main" id="{61320259-BB69-4A4C-B9A1-D9C7EFF8793D}"/>
              </a:ext>
            </a:extLst>
          </p:cNvPr>
          <p:cNvSpPr/>
          <p:nvPr/>
        </p:nvSpPr>
        <p:spPr>
          <a:xfrm>
            <a:off x="-365856" y="1228776"/>
            <a:ext cx="24749856" cy="2001328"/>
          </a:xfrm>
          <a:prstGeom prst="rect">
            <a:avLst/>
          </a:prstGeom>
          <a:solidFill>
            <a:srgbClr val="FFFFFF">
              <a:alpha val="75716"/>
            </a:srgbClr>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15" name="Ό,τι προγραμματίζεις…">
            <a:extLst>
              <a:ext uri="{FF2B5EF4-FFF2-40B4-BE49-F238E27FC236}">
                <a16:creationId xmlns:a16="http://schemas.microsoft.com/office/drawing/2014/main" id="{023F4048-0DC8-40F5-836E-5D2E26327414}"/>
              </a:ext>
            </a:extLst>
          </p:cNvPr>
          <p:cNvSpPr txBox="1"/>
          <p:nvPr/>
        </p:nvSpPr>
        <p:spPr>
          <a:xfrm>
            <a:off x="1075349" y="3955033"/>
            <a:ext cx="9552158" cy="721223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9000">
                <a:solidFill>
                  <a:srgbClr val="FFFFFF"/>
                </a:solidFill>
                <a:latin typeface="Gotham Greek Book"/>
                <a:ea typeface="Gotham Greek Book"/>
                <a:cs typeface="Gotham Greek Book"/>
                <a:sym typeface="Gotham Greek Book"/>
              </a:defRPr>
            </a:pPr>
            <a:r>
              <a:rPr lang="el-GR" sz="6600" b="1" dirty="0">
                <a:solidFill>
                  <a:schemeClr val="tx2"/>
                </a:solidFill>
                <a:latin typeface="Arial"/>
                <a:ea typeface="Gotham Greek Black"/>
                <a:cs typeface="Arial"/>
                <a:sym typeface="Gotham Greek Black"/>
              </a:rPr>
              <a:t>Σχέδιο χορηγιών για τη δημιουργία, τον εκσυγχρονισμό και τη ψηφιακή αναβάθμιση μονάδων μεταποίησης ή και εμπορίας γεωργικών προϊόντων</a:t>
            </a:r>
          </a:p>
        </p:txBody>
      </p:sp>
      <p:pic>
        <p:nvPicPr>
          <p:cNvPr id="16" name="Image" descr="Image">
            <a:extLst>
              <a:ext uri="{FF2B5EF4-FFF2-40B4-BE49-F238E27FC236}">
                <a16:creationId xmlns:a16="http://schemas.microsoft.com/office/drawing/2014/main" id="{CD07E836-3BCC-4849-A46A-4710E451D237}"/>
              </a:ext>
            </a:extLst>
          </p:cNvPr>
          <p:cNvPicPr>
            <a:picLocks noChangeAspect="1"/>
          </p:cNvPicPr>
          <p:nvPr/>
        </p:nvPicPr>
        <p:blipFill>
          <a:blip r:embed="rId4"/>
          <a:stretch>
            <a:fillRect/>
          </a:stretch>
        </p:blipFill>
        <p:spPr>
          <a:xfrm>
            <a:off x="12712673" y="1407196"/>
            <a:ext cx="10317142" cy="1644487"/>
          </a:xfrm>
          <a:prstGeom prst="rect">
            <a:avLst/>
          </a:prstGeom>
          <a:ln w="12700">
            <a:miter lim="400000"/>
          </a:ln>
        </p:spPr>
      </p:pic>
      <p:pic>
        <p:nvPicPr>
          <p:cNvPr id="17" name="Picture 16">
            <a:extLst>
              <a:ext uri="{FF2B5EF4-FFF2-40B4-BE49-F238E27FC236}">
                <a16:creationId xmlns:a16="http://schemas.microsoft.com/office/drawing/2014/main" id="{CB78D910-3508-4C07-97AE-3EBF152825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9387" y="12487224"/>
            <a:ext cx="5615222" cy="1228776"/>
          </a:xfrm>
          <a:prstGeom prst="rect">
            <a:avLst/>
          </a:prstGeom>
        </p:spPr>
      </p:pic>
      <p:sp>
        <p:nvSpPr>
          <p:cNvPr id="18" name="Rectangle 17">
            <a:extLst>
              <a:ext uri="{FF2B5EF4-FFF2-40B4-BE49-F238E27FC236}">
                <a16:creationId xmlns:a16="http://schemas.microsoft.com/office/drawing/2014/main" id="{2BD668EE-AD29-4D9B-BFCA-E2DF1B7FFBD5}"/>
              </a:ext>
            </a:extLst>
          </p:cNvPr>
          <p:cNvSpPr/>
          <p:nvPr/>
        </p:nvSpPr>
        <p:spPr>
          <a:xfrm>
            <a:off x="1075349" y="11410006"/>
            <a:ext cx="12216794" cy="1800493"/>
          </a:xfrm>
          <a:prstGeom prst="rect">
            <a:avLst/>
          </a:prstGeom>
        </p:spPr>
        <p:txBody>
          <a:bodyPr wrap="square">
            <a:spAutoFit/>
          </a:bodyPr>
          <a:lstStyle/>
          <a:p>
            <a:pPr algn="l" fontAlgn="base">
              <a:spcBef>
                <a:spcPts val="1800"/>
              </a:spcBef>
            </a:pPr>
            <a:r>
              <a:rPr lang="el-GR" sz="3200" dirty="0">
                <a:latin typeface="Arial" panose="020B0604020202020204" pitchFamily="34" charset="0"/>
                <a:cs typeface="Arial" panose="020B0604020202020204" pitchFamily="34" charset="0"/>
              </a:rPr>
              <a:t>Παρουσίαση Χρίστου Φωτιάδη,</a:t>
            </a:r>
            <a:br>
              <a:rPr lang="el-GR" sz="3200" dirty="0">
                <a:latin typeface="Arial" panose="020B0604020202020204" pitchFamily="34" charset="0"/>
                <a:cs typeface="Arial" panose="020B0604020202020204" pitchFamily="34" charset="0"/>
              </a:rPr>
            </a:br>
            <a:r>
              <a:rPr lang="el-GR" sz="3200" dirty="0">
                <a:latin typeface="Arial" panose="020B0604020202020204" pitchFamily="34" charset="0"/>
                <a:cs typeface="Arial" panose="020B0604020202020204" pitchFamily="34" charset="0"/>
              </a:rPr>
              <a:t>Διευθυντή Υπηρεσίας Βιομηχανίας και Τεχνολογίας</a:t>
            </a:r>
          </a:p>
          <a:p>
            <a:pPr algn="l" fontAlgn="base">
              <a:spcBef>
                <a:spcPts val="1800"/>
              </a:spcBef>
            </a:pPr>
            <a:r>
              <a:rPr lang="el-GR" sz="3200">
                <a:latin typeface="Arial" panose="020B0604020202020204" pitchFamily="34" charset="0"/>
                <a:cs typeface="Arial" panose="020B0604020202020204" pitchFamily="34" charset="0"/>
              </a:rPr>
              <a:t>ΟΕΒ 19/4/2022</a:t>
            </a:r>
            <a:endParaRPr lang="el-GR" sz="3200" dirty="0">
              <a:latin typeface="Arial" panose="020B0604020202020204" pitchFamily="34" charset="0"/>
              <a:cs typeface="Arial" panose="020B0604020202020204" pitchFamily="34" charset="0"/>
            </a:endParaRPr>
          </a:p>
        </p:txBody>
      </p:sp>
      <p:sp>
        <p:nvSpPr>
          <p:cNvPr id="19" name="Square">
            <a:extLst>
              <a:ext uri="{FF2B5EF4-FFF2-40B4-BE49-F238E27FC236}">
                <a16:creationId xmlns:a16="http://schemas.microsoft.com/office/drawing/2014/main" id="{B2802A6D-505F-4572-9341-EBBD761E2C1A}"/>
              </a:ext>
            </a:extLst>
          </p:cNvPr>
          <p:cNvSpPr/>
          <p:nvPr/>
        </p:nvSpPr>
        <p:spPr>
          <a:xfrm>
            <a:off x="15429269" y="500641"/>
            <a:ext cx="5436697" cy="906555"/>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20" name="Ό,τι προγραμματίζεις…">
            <a:extLst>
              <a:ext uri="{FF2B5EF4-FFF2-40B4-BE49-F238E27FC236}">
                <a16:creationId xmlns:a16="http://schemas.microsoft.com/office/drawing/2014/main" id="{917466EA-0DDD-40E5-8C48-9395CFA1AE3E}"/>
              </a:ext>
            </a:extLst>
          </p:cNvPr>
          <p:cNvSpPr txBox="1"/>
          <p:nvPr/>
        </p:nvSpPr>
        <p:spPr>
          <a:xfrm>
            <a:off x="15637016" y="-1082518"/>
            <a:ext cx="4946497" cy="234936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9000">
                <a:solidFill>
                  <a:srgbClr val="FFFFFF"/>
                </a:solidFill>
                <a:latin typeface="Gotham Greek Book"/>
                <a:ea typeface="Gotham Greek Book"/>
                <a:cs typeface="Gotham Greek Book"/>
                <a:sym typeface="Gotham Greek Book"/>
              </a:defRPr>
            </a:pPr>
            <a:r>
              <a:rPr sz="11000" b="1" dirty="0">
                <a:latin typeface="Arial"/>
                <a:cs typeface="Arial"/>
              </a:rPr>
              <a:t> </a:t>
            </a:r>
          </a:p>
          <a:p>
            <a:pPr algn="l">
              <a:defRPr sz="9000">
                <a:solidFill>
                  <a:srgbClr val="FFFFFF"/>
                </a:solidFill>
                <a:latin typeface="Gotham Greek Book"/>
                <a:ea typeface="Gotham Greek Book"/>
                <a:cs typeface="Gotham Greek Book"/>
                <a:sym typeface="Gotham Greek Book"/>
              </a:defRPr>
            </a:pPr>
            <a:r>
              <a:rPr lang="el-GR" sz="3600" dirty="0">
                <a:latin typeface="Arial"/>
                <a:cs typeface="Arial"/>
              </a:rPr>
              <a:t>Προχωράμε μπροστά </a:t>
            </a:r>
            <a:endParaRPr sz="3600" dirty="0">
              <a:latin typeface="Arial"/>
              <a:cs typeface="Arial"/>
            </a:endParaRPr>
          </a:p>
        </p:txBody>
      </p:sp>
    </p:spTree>
    <p:extLst>
      <p:ext uri="{BB962C8B-B14F-4D97-AF65-F5344CB8AC3E}">
        <p14:creationId xmlns:p14="http://schemas.microsoft.com/office/powerpoint/2010/main" val="296169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Άξονας Πολιτικής 3: Ενίσχυση της ανθεκτικότητας και της ανταγωνιστικότητας της οικονομίας"/>
          <p:cNvSpPr txBox="1"/>
          <p:nvPr/>
        </p:nvSpPr>
        <p:spPr>
          <a:xfrm>
            <a:off x="782129" y="1888554"/>
            <a:ext cx="5636581" cy="471924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defTabSz="825500">
              <a:lnSpc>
                <a:spcPct val="100000"/>
              </a:lnSpc>
              <a:defRPr/>
            </a:pPr>
            <a:r>
              <a:rPr lang="el-GR" sz="6000" b="1" dirty="0">
                <a:solidFill>
                  <a:srgbClr val="4B6EAF"/>
                </a:solidFill>
                <a:latin typeface="Arial"/>
                <a:cs typeface="Arial"/>
                <a:sym typeface="Arial"/>
              </a:rPr>
              <a:t>Ύψος δημόσιας ενίσχυσης,</a:t>
            </a:r>
            <a:endParaRPr lang="el-GR" sz="6000" dirty="0">
              <a:solidFill>
                <a:srgbClr val="78C0E8"/>
              </a:solidFill>
              <a:latin typeface="Arial"/>
              <a:cs typeface="Arial"/>
              <a:sym typeface="Arial"/>
            </a:endParaRPr>
          </a:p>
          <a:p>
            <a:pPr lvl="0" algn="l" defTabSz="825500">
              <a:lnSpc>
                <a:spcPct val="100000"/>
              </a:lnSpc>
              <a:defRPr/>
            </a:pPr>
            <a:r>
              <a:rPr lang="el-GR" sz="6000" b="1" dirty="0">
                <a:solidFill>
                  <a:srgbClr val="78C0E8"/>
                </a:solidFill>
                <a:latin typeface="Arial"/>
                <a:cs typeface="Arial"/>
                <a:sym typeface="Arial"/>
              </a:rPr>
              <a:t>ανώτατο ποσό χορηγίας</a:t>
            </a:r>
            <a:endParaRPr lang="el-GR" sz="6000" b="1" dirty="0">
              <a:solidFill>
                <a:srgbClr val="4B6EAF"/>
              </a:solidFill>
              <a:latin typeface="Arial"/>
              <a:cs typeface="Arial"/>
              <a:sym typeface="Arial"/>
            </a:endParaRPr>
          </a:p>
        </p:txBody>
      </p:sp>
      <p:grpSp>
        <p:nvGrpSpPr>
          <p:cNvPr id="593" name="Group"/>
          <p:cNvGrpSpPr/>
          <p:nvPr/>
        </p:nvGrpSpPr>
        <p:grpSpPr>
          <a:xfrm>
            <a:off x="641119" y="12752380"/>
            <a:ext cx="23123433" cy="632791"/>
            <a:chOff x="0" y="0"/>
            <a:chExt cx="23123432" cy="632789"/>
          </a:xfrm>
        </p:grpSpPr>
        <p:pic>
          <p:nvPicPr>
            <p:cNvPr id="590" name="Image" descr="Image"/>
            <p:cNvPicPr>
              <a:picLocks noChangeAspect="1"/>
            </p:cNvPicPr>
            <p:nvPr/>
          </p:nvPicPr>
          <p:blipFill>
            <a:blip r:embed="rId2"/>
            <a:stretch>
              <a:fillRect/>
            </a:stretch>
          </p:blipFill>
          <p:spPr>
            <a:xfrm>
              <a:off x="19153" y="527024"/>
              <a:ext cx="23063455" cy="105766"/>
            </a:xfrm>
            <a:prstGeom prst="rect">
              <a:avLst/>
            </a:prstGeom>
            <a:ln w="12700" cap="flat">
              <a:noFill/>
              <a:miter lim="400000"/>
            </a:ln>
            <a:effectLst/>
          </p:spPr>
        </p:pic>
        <p:pic>
          <p:nvPicPr>
            <p:cNvPr id="591" name="Image" descr="Image"/>
            <p:cNvPicPr>
              <a:picLocks noChangeAspect="1"/>
            </p:cNvPicPr>
            <p:nvPr/>
          </p:nvPicPr>
          <p:blipFill>
            <a:blip r:embed="rId3"/>
            <a:stretch>
              <a:fillRect/>
            </a:stretch>
          </p:blipFill>
          <p:spPr>
            <a:xfrm>
              <a:off x="0" y="0"/>
              <a:ext cx="4000394" cy="408889"/>
            </a:xfrm>
            <a:prstGeom prst="rect">
              <a:avLst/>
            </a:prstGeom>
            <a:ln w="12700" cap="flat">
              <a:noFill/>
              <a:miter lim="400000"/>
            </a:ln>
            <a:effectLst/>
          </p:spPr>
        </p:pic>
        <p:sp>
          <p:nvSpPr>
            <p:cNvPr id="592" name="ΕΘΝΙΚΟ ΣΧΕΔΙΟ ΑΝΑΚΑΜΨΗΣ ΚΑΙ ΑΝΘΕΚΤΙΚΟΤΗΤΑΣ"/>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grpSp>
        <p:nvGrpSpPr>
          <p:cNvPr id="11" name="Group 10">
            <a:extLst>
              <a:ext uri="{FF2B5EF4-FFF2-40B4-BE49-F238E27FC236}">
                <a16:creationId xmlns:a16="http://schemas.microsoft.com/office/drawing/2014/main" id="{B6066A6C-81FE-B24A-9505-F3C8577E2663}"/>
              </a:ext>
            </a:extLst>
          </p:cNvPr>
          <p:cNvGrpSpPr/>
          <p:nvPr/>
        </p:nvGrpSpPr>
        <p:grpSpPr>
          <a:xfrm>
            <a:off x="7114775" y="43486"/>
            <a:ext cx="16649778" cy="10645157"/>
            <a:chOff x="-512106" y="4174798"/>
            <a:chExt cx="21839477" cy="1302800"/>
          </a:xfrm>
        </p:grpSpPr>
        <p:sp>
          <p:nvSpPr>
            <p:cNvPr id="12" name="Rectangle">
              <a:extLst>
                <a:ext uri="{FF2B5EF4-FFF2-40B4-BE49-F238E27FC236}">
                  <a16:creationId xmlns:a16="http://schemas.microsoft.com/office/drawing/2014/main" id="{F0684E6B-9B84-0945-9498-FBAA7BA088E2}"/>
                </a:ext>
              </a:extLst>
            </p:cNvPr>
            <p:cNvSpPr/>
            <p:nvPr/>
          </p:nvSpPr>
          <p:spPr>
            <a:xfrm>
              <a:off x="-512106" y="4223275"/>
              <a:ext cx="21839477" cy="1254323"/>
            </a:xfrm>
            <a:prstGeom prst="rect">
              <a:avLst/>
            </a:prstGeom>
            <a:solidFill>
              <a:schemeClr val="accent1">
                <a:lumMod val="75000"/>
                <a:alpha val="70218"/>
              </a:schemeClr>
            </a:solidFill>
            <a:ln w="12700">
              <a:miter lim="400000"/>
            </a:ln>
          </p:spPr>
          <p:txBody>
            <a:bodyPr lIns="50800" tIns="50800" rIns="50800" bIns="50800" anchor="ctr"/>
            <a:lstStyle/>
            <a:p>
              <a:pPr algn="l">
                <a:spcBef>
                  <a:spcPts val="1800"/>
                </a:spcBef>
                <a:buClr>
                  <a:srgbClr val="4B6EAF"/>
                </a:buClr>
              </a:pPr>
              <a:endParaRPr lang="el-GR" sz="3000" b="1" dirty="0">
                <a:solidFill>
                  <a:srgbClr val="FFE46D"/>
                </a:solidFill>
                <a:latin typeface="Arial" panose="020B0604020202020204" pitchFamily="34" charset="0"/>
                <a:cs typeface="Arial" panose="020B0604020202020204" pitchFamily="34" charset="0"/>
              </a:endParaRPr>
            </a:p>
          </p:txBody>
        </p:sp>
        <p:sp>
          <p:nvSpPr>
            <p:cNvPr id="13" name="Triangle">
              <a:extLst>
                <a:ext uri="{FF2B5EF4-FFF2-40B4-BE49-F238E27FC236}">
                  <a16:creationId xmlns:a16="http://schemas.microsoft.com/office/drawing/2014/main" id="{09EF13F5-2911-7F48-9D6E-8B2F9697C72B}"/>
                </a:ext>
              </a:extLst>
            </p:cNvPr>
            <p:cNvSpPr/>
            <p:nvPr/>
          </p:nvSpPr>
          <p:spPr>
            <a:xfrm rot="18900000">
              <a:off x="841626" y="4174798"/>
              <a:ext cx="777875" cy="850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dirty="0">
                <a:ln>
                  <a:noFill/>
                </a:ln>
                <a:solidFill>
                  <a:srgbClr val="FFFFFF"/>
                </a:solidFill>
                <a:effectLst/>
                <a:uLnTx/>
                <a:uFillTx/>
                <a:latin typeface="Graphik"/>
                <a:sym typeface="Graphik"/>
              </a:endParaRPr>
            </a:p>
          </p:txBody>
        </p:sp>
      </p:grpSp>
      <p:grpSp>
        <p:nvGrpSpPr>
          <p:cNvPr id="15" name="Group 14">
            <a:extLst>
              <a:ext uri="{FF2B5EF4-FFF2-40B4-BE49-F238E27FC236}">
                <a16:creationId xmlns:a16="http://schemas.microsoft.com/office/drawing/2014/main" id="{2F74FF34-95A0-E949-B68F-33863D03BBB0}"/>
              </a:ext>
            </a:extLst>
          </p:cNvPr>
          <p:cNvGrpSpPr/>
          <p:nvPr/>
        </p:nvGrpSpPr>
        <p:grpSpPr>
          <a:xfrm>
            <a:off x="7047474" y="10768012"/>
            <a:ext cx="16717079" cy="1373789"/>
            <a:chOff x="1164161" y="4025991"/>
            <a:chExt cx="21839477" cy="1455967"/>
          </a:xfrm>
          <a:solidFill>
            <a:srgbClr val="78C0E8"/>
          </a:solidFill>
        </p:grpSpPr>
        <p:sp>
          <p:nvSpPr>
            <p:cNvPr id="16" name="Rectangle">
              <a:extLst>
                <a:ext uri="{FF2B5EF4-FFF2-40B4-BE49-F238E27FC236}">
                  <a16:creationId xmlns:a16="http://schemas.microsoft.com/office/drawing/2014/main" id="{92A86480-8789-B347-8213-D428F3BC2A38}"/>
                </a:ext>
              </a:extLst>
            </p:cNvPr>
            <p:cNvSpPr/>
            <p:nvPr/>
          </p:nvSpPr>
          <p:spPr>
            <a:xfrm>
              <a:off x="1164161" y="4227635"/>
              <a:ext cx="21839477" cy="1254323"/>
            </a:xfrm>
            <a:prstGeom prst="rect">
              <a:avLst/>
            </a:prstGeom>
            <a:grpFill/>
            <a:ln w="12700">
              <a:miter lim="400000"/>
            </a:ln>
          </p:spPr>
          <p:txBody>
            <a:bodyPr lIns="50800" tIns="50800" rIns="50800" bIns="50800" anchor="ctr"/>
            <a:lstStyle/>
            <a:p>
              <a:pPr algn="l">
                <a:spcBef>
                  <a:spcPts val="1800"/>
                </a:spcBef>
                <a:buClr>
                  <a:srgbClr val="4B6EAF"/>
                </a:buClr>
              </a:pPr>
              <a:endParaRPr lang="el-GR" sz="3000" b="1" dirty="0">
                <a:solidFill>
                  <a:srgbClr val="FFE46D"/>
                </a:solidFill>
                <a:latin typeface="Arial" panose="020B0604020202020204" pitchFamily="34" charset="0"/>
                <a:cs typeface="Arial" panose="020B0604020202020204" pitchFamily="34" charset="0"/>
              </a:endParaRPr>
            </a:p>
          </p:txBody>
        </p:sp>
        <p:sp>
          <p:nvSpPr>
            <p:cNvPr id="17" name="Triangle">
              <a:extLst>
                <a:ext uri="{FF2B5EF4-FFF2-40B4-BE49-F238E27FC236}">
                  <a16:creationId xmlns:a16="http://schemas.microsoft.com/office/drawing/2014/main" id="{692A309E-7A01-2546-81D8-9B503ED1A45A}"/>
                </a:ext>
              </a:extLst>
            </p:cNvPr>
            <p:cNvSpPr/>
            <p:nvPr/>
          </p:nvSpPr>
          <p:spPr>
            <a:xfrm rot="18900000">
              <a:off x="1562789" y="4025991"/>
              <a:ext cx="575742" cy="2466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bg1"/>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dirty="0">
                <a:ln>
                  <a:noFill/>
                </a:ln>
                <a:solidFill>
                  <a:srgbClr val="FFFFFF"/>
                </a:solidFill>
                <a:effectLst/>
                <a:uLnTx/>
                <a:uFillTx/>
                <a:latin typeface="Graphik"/>
                <a:sym typeface="Graphik"/>
              </a:endParaRPr>
            </a:p>
          </p:txBody>
        </p:sp>
      </p:grpSp>
      <p:sp>
        <p:nvSpPr>
          <p:cNvPr id="3" name="Rectangle 2">
            <a:extLst>
              <a:ext uri="{FF2B5EF4-FFF2-40B4-BE49-F238E27FC236}">
                <a16:creationId xmlns:a16="http://schemas.microsoft.com/office/drawing/2014/main" id="{2CDD4D76-C5C4-E242-8D59-501673E0B6BD}"/>
              </a:ext>
            </a:extLst>
          </p:cNvPr>
          <p:cNvSpPr/>
          <p:nvPr/>
        </p:nvSpPr>
        <p:spPr>
          <a:xfrm>
            <a:off x="7847045" y="11199780"/>
            <a:ext cx="13948991" cy="1015663"/>
          </a:xfrm>
          <a:prstGeom prst="rect">
            <a:avLst/>
          </a:prstGeom>
        </p:spPr>
        <p:txBody>
          <a:bodyPr wrap="square">
            <a:spAutoFit/>
          </a:bodyPr>
          <a:lstStyle/>
          <a:p>
            <a:pPr lvl="0" algn="l"/>
            <a:r>
              <a:rPr lang="el-GR" dirty="0">
                <a:solidFill>
                  <a:schemeClr val="bg1"/>
                </a:solidFill>
                <a:latin typeface="Arial" panose="020B0604020202020204" pitchFamily="34" charset="0"/>
                <a:cs typeface="Arial" panose="020B0604020202020204" pitchFamily="34" charset="0"/>
              </a:rPr>
              <a:t>Μ</a:t>
            </a:r>
            <a:r>
              <a:rPr lang="el-GR" sz="3000" b="1" dirty="0">
                <a:solidFill>
                  <a:schemeClr val="bg1"/>
                </a:solidFill>
                <a:latin typeface="Arial" panose="020B0604020202020204" pitchFamily="34" charset="0"/>
                <a:cs typeface="Arial" panose="020B0604020202020204" pitchFamily="34" charset="0"/>
              </a:rPr>
              <a:t>όνο ο ένας εκ των δύο Κανονισμών μπορεί να επιλεγεί.</a:t>
            </a:r>
          </a:p>
          <a:p>
            <a:pPr lvl="0" algn="l"/>
            <a:endParaRPr lang="en-US" sz="3000" b="1" u="sng"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120B7E1-A33B-463D-8E3A-236750AE2EE2}"/>
              </a:ext>
            </a:extLst>
          </p:cNvPr>
          <p:cNvSpPr txBox="1"/>
          <p:nvPr/>
        </p:nvSpPr>
        <p:spPr>
          <a:xfrm>
            <a:off x="7528599" y="425396"/>
            <a:ext cx="15754827" cy="1139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endParaRPr lang="el-GR" sz="3000" b="1" dirty="0">
              <a:solidFill>
                <a:schemeClr val="bg1"/>
              </a:solidFill>
              <a:latin typeface="Arial" panose="020B0604020202020204" pitchFamily="34" charset="0"/>
              <a:cs typeface="Arial" panose="020B0604020202020204" pitchFamily="34" charset="0"/>
            </a:endParaRPr>
          </a:p>
          <a:p>
            <a:pPr lvl="0" algn="l"/>
            <a:endParaRPr lang="el-GR" dirty="0">
              <a:solidFill>
                <a:schemeClr val="bg1"/>
              </a:solidFill>
              <a:latin typeface="Arial" panose="020B0604020202020204" pitchFamily="34" charset="0"/>
              <a:cs typeface="Arial" panose="020B0604020202020204" pitchFamily="34" charset="0"/>
            </a:endParaRPr>
          </a:p>
          <a:p>
            <a:pPr lvl="0" algn="l"/>
            <a:r>
              <a:rPr lang="el-GR" sz="3800" b="1" dirty="0">
                <a:solidFill>
                  <a:schemeClr val="bg1"/>
                </a:solidFill>
                <a:latin typeface="Arial" panose="020B0604020202020204" pitchFamily="34" charset="0"/>
                <a:cs typeface="Arial" panose="020B0604020202020204" pitchFamily="34" charset="0"/>
              </a:rPr>
              <a:t>Οι επιχειρήσεις θα μπορούν να επιλέξουν και να λάβουν χορηγία</a:t>
            </a:r>
          </a:p>
          <a:p>
            <a:pPr lvl="0" algn="l"/>
            <a:endParaRPr lang="el-GR" sz="3000" b="1" dirty="0">
              <a:solidFill>
                <a:schemeClr val="bg1"/>
              </a:solidFill>
              <a:latin typeface="Arial" panose="020B0604020202020204" pitchFamily="34" charset="0"/>
              <a:cs typeface="Arial" panose="020B0604020202020204" pitchFamily="34" charset="0"/>
            </a:endParaRPr>
          </a:p>
          <a:p>
            <a:pPr lvl="0" algn="l"/>
            <a:r>
              <a:rPr lang="el-GR" sz="3200" b="0" dirty="0">
                <a:solidFill>
                  <a:schemeClr val="bg1"/>
                </a:solidFill>
                <a:latin typeface="Arial" panose="020B0604020202020204" pitchFamily="34" charset="0"/>
                <a:cs typeface="Arial" panose="020B0604020202020204" pitchFamily="34" charset="0"/>
              </a:rPr>
              <a:t>Α. </a:t>
            </a:r>
            <a:r>
              <a:rPr lang="el-GR" sz="3200" dirty="0">
                <a:solidFill>
                  <a:schemeClr val="bg1"/>
                </a:solidFill>
                <a:latin typeface="Arial" panose="020B0604020202020204" pitchFamily="34" charset="0"/>
                <a:cs typeface="Arial" panose="020B0604020202020204" pitchFamily="34" charset="0"/>
              </a:rPr>
              <a:t>Σύμφωνα με τους όρους του Απαλλακτικού Καν. (ΕΕ) αριθ. 702/2014.</a:t>
            </a:r>
          </a:p>
          <a:p>
            <a:pPr marL="457200" lvl="0" indent="-457200" algn="l">
              <a:buFont typeface="Courier New" panose="02070309020205020404" pitchFamily="49" charset="0"/>
              <a:buChar char="o"/>
            </a:pPr>
            <a:endParaRPr lang="el-GR" sz="3000" b="0" dirty="0">
              <a:solidFill>
                <a:schemeClr val="bg1"/>
              </a:solidFill>
              <a:latin typeface="Arial" panose="020B0604020202020204" pitchFamily="34" charset="0"/>
              <a:cs typeface="Arial" panose="020B0604020202020204" pitchFamily="34" charset="0"/>
            </a:endParaRPr>
          </a:p>
          <a:p>
            <a:pPr marL="457200" lvl="0" indent="-457200" algn="l">
              <a:buFont typeface="Courier New" panose="02070309020205020404" pitchFamily="49" charset="0"/>
              <a:buChar char="o"/>
            </a:pPr>
            <a:r>
              <a:rPr lang="el-GR" sz="3000" b="0" dirty="0">
                <a:solidFill>
                  <a:schemeClr val="bg1"/>
                </a:solidFill>
                <a:latin typeface="Arial" panose="020B0604020202020204" pitchFamily="34" charset="0"/>
                <a:cs typeface="Arial" panose="020B0604020202020204" pitchFamily="34" charset="0"/>
              </a:rPr>
              <a:t>Το ύψος της χορηγίας ανέρχεται στο 40% των επιλέξιμων δαπανών της επένδυσης και το ανώτατο ποσό χορηγίας στις €500.000 ανά επιχείρηση.</a:t>
            </a:r>
          </a:p>
          <a:p>
            <a:pPr lvl="0" algn="l"/>
            <a:r>
              <a:rPr lang="el-GR" dirty="0">
                <a:solidFill>
                  <a:schemeClr val="bg1"/>
                </a:solidFill>
                <a:latin typeface="Arial" panose="020B0604020202020204" pitchFamily="34" charset="0"/>
                <a:cs typeface="Arial" panose="020B0604020202020204" pitchFamily="34" charset="0"/>
              </a:rPr>
              <a:t>ή</a:t>
            </a:r>
            <a:endParaRPr lang="el-GR" sz="3000" dirty="0">
              <a:solidFill>
                <a:schemeClr val="bg1"/>
              </a:solidFill>
              <a:latin typeface="Arial" panose="020B0604020202020204" pitchFamily="34" charset="0"/>
              <a:cs typeface="Arial" panose="020B0604020202020204" pitchFamily="34" charset="0"/>
            </a:endParaRPr>
          </a:p>
          <a:p>
            <a:pPr lvl="0" algn="l"/>
            <a:endParaRPr lang="el-GR" b="0" dirty="0">
              <a:solidFill>
                <a:schemeClr val="bg1"/>
              </a:solidFill>
              <a:latin typeface="Arial" panose="020B0604020202020204" pitchFamily="34" charset="0"/>
              <a:cs typeface="Arial" panose="020B0604020202020204" pitchFamily="34" charset="0"/>
            </a:endParaRPr>
          </a:p>
          <a:p>
            <a:pPr lvl="0" algn="l"/>
            <a:r>
              <a:rPr lang="el-GR" sz="3200" dirty="0">
                <a:solidFill>
                  <a:schemeClr val="bg1"/>
                </a:solidFill>
                <a:latin typeface="Arial" panose="020B0604020202020204" pitchFamily="34" charset="0"/>
                <a:cs typeface="Arial" panose="020B0604020202020204" pitchFamily="34" charset="0"/>
              </a:rPr>
              <a:t>Β. Σύμφωνα με τους όρους του Καν. (ΕΕ) αριθ. 1407/2013 για τις Ενισχύσεις Ήσσονος Σημασίας De </a:t>
            </a:r>
            <a:r>
              <a:rPr lang="el-GR" sz="3200" dirty="0" err="1">
                <a:solidFill>
                  <a:schemeClr val="bg1"/>
                </a:solidFill>
                <a:latin typeface="Arial" panose="020B0604020202020204" pitchFamily="34" charset="0"/>
                <a:cs typeface="Arial" panose="020B0604020202020204" pitchFamily="34" charset="0"/>
              </a:rPr>
              <a:t>Minimis</a:t>
            </a:r>
            <a:r>
              <a:rPr lang="el-GR" sz="3200" dirty="0">
                <a:solidFill>
                  <a:schemeClr val="bg1"/>
                </a:solidFill>
                <a:latin typeface="Arial" panose="020B0604020202020204" pitchFamily="34" charset="0"/>
                <a:cs typeface="Arial" panose="020B0604020202020204" pitchFamily="34" charset="0"/>
              </a:rPr>
              <a:t> </a:t>
            </a:r>
            <a:endParaRPr lang="el-GR" sz="3000" b="1" dirty="0">
              <a:solidFill>
                <a:schemeClr val="bg1"/>
              </a:solidFill>
              <a:latin typeface="Arial" panose="020B0604020202020204" pitchFamily="34" charset="0"/>
              <a:cs typeface="Arial" panose="020B0604020202020204" pitchFamily="34" charset="0"/>
            </a:endParaRPr>
          </a:p>
          <a:p>
            <a:pPr marL="457200" lvl="0" indent="-457200" algn="l">
              <a:buFont typeface="Courier New" panose="02070309020205020404" pitchFamily="49" charset="0"/>
              <a:buChar char="o"/>
            </a:pPr>
            <a:endParaRPr lang="el-GR" sz="3000" b="1" dirty="0">
              <a:solidFill>
                <a:schemeClr val="bg1"/>
              </a:solidFill>
              <a:latin typeface="Arial" panose="020B0604020202020204" pitchFamily="34" charset="0"/>
              <a:cs typeface="Arial" panose="020B0604020202020204" pitchFamily="34" charset="0"/>
            </a:endParaRPr>
          </a:p>
          <a:p>
            <a:pPr marL="457200" lvl="0" indent="-457200" algn="l">
              <a:buFont typeface="Courier New" panose="02070309020205020404" pitchFamily="49" charset="0"/>
              <a:buChar char="o"/>
            </a:pPr>
            <a:r>
              <a:rPr lang="el-GR" sz="3000" b="0" dirty="0">
                <a:solidFill>
                  <a:schemeClr val="bg1"/>
                </a:solidFill>
                <a:latin typeface="Arial" panose="020B0604020202020204" pitchFamily="34" charset="0"/>
                <a:cs typeface="Arial" panose="020B0604020202020204" pitchFamily="34" charset="0"/>
              </a:rPr>
              <a:t>Το ύψος της χορηγίας θα ανέρχεται στο 50% των επιλέξιμων δαπανών.</a:t>
            </a:r>
          </a:p>
          <a:p>
            <a:pPr marL="457200" lvl="0" indent="-457200" algn="l">
              <a:buFont typeface="Courier New" panose="02070309020205020404" pitchFamily="49" charset="0"/>
              <a:buChar char="o"/>
            </a:pPr>
            <a:r>
              <a:rPr lang="el-GR" sz="3000" b="0" dirty="0">
                <a:solidFill>
                  <a:schemeClr val="bg1"/>
                </a:solidFill>
                <a:latin typeface="Arial" panose="020B0604020202020204" pitchFamily="34" charset="0"/>
                <a:cs typeface="Arial" panose="020B0604020202020204" pitchFamily="34" charset="0"/>
              </a:rPr>
              <a:t>Για πολύ μικρές επιχειρήσεις σε ορεινές και μειονεκτικές περιοχές, το ύψος της χορηγίας θα ανέρχεται στο 60% των επιλέξιμων δαπανών.</a:t>
            </a:r>
          </a:p>
          <a:p>
            <a:pPr marL="457200" lvl="0" indent="-457200" algn="l">
              <a:buFont typeface="Courier New" panose="02070309020205020404" pitchFamily="49" charset="0"/>
              <a:buChar char="o"/>
            </a:pPr>
            <a:r>
              <a:rPr lang="el-GR" sz="3000" b="0" dirty="0">
                <a:solidFill>
                  <a:schemeClr val="bg1"/>
                </a:solidFill>
                <a:latin typeface="Arial" panose="020B0604020202020204" pitchFamily="34" charset="0"/>
                <a:cs typeface="Arial" panose="020B0604020202020204" pitchFamily="34" charset="0"/>
              </a:rPr>
              <a:t>Για επιχειρήσεις εγκατεστημένες ή που θα εγκατασταθούν σε πυρόπληκτες περιοχές, το ύψος της χορηγίας θα ανέρχεται στο 65% των επιλέξιμων δαπανών.</a:t>
            </a:r>
            <a:endParaRPr lang="el-GR" b="0" dirty="0">
              <a:solidFill>
                <a:schemeClr val="bg1"/>
              </a:solidFill>
              <a:latin typeface="Arial" panose="020B0604020202020204" pitchFamily="34" charset="0"/>
              <a:cs typeface="Arial" panose="020B0604020202020204" pitchFamily="34" charset="0"/>
            </a:endParaRPr>
          </a:p>
          <a:p>
            <a:pPr marL="457200" lvl="0" indent="-457200" algn="l">
              <a:buFont typeface="Courier New" panose="02070309020205020404" pitchFamily="49" charset="0"/>
              <a:buChar char="o"/>
            </a:pPr>
            <a:r>
              <a:rPr lang="el-GR" sz="3000" b="0" dirty="0">
                <a:solidFill>
                  <a:schemeClr val="bg1"/>
                </a:solidFill>
                <a:latin typeface="Arial" panose="020B0604020202020204" pitchFamily="34" charset="0"/>
                <a:cs typeface="Arial" panose="020B0604020202020204" pitchFamily="34" charset="0"/>
              </a:rPr>
              <a:t>Το ανώτατο ποσό χορηγίας που μπορεί να παραχωρηθεί σε κάθε δικαιούχο- ενιαία επιχείρηση στην κατηγορία αυτή ανά 3 οικονομικά έτη, είναι οι €200.000. </a:t>
            </a:r>
          </a:p>
          <a:p>
            <a:pPr lvl="0" algn="l"/>
            <a:endParaRPr lang="el-GR" sz="3000" b="1" dirty="0">
              <a:solidFill>
                <a:schemeClr val="bg1"/>
              </a:solidFill>
              <a:latin typeface="Arial" panose="020B0604020202020204" pitchFamily="34" charset="0"/>
              <a:cs typeface="Arial" panose="020B0604020202020204" pitchFamily="34" charset="0"/>
            </a:endParaRPr>
          </a:p>
          <a:p>
            <a:pPr lvl="0" algn="l"/>
            <a:endParaRPr lang="el-GR" sz="3000" dirty="0">
              <a:solidFill>
                <a:schemeClr val="bg1"/>
              </a:solidFill>
              <a:latin typeface="Arial" panose="020B0604020202020204" pitchFamily="34" charset="0"/>
              <a:cs typeface="Arial" panose="020B0604020202020204" pitchFamily="34" charset="0"/>
            </a:endParaRPr>
          </a:p>
          <a:p>
            <a:pPr lvl="0" algn="l"/>
            <a:endParaRPr lang="el-GR" sz="3000" dirty="0">
              <a:solidFill>
                <a:schemeClr val="bg1"/>
              </a:solidFill>
              <a:latin typeface="Arial" panose="020B0604020202020204" pitchFamily="34" charset="0"/>
              <a:cs typeface="Arial" panose="020B0604020202020204" pitchFamily="34" charset="0"/>
            </a:endParaRPr>
          </a:p>
          <a:p>
            <a:pPr lvl="0" algn="l"/>
            <a:endParaRPr lang="el-GR" sz="30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747D57E-A33E-4715-8C85-E08AC7317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8457" y="12132344"/>
            <a:ext cx="4043414" cy="884818"/>
          </a:xfrm>
          <a:prstGeom prst="rect">
            <a:avLst/>
          </a:prstGeom>
        </p:spPr>
      </p:pic>
    </p:spTree>
    <p:extLst>
      <p:ext uri="{BB962C8B-B14F-4D97-AF65-F5344CB8AC3E}">
        <p14:creationId xmlns:p14="http://schemas.microsoft.com/office/powerpoint/2010/main" val="42252185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Στήριξη για επενδύσεις στη μεταποίηση, εμπορία και ανάπτυξη γεωργικών  προϊόντων | diorismos.gr">
            <a:extLst>
              <a:ext uri="{FF2B5EF4-FFF2-40B4-BE49-F238E27FC236}">
                <a16:creationId xmlns:a16="http://schemas.microsoft.com/office/drawing/2014/main" id="{B476B900-BC67-4DA8-937C-1B6D91903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58" y="7601296"/>
            <a:ext cx="12083867" cy="6114704"/>
          </a:xfrm>
          <a:prstGeom prst="rect">
            <a:avLst/>
          </a:prstGeom>
          <a:noFill/>
          <a:extLst>
            <a:ext uri="{909E8E84-426E-40DD-AFC4-6F175D3DCCD1}">
              <a14:hiddenFill xmlns:a14="http://schemas.microsoft.com/office/drawing/2010/main">
                <a:solidFill>
                  <a:srgbClr val="FFFFFF"/>
                </a:solidFill>
              </a14:hiddenFill>
            </a:ext>
          </a:extLst>
        </p:spPr>
      </p:pic>
      <p:sp>
        <p:nvSpPr>
          <p:cNvPr id="269" name="Lorem ipsum dolor sit amet, consec etur adip iscin elit. Suspe disse place rat, felis in biben dum trist ique, lectu magna fini bus dolor, ut sagit tis nibh lorem in massa. In eget purus et torto lobor tis auctor non ve."/>
          <p:cNvSpPr txBox="1"/>
          <p:nvPr/>
        </p:nvSpPr>
        <p:spPr>
          <a:xfrm>
            <a:off x="9585975" y="4807462"/>
            <a:ext cx="6333068" cy="1943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r>
              <a:rPr lang="el-GR" sz="3200" dirty="0"/>
              <a:t>1</a:t>
            </a:r>
            <a:r>
              <a:rPr lang="el-GR" sz="3000" dirty="0"/>
              <a:t>. Μηχανήματα και εξοπλισμός</a:t>
            </a:r>
          </a:p>
          <a:p>
            <a:pPr marL="514350" indent="-514350"/>
            <a:r>
              <a:rPr lang="el-GR" sz="3000" dirty="0"/>
              <a:t>2. Δαπάνες ψηφιακής αναβάθμισης</a:t>
            </a:r>
          </a:p>
          <a:p>
            <a:pPr marL="514350" indent="-514350"/>
            <a:r>
              <a:rPr lang="el-GR" sz="3000" dirty="0"/>
              <a:t>3. Μεταφορικά μέσα </a:t>
            </a:r>
          </a:p>
        </p:txBody>
      </p:sp>
      <p:sp>
        <p:nvSpPr>
          <p:cNvPr id="271" name="HEADLINE"/>
          <p:cNvSpPr txBox="1"/>
          <p:nvPr/>
        </p:nvSpPr>
        <p:spPr>
          <a:xfrm>
            <a:off x="9585975" y="2335018"/>
            <a:ext cx="651447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3600" b="1" dirty="0">
                <a:solidFill>
                  <a:srgbClr val="78C0E8"/>
                </a:solidFill>
                <a:latin typeface="Arial"/>
                <a:cs typeface="Arial"/>
                <a:sym typeface="Arial"/>
              </a:rPr>
              <a:t>Αγορά καινούργιων μηχανημάτων, εξοπλισμού, οχημάτων, ψηφιακή αναβάθμιση</a:t>
            </a:r>
            <a:endParaRPr lang="x-none" sz="3600" b="1" dirty="0">
              <a:solidFill>
                <a:srgbClr val="78C0E8"/>
              </a:solidFill>
              <a:latin typeface="Arial"/>
              <a:cs typeface="Arial"/>
              <a:sym typeface="Arial"/>
            </a:endParaRPr>
          </a:p>
        </p:txBody>
      </p:sp>
      <p:sp>
        <p:nvSpPr>
          <p:cNvPr id="272" name="Lorem ipsum dolor sit amet, consec etur adip iscin elit. Suspe disse place rat, felis in biben dum trist ique, lectu magna fini bus dolor, ut sagit tis nibh lorem in massa. In eget purus et torto lobor tis auctor non ve."/>
          <p:cNvSpPr txBox="1"/>
          <p:nvPr/>
        </p:nvSpPr>
        <p:spPr>
          <a:xfrm>
            <a:off x="17597620" y="3102957"/>
            <a:ext cx="6166933" cy="37035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514350" indent="-514350">
              <a:buAutoNum type="arabicPeriod"/>
            </a:pPr>
            <a:r>
              <a:rPr lang="el-GR" sz="3000" dirty="0"/>
              <a:t>Αμοιβές συμβούλων για ετοιμασία τεχνοοικονομικής μελέτης</a:t>
            </a:r>
            <a:endParaRPr lang="el-GR" sz="3000" b="1" dirty="0"/>
          </a:p>
          <a:p>
            <a:pPr marL="514350" indent="-514350">
              <a:buAutoNum type="arabicPeriod"/>
            </a:pPr>
            <a:r>
              <a:rPr lang="el-GR" sz="3000" dirty="0"/>
              <a:t>Δαπάνες αρχικής πιστοποίησης για συστήματα ποιότητας και ασφάλειας τροφίμων</a:t>
            </a:r>
            <a:endParaRPr lang="el-GR" sz="3000" b="1" dirty="0"/>
          </a:p>
        </p:txBody>
      </p:sp>
      <p:sp>
        <p:nvSpPr>
          <p:cNvPr id="274" name="HEADLINE"/>
          <p:cNvSpPr txBox="1"/>
          <p:nvPr/>
        </p:nvSpPr>
        <p:spPr>
          <a:xfrm>
            <a:off x="17875938" y="2335018"/>
            <a:ext cx="4976518"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3600" dirty="0">
                <a:solidFill>
                  <a:srgbClr val="78C0E8"/>
                </a:solidFill>
              </a:rPr>
              <a:t>Γενικά Έξοδα</a:t>
            </a:r>
            <a:endParaRPr lang="x-none" sz="3600" b="1" dirty="0">
              <a:solidFill>
                <a:srgbClr val="78C0E8"/>
              </a:solidFill>
              <a:latin typeface="Arial"/>
              <a:cs typeface="Arial"/>
              <a:sym typeface="Arial"/>
            </a:endParaRPr>
          </a:p>
        </p:txBody>
      </p:sp>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2160915" y="3095491"/>
            <a:ext cx="8720667" cy="2440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514350" indent="-514350">
              <a:buFont typeface="+mj-lt"/>
              <a:buAutoNum type="arabicPeriod"/>
            </a:pPr>
            <a:r>
              <a:rPr lang="el-GR" sz="3000" dirty="0"/>
              <a:t>Ανέγερση ή και επέκταση</a:t>
            </a:r>
          </a:p>
          <a:p>
            <a:pPr marL="514350" indent="-514350">
              <a:buFont typeface="+mj-lt"/>
              <a:buAutoNum type="arabicPeriod"/>
            </a:pPr>
            <a:r>
              <a:rPr lang="el-GR" sz="3000" dirty="0"/>
              <a:t>Διαμόρφωση/διαρρύθμιση </a:t>
            </a:r>
          </a:p>
          <a:p>
            <a:r>
              <a:rPr lang="el-GR" sz="3000" dirty="0"/>
              <a:t>3. Αμοιβές αρχιτεκτόνων, μηχανικών,    </a:t>
            </a:r>
          </a:p>
          <a:p>
            <a:r>
              <a:rPr lang="el-GR" sz="3000" dirty="0"/>
              <a:t>     εμπειρογνωμόνων</a:t>
            </a:r>
          </a:p>
        </p:txBody>
      </p:sp>
      <p:sp>
        <p:nvSpPr>
          <p:cNvPr id="277" name="HEADLINE"/>
          <p:cNvSpPr txBox="1"/>
          <p:nvPr/>
        </p:nvSpPr>
        <p:spPr>
          <a:xfrm>
            <a:off x="2160915" y="2389107"/>
            <a:ext cx="6506308"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3600" b="1" dirty="0">
                <a:solidFill>
                  <a:srgbClr val="78C0E8"/>
                </a:solidFill>
                <a:latin typeface="Arial"/>
                <a:cs typeface="Arial"/>
                <a:sym typeface="Arial"/>
              </a:rPr>
              <a:t>Κτήρια</a:t>
            </a:r>
            <a:endParaRPr lang="x-none" sz="3600" b="1" dirty="0">
              <a:solidFill>
                <a:srgbClr val="78C0E8"/>
              </a:solidFill>
              <a:latin typeface="Arial"/>
              <a:cs typeface="Arial"/>
              <a:sym typeface="Arial"/>
            </a:endParaRPr>
          </a:p>
        </p:txBody>
      </p:sp>
      <p:sp>
        <p:nvSpPr>
          <p:cNvPr id="24" name="Rectangle 23">
            <a:extLst>
              <a:ext uri="{FF2B5EF4-FFF2-40B4-BE49-F238E27FC236}">
                <a16:creationId xmlns:a16="http://schemas.microsoft.com/office/drawing/2014/main" id="{DFB5E2FC-025A-4430-B1E9-D592E706B372}"/>
              </a:ext>
            </a:extLst>
          </p:cNvPr>
          <p:cNvSpPr/>
          <p:nvPr/>
        </p:nvSpPr>
        <p:spPr>
          <a:xfrm>
            <a:off x="1815858" y="851001"/>
            <a:ext cx="17130800" cy="1015663"/>
          </a:xfrm>
          <a:prstGeom prst="rect">
            <a:avLst/>
          </a:prstGeom>
        </p:spPr>
        <p:txBody>
          <a:bodyPr wrap="square">
            <a:spAutoFit/>
          </a:bodyPr>
          <a:lstStyle/>
          <a:p>
            <a:pPr algn="l" defTabSz="457200">
              <a:defRPr sz="6000" b="1">
                <a:solidFill>
                  <a:srgbClr val="67B2E2"/>
                </a:solidFill>
                <a:latin typeface="Arial"/>
                <a:ea typeface="Arial"/>
                <a:cs typeface="Arial"/>
                <a:sym typeface="Arial"/>
              </a:defRPr>
            </a:pPr>
            <a:r>
              <a:rPr lang="el-GR" sz="6000" b="1" dirty="0">
                <a:solidFill>
                  <a:srgbClr val="4B6EAF"/>
                </a:solidFill>
                <a:latin typeface="Arial"/>
                <a:cs typeface="Arial"/>
              </a:rPr>
              <a:t>Κατηγορίες επιλέξιμων δαπανών</a:t>
            </a:r>
          </a:p>
        </p:txBody>
      </p:sp>
      <p:sp>
        <p:nvSpPr>
          <p:cNvPr id="28" name="Rectangle 27">
            <a:extLst>
              <a:ext uri="{FF2B5EF4-FFF2-40B4-BE49-F238E27FC236}">
                <a16:creationId xmlns:a16="http://schemas.microsoft.com/office/drawing/2014/main" id="{C0965D51-4BE7-4A40-A035-3CA8FBFB813D}"/>
              </a:ext>
            </a:extLst>
          </p:cNvPr>
          <p:cNvSpPr/>
          <p:nvPr/>
        </p:nvSpPr>
        <p:spPr>
          <a:xfrm>
            <a:off x="12192000" y="8339535"/>
            <a:ext cx="4154716" cy="4247317"/>
          </a:xfrm>
          <a:prstGeom prst="rect">
            <a:avLst/>
          </a:prstGeom>
        </p:spPr>
        <p:txBody>
          <a:bodyPr wrap="square">
            <a:spAutoFit/>
          </a:bodyPr>
          <a:lstStyle/>
          <a:p>
            <a:pPr lvl="0" algn="l"/>
            <a:r>
              <a:rPr lang="el-GR" dirty="0">
                <a:solidFill>
                  <a:schemeClr val="tx1"/>
                </a:solidFill>
                <a:latin typeface="Arial" panose="020B0604020202020204" pitchFamily="34" charset="0"/>
                <a:cs typeface="Arial" panose="020B0604020202020204" pitchFamily="34" charset="0"/>
              </a:rPr>
              <a:t>Μαζί με την αίτηση </a:t>
            </a:r>
            <a:br>
              <a:rPr lang="el-GR" dirty="0">
                <a:solidFill>
                  <a:schemeClr val="tx1"/>
                </a:solidFill>
                <a:latin typeface="Arial" panose="020B0604020202020204" pitchFamily="34" charset="0"/>
                <a:cs typeface="Arial" panose="020B0604020202020204" pitchFamily="34" charset="0"/>
              </a:rPr>
            </a:br>
            <a:r>
              <a:rPr lang="el-GR" dirty="0">
                <a:solidFill>
                  <a:schemeClr val="tx1"/>
                </a:solidFill>
                <a:latin typeface="Arial" panose="020B0604020202020204" pitchFamily="34" charset="0"/>
                <a:cs typeface="Arial" panose="020B0604020202020204" pitchFamily="34" charset="0"/>
              </a:rPr>
              <a:t>θα πρέπει να υποβάλλονται π</a:t>
            </a:r>
            <a:r>
              <a:rPr lang="el-GR" sz="3000" dirty="0">
                <a:solidFill>
                  <a:schemeClr val="tx1"/>
                </a:solidFill>
                <a:latin typeface="Arial" panose="020B0604020202020204" pitchFamily="34" charset="0"/>
                <a:cs typeface="Arial" panose="020B0604020202020204" pitchFamily="34" charset="0"/>
              </a:rPr>
              <a:t>ροσφορές για τεκμηρίωση του κόστους των προτεινόμενων επενδύσεων.</a:t>
            </a:r>
          </a:p>
          <a:p>
            <a:pPr lvl="0" algn="l"/>
            <a:endParaRPr lang="el-GR" sz="3000" dirty="0">
              <a:solidFill>
                <a:schemeClr val="bg1"/>
              </a:solidFill>
              <a:latin typeface="Arial" panose="020B0604020202020204" pitchFamily="34" charset="0"/>
              <a:cs typeface="Arial" panose="020B0604020202020204" pitchFamily="34" charset="0"/>
            </a:endParaRPr>
          </a:p>
        </p:txBody>
      </p:sp>
      <p:grpSp>
        <p:nvGrpSpPr>
          <p:cNvPr id="32" name="Group">
            <a:extLst>
              <a:ext uri="{FF2B5EF4-FFF2-40B4-BE49-F238E27FC236}">
                <a16:creationId xmlns:a16="http://schemas.microsoft.com/office/drawing/2014/main" id="{B5C250EF-75C2-466A-BE90-2DC3D6EB6DA6}"/>
              </a:ext>
            </a:extLst>
          </p:cNvPr>
          <p:cNvGrpSpPr/>
          <p:nvPr/>
        </p:nvGrpSpPr>
        <p:grpSpPr>
          <a:xfrm>
            <a:off x="641119" y="12752380"/>
            <a:ext cx="23123433" cy="632791"/>
            <a:chOff x="0" y="0"/>
            <a:chExt cx="23123432" cy="632789"/>
          </a:xfrm>
        </p:grpSpPr>
        <p:pic>
          <p:nvPicPr>
            <p:cNvPr id="33" name="Image" descr="Image">
              <a:extLst>
                <a:ext uri="{FF2B5EF4-FFF2-40B4-BE49-F238E27FC236}">
                  <a16:creationId xmlns:a16="http://schemas.microsoft.com/office/drawing/2014/main" id="{45B427C5-51C0-498D-AAD1-F94BE5D125CA}"/>
                </a:ext>
              </a:extLst>
            </p:cNvPr>
            <p:cNvPicPr>
              <a:picLocks noChangeAspect="1"/>
            </p:cNvPicPr>
            <p:nvPr/>
          </p:nvPicPr>
          <p:blipFill>
            <a:blip r:embed="rId3"/>
            <a:stretch>
              <a:fillRect/>
            </a:stretch>
          </p:blipFill>
          <p:spPr>
            <a:xfrm>
              <a:off x="19153" y="527024"/>
              <a:ext cx="23063455" cy="105766"/>
            </a:xfrm>
            <a:prstGeom prst="rect">
              <a:avLst/>
            </a:prstGeom>
            <a:ln w="12700" cap="flat">
              <a:noFill/>
              <a:miter lim="400000"/>
            </a:ln>
            <a:effectLst/>
          </p:spPr>
        </p:pic>
        <p:pic>
          <p:nvPicPr>
            <p:cNvPr id="34" name="Image" descr="Image">
              <a:extLst>
                <a:ext uri="{FF2B5EF4-FFF2-40B4-BE49-F238E27FC236}">
                  <a16:creationId xmlns:a16="http://schemas.microsoft.com/office/drawing/2014/main" id="{A877CB8E-9AF4-4358-AD7D-CC1D55257B7C}"/>
                </a:ext>
              </a:extLst>
            </p:cNvPr>
            <p:cNvPicPr>
              <a:picLocks noChangeAspect="1"/>
            </p:cNvPicPr>
            <p:nvPr/>
          </p:nvPicPr>
          <p:blipFill>
            <a:blip r:embed="rId4"/>
            <a:stretch>
              <a:fillRect/>
            </a:stretch>
          </p:blipFill>
          <p:spPr>
            <a:xfrm>
              <a:off x="0" y="0"/>
              <a:ext cx="4000394" cy="408889"/>
            </a:xfrm>
            <a:prstGeom prst="rect">
              <a:avLst/>
            </a:prstGeom>
            <a:ln w="12700" cap="flat">
              <a:noFill/>
              <a:miter lim="400000"/>
            </a:ln>
            <a:effectLst/>
          </p:spPr>
        </p:pic>
        <p:sp>
          <p:nvSpPr>
            <p:cNvPr id="35" name="ΕΘΝΙΚΟ ΣΧΕΔΙΟ ΑΝΑΚΑΜΨΗΣ ΚΑΙ ΑΝΘΕΚΤΙΚΟΤΗΤΑΣ">
              <a:extLst>
                <a:ext uri="{FF2B5EF4-FFF2-40B4-BE49-F238E27FC236}">
                  <a16:creationId xmlns:a16="http://schemas.microsoft.com/office/drawing/2014/main" id="{894ED302-6398-4880-8337-B220E63AE7D0}"/>
                </a:ext>
              </a:extLst>
            </p:cNvPr>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pic>
        <p:nvPicPr>
          <p:cNvPr id="36" name="Picture 35">
            <a:extLst>
              <a:ext uri="{FF2B5EF4-FFF2-40B4-BE49-F238E27FC236}">
                <a16:creationId xmlns:a16="http://schemas.microsoft.com/office/drawing/2014/main" id="{AF402347-3A30-4A13-9523-52A5F955F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8457" y="12132344"/>
            <a:ext cx="4043414" cy="884818"/>
          </a:xfrm>
          <a:prstGeom prst="rect">
            <a:avLst/>
          </a:prstGeom>
        </p:spPr>
      </p:pic>
    </p:spTree>
    <p:extLst>
      <p:ext uri="{BB962C8B-B14F-4D97-AF65-F5344CB8AC3E}">
        <p14:creationId xmlns:p14="http://schemas.microsoft.com/office/powerpoint/2010/main" val="343182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1151704" y="3086519"/>
            <a:ext cx="12284014" cy="3244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a:lnSpc>
                <a:spcPts val="3500"/>
              </a:lnSpc>
              <a:buFont typeface="Courier New" panose="02070309020205020404" pitchFamily="49" charset="0"/>
              <a:buChar char="o"/>
            </a:pPr>
            <a:r>
              <a:rPr lang="el-GR" sz="3000" dirty="0"/>
              <a:t>Δαπάνες για ανέγερση ή και επέκταση ή και διαμόρφωση, διαρρύθμιση κτηρίων. </a:t>
            </a:r>
          </a:p>
          <a:p>
            <a:pPr marL="457200" indent="-457200">
              <a:lnSpc>
                <a:spcPts val="3500"/>
              </a:lnSpc>
              <a:buFont typeface="Courier New" panose="02070309020205020404" pitchFamily="49" charset="0"/>
              <a:buChar char="o"/>
            </a:pPr>
            <a:endParaRPr lang="el-GR" sz="3000" dirty="0"/>
          </a:p>
          <a:p>
            <a:pPr marL="457200" indent="-457200">
              <a:lnSpc>
                <a:spcPts val="3500"/>
              </a:lnSpc>
              <a:buFont typeface="Courier New" panose="02070309020205020404" pitchFamily="49" charset="0"/>
              <a:buChar char="o"/>
            </a:pPr>
            <a:r>
              <a:rPr lang="el-GR" sz="3000" dirty="0"/>
              <a:t>Αμοιβές αρχιτεκτόνων, μηχανικών, εμπειρογνωμόνων (</a:t>
            </a:r>
            <a:r>
              <a:rPr lang="el-GR" sz="3000" b="1" dirty="0"/>
              <a:t>δεν θα υπερβαίνουν το 6%</a:t>
            </a:r>
            <a:r>
              <a:rPr lang="el-GR" sz="3000" dirty="0"/>
              <a:t> του επιλέξιμου προϋπολογισμού για κτήρια).</a:t>
            </a:r>
          </a:p>
          <a:p>
            <a:pPr marL="457200" indent="-457200">
              <a:lnSpc>
                <a:spcPts val="3500"/>
              </a:lnSpc>
              <a:buFont typeface="Courier New" panose="02070309020205020404" pitchFamily="49" charset="0"/>
              <a:buChar char="o"/>
            </a:pPr>
            <a:endParaRPr lang="el-GR" sz="3000" dirty="0"/>
          </a:p>
          <a:p>
            <a:pPr marL="457200" indent="-457200">
              <a:lnSpc>
                <a:spcPts val="3500"/>
              </a:lnSpc>
              <a:buFont typeface="Courier New" panose="02070309020205020404" pitchFamily="49" charset="0"/>
              <a:buChar char="o"/>
            </a:pPr>
            <a:r>
              <a:rPr lang="el-GR" sz="3000" dirty="0"/>
              <a:t>Αγορά κτηρίου και γης </a:t>
            </a:r>
            <a:r>
              <a:rPr lang="el-GR" sz="3000" b="1" dirty="0"/>
              <a:t>δεν</a:t>
            </a:r>
            <a:r>
              <a:rPr lang="el-GR" sz="3000" dirty="0"/>
              <a:t> είναι επιλέξιμες δαπάνες. </a:t>
            </a:r>
          </a:p>
        </p:txBody>
      </p:sp>
      <p:pic>
        <p:nvPicPr>
          <p:cNvPr id="18" name="Picture 17" descr="Graphical user interface, text&#10;&#10;Description automatically generated">
            <a:extLst>
              <a:ext uri="{FF2B5EF4-FFF2-40B4-BE49-F238E27FC236}">
                <a16:creationId xmlns:a16="http://schemas.microsoft.com/office/drawing/2014/main" id="{ADB137C7-0D8A-45A5-9CF1-62FFDFCA5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226" y="12028475"/>
            <a:ext cx="6035270" cy="1310516"/>
          </a:xfrm>
          <a:prstGeom prst="rect">
            <a:avLst/>
          </a:prstGeom>
        </p:spPr>
      </p:pic>
      <p:pic>
        <p:nvPicPr>
          <p:cNvPr id="1026" name="Picture 2" descr="Έπεσε ο κατασκευαστικός τομέας τον Αύγουστο | Economy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0737" y="3171249"/>
            <a:ext cx="13403569" cy="77794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1704" y="6896637"/>
            <a:ext cx="11564640" cy="4170372"/>
          </a:xfrm>
          <a:prstGeom prst="rect">
            <a:avLst/>
          </a:prstGeom>
        </p:spPr>
        <p:txBody>
          <a:bodyPr wrap="square">
            <a:spAutoFit/>
          </a:bodyPr>
          <a:lstStyle/>
          <a:p>
            <a:pPr algn="l">
              <a:lnSpc>
                <a:spcPts val="3500"/>
              </a:lnSpc>
            </a:pPr>
            <a:r>
              <a:rPr lang="el-GR" sz="3200" dirty="0">
                <a:solidFill>
                  <a:schemeClr val="tx1">
                    <a:lumMod val="75000"/>
                    <a:lumOff val="25000"/>
                  </a:schemeClr>
                </a:solidFill>
              </a:rPr>
              <a:t>Μεταξύ άλλων, πρέπει να υποβάλλονται με την αίτηση:</a:t>
            </a:r>
            <a:endParaRPr lang="en-US" sz="3200" dirty="0">
              <a:solidFill>
                <a:schemeClr val="tx1">
                  <a:lumMod val="75000"/>
                  <a:lumOff val="25000"/>
                </a:schemeClr>
              </a:solidFill>
            </a:endParaRPr>
          </a:p>
          <a:p>
            <a:pPr>
              <a:lnSpc>
                <a:spcPts val="3500"/>
              </a:lnSpc>
            </a:pPr>
            <a:endParaRPr lang="en-US" u="sng" dirty="0">
              <a:solidFill>
                <a:schemeClr val="tx1">
                  <a:lumMod val="75000"/>
                  <a:lumOff val="25000"/>
                </a:schemeClr>
              </a:solidFill>
            </a:endParaRPr>
          </a:p>
          <a:p>
            <a:pPr marL="457200" indent="-457200" algn="l">
              <a:lnSpc>
                <a:spcPts val="3500"/>
              </a:lnSpc>
              <a:buFont typeface="Courier New" panose="02070309020205020404" pitchFamily="49" charset="0"/>
              <a:buChar char="o"/>
            </a:pPr>
            <a:r>
              <a:rPr lang="el-GR" sz="2900" b="0" dirty="0">
                <a:solidFill>
                  <a:schemeClr val="tx1">
                    <a:lumMod val="75000"/>
                    <a:lumOff val="25000"/>
                  </a:schemeClr>
                </a:solidFill>
              </a:rPr>
              <a:t>Άδεια Οικοδομής με τη σωστή χρήση και εγκεκριμένα αρχιτεκτονικά σχέδια. </a:t>
            </a:r>
          </a:p>
          <a:p>
            <a:pPr marL="457200" indent="-457200" algn="l">
              <a:lnSpc>
                <a:spcPts val="3500"/>
              </a:lnSpc>
              <a:buFont typeface="Courier New" panose="02070309020205020404" pitchFamily="49" charset="0"/>
              <a:buChar char="o"/>
            </a:pPr>
            <a:r>
              <a:rPr lang="el-GR" sz="2900" b="0" dirty="0">
                <a:solidFill>
                  <a:schemeClr val="tx1">
                    <a:lumMod val="75000"/>
                    <a:lumOff val="25000"/>
                  </a:schemeClr>
                </a:solidFill>
              </a:rPr>
              <a:t>Για επενδύσεις </a:t>
            </a:r>
            <a:r>
              <a:rPr lang="el-GR" sz="2900" dirty="0">
                <a:solidFill>
                  <a:schemeClr val="tx1">
                    <a:lumMod val="75000"/>
                    <a:lumOff val="25000"/>
                  </a:schemeClr>
                </a:solidFill>
              </a:rPr>
              <a:t>πέραν των €30.000, δύο προσφορές </a:t>
            </a:r>
            <a:r>
              <a:rPr lang="el-GR" sz="2900" b="0" dirty="0">
                <a:solidFill>
                  <a:schemeClr val="tx1">
                    <a:lumMod val="75000"/>
                    <a:lumOff val="25000"/>
                  </a:schemeClr>
                </a:solidFill>
              </a:rPr>
              <a:t>από διαφορετικούς </a:t>
            </a:r>
            <a:r>
              <a:rPr lang="el-GR" sz="2900" b="0" dirty="0" err="1">
                <a:solidFill>
                  <a:schemeClr val="tx1">
                    <a:lumMod val="75000"/>
                    <a:lumOff val="25000"/>
                  </a:schemeClr>
                </a:solidFill>
              </a:rPr>
              <a:t>προσφοροδότες</a:t>
            </a:r>
            <a:r>
              <a:rPr lang="el-GR" sz="2900" b="0" dirty="0">
                <a:solidFill>
                  <a:schemeClr val="tx1">
                    <a:lumMod val="75000"/>
                    <a:lumOff val="25000"/>
                  </a:schemeClr>
                </a:solidFill>
              </a:rPr>
              <a:t>, οι οποίες να βασίζονται σε έντυπο επιμέτρησης - ως επιλέξιμο θα θεωρείται το κόστος της πιο χαμηλής προσφοράς).</a:t>
            </a:r>
          </a:p>
          <a:p>
            <a:pPr marL="457200" indent="-457200" algn="l">
              <a:buFont typeface="Wingdings" panose="05000000000000000000" pitchFamily="2" charset="2"/>
              <a:buChar char="ü"/>
            </a:pPr>
            <a:endParaRPr lang="el-GR" sz="2900" b="0" dirty="0">
              <a:solidFill>
                <a:schemeClr val="tx1">
                  <a:lumMod val="75000"/>
                  <a:lumOff val="25000"/>
                </a:schemeClr>
              </a:solidFill>
            </a:endParaRPr>
          </a:p>
        </p:txBody>
      </p:sp>
      <p:pic>
        <p:nvPicPr>
          <p:cNvPr id="12" name="Picture 11" descr="Graphical user interface, text&#10;&#10;Description automatically generated">
            <a:extLst>
              <a:ext uri="{FF2B5EF4-FFF2-40B4-BE49-F238E27FC236}">
                <a16:creationId xmlns:a16="http://schemas.microsoft.com/office/drawing/2014/main" id="{ADB137C7-0D8A-45A5-9CF1-62FFDFCA5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226" y="12028475"/>
            <a:ext cx="6035270" cy="1310516"/>
          </a:xfrm>
          <a:prstGeom prst="rect">
            <a:avLst/>
          </a:prstGeom>
        </p:spPr>
      </p:pic>
      <p:sp>
        <p:nvSpPr>
          <p:cNvPr id="13" name="Rectangle 12">
            <a:extLst>
              <a:ext uri="{FF2B5EF4-FFF2-40B4-BE49-F238E27FC236}">
                <a16:creationId xmlns:a16="http://schemas.microsoft.com/office/drawing/2014/main" id="{CB162589-09FA-45A9-809A-DA7542EB3D28}"/>
              </a:ext>
            </a:extLst>
          </p:cNvPr>
          <p:cNvSpPr/>
          <p:nvPr/>
        </p:nvSpPr>
        <p:spPr>
          <a:xfrm>
            <a:off x="1121246" y="604921"/>
            <a:ext cx="21219404" cy="1015663"/>
          </a:xfrm>
          <a:prstGeom prst="rect">
            <a:avLst/>
          </a:prstGeom>
        </p:spPr>
        <p:txBody>
          <a:bodyPr wrap="square">
            <a:spAutoFit/>
          </a:bodyPr>
          <a:lstStyle/>
          <a:p>
            <a:pPr algn="l"/>
            <a:r>
              <a:rPr lang="el-GR" sz="6000" b="1" dirty="0">
                <a:solidFill>
                  <a:srgbClr val="4B6EAF"/>
                </a:solidFill>
                <a:latin typeface="Arial" panose="020B0604020202020204" pitchFamily="34" charset="0"/>
                <a:cs typeface="Arial" panose="020B0604020202020204" pitchFamily="34" charset="0"/>
              </a:rPr>
              <a:t>Αναλυτικά οι δαπάνες</a:t>
            </a:r>
          </a:p>
        </p:txBody>
      </p:sp>
      <p:sp>
        <p:nvSpPr>
          <p:cNvPr id="14" name="TextBox 13">
            <a:extLst>
              <a:ext uri="{FF2B5EF4-FFF2-40B4-BE49-F238E27FC236}">
                <a16:creationId xmlns:a16="http://schemas.microsoft.com/office/drawing/2014/main" id="{86985D72-0C6B-4B4B-812C-2D6D2A75C6F1}"/>
              </a:ext>
            </a:extLst>
          </p:cNvPr>
          <p:cNvSpPr txBox="1"/>
          <p:nvPr/>
        </p:nvSpPr>
        <p:spPr>
          <a:xfrm>
            <a:off x="1552567" y="1832281"/>
            <a:ext cx="16292458" cy="707886"/>
          </a:xfrm>
          <a:prstGeom prst="rect">
            <a:avLst/>
          </a:prstGeom>
          <a:noFill/>
        </p:spPr>
        <p:txBody>
          <a:bodyPr wrap="square">
            <a:spAutoFit/>
          </a:bodyPr>
          <a:lstStyle/>
          <a:p>
            <a:pPr algn="l"/>
            <a:r>
              <a:rPr lang="el-GR" sz="4000" b="1" spc="300" dirty="0">
                <a:solidFill>
                  <a:srgbClr val="78C0E8"/>
                </a:solidFill>
                <a:latin typeface="Arial" panose="020B0604020202020204" pitchFamily="34" charset="0"/>
                <a:cs typeface="Arial" panose="020B0604020202020204" pitchFamily="34" charset="0"/>
              </a:rPr>
              <a:t>1. Κτήρια και επεκτάσεις κτηρίων και υποστατικών</a:t>
            </a:r>
          </a:p>
        </p:txBody>
      </p:sp>
      <p:grpSp>
        <p:nvGrpSpPr>
          <p:cNvPr id="15" name="Group">
            <a:extLst>
              <a:ext uri="{FF2B5EF4-FFF2-40B4-BE49-F238E27FC236}">
                <a16:creationId xmlns:a16="http://schemas.microsoft.com/office/drawing/2014/main" id="{37B3B42C-313A-4AFE-83AA-03C71D2ABC31}"/>
              </a:ext>
            </a:extLst>
          </p:cNvPr>
          <p:cNvGrpSpPr/>
          <p:nvPr/>
        </p:nvGrpSpPr>
        <p:grpSpPr>
          <a:xfrm>
            <a:off x="641119" y="12752380"/>
            <a:ext cx="23123433" cy="632791"/>
            <a:chOff x="0" y="0"/>
            <a:chExt cx="23123432" cy="632789"/>
          </a:xfrm>
        </p:grpSpPr>
        <p:pic>
          <p:nvPicPr>
            <p:cNvPr id="16" name="Image" descr="Image">
              <a:extLst>
                <a:ext uri="{FF2B5EF4-FFF2-40B4-BE49-F238E27FC236}">
                  <a16:creationId xmlns:a16="http://schemas.microsoft.com/office/drawing/2014/main" id="{030FCA25-3381-4ACD-97CE-4189DB68A002}"/>
                </a:ext>
              </a:extLst>
            </p:cNvPr>
            <p:cNvPicPr>
              <a:picLocks noChangeAspect="1"/>
            </p:cNvPicPr>
            <p:nvPr/>
          </p:nvPicPr>
          <p:blipFill>
            <a:blip r:embed="rId4"/>
            <a:stretch>
              <a:fillRect/>
            </a:stretch>
          </p:blipFill>
          <p:spPr>
            <a:xfrm>
              <a:off x="19153" y="527024"/>
              <a:ext cx="23063455" cy="105766"/>
            </a:xfrm>
            <a:prstGeom prst="rect">
              <a:avLst/>
            </a:prstGeom>
            <a:ln w="12700" cap="flat">
              <a:noFill/>
              <a:miter lim="400000"/>
            </a:ln>
            <a:effectLst/>
          </p:spPr>
        </p:pic>
        <p:pic>
          <p:nvPicPr>
            <p:cNvPr id="17" name="Image" descr="Image">
              <a:extLst>
                <a:ext uri="{FF2B5EF4-FFF2-40B4-BE49-F238E27FC236}">
                  <a16:creationId xmlns:a16="http://schemas.microsoft.com/office/drawing/2014/main" id="{15C21B03-833B-44AC-89A5-A9523FDBE7E7}"/>
                </a:ext>
              </a:extLst>
            </p:cNvPr>
            <p:cNvPicPr>
              <a:picLocks noChangeAspect="1"/>
            </p:cNvPicPr>
            <p:nvPr/>
          </p:nvPicPr>
          <p:blipFill>
            <a:blip r:embed="rId5"/>
            <a:stretch>
              <a:fillRect/>
            </a:stretch>
          </p:blipFill>
          <p:spPr>
            <a:xfrm>
              <a:off x="0" y="0"/>
              <a:ext cx="4000394" cy="408889"/>
            </a:xfrm>
            <a:prstGeom prst="rect">
              <a:avLst/>
            </a:prstGeom>
            <a:ln w="12700" cap="flat">
              <a:noFill/>
              <a:miter lim="400000"/>
            </a:ln>
            <a:effectLst/>
          </p:spPr>
        </p:pic>
        <p:sp>
          <p:nvSpPr>
            <p:cNvPr id="19" name="ΕΘΝΙΚΟ ΣΧΕΔΙΟ ΑΝΑΚΑΜΨΗΣ ΚΑΙ ΑΝΘΕΚΤΙΚΟΤΗΤΑΣ">
              <a:extLst>
                <a:ext uri="{FF2B5EF4-FFF2-40B4-BE49-F238E27FC236}">
                  <a16:creationId xmlns:a16="http://schemas.microsoft.com/office/drawing/2014/main" id="{0E7EB479-09E9-42FF-8772-4F1057621CA0}"/>
                </a:ext>
              </a:extLst>
            </p:cNvPr>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pic>
        <p:nvPicPr>
          <p:cNvPr id="20" name="Picture 19">
            <a:extLst>
              <a:ext uri="{FF2B5EF4-FFF2-40B4-BE49-F238E27FC236}">
                <a16:creationId xmlns:a16="http://schemas.microsoft.com/office/drawing/2014/main" id="{71C93A7B-EB37-4E84-81EA-39A721955F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58457" y="12132344"/>
            <a:ext cx="4043414" cy="884818"/>
          </a:xfrm>
          <a:prstGeom prst="rect">
            <a:avLst/>
          </a:prstGeom>
        </p:spPr>
      </p:pic>
    </p:spTree>
    <p:extLst>
      <p:ext uri="{BB962C8B-B14F-4D97-AF65-F5344CB8AC3E}">
        <p14:creationId xmlns:p14="http://schemas.microsoft.com/office/powerpoint/2010/main" val="65584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716" y="11562905"/>
            <a:ext cx="6035270" cy="1310516"/>
          </a:xfrm>
          <a:prstGeom prst="rect">
            <a:avLst/>
          </a:prstGeom>
        </p:spPr>
      </p:pic>
      <p:pic>
        <p:nvPicPr>
          <p:cNvPr id="18" name="Picture 17" descr="Graphical user interface, text&#10;&#10;Description automatically generated">
            <a:extLst>
              <a:ext uri="{FF2B5EF4-FFF2-40B4-BE49-F238E27FC236}">
                <a16:creationId xmlns:a16="http://schemas.microsoft.com/office/drawing/2014/main" id="{ADB137C7-0D8A-45A5-9CF1-62FFDFCA5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226" y="12028475"/>
            <a:ext cx="6035270" cy="1310516"/>
          </a:xfrm>
          <a:prstGeom prst="rect">
            <a:avLst/>
          </a:prstGeom>
        </p:spPr>
      </p:pic>
      <p:sp>
        <p:nvSpPr>
          <p:cNvPr id="2" name="Rectangle 1"/>
          <p:cNvSpPr/>
          <p:nvPr/>
        </p:nvSpPr>
        <p:spPr>
          <a:xfrm>
            <a:off x="1845226" y="3054177"/>
            <a:ext cx="9974558" cy="5632311"/>
          </a:xfrm>
          <a:prstGeom prst="rect">
            <a:avLst/>
          </a:prstGeom>
        </p:spPr>
        <p:txBody>
          <a:bodyPr wrap="square">
            <a:spAutoFit/>
          </a:bodyPr>
          <a:lstStyle/>
          <a:p>
            <a:pPr marL="457200" indent="-457200" algn="l" defTabSz="821531">
              <a:lnSpc>
                <a:spcPts val="3500"/>
              </a:lnSpc>
              <a:buFont typeface="Courier New" panose="02070309020205020404" pitchFamily="49" charset="0"/>
              <a:buChar char="o"/>
            </a:pPr>
            <a:r>
              <a:rPr lang="el-GR" b="0" i="1" dirty="0">
                <a:solidFill>
                  <a:srgbClr val="35332E"/>
                </a:solidFill>
                <a:latin typeface="Arial"/>
                <a:ea typeface="Arial"/>
                <a:cs typeface="Arial"/>
                <a:sym typeface="Arial"/>
              </a:rPr>
              <a:t>Νέα μηχανήματα/εξοπλισμός που εξυπηρετούν την παραγωγή, ποιοτικό έλεγχο, αποθήκευση, διάθεση των προϊόντων και τη λειτουργία της επιχείρησης, νοουμένου ότι βρίσκονται εντός της παραγωγικής μονάδας.</a:t>
            </a:r>
          </a:p>
          <a:p>
            <a:pPr marL="457200" indent="-457200" algn="l" defTabSz="821531">
              <a:lnSpc>
                <a:spcPts val="3500"/>
              </a:lnSpc>
              <a:buFont typeface="Courier New" panose="02070309020205020404" pitchFamily="49" charset="0"/>
              <a:buChar char="o"/>
            </a:pPr>
            <a:endParaRPr lang="el-GR" b="0" i="1" dirty="0">
              <a:solidFill>
                <a:srgbClr val="35332E"/>
              </a:solidFill>
              <a:latin typeface="Arial"/>
              <a:ea typeface="Arial"/>
              <a:cs typeface="Arial"/>
              <a:sym typeface="Arial"/>
            </a:endParaRPr>
          </a:p>
          <a:p>
            <a:pPr marL="457200" indent="-457200" algn="l" defTabSz="821531">
              <a:lnSpc>
                <a:spcPts val="3500"/>
              </a:lnSpc>
              <a:buFont typeface="Courier New" panose="02070309020205020404" pitchFamily="49" charset="0"/>
              <a:buChar char="o"/>
            </a:pPr>
            <a:r>
              <a:rPr lang="el-GR" b="0" i="1" dirty="0">
                <a:solidFill>
                  <a:srgbClr val="35332E"/>
                </a:solidFill>
                <a:latin typeface="Arial"/>
                <a:ea typeface="Arial"/>
                <a:cs typeface="Arial"/>
                <a:sym typeface="Arial"/>
              </a:rPr>
              <a:t>Συστήματα κλιματισμού/ θέρμανσης, εξαερισμού , ασφάλειας/ πυρασφάλειας.</a:t>
            </a:r>
          </a:p>
          <a:p>
            <a:pPr marL="457200" indent="-457200" algn="l" defTabSz="821531">
              <a:lnSpc>
                <a:spcPts val="3500"/>
              </a:lnSpc>
              <a:buFont typeface="Courier New" panose="02070309020205020404" pitchFamily="49" charset="0"/>
              <a:buChar char="o"/>
            </a:pPr>
            <a:endParaRPr lang="el-GR" b="0" i="1" dirty="0">
              <a:solidFill>
                <a:srgbClr val="35332E"/>
              </a:solidFill>
              <a:latin typeface="Arial"/>
              <a:ea typeface="Arial"/>
              <a:cs typeface="Arial"/>
              <a:sym typeface="Arial"/>
            </a:endParaRPr>
          </a:p>
          <a:p>
            <a:pPr marL="457200" indent="-457200" algn="l" defTabSz="821531">
              <a:lnSpc>
                <a:spcPts val="3500"/>
              </a:lnSpc>
              <a:buFont typeface="Courier New" panose="02070309020205020404" pitchFamily="49" charset="0"/>
              <a:buChar char="o"/>
            </a:pPr>
            <a:r>
              <a:rPr lang="el-GR" b="0" i="1" dirty="0" err="1">
                <a:solidFill>
                  <a:srgbClr val="35332E"/>
                </a:solidFill>
                <a:latin typeface="Arial"/>
                <a:ea typeface="Arial"/>
                <a:cs typeface="Arial"/>
                <a:sym typeface="Arial"/>
              </a:rPr>
              <a:t>Περονοφόρα</a:t>
            </a:r>
            <a:r>
              <a:rPr lang="el-GR" b="0" i="1" dirty="0">
                <a:solidFill>
                  <a:srgbClr val="35332E"/>
                </a:solidFill>
                <a:latin typeface="Arial"/>
                <a:ea typeface="Arial"/>
                <a:cs typeface="Arial"/>
                <a:sym typeface="Arial"/>
              </a:rPr>
              <a:t> – </a:t>
            </a:r>
            <a:r>
              <a:rPr lang="en-US" b="0" i="1" dirty="0">
                <a:solidFill>
                  <a:srgbClr val="35332E"/>
                </a:solidFill>
                <a:latin typeface="Arial"/>
                <a:ea typeface="Arial"/>
                <a:cs typeface="Arial"/>
                <a:sym typeface="Arial"/>
              </a:rPr>
              <a:t>forklifts</a:t>
            </a:r>
            <a:r>
              <a:rPr lang="el-GR" b="0" i="1" dirty="0">
                <a:solidFill>
                  <a:srgbClr val="35332E"/>
                </a:solidFill>
                <a:latin typeface="Arial"/>
                <a:ea typeface="Arial"/>
                <a:cs typeface="Arial"/>
                <a:sym typeface="Arial"/>
              </a:rPr>
              <a:t> εντός του χώρου παραγωγής και μικρά περονοφόρα που τοποθετούνται σε οχήματα μεταφοράς.</a:t>
            </a:r>
          </a:p>
        </p:txBody>
      </p:sp>
      <p:sp>
        <p:nvSpPr>
          <p:cNvPr id="3" name="AutoShape 2" descr="20 εκατ. για ψηφιακή αναβάθμιση συν άλλα 110 εκα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20 εκατ. για ψηφιακή αναβάθμιση συν άλλα 110 εκατ."/>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9" name="Picture 11" descr="Ντόμινο εξελίξεων από τα deals στον κλάδο των γαλακτοκομικώ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0898" y="1131776"/>
            <a:ext cx="8297602" cy="56509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a:extLst>
              <a:ext uri="{FF2B5EF4-FFF2-40B4-BE49-F238E27FC236}">
                <a16:creationId xmlns:a16="http://schemas.microsoft.com/office/drawing/2014/main" id="{EEDBF34D-6346-4999-9C61-096E80587924}"/>
              </a:ext>
            </a:extLst>
          </p:cNvPr>
          <p:cNvGrpSpPr/>
          <p:nvPr/>
        </p:nvGrpSpPr>
        <p:grpSpPr>
          <a:xfrm>
            <a:off x="612775" y="12752380"/>
            <a:ext cx="23123433" cy="632791"/>
            <a:chOff x="0" y="0"/>
            <a:chExt cx="23123432" cy="632789"/>
          </a:xfrm>
        </p:grpSpPr>
        <p:pic>
          <p:nvPicPr>
            <p:cNvPr id="13" name="Image" descr="Image">
              <a:extLst>
                <a:ext uri="{FF2B5EF4-FFF2-40B4-BE49-F238E27FC236}">
                  <a16:creationId xmlns:a16="http://schemas.microsoft.com/office/drawing/2014/main" id="{FA7FD339-4F65-4F62-B0DC-8A9EA8CEBAA0}"/>
                </a:ext>
              </a:extLst>
            </p:cNvPr>
            <p:cNvPicPr>
              <a:picLocks noChangeAspect="1"/>
            </p:cNvPicPr>
            <p:nvPr/>
          </p:nvPicPr>
          <p:blipFill>
            <a:blip r:embed="rId4"/>
            <a:stretch>
              <a:fillRect/>
            </a:stretch>
          </p:blipFill>
          <p:spPr>
            <a:xfrm>
              <a:off x="19153" y="527024"/>
              <a:ext cx="23063455" cy="105766"/>
            </a:xfrm>
            <a:prstGeom prst="rect">
              <a:avLst/>
            </a:prstGeom>
            <a:ln w="12700" cap="flat">
              <a:noFill/>
              <a:miter lim="400000"/>
            </a:ln>
            <a:effectLst/>
          </p:spPr>
        </p:pic>
        <p:pic>
          <p:nvPicPr>
            <p:cNvPr id="14" name="Image" descr="Image">
              <a:extLst>
                <a:ext uri="{FF2B5EF4-FFF2-40B4-BE49-F238E27FC236}">
                  <a16:creationId xmlns:a16="http://schemas.microsoft.com/office/drawing/2014/main" id="{C661583F-B17C-408A-865A-704BEF5A0DDA}"/>
                </a:ext>
              </a:extLst>
            </p:cNvPr>
            <p:cNvPicPr>
              <a:picLocks noChangeAspect="1"/>
            </p:cNvPicPr>
            <p:nvPr/>
          </p:nvPicPr>
          <p:blipFill>
            <a:blip r:embed="rId5"/>
            <a:stretch>
              <a:fillRect/>
            </a:stretch>
          </p:blipFill>
          <p:spPr>
            <a:xfrm>
              <a:off x="0" y="0"/>
              <a:ext cx="4000394" cy="408889"/>
            </a:xfrm>
            <a:prstGeom prst="rect">
              <a:avLst/>
            </a:prstGeom>
            <a:ln w="12700" cap="flat">
              <a:noFill/>
              <a:miter lim="400000"/>
            </a:ln>
            <a:effectLst/>
          </p:spPr>
        </p:pic>
        <p:sp>
          <p:nvSpPr>
            <p:cNvPr id="15" name="ΕΘΝΙΚΟ ΣΧΕΔΙΟ ΑΝΑΚΑΜΨΗΣ ΚΑΙ ΑΝΘΕΚΤΙΚΟΤΗΤΑΣ">
              <a:extLst>
                <a:ext uri="{FF2B5EF4-FFF2-40B4-BE49-F238E27FC236}">
                  <a16:creationId xmlns:a16="http://schemas.microsoft.com/office/drawing/2014/main" id="{23B64848-4508-4B45-A36C-D10B4F05355D}"/>
                </a:ext>
              </a:extLst>
            </p:cNvPr>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pic>
        <p:nvPicPr>
          <p:cNvPr id="16" name="Picture 15">
            <a:extLst>
              <a:ext uri="{FF2B5EF4-FFF2-40B4-BE49-F238E27FC236}">
                <a16:creationId xmlns:a16="http://schemas.microsoft.com/office/drawing/2014/main" id="{C927B8C4-DABF-466E-8B38-617F844CDF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30113" y="12132344"/>
            <a:ext cx="4043414" cy="884818"/>
          </a:xfrm>
          <a:prstGeom prst="rect">
            <a:avLst/>
          </a:prstGeom>
        </p:spPr>
      </p:pic>
      <p:pic>
        <p:nvPicPr>
          <p:cNvPr id="17" name="Picture 6" descr="Αναπτυξιακός Νόμος: Γενική Επιχειρηματικότητα - Μεταποίηση Γεωργικών  Προϊόντων (6ος κύκλος) - Growplan">
            <a:extLst>
              <a:ext uri="{FF2B5EF4-FFF2-40B4-BE49-F238E27FC236}">
                <a16:creationId xmlns:a16="http://schemas.microsoft.com/office/drawing/2014/main" id="{75688515-6A7A-4117-A88D-6C5C24306D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50898" y="6880275"/>
            <a:ext cx="8297602" cy="46826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C04908E-8F8D-4D0E-9176-C50504175807}"/>
              </a:ext>
            </a:extLst>
          </p:cNvPr>
          <p:cNvSpPr txBox="1"/>
          <p:nvPr/>
        </p:nvSpPr>
        <p:spPr>
          <a:xfrm>
            <a:off x="2266884" y="2074769"/>
            <a:ext cx="12284014" cy="707886"/>
          </a:xfrm>
          <a:prstGeom prst="rect">
            <a:avLst/>
          </a:prstGeom>
          <a:noFill/>
        </p:spPr>
        <p:txBody>
          <a:bodyPr wrap="square">
            <a:spAutoFit/>
          </a:bodyPr>
          <a:lstStyle/>
          <a:p>
            <a:pPr algn="l"/>
            <a:r>
              <a:rPr lang="el-GR" sz="4000" b="1" spc="300" dirty="0">
                <a:solidFill>
                  <a:srgbClr val="78C0E8"/>
                </a:solidFill>
                <a:latin typeface="Arial" panose="020B0604020202020204" pitchFamily="34" charset="0"/>
                <a:cs typeface="Arial" panose="020B0604020202020204" pitchFamily="34" charset="0"/>
              </a:rPr>
              <a:t>2. Καινούργια μηχανήματα και εξοπλισμός</a:t>
            </a:r>
          </a:p>
        </p:txBody>
      </p:sp>
    </p:spTree>
    <p:extLst>
      <p:ext uri="{BB962C8B-B14F-4D97-AF65-F5344CB8AC3E}">
        <p14:creationId xmlns:p14="http://schemas.microsoft.com/office/powerpoint/2010/main" val="344479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711200" y="3027209"/>
            <a:ext cx="15019657" cy="64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endParaRPr lang="el-GR" sz="3000" dirty="0"/>
          </a:p>
        </p:txBody>
      </p:sp>
      <p:sp>
        <p:nvSpPr>
          <p:cNvPr id="3" name="AutoShape 2" descr="20 εκατ. για ψηφιακή αναβάθμιση συν άλλα 110 εκα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20 εκατ. για ψηφιακή αναβάθμιση συν άλλα 110 εκατ."/>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0" name="Rectangle 19"/>
          <p:cNvSpPr/>
          <p:nvPr/>
        </p:nvSpPr>
        <p:spPr>
          <a:xfrm>
            <a:off x="1219470" y="3344648"/>
            <a:ext cx="6665073" cy="8171468"/>
          </a:xfrm>
          <a:prstGeom prst="rect">
            <a:avLst/>
          </a:prstGeom>
        </p:spPr>
        <p:txBody>
          <a:bodyPr wrap="square">
            <a:spAutoFit/>
          </a:bodyPr>
          <a:lstStyle/>
          <a:p>
            <a:pPr marL="457200" indent="-457200" algn="l">
              <a:lnSpc>
                <a:spcPts val="3500"/>
              </a:lnSpc>
              <a:buFont typeface="Courier New" panose="02070309020205020404" pitchFamily="49" charset="0"/>
              <a:buChar char="o"/>
            </a:pPr>
            <a:r>
              <a:rPr lang="el-GR" sz="3200" b="0" i="1" dirty="0">
                <a:solidFill>
                  <a:srgbClr val="35332E"/>
                </a:solidFill>
                <a:latin typeface="Arial"/>
                <a:ea typeface="Arial"/>
                <a:cs typeface="Arial"/>
              </a:rPr>
              <a:t>Ηλεκτρονικός εξοπλισμός, </a:t>
            </a:r>
            <a:r>
              <a:rPr lang="en-US" sz="3200" b="0" i="1" dirty="0">
                <a:solidFill>
                  <a:srgbClr val="35332E"/>
                </a:solidFill>
                <a:latin typeface="Arial"/>
                <a:ea typeface="Arial"/>
                <a:cs typeface="Arial"/>
              </a:rPr>
              <a:t>servers, </a:t>
            </a:r>
            <a:r>
              <a:rPr lang="el-GR" sz="3200" b="0" i="1" dirty="0">
                <a:solidFill>
                  <a:srgbClr val="35332E"/>
                </a:solidFill>
                <a:latin typeface="Arial"/>
                <a:ea typeface="Arial"/>
                <a:cs typeface="Arial"/>
              </a:rPr>
              <a:t>ηλεκτρονικοί υπολογιστές.</a:t>
            </a:r>
          </a:p>
          <a:p>
            <a:pPr marL="457200" indent="-457200" algn="l">
              <a:lnSpc>
                <a:spcPts val="3500"/>
              </a:lnSpc>
              <a:buFont typeface="Courier New" panose="02070309020205020404" pitchFamily="49" charset="0"/>
              <a:buChar char="o"/>
            </a:pPr>
            <a:endParaRPr lang="el-GR" sz="3200" b="0" i="1" dirty="0">
              <a:solidFill>
                <a:srgbClr val="35332E"/>
              </a:solidFill>
              <a:latin typeface="Arial"/>
              <a:ea typeface="Arial"/>
              <a:cs typeface="Arial"/>
            </a:endParaRPr>
          </a:p>
          <a:p>
            <a:pPr marL="457200" indent="-457200" algn="l">
              <a:lnSpc>
                <a:spcPts val="3500"/>
              </a:lnSpc>
              <a:buFont typeface="Courier New" panose="02070309020205020404" pitchFamily="49" charset="0"/>
              <a:buChar char="o"/>
            </a:pPr>
            <a:r>
              <a:rPr lang="el-GR" sz="3200" b="0" i="1" dirty="0">
                <a:solidFill>
                  <a:srgbClr val="35332E"/>
                </a:solidFill>
                <a:latin typeface="Arial"/>
                <a:ea typeface="Arial"/>
                <a:cs typeface="Arial"/>
              </a:rPr>
              <a:t>Λογισμικά συστήματα (</a:t>
            </a:r>
            <a:r>
              <a:rPr lang="el-GR" sz="3200" b="0" i="1" dirty="0" err="1">
                <a:solidFill>
                  <a:srgbClr val="35332E"/>
                </a:solidFill>
                <a:latin typeface="Arial"/>
                <a:ea typeface="Arial"/>
                <a:cs typeface="Arial"/>
              </a:rPr>
              <a:t>π.χ</a:t>
            </a:r>
            <a:r>
              <a:rPr lang="el-GR" sz="3200" b="0" i="1" dirty="0">
                <a:solidFill>
                  <a:srgbClr val="35332E"/>
                </a:solidFill>
                <a:latin typeface="Arial"/>
                <a:ea typeface="Arial"/>
                <a:cs typeface="Arial"/>
              </a:rPr>
              <a:t> </a:t>
            </a:r>
            <a:r>
              <a:rPr lang="en-US" sz="3200" b="0" i="1" dirty="0">
                <a:solidFill>
                  <a:srgbClr val="35332E"/>
                </a:solidFill>
                <a:latin typeface="Arial"/>
                <a:ea typeface="Arial"/>
                <a:cs typeface="Arial"/>
              </a:rPr>
              <a:t>ERP, CRM, HRMS</a:t>
            </a:r>
            <a:r>
              <a:rPr lang="el-GR" sz="3200" b="0" i="1" dirty="0">
                <a:solidFill>
                  <a:srgbClr val="35332E"/>
                </a:solidFill>
                <a:latin typeface="Arial"/>
                <a:ea typeface="Arial"/>
                <a:cs typeface="Arial"/>
              </a:rPr>
              <a:t> κλπ) και υπηρεσίες σε σχέση με τα συστήματα πληροφορικής</a:t>
            </a:r>
            <a:br>
              <a:rPr lang="en-US" sz="3200" b="0" i="1" dirty="0">
                <a:solidFill>
                  <a:srgbClr val="35332E"/>
                </a:solidFill>
                <a:latin typeface="Arial"/>
                <a:ea typeface="Arial"/>
                <a:cs typeface="Arial"/>
              </a:rPr>
            </a:br>
            <a:r>
              <a:rPr lang="el-GR" sz="3200" b="0" i="1" dirty="0">
                <a:solidFill>
                  <a:srgbClr val="35332E"/>
                </a:solidFill>
                <a:latin typeface="Arial"/>
                <a:ea typeface="Arial"/>
                <a:cs typeface="Arial"/>
              </a:rPr>
              <a:t>(</a:t>
            </a:r>
            <a:r>
              <a:rPr lang="el-GR" sz="3200" b="0" i="1" dirty="0" err="1">
                <a:solidFill>
                  <a:srgbClr val="35332E"/>
                </a:solidFill>
                <a:latin typeface="Arial"/>
                <a:ea typeface="Arial"/>
                <a:cs typeface="Arial"/>
              </a:rPr>
              <a:t>π.χ</a:t>
            </a:r>
            <a:r>
              <a:rPr lang="el-GR" sz="3200" b="0" i="1" dirty="0">
                <a:solidFill>
                  <a:srgbClr val="35332E"/>
                </a:solidFill>
                <a:latin typeface="Arial"/>
                <a:ea typeface="Arial"/>
                <a:cs typeface="Arial"/>
              </a:rPr>
              <a:t> παραμετροποίηση λογισμικού), νοουμένου ότι συνδέονται άρρηκτα με το λογισμικό που επιχορηγείται στο πλαίσιο του Σχεδίου.</a:t>
            </a:r>
          </a:p>
          <a:p>
            <a:pPr marL="457200" indent="-457200" algn="l">
              <a:lnSpc>
                <a:spcPts val="3500"/>
              </a:lnSpc>
              <a:buFont typeface="Courier New" panose="02070309020205020404" pitchFamily="49" charset="0"/>
              <a:buChar char="o"/>
            </a:pPr>
            <a:endParaRPr lang="el-GR" sz="3200" b="0" i="1" dirty="0">
              <a:solidFill>
                <a:srgbClr val="35332E"/>
              </a:solidFill>
              <a:latin typeface="Arial"/>
              <a:ea typeface="Arial"/>
              <a:cs typeface="Arial"/>
            </a:endParaRPr>
          </a:p>
          <a:p>
            <a:pPr marL="457200" indent="-457200" algn="l">
              <a:lnSpc>
                <a:spcPts val="3500"/>
              </a:lnSpc>
              <a:buFont typeface="Courier New" panose="02070309020205020404" pitchFamily="49" charset="0"/>
              <a:buChar char="o"/>
            </a:pPr>
            <a:r>
              <a:rPr lang="el-GR" sz="3200" b="0" i="1" dirty="0">
                <a:solidFill>
                  <a:srgbClr val="35332E"/>
                </a:solidFill>
                <a:latin typeface="Arial"/>
                <a:ea typeface="Arial"/>
                <a:cs typeface="Arial"/>
              </a:rPr>
              <a:t>Δαπάνες για δημιουργία ιστοσελίδας ή/ και ηλεκτρονικού καταστήματος (</a:t>
            </a:r>
            <a:r>
              <a:rPr lang="en-US" sz="3200" i="1" dirty="0">
                <a:solidFill>
                  <a:srgbClr val="35332E"/>
                </a:solidFill>
                <a:latin typeface="Arial"/>
                <a:ea typeface="Arial"/>
                <a:cs typeface="Arial"/>
              </a:rPr>
              <a:t>e-shop</a:t>
            </a:r>
            <a:r>
              <a:rPr lang="el-GR" sz="3200" i="1" dirty="0">
                <a:solidFill>
                  <a:srgbClr val="35332E"/>
                </a:solidFill>
                <a:latin typeface="Arial"/>
                <a:ea typeface="Arial"/>
                <a:cs typeface="Arial"/>
              </a:rPr>
              <a:t> - ανώτατο ποσό €15.000</a:t>
            </a:r>
            <a:r>
              <a:rPr lang="el-GR" sz="3200" b="0" i="1" dirty="0">
                <a:solidFill>
                  <a:srgbClr val="35332E"/>
                </a:solidFill>
                <a:latin typeface="Arial"/>
                <a:ea typeface="Arial"/>
                <a:cs typeface="Arial"/>
              </a:rPr>
              <a:t>). </a:t>
            </a:r>
          </a:p>
        </p:txBody>
      </p:sp>
      <p:sp>
        <p:nvSpPr>
          <p:cNvPr id="16" name="TextBox 15">
            <a:extLst>
              <a:ext uri="{FF2B5EF4-FFF2-40B4-BE49-F238E27FC236}">
                <a16:creationId xmlns:a16="http://schemas.microsoft.com/office/drawing/2014/main" id="{0F7B19B7-B8F6-4FB3-BEE9-0E8EA971D7CD}"/>
              </a:ext>
            </a:extLst>
          </p:cNvPr>
          <p:cNvSpPr txBox="1"/>
          <p:nvPr/>
        </p:nvSpPr>
        <p:spPr>
          <a:xfrm>
            <a:off x="1184238" y="1372972"/>
            <a:ext cx="6503485" cy="1323439"/>
          </a:xfrm>
          <a:prstGeom prst="rect">
            <a:avLst/>
          </a:prstGeom>
          <a:noFill/>
        </p:spPr>
        <p:txBody>
          <a:bodyPr wrap="square">
            <a:spAutoFit/>
          </a:bodyPr>
          <a:lstStyle/>
          <a:p>
            <a:pPr algn="l"/>
            <a:r>
              <a:rPr lang="el-GR" sz="4000" b="1" spc="300" dirty="0">
                <a:solidFill>
                  <a:srgbClr val="78C0E8"/>
                </a:solidFill>
                <a:latin typeface="Arial" panose="020B0604020202020204" pitchFamily="34" charset="0"/>
                <a:cs typeface="Arial" panose="020B0604020202020204" pitchFamily="34" charset="0"/>
              </a:rPr>
              <a:t>3. Δαπάνες ψηφιακής αναβάθμισης</a:t>
            </a:r>
          </a:p>
        </p:txBody>
      </p:sp>
      <p:grpSp>
        <p:nvGrpSpPr>
          <p:cNvPr id="21" name="Group">
            <a:extLst>
              <a:ext uri="{FF2B5EF4-FFF2-40B4-BE49-F238E27FC236}">
                <a16:creationId xmlns:a16="http://schemas.microsoft.com/office/drawing/2014/main" id="{C29D45AB-C8A4-4C79-9660-84B307C489C1}"/>
              </a:ext>
            </a:extLst>
          </p:cNvPr>
          <p:cNvGrpSpPr/>
          <p:nvPr/>
        </p:nvGrpSpPr>
        <p:grpSpPr>
          <a:xfrm>
            <a:off x="641119" y="12752380"/>
            <a:ext cx="23123433" cy="632791"/>
            <a:chOff x="0" y="0"/>
            <a:chExt cx="23123432" cy="632789"/>
          </a:xfrm>
        </p:grpSpPr>
        <p:pic>
          <p:nvPicPr>
            <p:cNvPr id="22" name="Image" descr="Image">
              <a:extLst>
                <a:ext uri="{FF2B5EF4-FFF2-40B4-BE49-F238E27FC236}">
                  <a16:creationId xmlns:a16="http://schemas.microsoft.com/office/drawing/2014/main" id="{EB1622E0-3D3A-461D-ADA7-0927F148E06F}"/>
                </a:ext>
              </a:extLst>
            </p:cNvPr>
            <p:cNvPicPr>
              <a:picLocks noChangeAspect="1"/>
            </p:cNvPicPr>
            <p:nvPr/>
          </p:nvPicPr>
          <p:blipFill>
            <a:blip r:embed="rId2"/>
            <a:stretch>
              <a:fillRect/>
            </a:stretch>
          </p:blipFill>
          <p:spPr>
            <a:xfrm>
              <a:off x="19153" y="527024"/>
              <a:ext cx="23063455" cy="105766"/>
            </a:xfrm>
            <a:prstGeom prst="rect">
              <a:avLst/>
            </a:prstGeom>
            <a:ln w="12700" cap="flat">
              <a:noFill/>
              <a:miter lim="400000"/>
            </a:ln>
            <a:effectLst/>
          </p:spPr>
        </p:pic>
        <p:pic>
          <p:nvPicPr>
            <p:cNvPr id="23" name="Image" descr="Image">
              <a:extLst>
                <a:ext uri="{FF2B5EF4-FFF2-40B4-BE49-F238E27FC236}">
                  <a16:creationId xmlns:a16="http://schemas.microsoft.com/office/drawing/2014/main" id="{8955FC34-FDD8-46D9-9FA2-0572CA8C5082}"/>
                </a:ext>
              </a:extLst>
            </p:cNvPr>
            <p:cNvPicPr>
              <a:picLocks noChangeAspect="1"/>
            </p:cNvPicPr>
            <p:nvPr/>
          </p:nvPicPr>
          <p:blipFill>
            <a:blip r:embed="rId3"/>
            <a:stretch>
              <a:fillRect/>
            </a:stretch>
          </p:blipFill>
          <p:spPr>
            <a:xfrm>
              <a:off x="0" y="0"/>
              <a:ext cx="4000394" cy="408889"/>
            </a:xfrm>
            <a:prstGeom prst="rect">
              <a:avLst/>
            </a:prstGeom>
            <a:ln w="12700" cap="flat">
              <a:noFill/>
              <a:miter lim="400000"/>
            </a:ln>
            <a:effectLst/>
          </p:spPr>
        </p:pic>
        <p:sp>
          <p:nvSpPr>
            <p:cNvPr id="24" name="ΕΘΝΙΚΟ ΣΧΕΔΙΟ ΑΝΑΚΑΜΨΗΣ ΚΑΙ ΑΝΘΕΚΤΙΚΟΤΗΤΑΣ">
              <a:extLst>
                <a:ext uri="{FF2B5EF4-FFF2-40B4-BE49-F238E27FC236}">
                  <a16:creationId xmlns:a16="http://schemas.microsoft.com/office/drawing/2014/main" id="{04195B19-6DC7-4979-BD9A-A543A52F9C2D}"/>
                </a:ext>
              </a:extLst>
            </p:cNvPr>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pic>
        <p:nvPicPr>
          <p:cNvPr id="25" name="Picture 24">
            <a:extLst>
              <a:ext uri="{FF2B5EF4-FFF2-40B4-BE49-F238E27FC236}">
                <a16:creationId xmlns:a16="http://schemas.microsoft.com/office/drawing/2014/main" id="{99F81F2E-4AF2-4D19-8259-CA1C4220D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8457" y="12132344"/>
            <a:ext cx="4043414" cy="884818"/>
          </a:xfrm>
          <a:prstGeom prst="rect">
            <a:avLst/>
          </a:prstGeom>
        </p:spPr>
      </p:pic>
      <p:pic>
        <p:nvPicPr>
          <p:cNvPr id="5" name="Picture 4">
            <a:extLst>
              <a:ext uri="{FF2B5EF4-FFF2-40B4-BE49-F238E27FC236}">
                <a16:creationId xmlns:a16="http://schemas.microsoft.com/office/drawing/2014/main" id="{C1BBF06E-9544-4EE5-BB1F-458292343D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0395" y="1478738"/>
            <a:ext cx="15617463" cy="10260674"/>
          </a:xfrm>
          <a:prstGeom prst="rect">
            <a:avLst/>
          </a:prstGeom>
        </p:spPr>
      </p:pic>
    </p:spTree>
    <p:extLst>
      <p:ext uri="{BB962C8B-B14F-4D97-AF65-F5344CB8AC3E}">
        <p14:creationId xmlns:p14="http://schemas.microsoft.com/office/powerpoint/2010/main" val="177363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11" y="3473916"/>
            <a:ext cx="17492319" cy="1024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711200" y="3027209"/>
            <a:ext cx="15019657" cy="64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endParaRPr lang="el-GR" sz="3000" dirty="0"/>
          </a:p>
        </p:txBody>
      </p:sp>
      <p:sp>
        <p:nvSpPr>
          <p:cNvPr id="3" name="AutoShape 2" descr="20 εκατ. για ψηφιακή αναβάθμιση συν άλλα 110 εκα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20 εκατ. για ψηφιακή αναβάθμιση συν άλλα 110 εκατ."/>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0" name="Rectangle 19"/>
          <p:cNvSpPr/>
          <p:nvPr/>
        </p:nvSpPr>
        <p:spPr>
          <a:xfrm>
            <a:off x="2378661" y="2219668"/>
            <a:ext cx="14323888" cy="2785378"/>
          </a:xfrm>
          <a:prstGeom prst="rect">
            <a:avLst/>
          </a:prstGeom>
        </p:spPr>
        <p:txBody>
          <a:bodyPr wrap="square">
            <a:spAutoFit/>
          </a:bodyPr>
          <a:lstStyle/>
          <a:p>
            <a:pPr marL="457200" indent="-457200" algn="l">
              <a:lnSpc>
                <a:spcPts val="3500"/>
              </a:lnSpc>
              <a:buFont typeface="Courier New" panose="02070309020205020404" pitchFamily="49" charset="0"/>
              <a:buChar char="o"/>
            </a:pPr>
            <a:r>
              <a:rPr lang="el-GR" sz="3200" b="0" i="1" dirty="0">
                <a:solidFill>
                  <a:srgbClr val="35332E"/>
                </a:solidFill>
                <a:latin typeface="Arial"/>
                <a:ea typeface="Arial"/>
                <a:cs typeface="Arial"/>
              </a:rPr>
              <a:t>Αγορά καινούριων εμπορικών μεταφορικών μέσων απαραίτητων για τη διακίνηση πρώτων υλών και τελικών προϊόντων που θα χρησιμοποιούνται </a:t>
            </a:r>
            <a:r>
              <a:rPr lang="el-GR" sz="3200" i="1" dirty="0">
                <a:solidFill>
                  <a:srgbClr val="35332E"/>
                </a:solidFill>
                <a:latin typeface="Arial"/>
                <a:ea typeface="Arial"/>
                <a:cs typeface="Arial"/>
              </a:rPr>
              <a:t>αποκλειστικά για τις ανάγκες της επιχείρησης</a:t>
            </a:r>
            <a:r>
              <a:rPr lang="el-GR" sz="3200" b="0" i="1" dirty="0">
                <a:solidFill>
                  <a:srgbClr val="35332E"/>
                </a:solidFill>
                <a:latin typeface="Arial"/>
                <a:ea typeface="Arial"/>
                <a:cs typeface="Arial"/>
              </a:rPr>
              <a:t>.</a:t>
            </a:r>
          </a:p>
          <a:p>
            <a:pPr marL="457200" indent="-457200" algn="l">
              <a:lnSpc>
                <a:spcPts val="3500"/>
              </a:lnSpc>
              <a:buFont typeface="Courier New" panose="02070309020205020404" pitchFamily="49" charset="0"/>
              <a:buChar char="o"/>
            </a:pPr>
            <a:endParaRPr lang="el-GR" sz="3200" b="0" i="1" dirty="0">
              <a:solidFill>
                <a:srgbClr val="35332E"/>
              </a:solidFill>
              <a:latin typeface="Arial"/>
              <a:ea typeface="Arial"/>
              <a:cs typeface="Arial"/>
            </a:endParaRPr>
          </a:p>
          <a:p>
            <a:pPr marL="457200" indent="-457200" algn="l">
              <a:lnSpc>
                <a:spcPts val="3500"/>
              </a:lnSpc>
              <a:buFont typeface="Courier New" panose="02070309020205020404" pitchFamily="49" charset="0"/>
              <a:buChar char="o"/>
            </a:pPr>
            <a:r>
              <a:rPr lang="el-GR" sz="3200" b="0" i="1" dirty="0">
                <a:solidFill>
                  <a:srgbClr val="35332E"/>
                </a:solidFill>
                <a:latin typeface="Arial"/>
                <a:ea typeface="Arial"/>
                <a:cs typeface="Arial"/>
              </a:rPr>
              <a:t>Το επιλέξιμο κόστος για την αγορά εμπορικών οχημάτων </a:t>
            </a:r>
            <a:r>
              <a:rPr lang="el-GR" sz="3200" i="1" dirty="0">
                <a:solidFill>
                  <a:srgbClr val="35332E"/>
                </a:solidFill>
                <a:latin typeface="Arial"/>
                <a:ea typeface="Arial"/>
                <a:cs typeface="Arial"/>
              </a:rPr>
              <a:t>περιορίζεται στις €300.000.</a:t>
            </a:r>
          </a:p>
        </p:txBody>
      </p:sp>
      <p:sp>
        <p:nvSpPr>
          <p:cNvPr id="14" name="TextBox 13">
            <a:extLst>
              <a:ext uri="{FF2B5EF4-FFF2-40B4-BE49-F238E27FC236}">
                <a16:creationId xmlns:a16="http://schemas.microsoft.com/office/drawing/2014/main" id="{0BC4FCFA-9D0A-4CD2-9616-8BB0F05C95AA}"/>
              </a:ext>
            </a:extLst>
          </p:cNvPr>
          <p:cNvSpPr txBox="1"/>
          <p:nvPr/>
        </p:nvSpPr>
        <p:spPr>
          <a:xfrm>
            <a:off x="2946793" y="1327347"/>
            <a:ext cx="8706561" cy="707886"/>
          </a:xfrm>
          <a:prstGeom prst="rect">
            <a:avLst/>
          </a:prstGeom>
          <a:noFill/>
        </p:spPr>
        <p:txBody>
          <a:bodyPr wrap="square">
            <a:spAutoFit/>
          </a:bodyPr>
          <a:lstStyle/>
          <a:p>
            <a:pPr algn="l"/>
            <a:r>
              <a:rPr lang="en-US" sz="4000" b="1" spc="300" dirty="0">
                <a:solidFill>
                  <a:srgbClr val="78C0E8"/>
                </a:solidFill>
                <a:latin typeface="Arial" panose="020B0604020202020204" pitchFamily="34" charset="0"/>
                <a:cs typeface="Arial" panose="020B0604020202020204" pitchFamily="34" charset="0"/>
              </a:rPr>
              <a:t>4</a:t>
            </a:r>
            <a:r>
              <a:rPr lang="el-GR" sz="4000" b="1" spc="300" dirty="0">
                <a:solidFill>
                  <a:srgbClr val="78C0E8"/>
                </a:solidFill>
                <a:latin typeface="Arial" panose="020B0604020202020204" pitchFamily="34" charset="0"/>
                <a:cs typeface="Arial" panose="020B0604020202020204" pitchFamily="34" charset="0"/>
              </a:rPr>
              <a:t>. Μεταφορικά μέσα</a:t>
            </a:r>
          </a:p>
        </p:txBody>
      </p:sp>
      <p:pic>
        <p:nvPicPr>
          <p:cNvPr id="27" name="Picture 26">
            <a:extLst>
              <a:ext uri="{FF2B5EF4-FFF2-40B4-BE49-F238E27FC236}">
                <a16:creationId xmlns:a16="http://schemas.microsoft.com/office/drawing/2014/main" id="{09B57F5C-40AE-4D42-8E03-8FE85076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4576" y="11765917"/>
            <a:ext cx="4043414" cy="884818"/>
          </a:xfrm>
          <a:prstGeom prst="rect">
            <a:avLst/>
          </a:prstGeom>
        </p:spPr>
      </p:pic>
      <p:grpSp>
        <p:nvGrpSpPr>
          <p:cNvPr id="28" name="Group">
            <a:extLst>
              <a:ext uri="{FF2B5EF4-FFF2-40B4-BE49-F238E27FC236}">
                <a16:creationId xmlns:a16="http://schemas.microsoft.com/office/drawing/2014/main" id="{4CEB3537-FF44-4925-97A5-F46BF3174C23}"/>
              </a:ext>
            </a:extLst>
          </p:cNvPr>
          <p:cNvGrpSpPr/>
          <p:nvPr/>
        </p:nvGrpSpPr>
        <p:grpSpPr>
          <a:xfrm>
            <a:off x="835381" y="12650735"/>
            <a:ext cx="23123433" cy="632791"/>
            <a:chOff x="0" y="0"/>
            <a:chExt cx="23123432" cy="632789"/>
          </a:xfrm>
        </p:grpSpPr>
        <p:pic>
          <p:nvPicPr>
            <p:cNvPr id="29" name="Image" descr="Image">
              <a:extLst>
                <a:ext uri="{FF2B5EF4-FFF2-40B4-BE49-F238E27FC236}">
                  <a16:creationId xmlns:a16="http://schemas.microsoft.com/office/drawing/2014/main" id="{4FDA11F7-C1A9-4C67-A467-964E2FE71A59}"/>
                </a:ext>
              </a:extLst>
            </p:cNvPr>
            <p:cNvPicPr>
              <a:picLocks noChangeAspect="1"/>
            </p:cNvPicPr>
            <p:nvPr/>
          </p:nvPicPr>
          <p:blipFill>
            <a:blip r:embed="rId4"/>
            <a:stretch>
              <a:fillRect/>
            </a:stretch>
          </p:blipFill>
          <p:spPr>
            <a:xfrm>
              <a:off x="19153" y="527024"/>
              <a:ext cx="23063455" cy="105766"/>
            </a:xfrm>
            <a:prstGeom prst="rect">
              <a:avLst/>
            </a:prstGeom>
            <a:ln w="12700" cap="flat">
              <a:noFill/>
              <a:miter lim="400000"/>
            </a:ln>
            <a:effectLst/>
          </p:spPr>
        </p:pic>
        <p:pic>
          <p:nvPicPr>
            <p:cNvPr id="30" name="Image" descr="Image">
              <a:extLst>
                <a:ext uri="{FF2B5EF4-FFF2-40B4-BE49-F238E27FC236}">
                  <a16:creationId xmlns:a16="http://schemas.microsoft.com/office/drawing/2014/main" id="{65346D18-29E4-4B18-A7C6-0F6A338A6E86}"/>
                </a:ext>
              </a:extLst>
            </p:cNvPr>
            <p:cNvPicPr>
              <a:picLocks noChangeAspect="1"/>
            </p:cNvPicPr>
            <p:nvPr/>
          </p:nvPicPr>
          <p:blipFill>
            <a:blip r:embed="rId5"/>
            <a:stretch>
              <a:fillRect/>
            </a:stretch>
          </p:blipFill>
          <p:spPr>
            <a:xfrm>
              <a:off x="0" y="0"/>
              <a:ext cx="4000394" cy="408889"/>
            </a:xfrm>
            <a:prstGeom prst="rect">
              <a:avLst/>
            </a:prstGeom>
            <a:ln w="12700" cap="flat">
              <a:noFill/>
              <a:miter lim="400000"/>
            </a:ln>
            <a:effectLst/>
          </p:spPr>
        </p:pic>
        <p:sp>
          <p:nvSpPr>
            <p:cNvPr id="31" name="ΕΘΝΙΚΟ ΣΧΕΔΙΟ ΑΝΑΚΑΜΨΗΣ ΚΑΙ ΑΝΘΕΚΤΙΚΟΤΗΤΑΣ">
              <a:extLst>
                <a:ext uri="{FF2B5EF4-FFF2-40B4-BE49-F238E27FC236}">
                  <a16:creationId xmlns:a16="http://schemas.microsoft.com/office/drawing/2014/main" id="{103C6012-F7B9-41DE-B46C-09D060AEDFC2}"/>
                </a:ext>
              </a:extLst>
            </p:cNvPr>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rPr dirty="0"/>
                <a:t>ΕΘΝΙΚΟ ΣΧΕΔΙΟ ΑΝΑΚΑΜΨΗΣ ΚΑΙ ΑΝΘΕΚΤΙΚΟΤΗΤΑΣ</a:t>
              </a:r>
            </a:p>
          </p:txBody>
        </p:sp>
      </p:grpSp>
    </p:spTree>
    <p:extLst>
      <p:ext uri="{BB962C8B-B14F-4D97-AF65-F5344CB8AC3E}">
        <p14:creationId xmlns:p14="http://schemas.microsoft.com/office/powerpoint/2010/main" val="227485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716" y="11562905"/>
            <a:ext cx="6035270" cy="1310516"/>
          </a:xfrm>
          <a:prstGeom prst="rect">
            <a:avLst/>
          </a:prstGeom>
        </p:spPr>
      </p:pic>
      <p:pic>
        <p:nvPicPr>
          <p:cNvPr id="18" name="Picture 17" descr="Graphical user interface, text&#10;&#10;Description automatically generated">
            <a:extLst>
              <a:ext uri="{FF2B5EF4-FFF2-40B4-BE49-F238E27FC236}">
                <a16:creationId xmlns:a16="http://schemas.microsoft.com/office/drawing/2014/main" id="{ADB137C7-0D8A-45A5-9CF1-62FFDFCA5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226" y="12028475"/>
            <a:ext cx="6035270" cy="1310516"/>
          </a:xfrm>
          <a:prstGeom prst="rect">
            <a:avLst/>
          </a:prstGeom>
        </p:spPr>
      </p:pic>
      <p:sp>
        <p:nvSpPr>
          <p:cNvPr id="3" name="AutoShape 2" descr="20 εκατ. για ψηφιακή αναβάθμιση συν άλλα 110 εκατ."/>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20 εκατ. για ψηφιακή αναβάθμιση συν άλλα 110 εκατ."/>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 name="Rectangle 1"/>
          <p:cNvSpPr/>
          <p:nvPr/>
        </p:nvSpPr>
        <p:spPr>
          <a:xfrm>
            <a:off x="1584813" y="3579171"/>
            <a:ext cx="9331783" cy="6419706"/>
          </a:xfrm>
          <a:prstGeom prst="rect">
            <a:avLst/>
          </a:prstGeom>
        </p:spPr>
        <p:txBody>
          <a:bodyPr wrap="square">
            <a:spAutoFit/>
          </a:bodyPr>
          <a:lstStyle/>
          <a:p>
            <a:pPr marL="457200" indent="-457200" algn="l">
              <a:lnSpc>
                <a:spcPts val="3500"/>
              </a:lnSpc>
              <a:buFont typeface="Courier New" panose="02070309020205020404" pitchFamily="49" charset="0"/>
              <a:buChar char="o"/>
            </a:pPr>
            <a:r>
              <a:rPr lang="el-GR" sz="3200" b="0" i="1" dirty="0">
                <a:solidFill>
                  <a:srgbClr val="35332E"/>
                </a:solidFill>
                <a:latin typeface="Arial"/>
                <a:ea typeface="Arial"/>
                <a:cs typeface="Arial"/>
              </a:rPr>
              <a:t>Αμοιβές Συμβούλων για ετοιμασία </a:t>
            </a:r>
            <a:r>
              <a:rPr lang="el-GR" sz="3200" i="1" dirty="0">
                <a:solidFill>
                  <a:srgbClr val="35332E"/>
                </a:solidFill>
                <a:latin typeface="Arial"/>
                <a:ea typeface="Arial"/>
                <a:cs typeface="Arial"/>
              </a:rPr>
              <a:t>τεχνοοικονομικής μελέτης </a:t>
            </a:r>
            <a:r>
              <a:rPr lang="el-GR" sz="3200" b="0" i="1" dirty="0">
                <a:solidFill>
                  <a:srgbClr val="35332E"/>
                </a:solidFill>
                <a:latin typeface="Arial"/>
                <a:ea typeface="Arial"/>
                <a:cs typeface="Arial"/>
              </a:rPr>
              <a:t>για σκοπούς του Σχεδίου - </a:t>
            </a:r>
            <a:r>
              <a:rPr lang="el-GR" sz="3200" i="1" dirty="0">
                <a:solidFill>
                  <a:srgbClr val="35332E"/>
                </a:solidFill>
                <a:latin typeface="Arial"/>
                <a:ea typeface="Arial"/>
                <a:cs typeface="Arial"/>
              </a:rPr>
              <a:t>ανώτατο ποσό €4.000. </a:t>
            </a:r>
            <a:r>
              <a:rPr lang="el-GR" sz="3200" b="0" i="1" dirty="0">
                <a:solidFill>
                  <a:srgbClr val="35332E"/>
                </a:solidFill>
                <a:latin typeface="Arial"/>
                <a:ea typeface="Arial"/>
                <a:cs typeface="Arial"/>
              </a:rPr>
              <a:t>Το κόστος ετοιμασίας του φακέλου της αίτησης </a:t>
            </a:r>
            <a:r>
              <a:rPr lang="el-GR" sz="3200" i="1" dirty="0">
                <a:solidFill>
                  <a:srgbClr val="35332E"/>
                </a:solidFill>
                <a:latin typeface="Arial"/>
                <a:ea typeface="Arial"/>
                <a:cs typeface="Arial"/>
              </a:rPr>
              <a:t>δεν</a:t>
            </a:r>
            <a:r>
              <a:rPr lang="el-GR" sz="3200" b="0" i="1" dirty="0">
                <a:solidFill>
                  <a:srgbClr val="35332E"/>
                </a:solidFill>
                <a:latin typeface="Arial"/>
                <a:ea typeface="Arial"/>
                <a:cs typeface="Arial"/>
              </a:rPr>
              <a:t> είναι επιλέξιμη δαπάνη.</a:t>
            </a:r>
          </a:p>
          <a:p>
            <a:pPr marL="457200" indent="-457200" algn="l">
              <a:lnSpc>
                <a:spcPts val="3500"/>
              </a:lnSpc>
              <a:buFont typeface="Courier New" panose="02070309020205020404" pitchFamily="49" charset="0"/>
              <a:buChar char="o"/>
            </a:pPr>
            <a:endParaRPr lang="el-GR" sz="3200" b="0" i="1" dirty="0">
              <a:solidFill>
                <a:srgbClr val="35332E"/>
              </a:solidFill>
              <a:latin typeface="Arial"/>
              <a:ea typeface="Arial"/>
              <a:cs typeface="Arial"/>
            </a:endParaRPr>
          </a:p>
          <a:p>
            <a:pPr marL="457200" indent="-457200" algn="l">
              <a:lnSpc>
                <a:spcPts val="3500"/>
              </a:lnSpc>
              <a:buFont typeface="Courier New" panose="02070309020205020404" pitchFamily="49" charset="0"/>
              <a:buChar char="o"/>
            </a:pPr>
            <a:r>
              <a:rPr lang="el-GR" sz="3200" b="0" i="1" dirty="0">
                <a:solidFill>
                  <a:srgbClr val="35332E"/>
                </a:solidFill>
                <a:latin typeface="Arial"/>
                <a:ea typeface="Arial"/>
                <a:cs typeface="Arial"/>
              </a:rPr>
              <a:t>Δαπάνες </a:t>
            </a:r>
            <a:r>
              <a:rPr lang="el-GR" sz="3200" i="1" dirty="0">
                <a:solidFill>
                  <a:srgbClr val="35332E"/>
                </a:solidFill>
                <a:latin typeface="Arial"/>
                <a:ea typeface="Arial"/>
                <a:cs typeface="Arial"/>
              </a:rPr>
              <a:t>αρχικής πιστοποίησης για συστήματα διαχείρισης ποιότητας και ασφάλειας τροφίμων</a:t>
            </a:r>
            <a:r>
              <a:rPr lang="el-GR" sz="3200" b="0" i="1" dirty="0">
                <a:solidFill>
                  <a:srgbClr val="35332E"/>
                </a:solidFill>
                <a:latin typeface="Arial"/>
                <a:ea typeface="Arial"/>
                <a:cs typeface="Arial"/>
              </a:rPr>
              <a:t>, αν συνδέονται με υλικές επενδύσεις του έργου - </a:t>
            </a:r>
            <a:r>
              <a:rPr lang="el-GR" sz="3200" i="1" dirty="0">
                <a:solidFill>
                  <a:srgbClr val="35332E"/>
                </a:solidFill>
                <a:latin typeface="Arial"/>
                <a:ea typeface="Arial"/>
                <a:cs typeface="Arial"/>
              </a:rPr>
              <a:t>ανώτατο ποσό €5.000. </a:t>
            </a:r>
            <a:r>
              <a:rPr lang="el-GR" sz="3200" b="0" i="1" dirty="0">
                <a:solidFill>
                  <a:srgbClr val="35332E"/>
                </a:solidFill>
                <a:latin typeface="Arial"/>
                <a:ea typeface="Arial"/>
                <a:cs typeface="Arial"/>
              </a:rPr>
              <a:t>Πριν από την καταβολή της χορηγίας θα πρέπει να παρουσιάζεται το σχετικό πιστοποιητικό από Διαπιστευμένο Φορέα.</a:t>
            </a:r>
          </a:p>
          <a:p>
            <a:pPr marL="457200" indent="-457200" algn="l">
              <a:buFont typeface="Wingdings" panose="05000000000000000000" pitchFamily="2" charset="2"/>
              <a:buChar char="§"/>
            </a:pPr>
            <a:endParaRPr lang="el-GR" sz="3200" b="0" i="1" dirty="0">
              <a:solidFill>
                <a:srgbClr val="35332E"/>
              </a:solidFill>
              <a:latin typeface="Arial"/>
              <a:ea typeface="Arial"/>
              <a:cs typeface="Arial"/>
            </a:endParaRPr>
          </a:p>
        </p:txBody>
      </p:sp>
      <p:grpSp>
        <p:nvGrpSpPr>
          <p:cNvPr id="20" name="Group">
            <a:extLst>
              <a:ext uri="{FF2B5EF4-FFF2-40B4-BE49-F238E27FC236}">
                <a16:creationId xmlns:a16="http://schemas.microsoft.com/office/drawing/2014/main" id="{00A48E2E-A72D-42ED-A215-2B3C7A73E89E}"/>
              </a:ext>
            </a:extLst>
          </p:cNvPr>
          <p:cNvGrpSpPr/>
          <p:nvPr/>
        </p:nvGrpSpPr>
        <p:grpSpPr>
          <a:xfrm>
            <a:off x="641119" y="12752380"/>
            <a:ext cx="23123433" cy="632791"/>
            <a:chOff x="0" y="0"/>
            <a:chExt cx="23123432" cy="632789"/>
          </a:xfrm>
        </p:grpSpPr>
        <p:pic>
          <p:nvPicPr>
            <p:cNvPr id="23" name="Image" descr="Image">
              <a:extLst>
                <a:ext uri="{FF2B5EF4-FFF2-40B4-BE49-F238E27FC236}">
                  <a16:creationId xmlns:a16="http://schemas.microsoft.com/office/drawing/2014/main" id="{A5B6D5E6-9B76-4D03-9111-DD99E6516616}"/>
                </a:ext>
              </a:extLst>
            </p:cNvPr>
            <p:cNvPicPr>
              <a:picLocks noChangeAspect="1"/>
            </p:cNvPicPr>
            <p:nvPr/>
          </p:nvPicPr>
          <p:blipFill>
            <a:blip r:embed="rId3"/>
            <a:stretch>
              <a:fillRect/>
            </a:stretch>
          </p:blipFill>
          <p:spPr>
            <a:xfrm>
              <a:off x="19153" y="527024"/>
              <a:ext cx="23063455" cy="105766"/>
            </a:xfrm>
            <a:prstGeom prst="rect">
              <a:avLst/>
            </a:prstGeom>
            <a:ln w="12700" cap="flat">
              <a:noFill/>
              <a:miter lim="400000"/>
            </a:ln>
            <a:effectLst/>
          </p:spPr>
        </p:pic>
        <p:pic>
          <p:nvPicPr>
            <p:cNvPr id="24" name="Image" descr="Image">
              <a:extLst>
                <a:ext uri="{FF2B5EF4-FFF2-40B4-BE49-F238E27FC236}">
                  <a16:creationId xmlns:a16="http://schemas.microsoft.com/office/drawing/2014/main" id="{679C97EA-4C03-45DB-BEDB-A2435EB3D348}"/>
                </a:ext>
              </a:extLst>
            </p:cNvPr>
            <p:cNvPicPr>
              <a:picLocks noChangeAspect="1"/>
            </p:cNvPicPr>
            <p:nvPr/>
          </p:nvPicPr>
          <p:blipFill>
            <a:blip r:embed="rId4"/>
            <a:stretch>
              <a:fillRect/>
            </a:stretch>
          </p:blipFill>
          <p:spPr>
            <a:xfrm>
              <a:off x="0" y="0"/>
              <a:ext cx="4000394" cy="408889"/>
            </a:xfrm>
            <a:prstGeom prst="rect">
              <a:avLst/>
            </a:prstGeom>
            <a:ln w="12700" cap="flat">
              <a:noFill/>
              <a:miter lim="400000"/>
            </a:ln>
            <a:effectLst/>
          </p:spPr>
        </p:pic>
        <p:sp>
          <p:nvSpPr>
            <p:cNvPr id="25" name="ΕΘΝΙΚΟ ΣΧΕΔΙΟ ΑΝΑΚΑΜΨΗΣ ΚΑΙ ΑΝΘΕΚΤΙΚΟΤΗΤΑΣ">
              <a:extLst>
                <a:ext uri="{FF2B5EF4-FFF2-40B4-BE49-F238E27FC236}">
                  <a16:creationId xmlns:a16="http://schemas.microsoft.com/office/drawing/2014/main" id="{BF163DC9-2FA6-42F5-98CB-5BBC1894F37A}"/>
                </a:ext>
              </a:extLst>
            </p:cNvPr>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sp>
        <p:nvSpPr>
          <p:cNvPr id="26" name="TextBox 25">
            <a:extLst>
              <a:ext uri="{FF2B5EF4-FFF2-40B4-BE49-F238E27FC236}">
                <a16:creationId xmlns:a16="http://schemas.microsoft.com/office/drawing/2014/main" id="{D7D19690-2C4C-483F-AA02-419171898422}"/>
              </a:ext>
            </a:extLst>
          </p:cNvPr>
          <p:cNvSpPr txBox="1"/>
          <p:nvPr/>
        </p:nvSpPr>
        <p:spPr>
          <a:xfrm>
            <a:off x="2141349" y="2147380"/>
            <a:ext cx="12284014" cy="707886"/>
          </a:xfrm>
          <a:prstGeom prst="rect">
            <a:avLst/>
          </a:prstGeom>
          <a:noFill/>
        </p:spPr>
        <p:txBody>
          <a:bodyPr wrap="square">
            <a:spAutoFit/>
          </a:bodyPr>
          <a:lstStyle/>
          <a:p>
            <a:pPr algn="l"/>
            <a:r>
              <a:rPr lang="el-GR" sz="4000" b="1" spc="300" dirty="0">
                <a:solidFill>
                  <a:srgbClr val="78C0E8"/>
                </a:solidFill>
                <a:latin typeface="Arial" panose="020B0604020202020204" pitchFamily="34" charset="0"/>
                <a:cs typeface="Arial" panose="020B0604020202020204" pitchFamily="34" charset="0"/>
              </a:rPr>
              <a:t>5. Γενικά έξοδα</a:t>
            </a:r>
          </a:p>
        </p:txBody>
      </p:sp>
      <p:pic>
        <p:nvPicPr>
          <p:cNvPr id="27" name="Picture 2" descr="Αλλαγές στην μεταποίηση-εμπορία γεωργικών προϊόντων και παρατάσεις στις  προθεσμίες">
            <a:extLst>
              <a:ext uri="{FF2B5EF4-FFF2-40B4-BE49-F238E27FC236}">
                <a16:creationId xmlns:a16="http://schemas.microsoft.com/office/drawing/2014/main" id="{52E78DC4-C2A7-4311-8403-D7426DD0F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2006" y="2621605"/>
            <a:ext cx="11455881" cy="76265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B871464B-95C8-4A36-9989-561B1D3235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80314" y="11948538"/>
            <a:ext cx="4043414" cy="884818"/>
          </a:xfrm>
          <a:prstGeom prst="rect">
            <a:avLst/>
          </a:prstGeom>
        </p:spPr>
      </p:pic>
    </p:spTree>
    <p:extLst>
      <p:ext uri="{BB962C8B-B14F-4D97-AF65-F5344CB8AC3E}">
        <p14:creationId xmlns:p14="http://schemas.microsoft.com/office/powerpoint/2010/main" val="89412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240" y="11620478"/>
            <a:ext cx="6035270" cy="1310516"/>
          </a:xfrm>
          <a:prstGeom prst="rect">
            <a:avLst/>
          </a:prstGeom>
        </p:spPr>
      </p:pic>
      <p:sp>
        <p:nvSpPr>
          <p:cNvPr id="11" name="Content Placeholder 2">
            <a:extLst>
              <a:ext uri="{FF2B5EF4-FFF2-40B4-BE49-F238E27FC236}">
                <a16:creationId xmlns:a16="http://schemas.microsoft.com/office/drawing/2014/main" id="{737A7F04-60A3-4F07-BB44-CB99CE39E065}"/>
              </a:ext>
            </a:extLst>
          </p:cNvPr>
          <p:cNvSpPr txBox="1">
            <a:spLocks/>
          </p:cNvSpPr>
          <p:nvPr/>
        </p:nvSpPr>
        <p:spPr>
          <a:xfrm>
            <a:off x="1633926" y="2625580"/>
            <a:ext cx="10095012" cy="9761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457200" indent="-457200" algn="l" eaLnBrk="1" hangingPunct="1">
              <a:lnSpc>
                <a:spcPts val="3500"/>
              </a:lnSpc>
              <a:buClr>
                <a:srgbClr val="407879"/>
              </a:buClr>
              <a:buFont typeface="Courier New" panose="02070309020205020404" pitchFamily="49" charset="0"/>
              <a:buChar char="o"/>
              <a:defRPr/>
            </a:pPr>
            <a:r>
              <a:rPr lang="el-GR" sz="3200" i="1" dirty="0">
                <a:solidFill>
                  <a:schemeClr val="tx1">
                    <a:lumMod val="75000"/>
                    <a:lumOff val="25000"/>
                  </a:schemeClr>
                </a:solidFill>
                <a:latin typeface="Arial"/>
                <a:ea typeface="Arial"/>
                <a:cs typeface="Arial"/>
                <a:sym typeface="Arial"/>
              </a:rPr>
              <a:t>Μεταχειρισμένα ή επισκευασμένα μηχανήματα/εξοπλισμός ή ανταλλακτικά για επιδιόρθωση υφιστάμενων μηχανημάτων.</a:t>
            </a:r>
          </a:p>
          <a:p>
            <a:pPr marL="457200" indent="-457200" algn="l" eaLnBrk="1" hangingPunct="1">
              <a:lnSpc>
                <a:spcPts val="3500"/>
              </a:lnSpc>
              <a:buClr>
                <a:srgbClr val="407879"/>
              </a:buClr>
              <a:buFont typeface="Courier New" panose="02070309020205020404" pitchFamily="49" charset="0"/>
              <a:buChar char="o"/>
              <a:defRPr/>
            </a:pPr>
            <a:endParaRPr lang="el-GR" sz="3200" i="1" dirty="0">
              <a:solidFill>
                <a:schemeClr val="tx1">
                  <a:lumMod val="75000"/>
                  <a:lumOff val="25000"/>
                </a:schemeClr>
              </a:solidFill>
              <a:latin typeface="Arial"/>
              <a:ea typeface="Arial"/>
              <a:cs typeface="Arial"/>
              <a:sym typeface="Arial"/>
            </a:endParaRPr>
          </a:p>
          <a:p>
            <a:pPr marL="457200" indent="-457200" algn="l" eaLnBrk="1" hangingPunct="1">
              <a:lnSpc>
                <a:spcPts val="3500"/>
              </a:lnSpc>
              <a:buClr>
                <a:srgbClr val="407879"/>
              </a:buClr>
              <a:buFont typeface="Courier New" panose="02070309020205020404" pitchFamily="49" charset="0"/>
              <a:buChar char="o"/>
              <a:defRPr/>
            </a:pPr>
            <a:r>
              <a:rPr lang="el-GR" sz="3200" i="1" dirty="0">
                <a:solidFill>
                  <a:schemeClr val="tx1">
                    <a:lumMod val="75000"/>
                    <a:lumOff val="25000"/>
                  </a:schemeClr>
                </a:solidFill>
                <a:latin typeface="Arial"/>
                <a:ea typeface="Arial"/>
                <a:cs typeface="Arial"/>
              </a:rPr>
              <a:t>Ο Φόρος Προστιθέμενης Αξίας (ΦΠΑ).</a:t>
            </a:r>
          </a:p>
          <a:p>
            <a:pPr marL="457200" indent="-457200" algn="l" eaLnBrk="1" hangingPunct="1">
              <a:lnSpc>
                <a:spcPts val="3500"/>
              </a:lnSpc>
              <a:buClr>
                <a:srgbClr val="407879"/>
              </a:buClr>
              <a:buFont typeface="Courier New" panose="02070309020205020404" pitchFamily="49" charset="0"/>
              <a:buChar char="o"/>
              <a:defRPr/>
            </a:pPr>
            <a:endParaRPr lang="el-GR" sz="3200" i="1" dirty="0">
              <a:solidFill>
                <a:schemeClr val="tx1">
                  <a:lumMod val="75000"/>
                  <a:lumOff val="25000"/>
                </a:schemeClr>
              </a:solidFill>
              <a:latin typeface="Arial"/>
              <a:ea typeface="Arial"/>
              <a:cs typeface="Arial"/>
            </a:endParaRPr>
          </a:p>
          <a:p>
            <a:pPr marL="457200" indent="-457200" algn="l" eaLnBrk="1" hangingPunct="1">
              <a:lnSpc>
                <a:spcPts val="3500"/>
              </a:lnSpc>
              <a:buClr>
                <a:srgbClr val="407879"/>
              </a:buClr>
              <a:buFont typeface="Courier New" panose="02070309020205020404" pitchFamily="49" charset="0"/>
              <a:buChar char="o"/>
              <a:defRPr/>
            </a:pPr>
            <a:r>
              <a:rPr lang="en-GB" sz="3200" i="1" dirty="0">
                <a:solidFill>
                  <a:schemeClr val="tx1">
                    <a:lumMod val="75000"/>
                    <a:lumOff val="25000"/>
                  </a:schemeClr>
                </a:solidFill>
                <a:latin typeface="Arial"/>
                <a:ea typeface="Arial"/>
                <a:cs typeface="Arial"/>
              </a:rPr>
              <a:t>Δ</a:t>
            </a:r>
            <a:r>
              <a:rPr lang="el-GR" sz="3200" i="1" dirty="0" err="1">
                <a:solidFill>
                  <a:schemeClr val="tx1">
                    <a:lumMod val="75000"/>
                    <a:lumOff val="25000"/>
                  </a:schemeClr>
                </a:solidFill>
                <a:latin typeface="Arial"/>
                <a:ea typeface="Arial"/>
                <a:cs typeface="Arial"/>
              </a:rPr>
              <a:t>απάνες</a:t>
            </a:r>
            <a:r>
              <a:rPr lang="el-GR" sz="3200" i="1" dirty="0">
                <a:solidFill>
                  <a:schemeClr val="tx1">
                    <a:lumMod val="75000"/>
                    <a:lumOff val="25000"/>
                  </a:schemeClr>
                </a:solidFill>
                <a:latin typeface="Arial"/>
                <a:ea typeface="Arial"/>
                <a:cs typeface="Arial"/>
              </a:rPr>
              <a:t> (στην ολότητα τους) των οποίων οι εργασίες </a:t>
            </a:r>
            <a:r>
              <a:rPr lang="en-GB" sz="3200" i="1" dirty="0" err="1">
                <a:solidFill>
                  <a:schemeClr val="tx1">
                    <a:lumMod val="75000"/>
                    <a:lumOff val="25000"/>
                  </a:schemeClr>
                </a:solidFill>
                <a:latin typeface="Arial"/>
                <a:ea typeface="Arial"/>
                <a:cs typeface="Arial"/>
              </a:rPr>
              <a:t>άρχισ</a:t>
            </a:r>
            <a:r>
              <a:rPr lang="en-GB" sz="3200" i="1" dirty="0">
                <a:solidFill>
                  <a:schemeClr val="tx1">
                    <a:lumMod val="75000"/>
                    <a:lumOff val="25000"/>
                  </a:schemeClr>
                </a:solidFill>
                <a:latin typeface="Arial"/>
                <a:ea typeface="Arial"/>
                <a:cs typeface="Arial"/>
              </a:rPr>
              <a:t>αν πριν από την ημερομηνία υποβολής της αίτησης</a:t>
            </a:r>
            <a:r>
              <a:rPr lang="el-GR" sz="3200" i="1" dirty="0">
                <a:solidFill>
                  <a:schemeClr val="tx1">
                    <a:lumMod val="75000"/>
                    <a:lumOff val="25000"/>
                  </a:schemeClr>
                </a:solidFill>
                <a:latin typeface="Arial"/>
                <a:ea typeface="Arial"/>
                <a:cs typeface="Arial"/>
              </a:rPr>
              <a:t>, </a:t>
            </a:r>
            <a:r>
              <a:rPr lang="en-GB" sz="3200" b="1" i="1" dirty="0" err="1">
                <a:solidFill>
                  <a:schemeClr val="tx1">
                    <a:lumMod val="75000"/>
                    <a:lumOff val="25000"/>
                  </a:schemeClr>
                </a:solidFill>
                <a:latin typeface="Arial"/>
                <a:ea typeface="Arial"/>
                <a:cs typeface="Arial"/>
              </a:rPr>
              <a:t>σε</a:t>
            </a:r>
            <a:r>
              <a:rPr lang="en-GB" sz="3200" b="1" i="1" dirty="0">
                <a:solidFill>
                  <a:schemeClr val="tx1">
                    <a:lumMod val="75000"/>
                    <a:lumOff val="25000"/>
                  </a:schemeClr>
                </a:solidFill>
                <a:latin typeface="Arial"/>
                <a:ea typeface="Arial"/>
                <a:cs typeface="Arial"/>
              </a:rPr>
              <a:t> π</a:t>
            </a:r>
            <a:r>
              <a:rPr lang="en-GB" sz="3200" b="1" i="1" dirty="0" err="1">
                <a:solidFill>
                  <a:schemeClr val="tx1">
                    <a:lumMod val="75000"/>
                    <a:lumOff val="25000"/>
                  </a:schemeClr>
                </a:solidFill>
                <a:latin typeface="Arial"/>
                <a:ea typeface="Arial"/>
                <a:cs typeface="Arial"/>
              </a:rPr>
              <a:t>ερί</a:t>
            </a:r>
            <a:r>
              <a:rPr lang="en-GB" sz="3200" b="1" i="1" dirty="0">
                <a:solidFill>
                  <a:schemeClr val="tx1">
                    <a:lumMod val="75000"/>
                    <a:lumOff val="25000"/>
                  </a:schemeClr>
                </a:solidFill>
                <a:latin typeface="Arial"/>
                <a:ea typeface="Arial"/>
                <a:cs typeface="Arial"/>
              </a:rPr>
              <a:t>πτωση επιλογής του </a:t>
            </a:r>
            <a:r>
              <a:rPr lang="el-GR" sz="3200" b="1" i="1" dirty="0">
                <a:solidFill>
                  <a:schemeClr val="tx1">
                    <a:lumMod val="75000"/>
                    <a:lumOff val="25000"/>
                  </a:schemeClr>
                </a:solidFill>
                <a:latin typeface="Arial"/>
                <a:ea typeface="Arial"/>
                <a:cs typeface="Arial"/>
              </a:rPr>
              <a:t>Απαλλακτικού </a:t>
            </a:r>
            <a:r>
              <a:rPr lang="en-GB" sz="3200" b="1" i="1" dirty="0">
                <a:solidFill>
                  <a:schemeClr val="tx1">
                    <a:lumMod val="75000"/>
                    <a:lumOff val="25000"/>
                  </a:schemeClr>
                </a:solidFill>
                <a:latin typeface="Arial"/>
                <a:ea typeface="Arial"/>
                <a:cs typeface="Arial"/>
              </a:rPr>
              <a:t>Καν. αριθ.702/2014</a:t>
            </a:r>
            <a:r>
              <a:rPr lang="el-GR" sz="3200" i="1" dirty="0">
                <a:solidFill>
                  <a:schemeClr val="tx1">
                    <a:lumMod val="75000"/>
                    <a:lumOff val="25000"/>
                  </a:schemeClr>
                </a:solidFill>
                <a:latin typeface="Arial"/>
                <a:ea typeface="Arial"/>
                <a:cs typeface="Arial"/>
              </a:rPr>
              <a:t>.</a:t>
            </a:r>
            <a:r>
              <a:rPr lang="en-US" sz="3200" i="1" dirty="0">
                <a:solidFill>
                  <a:schemeClr val="tx1">
                    <a:lumMod val="75000"/>
                    <a:lumOff val="25000"/>
                  </a:schemeClr>
                </a:solidFill>
                <a:latin typeface="Arial"/>
                <a:ea typeface="Arial"/>
                <a:cs typeface="Arial"/>
              </a:rPr>
              <a:t> </a:t>
            </a:r>
            <a:r>
              <a:rPr lang="el-GR" sz="3200" i="1" dirty="0">
                <a:solidFill>
                  <a:schemeClr val="tx1">
                    <a:lumMod val="75000"/>
                    <a:lumOff val="25000"/>
                  </a:schemeClr>
                </a:solidFill>
                <a:latin typeface="Arial"/>
                <a:ea typeface="Arial"/>
                <a:cs typeface="Arial"/>
                <a:sym typeface="Arial"/>
              </a:rPr>
              <a:t>Ως έναρξη εργασιών θα θεωρείται το ξεκίνημα των κατασκευαστικών εργασιών είτε η πρώτη νομικά δεσμευτική ανάληψη υποχρέωσης για την</a:t>
            </a:r>
            <a:r>
              <a:rPr lang="en-US" sz="3200" i="1" dirty="0">
                <a:solidFill>
                  <a:schemeClr val="tx1">
                    <a:lumMod val="75000"/>
                    <a:lumOff val="25000"/>
                  </a:schemeClr>
                </a:solidFill>
                <a:latin typeface="Arial"/>
                <a:ea typeface="Arial"/>
                <a:cs typeface="Arial"/>
                <a:sym typeface="Arial"/>
              </a:rPr>
              <a:t> </a:t>
            </a:r>
            <a:r>
              <a:rPr lang="el-GR" sz="3200" i="1" dirty="0">
                <a:solidFill>
                  <a:schemeClr val="tx1">
                    <a:lumMod val="75000"/>
                    <a:lumOff val="25000"/>
                  </a:schemeClr>
                </a:solidFill>
                <a:latin typeface="Arial"/>
                <a:ea typeface="Arial"/>
                <a:cs typeface="Arial"/>
                <a:sym typeface="Arial"/>
              </a:rPr>
              <a:t>παραγγελία εξοπλισμού ή τη χρήση υπηρεσιών, </a:t>
            </a:r>
            <a:r>
              <a:rPr lang="el-GR" sz="3200" i="1" u="sng" dirty="0">
                <a:solidFill>
                  <a:schemeClr val="tx1">
                    <a:lumMod val="75000"/>
                    <a:lumOff val="25000"/>
                  </a:schemeClr>
                </a:solidFill>
                <a:latin typeface="Arial"/>
                <a:ea typeface="Arial"/>
                <a:cs typeface="Arial"/>
                <a:sym typeface="Arial"/>
              </a:rPr>
              <a:t>εκτός</a:t>
            </a:r>
            <a:r>
              <a:rPr lang="el-GR" sz="3200" i="1" dirty="0">
                <a:solidFill>
                  <a:schemeClr val="tx1">
                    <a:lumMod val="75000"/>
                    <a:lumOff val="25000"/>
                  </a:schemeClr>
                </a:solidFill>
                <a:latin typeface="Arial"/>
                <a:ea typeface="Arial"/>
                <a:cs typeface="Arial"/>
                <a:sym typeface="Arial"/>
              </a:rPr>
              <a:t> των προκαταρκτικών μελετών σκοπιμότητας.</a:t>
            </a:r>
          </a:p>
          <a:p>
            <a:pPr marL="457200" indent="-457200" algn="l" eaLnBrk="1" hangingPunct="1">
              <a:lnSpc>
                <a:spcPts val="3500"/>
              </a:lnSpc>
              <a:buClr>
                <a:srgbClr val="407879"/>
              </a:buClr>
              <a:buFont typeface="Courier New" panose="02070309020205020404" pitchFamily="49" charset="0"/>
              <a:buChar char="o"/>
              <a:defRPr/>
            </a:pPr>
            <a:endParaRPr lang="el-GR" sz="3200" i="1" dirty="0">
              <a:solidFill>
                <a:schemeClr val="tx1">
                  <a:lumMod val="75000"/>
                  <a:lumOff val="25000"/>
                </a:schemeClr>
              </a:solidFill>
              <a:latin typeface="Arial"/>
              <a:ea typeface="Arial"/>
              <a:cs typeface="Arial"/>
              <a:sym typeface="Arial"/>
            </a:endParaRPr>
          </a:p>
          <a:p>
            <a:pPr marL="457200" indent="-457200" algn="l" eaLnBrk="1" hangingPunct="1">
              <a:lnSpc>
                <a:spcPts val="3500"/>
              </a:lnSpc>
              <a:buClr>
                <a:srgbClr val="407879"/>
              </a:buClr>
              <a:buFont typeface="Courier New" panose="02070309020205020404" pitchFamily="49" charset="0"/>
              <a:buChar char="o"/>
              <a:defRPr/>
            </a:pPr>
            <a:r>
              <a:rPr lang="el-GR" sz="3200" i="1" dirty="0">
                <a:solidFill>
                  <a:schemeClr val="tx1">
                    <a:lumMod val="75000"/>
                    <a:lumOff val="25000"/>
                  </a:schemeClr>
                </a:solidFill>
                <a:latin typeface="Arial"/>
                <a:ea typeface="Arial"/>
                <a:cs typeface="Arial"/>
                <a:sym typeface="Arial"/>
              </a:rPr>
              <a:t>Δ</a:t>
            </a:r>
            <a:r>
              <a:rPr lang="el-GR" sz="3200" i="1" dirty="0">
                <a:solidFill>
                  <a:schemeClr val="tx1">
                    <a:lumMod val="75000"/>
                    <a:lumOff val="25000"/>
                  </a:schemeClr>
                </a:solidFill>
                <a:latin typeface="Arial"/>
                <a:ea typeface="Arial"/>
                <a:cs typeface="Arial"/>
              </a:rPr>
              <a:t>απάνες (προκαταβολές, πληρωμές έναντι παραγγελιών κλπ) που πραγματοποιήθηκαν πριν από την ημερομηνία υποβολής της αίτησης, </a:t>
            </a:r>
            <a:r>
              <a:rPr lang="el-GR" sz="3200" b="1" i="1" dirty="0">
                <a:solidFill>
                  <a:schemeClr val="tx1">
                    <a:lumMod val="75000"/>
                    <a:lumOff val="25000"/>
                  </a:schemeClr>
                </a:solidFill>
                <a:latin typeface="Arial"/>
                <a:ea typeface="Arial"/>
                <a:cs typeface="Arial"/>
              </a:rPr>
              <a:t>σε περίπτωση επιλογής του Καν. αριθ.1407/2013 (</a:t>
            </a:r>
            <a:r>
              <a:rPr lang="en-US" sz="3200" b="1" i="1" dirty="0">
                <a:solidFill>
                  <a:schemeClr val="tx1">
                    <a:lumMod val="75000"/>
                    <a:lumOff val="25000"/>
                  </a:schemeClr>
                </a:solidFill>
                <a:latin typeface="Arial"/>
                <a:ea typeface="Arial"/>
                <a:cs typeface="Arial"/>
              </a:rPr>
              <a:t>De Minimis</a:t>
            </a:r>
            <a:r>
              <a:rPr lang="el-GR" sz="3200" b="1" i="1" dirty="0">
                <a:solidFill>
                  <a:schemeClr val="tx1">
                    <a:lumMod val="75000"/>
                    <a:lumOff val="25000"/>
                  </a:schemeClr>
                </a:solidFill>
                <a:latin typeface="Arial"/>
                <a:ea typeface="Arial"/>
                <a:cs typeface="Arial"/>
              </a:rPr>
              <a:t>).</a:t>
            </a:r>
            <a:endParaRPr lang="en-US" sz="3200" b="1" i="1" dirty="0">
              <a:solidFill>
                <a:schemeClr val="tx1">
                  <a:lumMod val="75000"/>
                  <a:lumOff val="25000"/>
                </a:schemeClr>
              </a:solidFill>
              <a:latin typeface="Arial"/>
              <a:ea typeface="Arial"/>
              <a:cs typeface="Arial"/>
            </a:endParaRPr>
          </a:p>
          <a:p>
            <a:pPr marL="457200" indent="-457200" algn="l" hangingPunct="1">
              <a:lnSpc>
                <a:spcPct val="160000"/>
              </a:lnSpc>
              <a:buClr>
                <a:srgbClr val="407879"/>
              </a:buClr>
              <a:buFont typeface="Wingdings" panose="05000000000000000000" pitchFamily="2" charset="2"/>
              <a:buChar char="v"/>
              <a:defRPr/>
            </a:pPr>
            <a:endParaRPr lang="en-US" sz="3200" spc="150" dirty="0">
              <a:solidFill>
                <a:schemeClr val="tx1"/>
              </a:solidFill>
              <a:latin typeface="Arial"/>
              <a:cs typeface="Arial"/>
            </a:endParaRPr>
          </a:p>
          <a:p>
            <a:pPr algn="l" eaLnBrk="1" hangingPunct="1">
              <a:lnSpc>
                <a:spcPct val="150000"/>
              </a:lnSpc>
              <a:buClr>
                <a:srgbClr val="407879"/>
              </a:buClr>
              <a:defRPr/>
            </a:pPr>
            <a:endParaRPr lang="el-GR" sz="3200" spc="150" dirty="0">
              <a:solidFill>
                <a:schemeClr val="tx1">
                  <a:lumMod val="75000"/>
                  <a:lumOff val="25000"/>
                </a:schemeClr>
              </a:solidFill>
              <a:latin typeface="Arial"/>
              <a:cs typeface="Arial"/>
            </a:endParaRPr>
          </a:p>
          <a:p>
            <a:pPr marL="571500" indent="-571500" algn="l" eaLnBrk="1" hangingPunct="1">
              <a:lnSpc>
                <a:spcPct val="150000"/>
              </a:lnSpc>
              <a:buClr>
                <a:srgbClr val="407879"/>
              </a:buClr>
              <a:buFont typeface="Wingdings" panose="05000000000000000000" pitchFamily="2" charset="2"/>
              <a:buChar char="v"/>
              <a:defRPr/>
            </a:pPr>
            <a:endParaRPr lang="el-GR" sz="3200" dirty="0">
              <a:solidFill>
                <a:srgbClr val="5E5E5E"/>
              </a:solidFill>
              <a:latin typeface="Arial"/>
              <a:cs typeface="Arial"/>
            </a:endParaRPr>
          </a:p>
          <a:p>
            <a:pPr algn="l" hangingPunct="1">
              <a:defRPr/>
            </a:pPr>
            <a:endParaRPr lang="en-GB" sz="3200" dirty="0"/>
          </a:p>
        </p:txBody>
      </p:sp>
      <p:pic>
        <p:nvPicPr>
          <p:cNvPr id="14" name="Picture 13" descr="Graphical user interface, text&#10;&#10;Description automatically generated">
            <a:extLst>
              <a:ext uri="{FF2B5EF4-FFF2-40B4-BE49-F238E27FC236}">
                <a16:creationId xmlns:a16="http://schemas.microsoft.com/office/drawing/2014/main" id="{ADB137C7-0D8A-45A5-9CF1-62FFDFCA5F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240" y="12021935"/>
            <a:ext cx="6035270" cy="1310516"/>
          </a:xfrm>
          <a:prstGeom prst="rect">
            <a:avLst/>
          </a:prstGeom>
        </p:spPr>
      </p:pic>
      <p:sp>
        <p:nvSpPr>
          <p:cNvPr id="8" name="Rectangle 7">
            <a:extLst>
              <a:ext uri="{FF2B5EF4-FFF2-40B4-BE49-F238E27FC236}">
                <a16:creationId xmlns:a16="http://schemas.microsoft.com/office/drawing/2014/main" id="{26CDDF5E-0637-4172-9111-746F308AA0B1}"/>
              </a:ext>
            </a:extLst>
          </p:cNvPr>
          <p:cNvSpPr/>
          <p:nvPr/>
        </p:nvSpPr>
        <p:spPr>
          <a:xfrm>
            <a:off x="1633926" y="963856"/>
            <a:ext cx="21403963" cy="1938992"/>
          </a:xfrm>
          <a:prstGeom prst="rect">
            <a:avLst/>
          </a:prstGeom>
        </p:spPr>
        <p:txBody>
          <a:bodyPr wrap="square">
            <a:spAutoFit/>
          </a:bodyPr>
          <a:lstStyle/>
          <a:p>
            <a:pPr algn="l"/>
            <a:r>
              <a:rPr lang="el-GR" sz="6000" b="1" dirty="0">
                <a:solidFill>
                  <a:srgbClr val="4B6EAF"/>
                </a:solidFill>
                <a:latin typeface="Arial"/>
                <a:cs typeface="Arial"/>
              </a:rPr>
              <a:t>Δεν αποτελούν επιλέξιμες δαπάνες</a:t>
            </a:r>
            <a:endParaRPr lang="en-GB" sz="6000" b="1" dirty="0">
              <a:solidFill>
                <a:srgbClr val="4B6EAF"/>
              </a:solidFill>
              <a:latin typeface="Arial"/>
              <a:cs typeface="Arial"/>
            </a:endParaRPr>
          </a:p>
          <a:p>
            <a:pPr algn="l"/>
            <a:endParaRPr lang="el-GR" sz="6000" b="1" dirty="0">
              <a:solidFill>
                <a:srgbClr val="4B6EAF"/>
              </a:solidFill>
              <a:latin typeface="Arial"/>
              <a:cs typeface="Arial"/>
            </a:endParaRPr>
          </a:p>
        </p:txBody>
      </p:sp>
      <p:pic>
        <p:nvPicPr>
          <p:cNvPr id="3" name="Picture 2">
            <a:extLst>
              <a:ext uri="{FF2B5EF4-FFF2-40B4-BE49-F238E27FC236}">
                <a16:creationId xmlns:a16="http://schemas.microsoft.com/office/drawing/2014/main" id="{0A592FF7-623B-47DD-A517-23B5EFF6E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0" y="2477189"/>
            <a:ext cx="13708079" cy="9143289"/>
          </a:xfrm>
          <a:prstGeom prst="rect">
            <a:avLst/>
          </a:prstGeom>
        </p:spPr>
      </p:pic>
      <p:grpSp>
        <p:nvGrpSpPr>
          <p:cNvPr id="13" name="Group">
            <a:extLst>
              <a:ext uri="{FF2B5EF4-FFF2-40B4-BE49-F238E27FC236}">
                <a16:creationId xmlns:a16="http://schemas.microsoft.com/office/drawing/2014/main" id="{4203609E-7ED4-40F8-AF19-F3CF5712CD59}"/>
              </a:ext>
            </a:extLst>
          </p:cNvPr>
          <p:cNvGrpSpPr/>
          <p:nvPr/>
        </p:nvGrpSpPr>
        <p:grpSpPr>
          <a:xfrm>
            <a:off x="641119" y="12752380"/>
            <a:ext cx="23123433" cy="632791"/>
            <a:chOff x="0" y="0"/>
            <a:chExt cx="23123432" cy="632789"/>
          </a:xfrm>
        </p:grpSpPr>
        <p:pic>
          <p:nvPicPr>
            <p:cNvPr id="15" name="Image" descr="Image">
              <a:extLst>
                <a:ext uri="{FF2B5EF4-FFF2-40B4-BE49-F238E27FC236}">
                  <a16:creationId xmlns:a16="http://schemas.microsoft.com/office/drawing/2014/main" id="{6BADCDBC-8635-451F-90AB-8791441320E6}"/>
                </a:ext>
              </a:extLst>
            </p:cNvPr>
            <p:cNvPicPr>
              <a:picLocks noChangeAspect="1"/>
            </p:cNvPicPr>
            <p:nvPr/>
          </p:nvPicPr>
          <p:blipFill>
            <a:blip r:embed="rId5"/>
            <a:stretch>
              <a:fillRect/>
            </a:stretch>
          </p:blipFill>
          <p:spPr>
            <a:xfrm>
              <a:off x="19153" y="527024"/>
              <a:ext cx="23063455" cy="105766"/>
            </a:xfrm>
            <a:prstGeom prst="rect">
              <a:avLst/>
            </a:prstGeom>
            <a:ln w="12700" cap="flat">
              <a:noFill/>
              <a:miter lim="400000"/>
            </a:ln>
            <a:effectLst/>
          </p:spPr>
        </p:pic>
        <p:pic>
          <p:nvPicPr>
            <p:cNvPr id="16" name="Image" descr="Image">
              <a:extLst>
                <a:ext uri="{FF2B5EF4-FFF2-40B4-BE49-F238E27FC236}">
                  <a16:creationId xmlns:a16="http://schemas.microsoft.com/office/drawing/2014/main" id="{67762D15-8198-484E-868D-3D086EF3F344}"/>
                </a:ext>
              </a:extLst>
            </p:cNvPr>
            <p:cNvPicPr>
              <a:picLocks noChangeAspect="1"/>
            </p:cNvPicPr>
            <p:nvPr/>
          </p:nvPicPr>
          <p:blipFill>
            <a:blip r:embed="rId6"/>
            <a:stretch>
              <a:fillRect/>
            </a:stretch>
          </p:blipFill>
          <p:spPr>
            <a:xfrm>
              <a:off x="0" y="0"/>
              <a:ext cx="4000394" cy="408889"/>
            </a:xfrm>
            <a:prstGeom prst="rect">
              <a:avLst/>
            </a:prstGeom>
            <a:ln w="12700" cap="flat">
              <a:noFill/>
              <a:miter lim="400000"/>
            </a:ln>
            <a:effectLst/>
          </p:spPr>
        </p:pic>
        <p:sp>
          <p:nvSpPr>
            <p:cNvPr id="17" name="ΕΘΝΙΚΟ ΣΧΕΔΙΟ ΑΝΑΚΑΜΨΗΣ ΚΑΙ ΑΝΘΕΚΤΙΚΟΤΗΤΑΣ">
              <a:extLst>
                <a:ext uri="{FF2B5EF4-FFF2-40B4-BE49-F238E27FC236}">
                  <a16:creationId xmlns:a16="http://schemas.microsoft.com/office/drawing/2014/main" id="{3676C917-49E0-4252-ACA1-285C25F3FE77}"/>
                </a:ext>
              </a:extLst>
            </p:cNvPr>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pic>
        <p:nvPicPr>
          <p:cNvPr id="18" name="Picture 17">
            <a:extLst>
              <a:ext uri="{FF2B5EF4-FFF2-40B4-BE49-F238E27FC236}">
                <a16:creationId xmlns:a16="http://schemas.microsoft.com/office/drawing/2014/main" id="{E79D3512-7EE9-40B0-A8B0-96A4BAA979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80314" y="11948538"/>
            <a:ext cx="4043414" cy="884818"/>
          </a:xfrm>
          <a:prstGeom prst="rect">
            <a:avLst/>
          </a:prstGeom>
        </p:spPr>
      </p:pic>
    </p:spTree>
    <p:extLst>
      <p:ext uri="{BB962C8B-B14F-4D97-AF65-F5344CB8AC3E}">
        <p14:creationId xmlns:p14="http://schemas.microsoft.com/office/powerpoint/2010/main" val="345558341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84.jpg">
            <a:extLst>
              <a:ext uri="{FF2B5EF4-FFF2-40B4-BE49-F238E27FC236}">
                <a16:creationId xmlns:a16="http://schemas.microsoft.com/office/drawing/2014/main" id="{0136AF3E-23F9-40CD-92F1-DD48A0E2DDD5}"/>
              </a:ext>
            </a:extLst>
          </p:cNvPr>
          <p:cNvPicPr>
            <a:picLocks noChangeAspect="1"/>
          </p:cNvPicPr>
          <p:nvPr/>
        </p:nvPicPr>
        <p:blipFill>
          <a:blip r:embed="rId2" cstate="print"/>
          <a:stretch>
            <a:fillRect/>
          </a:stretch>
        </p:blipFill>
        <p:spPr>
          <a:xfrm>
            <a:off x="8923660" y="-1586528"/>
            <a:ext cx="15891661" cy="17592287"/>
          </a:xfrm>
          <a:prstGeom prst="rect">
            <a:avLst/>
          </a:prstGeom>
        </p:spPr>
      </p:pic>
      <p:sp>
        <p:nvSpPr>
          <p:cNvPr id="187" name="Lorem ipsum dolor sit amet, consectetuer adi…"/>
          <p:cNvSpPr txBox="1"/>
          <p:nvPr/>
        </p:nvSpPr>
        <p:spPr>
          <a:xfrm>
            <a:off x="2309346" y="1288604"/>
            <a:ext cx="9523537" cy="28725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6000" b="1">
                <a:solidFill>
                  <a:srgbClr val="67B2E2"/>
                </a:solidFill>
                <a:latin typeface="Gotham Greek Book"/>
                <a:ea typeface="Gotham Greek Book"/>
                <a:cs typeface="Gotham Greek Book"/>
                <a:sym typeface="Gotham Greek Book"/>
              </a:defRPr>
            </a:pPr>
            <a:r>
              <a:rPr lang="el-GR" dirty="0">
                <a:latin typeface="Arial"/>
                <a:cs typeface="Arial"/>
              </a:rPr>
              <a:t>Ηλεκτρονικά </a:t>
            </a:r>
            <a:br>
              <a:rPr lang="el-GR" dirty="0">
                <a:latin typeface="Arial"/>
                <a:cs typeface="Arial"/>
              </a:rPr>
            </a:br>
            <a:r>
              <a:rPr lang="el-GR" dirty="0">
                <a:latin typeface="Arial"/>
                <a:cs typeface="Arial"/>
              </a:rPr>
              <a:t>οι αιτήσεις, μέχρι </a:t>
            </a:r>
            <a:br>
              <a:rPr lang="el-GR" dirty="0">
                <a:latin typeface="Arial"/>
                <a:cs typeface="Arial"/>
              </a:rPr>
            </a:br>
            <a:r>
              <a:rPr lang="el-GR" dirty="0">
                <a:latin typeface="Arial"/>
                <a:cs typeface="Arial"/>
              </a:rPr>
              <a:t>24 Ιουνίου 2022</a:t>
            </a:r>
            <a:endParaRPr dirty="0">
              <a:latin typeface="Arial"/>
              <a:cs typeface="Arial"/>
            </a:endParaRPr>
          </a:p>
        </p:txBody>
      </p:sp>
      <p:sp>
        <p:nvSpPr>
          <p:cNvPr id="188"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309346" y="5066463"/>
            <a:ext cx="5557945" cy="764420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r>
              <a:rPr lang="el-GR" sz="3200" b="0" dirty="0">
                <a:latin typeface="Arial"/>
                <a:cs typeface="Arial"/>
              </a:rPr>
              <a:t>Οι ενδιαφερόμενοι μπορούν να υποβάλουν τις αιτήσεις τους μέσω του ηλεκτρονικού Συστήματος Σχεδίων Χορηγιών του Υπουργείου Ενέργειας, Εμπορίου και Βιομηχανίας.</a:t>
            </a:r>
          </a:p>
          <a:p>
            <a:endParaRPr lang="el-GR" sz="3200" b="0" dirty="0">
              <a:latin typeface="Arial"/>
              <a:cs typeface="Arial"/>
            </a:endParaRPr>
          </a:p>
          <a:p>
            <a:r>
              <a:rPr lang="el-GR" sz="3200" b="0" dirty="0">
                <a:latin typeface="Arial"/>
                <a:cs typeface="Arial"/>
              </a:rPr>
              <a:t>Η πρόσκληση ξεκίνησε την 1</a:t>
            </a:r>
            <a:r>
              <a:rPr lang="el-GR" sz="3200" b="0" baseline="30000" dirty="0">
                <a:latin typeface="Arial"/>
                <a:cs typeface="Arial"/>
              </a:rPr>
              <a:t>η</a:t>
            </a:r>
            <a:r>
              <a:rPr lang="el-GR" sz="3200" b="0" dirty="0">
                <a:latin typeface="Arial"/>
                <a:cs typeface="Arial"/>
              </a:rPr>
              <a:t> Μαρτίου 2022 και θα παραμείνει ανοικτή μέχρι τις 24 Ιουνίου 2022 ή μέχρι εξαντλήσεως του διαθέσιμου προϋπολογισμού.</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15" name="Picture 14" descr="20944104.jpg">
            <a:extLst>
              <a:ext uri="{FF2B5EF4-FFF2-40B4-BE49-F238E27FC236}">
                <a16:creationId xmlns:a16="http://schemas.microsoft.com/office/drawing/2014/main" id="{CB5719AE-6536-4688-952D-91770990823F}"/>
              </a:ext>
            </a:extLst>
          </p:cNvPr>
          <p:cNvPicPr>
            <a:picLocks noChangeAspect="1"/>
          </p:cNvPicPr>
          <p:nvPr/>
        </p:nvPicPr>
        <p:blipFill>
          <a:blip r:embed="rId3" cstate="print"/>
          <a:stretch>
            <a:fillRect/>
          </a:stretch>
        </p:blipFill>
        <p:spPr>
          <a:xfrm>
            <a:off x="13106362" y="3960133"/>
            <a:ext cx="11773671" cy="7009800"/>
          </a:xfrm>
          <a:prstGeom prst="rect">
            <a:avLst/>
          </a:prstGeom>
        </p:spPr>
      </p:pic>
      <p:sp>
        <p:nvSpPr>
          <p:cNvPr id="17" name="Rectangle"/>
          <p:cNvSpPr/>
          <p:nvPr/>
        </p:nvSpPr>
        <p:spPr>
          <a:xfrm>
            <a:off x="-69157" y="783626"/>
            <a:ext cx="24522313" cy="1274241"/>
          </a:xfrm>
          <a:prstGeom prst="rect">
            <a:avLst/>
          </a:prstGeom>
          <a:solidFill>
            <a:srgbClr val="78C0E8"/>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357" name="Google Shape;357;gd9198c20fc_2_82"/>
          <p:cNvSpPr txBox="1"/>
          <p:nvPr/>
        </p:nvSpPr>
        <p:spPr>
          <a:xfrm>
            <a:off x="701153" y="915479"/>
            <a:ext cx="23063400" cy="1010533"/>
          </a:xfrm>
          <a:prstGeom prst="rect">
            <a:avLst/>
          </a:prstGeom>
          <a:noFill/>
          <a:ln>
            <a:noFill/>
          </a:ln>
        </p:spPr>
        <p:txBody>
          <a:bodyPr spcFirstLastPara="1" wrap="square" lIns="50800" tIns="50800" rIns="50800" bIns="50800" anchor="ctr" anchorCtr="0">
            <a:spAutoFit/>
          </a:bodyPr>
          <a:lstStyle/>
          <a:p>
            <a:pPr algn="l">
              <a:spcAft>
                <a:spcPts val="600"/>
              </a:spcAft>
            </a:pPr>
            <a:r>
              <a:rPr lang="el-GR" sz="5400" b="1" dirty="0">
                <a:solidFill>
                  <a:srgbClr val="4B6EAF"/>
                </a:solidFill>
                <a:latin typeface="Arial" panose="020B0604020202020204" pitchFamily="34" charset="0"/>
                <a:cs typeface="Arial" panose="020B0604020202020204" pitchFamily="34" charset="0"/>
              </a:rPr>
              <a:t>Διαδικασία εξέτασης, αξιολόγησης και βα</a:t>
            </a:r>
            <a:r>
              <a:rPr lang="el-GR" sz="5400" dirty="0">
                <a:solidFill>
                  <a:srgbClr val="4B6EAF"/>
                </a:solidFill>
                <a:latin typeface="Arial" panose="020B0604020202020204" pitchFamily="34" charset="0"/>
                <a:cs typeface="Arial" panose="020B0604020202020204" pitchFamily="34" charset="0"/>
              </a:rPr>
              <a:t>θμολόγησης προτάσεων</a:t>
            </a:r>
            <a:endParaRPr lang="en-US" sz="5400" b="1" dirty="0">
              <a:latin typeface="Arial" panose="020B0604020202020204" pitchFamily="34" charset="0"/>
              <a:ea typeface="Calibri" panose="020F0502020204030204" pitchFamily="34" charset="0"/>
              <a:cs typeface="Arial" panose="020B0604020202020204" pitchFamily="34" charset="0"/>
            </a:endParaRPr>
          </a:p>
        </p:txBody>
      </p:sp>
      <p:grpSp>
        <p:nvGrpSpPr>
          <p:cNvPr id="18" name="Group"/>
          <p:cNvGrpSpPr/>
          <p:nvPr/>
        </p:nvGrpSpPr>
        <p:grpSpPr>
          <a:xfrm>
            <a:off x="641119" y="12652846"/>
            <a:ext cx="23123433" cy="632791"/>
            <a:chOff x="0" y="0"/>
            <a:chExt cx="23123432" cy="632789"/>
          </a:xfrm>
        </p:grpSpPr>
        <p:pic>
          <p:nvPicPr>
            <p:cNvPr id="19" name="Image" descr="Image"/>
            <p:cNvPicPr>
              <a:picLocks noChangeAspect="1"/>
            </p:cNvPicPr>
            <p:nvPr/>
          </p:nvPicPr>
          <p:blipFill>
            <a:blip r:embed="rId4"/>
            <a:stretch>
              <a:fillRect/>
            </a:stretch>
          </p:blipFill>
          <p:spPr>
            <a:xfrm>
              <a:off x="19153" y="527024"/>
              <a:ext cx="23063455" cy="105766"/>
            </a:xfrm>
            <a:prstGeom prst="rect">
              <a:avLst/>
            </a:prstGeom>
            <a:ln w="12700" cap="flat">
              <a:noFill/>
              <a:miter lim="400000"/>
            </a:ln>
            <a:effectLst/>
          </p:spPr>
        </p:pic>
        <p:pic>
          <p:nvPicPr>
            <p:cNvPr id="20" name="Image" descr="Image"/>
            <p:cNvPicPr>
              <a:picLocks noChangeAspect="1"/>
            </p:cNvPicPr>
            <p:nvPr/>
          </p:nvPicPr>
          <p:blipFill>
            <a:blip r:embed="rId5"/>
            <a:stretch>
              <a:fillRect/>
            </a:stretch>
          </p:blipFill>
          <p:spPr>
            <a:xfrm>
              <a:off x="0" y="0"/>
              <a:ext cx="4000394" cy="408889"/>
            </a:xfrm>
            <a:prstGeom prst="rect">
              <a:avLst/>
            </a:prstGeom>
            <a:ln w="12700" cap="flat">
              <a:noFill/>
              <a:miter lim="400000"/>
            </a:ln>
            <a:effectLst/>
          </p:spPr>
        </p:pic>
        <p:sp>
          <p:nvSpPr>
            <p:cNvPr id="21" name="ΕΘΝΙΚΟ ΣΧΕΔΙΟ ΑΝΑΚΑΜΨΗΣ ΚΑΙ ΑΝΘΕΚΤΙΚΟΤΗΤΑΣ"/>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rPr dirty="0"/>
                <a:t>ΕΘΝΙΚΟ ΣΧΕΔΙΟ ΑΝΑΚΑΜΨΗΣ ΚΑΙ ΑΝΘΕΚΤΙΚΟΤΗΤΑΣ</a:t>
              </a:r>
            </a:p>
          </p:txBody>
        </p:sp>
      </p:grpSp>
      <p:sp>
        <p:nvSpPr>
          <p:cNvPr id="10" name="Google Shape;140;p9">
            <a:extLst>
              <a:ext uri="{FF2B5EF4-FFF2-40B4-BE49-F238E27FC236}">
                <a16:creationId xmlns:a16="http://schemas.microsoft.com/office/drawing/2014/main" id="{9C166C54-1172-E642-B8A9-7CF7612CB229}"/>
              </a:ext>
            </a:extLst>
          </p:cNvPr>
          <p:cNvSpPr txBox="1"/>
          <p:nvPr/>
        </p:nvSpPr>
        <p:spPr>
          <a:xfrm>
            <a:off x="1166483" y="2591198"/>
            <a:ext cx="13059471" cy="9001292"/>
          </a:xfrm>
          <a:prstGeom prst="rect">
            <a:avLst/>
          </a:prstGeom>
          <a:noFill/>
          <a:ln>
            <a:noFill/>
          </a:ln>
        </p:spPr>
        <p:txBody>
          <a:bodyPr spcFirstLastPara="1" wrap="square" lIns="50800" tIns="50800" rIns="50800" bIns="50800" anchor="t" anchorCtr="0">
            <a:noAutofit/>
          </a:bodyPr>
          <a:lstStyle/>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r>
              <a:rPr lang="el-GR" sz="2800" b="1" i="1" u="none" strike="noStrike" cap="none" dirty="0">
                <a:solidFill>
                  <a:schemeClr val="tx1"/>
                </a:solidFill>
                <a:latin typeface="Arial"/>
                <a:ea typeface="Arial"/>
                <a:cs typeface="Arial"/>
                <a:sym typeface="Arial"/>
              </a:rPr>
              <a:t>Η διαδικασία αξιολόγησης των αιτήσεων θα είναι άμεση, με βάση την ημερομηνία υποβολής τους.</a:t>
            </a:r>
          </a:p>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endParaRPr lang="el-GR" sz="2800" b="1" i="1" u="none" strike="noStrike" cap="none" dirty="0">
              <a:solidFill>
                <a:schemeClr val="tx1"/>
              </a:solidFill>
              <a:latin typeface="Arial"/>
              <a:ea typeface="Arial"/>
              <a:cs typeface="Arial"/>
              <a:sym typeface="Arial"/>
            </a:endParaRPr>
          </a:p>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r>
              <a:rPr lang="el-GR" sz="2800" b="1" i="1" u="none" strike="noStrike" cap="none" dirty="0">
                <a:solidFill>
                  <a:schemeClr val="tx1"/>
                </a:solidFill>
                <a:latin typeface="Arial"/>
                <a:ea typeface="Arial"/>
                <a:cs typeface="Arial"/>
                <a:sym typeface="Arial"/>
              </a:rPr>
              <a:t>Η Υπηρεσία, κατά την παραλαβή των αιτήσεων, προβαίνει στον έλεγχο των τυπικών προϋποθέσεων, της </a:t>
            </a:r>
            <a:r>
              <a:rPr lang="el-GR" sz="2800" b="1" i="1" u="none" strike="noStrike" cap="none" dirty="0" err="1">
                <a:solidFill>
                  <a:schemeClr val="tx1"/>
                </a:solidFill>
                <a:latin typeface="Arial"/>
                <a:ea typeface="Arial"/>
                <a:cs typeface="Arial"/>
                <a:sym typeface="Arial"/>
              </a:rPr>
              <a:t>επιλεξιμότητας</a:t>
            </a:r>
            <a:r>
              <a:rPr lang="el-GR" sz="2800" b="1" i="1" u="none" strike="noStrike" cap="none" dirty="0">
                <a:solidFill>
                  <a:schemeClr val="tx1"/>
                </a:solidFill>
                <a:latin typeface="Arial"/>
                <a:ea typeface="Arial"/>
                <a:cs typeface="Arial"/>
                <a:sym typeface="Arial"/>
              </a:rPr>
              <a:t> και της πληρότητας των επενδυτικών προτάσεων και της συμβατότητα τους  με τις εθνικές και κοινοτικές πολιτικές.</a:t>
            </a:r>
          </a:p>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endParaRPr lang="el-GR" sz="2800" b="1" i="1" u="none" strike="noStrike" cap="none" dirty="0">
              <a:solidFill>
                <a:schemeClr val="tx1"/>
              </a:solidFill>
              <a:latin typeface="Arial"/>
              <a:ea typeface="Arial"/>
              <a:cs typeface="Arial"/>
              <a:sym typeface="Arial"/>
            </a:endParaRPr>
          </a:p>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r>
              <a:rPr lang="el-GR" sz="2800" b="1" i="1" u="none" strike="noStrike" cap="none" dirty="0">
                <a:solidFill>
                  <a:schemeClr val="tx1"/>
                </a:solidFill>
                <a:latin typeface="Arial"/>
                <a:ea typeface="Arial"/>
                <a:cs typeface="Arial"/>
                <a:sym typeface="Arial"/>
              </a:rPr>
              <a:t>Στις περιπτώσεις όπου διαπιστωθεί ότι συντρέχουν οι πιο πάνω προϋποθέσεις, οι προτάσεις εξετάζονται και αξιολογούνται από Επιτροπή Αξιολόγησης και Βαθμολόγησης, με βάση τα κριτήρια επιλογής του Σχεδίου.</a:t>
            </a:r>
          </a:p>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endParaRPr lang="el-GR" sz="2800" b="1" i="1" u="none" strike="noStrike" cap="none" dirty="0">
              <a:solidFill>
                <a:schemeClr val="tx1"/>
              </a:solidFill>
              <a:latin typeface="Arial"/>
              <a:ea typeface="Arial"/>
              <a:cs typeface="Arial"/>
              <a:sym typeface="Arial"/>
            </a:endParaRPr>
          </a:p>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r>
              <a:rPr lang="el-GR" sz="2800" b="1" i="1" u="none" strike="noStrike" cap="none" dirty="0">
                <a:solidFill>
                  <a:schemeClr val="tx1"/>
                </a:solidFill>
                <a:latin typeface="Arial"/>
                <a:ea typeface="Arial"/>
                <a:cs typeface="Arial"/>
                <a:sym typeface="Arial"/>
              </a:rPr>
              <a:t>Οι προτάσεις που θα επιλεγούν για ένταξή τους στο Σχέδιο θα είναι αυτές που θα συγκεντρώσουν τουλάχιστον 55% της συνολικής βαθμολογίας. </a:t>
            </a:r>
          </a:p>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endParaRPr lang="el-GR" sz="2800" b="1" i="1" u="none" strike="noStrike" cap="none" dirty="0">
              <a:solidFill>
                <a:schemeClr val="tx1"/>
              </a:solidFill>
              <a:latin typeface="Arial"/>
              <a:ea typeface="Arial"/>
              <a:cs typeface="Arial"/>
              <a:sym typeface="Arial"/>
            </a:endParaRPr>
          </a:p>
          <a:p>
            <a:pPr marL="457200" marR="0" lvl="0" indent="-457200" algn="l" rtl="0">
              <a:lnSpc>
                <a:spcPts val="3500"/>
              </a:lnSpc>
              <a:spcBef>
                <a:spcPts val="0"/>
              </a:spcBef>
              <a:spcAft>
                <a:spcPts val="0"/>
              </a:spcAft>
              <a:buClr>
                <a:srgbClr val="000000"/>
              </a:buClr>
              <a:buSzPts val="3200"/>
              <a:buFont typeface="Courier New" panose="02070309020205020404" pitchFamily="49" charset="0"/>
              <a:buChar char="o"/>
            </a:pPr>
            <a:r>
              <a:rPr lang="el-GR" sz="2800" b="1" i="1" u="none" strike="noStrike" cap="none" dirty="0">
                <a:solidFill>
                  <a:schemeClr val="tx1"/>
                </a:solidFill>
                <a:latin typeface="Arial"/>
                <a:ea typeface="Arial"/>
                <a:cs typeface="Arial"/>
                <a:sym typeface="Arial"/>
              </a:rPr>
              <a:t>Για τις προτάσεις που θα ενταχθούν στο Σχέδιο υπογράφεται σχετική Συμφωνία Δημόσιας Χρηματοδότησης μεταξύ του δικαιούχου και του Υπουργείου. Τις δεσμεύσεις και υποχρεώσεις θα εγγυούνται άλλα δύο φυσικά πρόσωπα.</a:t>
            </a:r>
          </a:p>
          <a:p>
            <a:pPr marL="0" marR="0" lvl="0" indent="0" algn="l" rtl="0">
              <a:lnSpc>
                <a:spcPct val="120000"/>
              </a:lnSpc>
              <a:spcBef>
                <a:spcPts val="0"/>
              </a:spcBef>
              <a:spcAft>
                <a:spcPts val="0"/>
              </a:spcAft>
              <a:buClr>
                <a:srgbClr val="000000"/>
              </a:buClr>
              <a:buSzPts val="3200"/>
              <a:buFont typeface="Arial"/>
              <a:buNone/>
            </a:pPr>
            <a:endParaRPr lang="el-GR" sz="3200" b="1" i="1" u="none" strike="noStrike" cap="none" dirty="0">
              <a:solidFill>
                <a:srgbClr val="307788"/>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3200"/>
              <a:buFont typeface="Arial"/>
              <a:buNone/>
            </a:pPr>
            <a:endParaRPr lang="el-GR" sz="3200" b="1" i="1" u="none" strike="noStrike" cap="none" dirty="0">
              <a:solidFill>
                <a:srgbClr val="307788"/>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3200"/>
              <a:buFont typeface="Arial"/>
              <a:buNone/>
            </a:pPr>
            <a:endParaRPr lang="el-GR" sz="3200" b="1" i="1" u="none" strike="noStrike" cap="none" dirty="0">
              <a:solidFill>
                <a:srgbClr val="307788"/>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3200"/>
              <a:buFont typeface="Arial"/>
              <a:buNone/>
            </a:pPr>
            <a:endParaRPr lang="el-GR" sz="3200" b="1" i="1" u="none" strike="noStrike" cap="none" dirty="0">
              <a:solidFill>
                <a:srgbClr val="307788"/>
              </a:solidFill>
              <a:latin typeface="Arial"/>
              <a:ea typeface="Arial"/>
              <a:cs typeface="Arial"/>
              <a:sym typeface="Arial"/>
            </a:endParaRPr>
          </a:p>
          <a:p>
            <a:pPr marL="0" marR="0" lvl="0" indent="0" algn="l" rtl="0">
              <a:lnSpc>
                <a:spcPct val="120000"/>
              </a:lnSpc>
              <a:spcBef>
                <a:spcPts val="600"/>
              </a:spcBef>
              <a:spcAft>
                <a:spcPts val="0"/>
              </a:spcAft>
              <a:buClr>
                <a:srgbClr val="5E5E5E"/>
              </a:buClr>
              <a:buSzPts val="5000"/>
              <a:buFont typeface="Arial"/>
              <a:buNone/>
            </a:pPr>
            <a:endParaRPr sz="3000" b="0" i="0" u="none" strike="noStrike" cap="none" dirty="0">
              <a:solidFill>
                <a:srgbClr val="5E5E5E"/>
              </a:solidFill>
              <a:latin typeface="Arial"/>
              <a:ea typeface="Arial"/>
              <a:cs typeface="Arial"/>
              <a:sym typeface="Arial"/>
            </a:endParaRPr>
          </a:p>
        </p:txBody>
      </p:sp>
      <p:pic>
        <p:nvPicPr>
          <p:cNvPr id="14" name="Picture 13">
            <a:extLst>
              <a:ext uri="{FF2B5EF4-FFF2-40B4-BE49-F238E27FC236}">
                <a16:creationId xmlns:a16="http://schemas.microsoft.com/office/drawing/2014/main" id="{037E70F2-4810-48B9-9A0E-D29021FAA0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80314" y="12023273"/>
            <a:ext cx="4043414" cy="884818"/>
          </a:xfrm>
          <a:prstGeom prst="rect">
            <a:avLst/>
          </a:prstGeom>
        </p:spPr>
      </p:pic>
    </p:spTree>
    <p:extLst>
      <p:ext uri="{BB962C8B-B14F-4D97-AF65-F5344CB8AC3E}">
        <p14:creationId xmlns:p14="http://schemas.microsoft.com/office/powerpoint/2010/main" val="8129124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E96960-8707-40A1-8CF6-CDFEF9ED4EF3}"/>
              </a:ext>
            </a:extLst>
          </p:cNvPr>
          <p:cNvSpPr/>
          <p:nvPr/>
        </p:nvSpPr>
        <p:spPr>
          <a:xfrm>
            <a:off x="1100645" y="1305711"/>
            <a:ext cx="20888584" cy="1015663"/>
          </a:xfrm>
          <a:prstGeom prst="rect">
            <a:avLst/>
          </a:prstGeom>
        </p:spPr>
        <p:txBody>
          <a:bodyPr wrap="square">
            <a:spAutoFit/>
          </a:bodyPr>
          <a:lstStyle/>
          <a:p>
            <a:pPr algn="l"/>
            <a:r>
              <a:rPr lang="el-GR" sz="6000" b="1" spc="300" dirty="0">
                <a:solidFill>
                  <a:srgbClr val="4B6EAF"/>
                </a:solidFill>
                <a:latin typeface="Arial" panose="020B0604020202020204" pitchFamily="34" charset="0"/>
                <a:cs typeface="Arial" panose="020B0604020202020204" pitchFamily="34" charset="0"/>
              </a:rPr>
              <a:t>Χρηματοδότηση</a:t>
            </a:r>
          </a:p>
        </p:txBody>
      </p:sp>
      <p:sp>
        <p:nvSpPr>
          <p:cNvPr id="14" name="Rectangle 13">
            <a:extLst>
              <a:ext uri="{FF2B5EF4-FFF2-40B4-BE49-F238E27FC236}">
                <a16:creationId xmlns:a16="http://schemas.microsoft.com/office/drawing/2014/main" id="{F26DABF6-0C97-4506-A0B0-8167938C810E}"/>
              </a:ext>
            </a:extLst>
          </p:cNvPr>
          <p:cNvSpPr/>
          <p:nvPr/>
        </p:nvSpPr>
        <p:spPr>
          <a:xfrm>
            <a:off x="1100646" y="2545660"/>
            <a:ext cx="12462356" cy="9787295"/>
          </a:xfrm>
          <a:prstGeom prst="rect">
            <a:avLst/>
          </a:prstGeom>
        </p:spPr>
        <p:txBody>
          <a:bodyPr wrap="square">
            <a:spAutoFit/>
          </a:bodyPr>
          <a:lstStyle/>
          <a:p>
            <a:pPr algn="l"/>
            <a:r>
              <a:rPr lang="el-GR" sz="4500" b="1" spc="300" dirty="0">
                <a:solidFill>
                  <a:srgbClr val="78C0E8"/>
                </a:solidFill>
                <a:latin typeface="Arial" panose="020B0604020202020204" pitchFamily="34" charset="0"/>
                <a:cs typeface="Arial" panose="020B0604020202020204" pitchFamily="34" charset="0"/>
              </a:rPr>
              <a:t>Το Σχέδιο περιλαμβάνεται στο Σχέδιο Ανάκαμψης και Ανθεκτικότητας της Κύπρου και </a:t>
            </a:r>
            <a:r>
              <a:rPr lang="el-GR" sz="4500" spc="300" dirty="0">
                <a:solidFill>
                  <a:srgbClr val="78C0E8"/>
                </a:solidFill>
                <a:latin typeface="Arial" panose="020B0604020202020204" pitchFamily="34" charset="0"/>
                <a:cs typeface="Arial" panose="020B0604020202020204" pitchFamily="34" charset="0"/>
              </a:rPr>
              <a:t>χρηματοδοτείται </a:t>
            </a:r>
            <a:r>
              <a:rPr lang="el-GR" sz="4500" b="1" spc="300" dirty="0">
                <a:solidFill>
                  <a:srgbClr val="78C0E8"/>
                </a:solidFill>
                <a:latin typeface="Arial" panose="020B0604020202020204" pitchFamily="34" charset="0"/>
                <a:cs typeface="Arial" panose="020B0604020202020204" pitchFamily="34" charset="0"/>
              </a:rPr>
              <a:t>από τον Μηχανισμό Ανάκαμψης και Ανθεκτικότητας της ΕΕ με συνολικό προϋπολογισμό €25 εκατ. </a:t>
            </a:r>
          </a:p>
          <a:p>
            <a:pPr algn="l"/>
            <a:endParaRPr lang="el-GR" sz="4500" spc="300" dirty="0">
              <a:solidFill>
                <a:srgbClr val="78C0E8"/>
              </a:solidFill>
              <a:latin typeface="Arial" panose="020B0604020202020204" pitchFamily="34" charset="0"/>
              <a:cs typeface="Arial" panose="020B0604020202020204" pitchFamily="34" charset="0"/>
            </a:endParaRPr>
          </a:p>
          <a:p>
            <a:pPr algn="l"/>
            <a:r>
              <a:rPr lang="el-GR" sz="4500" b="1" spc="300" dirty="0">
                <a:solidFill>
                  <a:srgbClr val="78C0E8"/>
                </a:solidFill>
                <a:latin typeface="Arial" panose="020B0604020202020204" pitchFamily="34" charset="0"/>
                <a:cs typeface="Arial" panose="020B0604020202020204" pitchFamily="34" charset="0"/>
              </a:rPr>
              <a:t>Στοχεύει στη στήριξη νέων ή υφιστάμενων μικρομεσαίων επιχειρήσεων που δραστηριοποιούνται ή θα δραστηριοποιηθούν στον τομέα μεταποίησης ή και εμπορίας γεωργικών προϊόντων.</a:t>
            </a:r>
          </a:p>
          <a:p>
            <a:pPr algn="l"/>
            <a:endParaRPr lang="el-GR" sz="4500" b="1" spc="300" dirty="0">
              <a:solidFill>
                <a:srgbClr val="78C0E8"/>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A4571FC-A718-41E4-B869-4F4465388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9490" y="1876762"/>
            <a:ext cx="13424570" cy="8940763"/>
          </a:xfrm>
          <a:prstGeom prst="rect">
            <a:avLst/>
          </a:prstGeom>
        </p:spPr>
      </p:pic>
      <p:grpSp>
        <p:nvGrpSpPr>
          <p:cNvPr id="19" name="Group 18">
            <a:extLst>
              <a:ext uri="{FF2B5EF4-FFF2-40B4-BE49-F238E27FC236}">
                <a16:creationId xmlns:a16="http://schemas.microsoft.com/office/drawing/2014/main" id="{5EE624E7-0493-4D1B-9800-BED3EF984144}"/>
              </a:ext>
            </a:extLst>
          </p:cNvPr>
          <p:cNvGrpSpPr/>
          <p:nvPr/>
        </p:nvGrpSpPr>
        <p:grpSpPr>
          <a:xfrm>
            <a:off x="927398" y="12819434"/>
            <a:ext cx="23115799" cy="632791"/>
            <a:chOff x="641119" y="12441826"/>
            <a:chExt cx="23115799" cy="632791"/>
          </a:xfrm>
        </p:grpSpPr>
        <p:pic>
          <p:nvPicPr>
            <p:cNvPr id="20" name="Image" descr="Image">
              <a:extLst>
                <a:ext uri="{FF2B5EF4-FFF2-40B4-BE49-F238E27FC236}">
                  <a16:creationId xmlns:a16="http://schemas.microsoft.com/office/drawing/2014/main" id="{B9FEC593-D34A-4786-8C78-F6F2871C6808}"/>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21" name="Image" descr="Image">
              <a:extLst>
                <a:ext uri="{FF2B5EF4-FFF2-40B4-BE49-F238E27FC236}">
                  <a16:creationId xmlns:a16="http://schemas.microsoft.com/office/drawing/2014/main" id="{A7B5A4CD-903C-4CAF-81E7-F08E5AE43E4A}"/>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22" name="ΣΧΕΔΙΟ ΑΝΑΚΑΜΨΗΣ ΚΑΙ ΑΝΘΕΚΤΙΚΟΤΗΤΑΣ">
              <a:extLst>
                <a:ext uri="{FF2B5EF4-FFF2-40B4-BE49-F238E27FC236}">
                  <a16:creationId xmlns:a16="http://schemas.microsoft.com/office/drawing/2014/main" id="{FA9E81A6-22CB-41C5-A89A-C62220682EE8}"/>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23" name="Picture 22">
            <a:extLst>
              <a:ext uri="{FF2B5EF4-FFF2-40B4-BE49-F238E27FC236}">
                <a16:creationId xmlns:a16="http://schemas.microsoft.com/office/drawing/2014/main" id="{E7B23988-80A6-4783-9473-EB3EC453FF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451090"/>
            <a:ext cx="4043414" cy="8848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7" name="Rectangle"/>
          <p:cNvSpPr/>
          <p:nvPr/>
        </p:nvSpPr>
        <p:spPr>
          <a:xfrm>
            <a:off x="-69157" y="783626"/>
            <a:ext cx="24522313" cy="1274241"/>
          </a:xfrm>
          <a:prstGeom prst="rect">
            <a:avLst/>
          </a:prstGeom>
          <a:solidFill>
            <a:srgbClr val="78C0E8"/>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sp>
        <p:nvSpPr>
          <p:cNvPr id="357" name="Google Shape;357;gd9198c20fc_2_82"/>
          <p:cNvSpPr txBox="1"/>
          <p:nvPr/>
        </p:nvSpPr>
        <p:spPr>
          <a:xfrm>
            <a:off x="1149727" y="915479"/>
            <a:ext cx="23063400" cy="1010533"/>
          </a:xfrm>
          <a:prstGeom prst="rect">
            <a:avLst/>
          </a:prstGeom>
          <a:noFill/>
          <a:ln>
            <a:noFill/>
          </a:ln>
        </p:spPr>
        <p:txBody>
          <a:bodyPr spcFirstLastPara="1" wrap="square" lIns="50800" tIns="50800" rIns="50800" bIns="50800" anchor="ctr" anchorCtr="0">
            <a:spAutoFit/>
          </a:bodyPr>
          <a:lstStyle/>
          <a:p>
            <a:pPr algn="l">
              <a:spcAft>
                <a:spcPts val="600"/>
              </a:spcAft>
            </a:pPr>
            <a:r>
              <a:rPr lang="el-GR" sz="5400" b="1" dirty="0">
                <a:solidFill>
                  <a:srgbClr val="4B6EAF"/>
                </a:solidFill>
                <a:latin typeface="Arial" panose="020B0604020202020204" pitchFamily="34" charset="0"/>
                <a:cs typeface="Arial" panose="020B0604020202020204" pitchFamily="34" charset="0"/>
              </a:rPr>
              <a:t>Υλοποίηση επενδυτικού σχεδίου</a:t>
            </a:r>
            <a:endParaRPr lang="en-US" sz="5400" b="1" dirty="0">
              <a:latin typeface="Arial" panose="020B0604020202020204" pitchFamily="34" charset="0"/>
              <a:ea typeface="Calibri" panose="020F0502020204030204" pitchFamily="34" charset="0"/>
              <a:cs typeface="Arial" panose="020B0604020202020204" pitchFamily="34" charset="0"/>
            </a:endParaRPr>
          </a:p>
        </p:txBody>
      </p:sp>
      <p:grpSp>
        <p:nvGrpSpPr>
          <p:cNvPr id="18" name="Group"/>
          <p:cNvGrpSpPr/>
          <p:nvPr/>
        </p:nvGrpSpPr>
        <p:grpSpPr>
          <a:xfrm>
            <a:off x="641119" y="12652846"/>
            <a:ext cx="23123433" cy="632791"/>
            <a:chOff x="0" y="0"/>
            <a:chExt cx="23123432" cy="632789"/>
          </a:xfrm>
        </p:grpSpPr>
        <p:pic>
          <p:nvPicPr>
            <p:cNvPr id="19" name="Image" descr="Image"/>
            <p:cNvPicPr>
              <a:picLocks noChangeAspect="1"/>
            </p:cNvPicPr>
            <p:nvPr/>
          </p:nvPicPr>
          <p:blipFill>
            <a:blip r:embed="rId3"/>
            <a:stretch>
              <a:fillRect/>
            </a:stretch>
          </p:blipFill>
          <p:spPr>
            <a:xfrm>
              <a:off x="19153" y="527024"/>
              <a:ext cx="23063455" cy="105766"/>
            </a:xfrm>
            <a:prstGeom prst="rect">
              <a:avLst/>
            </a:prstGeom>
            <a:ln w="12700" cap="flat">
              <a:noFill/>
              <a:miter lim="400000"/>
            </a:ln>
            <a:effectLst/>
          </p:spPr>
        </p:pic>
        <p:pic>
          <p:nvPicPr>
            <p:cNvPr id="20" name="Image" descr="Image"/>
            <p:cNvPicPr>
              <a:picLocks noChangeAspect="1"/>
            </p:cNvPicPr>
            <p:nvPr/>
          </p:nvPicPr>
          <p:blipFill>
            <a:blip r:embed="rId4"/>
            <a:stretch>
              <a:fillRect/>
            </a:stretch>
          </p:blipFill>
          <p:spPr>
            <a:xfrm>
              <a:off x="0" y="0"/>
              <a:ext cx="4000394" cy="408889"/>
            </a:xfrm>
            <a:prstGeom prst="rect">
              <a:avLst/>
            </a:prstGeom>
            <a:ln w="12700" cap="flat">
              <a:noFill/>
              <a:miter lim="400000"/>
            </a:ln>
            <a:effectLst/>
          </p:spPr>
        </p:pic>
        <p:sp>
          <p:nvSpPr>
            <p:cNvPr id="21" name="ΕΘΝΙΚΟ ΣΧΕΔΙΟ ΑΝΑΚΑΜΨΗΣ ΚΑΙ ΑΝΘΕΚΤΙΚΟΤΗΤΑΣ"/>
            <p:cNvSpPr txBox="1"/>
            <p:nvPr/>
          </p:nvSpPr>
          <p:spPr>
            <a:xfrm>
              <a:off x="17502627" y="80976"/>
              <a:ext cx="5620806" cy="3485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rPr dirty="0"/>
                <a:t>ΕΘΝΙΚΟ ΣΧΕΔΙΟ ΑΝΑΚΑΜΨΗΣ ΚΑΙ ΑΝΘΕΚΤΙΚΟΤΗΤΑΣ</a:t>
              </a:r>
            </a:p>
          </p:txBody>
        </p:sp>
      </p:grpSp>
      <p:pic>
        <p:nvPicPr>
          <p:cNvPr id="14" name="Picture 13">
            <a:extLst>
              <a:ext uri="{FF2B5EF4-FFF2-40B4-BE49-F238E27FC236}">
                <a16:creationId xmlns:a16="http://schemas.microsoft.com/office/drawing/2014/main" id="{037E70F2-4810-48B9-9A0E-D29021FAA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0314" y="12023273"/>
            <a:ext cx="4043414" cy="884818"/>
          </a:xfrm>
          <a:prstGeom prst="rect">
            <a:avLst/>
          </a:prstGeom>
        </p:spPr>
      </p:pic>
      <p:sp>
        <p:nvSpPr>
          <p:cNvPr id="11" name="Lorem ipsum dolor sit amet, consectetuer adi piscing elit, sed diam nonummy nibh.">
            <a:extLst>
              <a:ext uri="{FF2B5EF4-FFF2-40B4-BE49-F238E27FC236}">
                <a16:creationId xmlns:a16="http://schemas.microsoft.com/office/drawing/2014/main" id="{5F26B0B9-8674-45B1-B3DE-F614A9A00104}"/>
              </a:ext>
            </a:extLst>
          </p:cNvPr>
          <p:cNvSpPr txBox="1"/>
          <p:nvPr/>
        </p:nvSpPr>
        <p:spPr>
          <a:xfrm>
            <a:off x="868978" y="2867164"/>
            <a:ext cx="6898804" cy="79816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6000" b="1">
                <a:solidFill>
                  <a:srgbClr val="67B2E2"/>
                </a:solidFill>
                <a:latin typeface="Gotham Greek Book"/>
                <a:ea typeface="Gotham Greek Book"/>
                <a:cs typeface="Gotham Greek Book"/>
                <a:sym typeface="Gotham Greek Book"/>
              </a:defRPr>
            </a:lvl1pPr>
          </a:lstStyle>
          <a:p>
            <a:r>
              <a:rPr lang="el-GR" sz="3200" dirty="0">
                <a:latin typeface="Arial"/>
                <a:cs typeface="Arial"/>
              </a:rPr>
              <a:t> </a:t>
            </a:r>
          </a:p>
          <a:p>
            <a:r>
              <a:rPr lang="el-GR" sz="3200" dirty="0">
                <a:latin typeface="Arial"/>
                <a:cs typeface="Arial"/>
              </a:rPr>
              <a:t>Η έναρξη υλοποίησης του επιχειρηματικού σχεδίου μπορεί να γίνεται μετά την ημερομηνία ηλεκτρονικής υποβολής της αίτησης στο Υπουργείο. </a:t>
            </a:r>
          </a:p>
          <a:p>
            <a:pPr marL="457200" indent="-457200">
              <a:buFont typeface="Courier New" panose="02070309020205020404" pitchFamily="49" charset="0"/>
              <a:buChar char="o"/>
            </a:pPr>
            <a:endParaRPr lang="el-GR" sz="3200" dirty="0">
              <a:latin typeface="Arial"/>
              <a:cs typeface="Arial"/>
            </a:endParaRPr>
          </a:p>
          <a:p>
            <a:r>
              <a:rPr lang="el-GR" sz="3200" dirty="0">
                <a:latin typeface="Arial"/>
                <a:cs typeface="Arial"/>
              </a:rPr>
              <a:t>Στις περιπτώσεις δαπανών για σκοπούς ετοιμασίας τεχνοοικονομικής μελέτης και αρχιτεκτονικών ή και άλλων σχετικών με τα κτήρια σχεδίων, οι δαπάνες που τιμολογήθηκαν μετά την 1</a:t>
            </a:r>
            <a:r>
              <a:rPr lang="el-GR" sz="3200" baseline="30000" dirty="0">
                <a:latin typeface="Arial"/>
                <a:cs typeface="Arial"/>
              </a:rPr>
              <a:t>η</a:t>
            </a:r>
            <a:r>
              <a:rPr lang="el-GR" sz="3200" dirty="0">
                <a:latin typeface="Arial"/>
                <a:cs typeface="Arial"/>
              </a:rPr>
              <a:t> Ιουνίου 2021 είναι επιλέξιμες.</a:t>
            </a:r>
          </a:p>
          <a:p>
            <a:endParaRPr lang="el-GR" sz="3200" dirty="0">
              <a:latin typeface="Arial"/>
              <a:cs typeface="Arial"/>
            </a:endParaRPr>
          </a:p>
        </p:txBody>
      </p:sp>
      <p:sp>
        <p:nvSpPr>
          <p:cNvPr id="12"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C4A92C95-A3F0-4A7B-AB5D-AFBA858F8797}"/>
              </a:ext>
            </a:extLst>
          </p:cNvPr>
          <p:cNvSpPr txBox="1"/>
          <p:nvPr/>
        </p:nvSpPr>
        <p:spPr>
          <a:xfrm>
            <a:off x="14510920" y="2679709"/>
            <a:ext cx="8729932" cy="110362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pPr marL="457200" indent="-457200">
              <a:buFont typeface="Courier New" panose="02070309020205020404" pitchFamily="49" charset="0"/>
              <a:buChar char="o"/>
            </a:pPr>
            <a:r>
              <a:rPr lang="el-GR" dirty="0">
                <a:latin typeface="Arial"/>
                <a:cs typeface="Arial"/>
              </a:rPr>
              <a:t>Η πραγματοποίηση δαπανών πριν την έκδοση της εγκριτικής απόφασης γίνεται με αποκλειστική ευθύνη του </a:t>
            </a:r>
            <a:r>
              <a:rPr lang="el-GR" dirty="0" err="1">
                <a:latin typeface="Arial"/>
                <a:cs typeface="Arial"/>
              </a:rPr>
              <a:t>αιτητή</a:t>
            </a:r>
            <a:r>
              <a:rPr lang="el-GR" dirty="0">
                <a:latin typeface="Arial"/>
                <a:cs typeface="Arial"/>
              </a:rPr>
              <a:t> και δεν δεσμεύει την απόφαση της αρμόδιας αρχής σχετικά με έγκριση ή μη της αίτησης.</a:t>
            </a:r>
          </a:p>
          <a:p>
            <a:pPr marL="457200" indent="-457200">
              <a:buFont typeface="Courier New" panose="02070309020205020404" pitchFamily="49" charset="0"/>
              <a:buChar char="o"/>
            </a:pPr>
            <a:endParaRPr lang="el-GR" dirty="0">
              <a:latin typeface="Arial"/>
              <a:cs typeface="Arial"/>
            </a:endParaRPr>
          </a:p>
          <a:p>
            <a:pPr marL="457200" indent="-457200">
              <a:buFont typeface="Courier New" panose="02070309020205020404" pitchFamily="49" charset="0"/>
              <a:buChar char="o"/>
            </a:pPr>
            <a:r>
              <a:rPr lang="el-GR" dirty="0">
                <a:latin typeface="Arial"/>
                <a:cs typeface="Arial"/>
              </a:rPr>
              <a:t>Στο Σχέδιο θα ενταχθούν ώριμες επενδυτικές προτάσεις, οι οποίες θα πρέπει να ολοκληρωθούν σε περίοδο 18 μηνών από την ημερομηνία της επιστολής έγκρισης του Υπουργείου.</a:t>
            </a:r>
          </a:p>
          <a:p>
            <a:pPr marL="457200" indent="-457200">
              <a:buFont typeface="Courier New" panose="02070309020205020404" pitchFamily="49" charset="0"/>
              <a:buChar char="o"/>
            </a:pPr>
            <a:endParaRPr lang="el-GR" dirty="0">
              <a:latin typeface="Arial"/>
              <a:cs typeface="Arial"/>
            </a:endParaRPr>
          </a:p>
          <a:p>
            <a:pPr marL="457200" indent="-457200">
              <a:buFont typeface="Courier New" panose="02070309020205020404" pitchFamily="49" charset="0"/>
              <a:buChar char="o"/>
            </a:pPr>
            <a:r>
              <a:rPr lang="el-GR" dirty="0">
                <a:latin typeface="Arial"/>
                <a:cs typeface="Arial"/>
              </a:rPr>
              <a:t>Η πλήρης υλοποίηση και αποπεράτωση των επενδύσεων θα πρέπει να γίνεται σύμφωνα με τους όρους που τίθενται στη Συμφωνία Δημόσιας Χρηματοδότησης.</a:t>
            </a:r>
          </a:p>
          <a:p>
            <a:pPr marL="457200" indent="-457200">
              <a:buFont typeface="Courier New" panose="02070309020205020404" pitchFamily="49" charset="0"/>
              <a:buChar char="o"/>
            </a:pPr>
            <a:endParaRPr lang="el-GR" dirty="0">
              <a:latin typeface="Arial"/>
              <a:cs typeface="Arial"/>
            </a:endParaRPr>
          </a:p>
          <a:p>
            <a:pPr marL="457200" indent="-457200">
              <a:buFont typeface="Courier New" panose="02070309020205020404" pitchFamily="49" charset="0"/>
              <a:buChar char="o"/>
            </a:pPr>
            <a:r>
              <a:rPr lang="el-GR" dirty="0">
                <a:latin typeface="Arial"/>
                <a:cs typeface="Arial"/>
              </a:rPr>
              <a:t>Επενδύσεις που δεν θα ολοκληρώνονται μέχρι την καταληκτική ημερομηνία δεν θα λαμβάνονται υπόψη για σκοπούς χορηγίας.</a:t>
            </a:r>
          </a:p>
          <a:p>
            <a:endParaRPr lang="el-GR" dirty="0">
              <a:latin typeface="Arial"/>
              <a:cs typeface="Arial"/>
            </a:endParaRPr>
          </a:p>
          <a:p>
            <a:r>
              <a:rPr lang="el-GR" dirty="0">
                <a:latin typeface="Arial"/>
                <a:cs typeface="Arial"/>
              </a:rPr>
              <a:t> </a:t>
            </a:r>
          </a:p>
          <a:p>
            <a:endParaRPr lang="el-GR" dirty="0">
              <a:latin typeface="Arial"/>
              <a:cs typeface="Arial"/>
            </a:endParaRPr>
          </a:p>
          <a:p>
            <a:endParaRPr lang="el-GR" dirty="0">
              <a:latin typeface="Arial"/>
              <a:cs typeface="Arial"/>
            </a:endParaRPr>
          </a:p>
        </p:txBody>
      </p:sp>
      <p:pic>
        <p:nvPicPr>
          <p:cNvPr id="13" name="Picture 12" descr="company.jpg">
            <a:extLst>
              <a:ext uri="{FF2B5EF4-FFF2-40B4-BE49-F238E27FC236}">
                <a16:creationId xmlns:a16="http://schemas.microsoft.com/office/drawing/2014/main" id="{F535BC08-6AAC-4E46-A8E5-8CA09A6FDE70}"/>
              </a:ext>
            </a:extLst>
          </p:cNvPr>
          <p:cNvPicPr>
            <a:picLocks noChangeAspect="1"/>
          </p:cNvPicPr>
          <p:nvPr/>
        </p:nvPicPr>
        <p:blipFill>
          <a:blip r:embed="rId6" cstate="print"/>
          <a:stretch>
            <a:fillRect/>
          </a:stretch>
        </p:blipFill>
        <p:spPr>
          <a:xfrm>
            <a:off x="8281118" y="5046954"/>
            <a:ext cx="6229802" cy="5143831"/>
          </a:xfrm>
          <a:prstGeom prst="rect">
            <a:avLst/>
          </a:prstGeom>
        </p:spPr>
      </p:pic>
    </p:spTree>
    <p:extLst>
      <p:ext uri="{BB962C8B-B14F-4D97-AF65-F5344CB8AC3E}">
        <p14:creationId xmlns:p14="http://schemas.microsoft.com/office/powerpoint/2010/main" val="74062200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quare">
            <a:extLst>
              <a:ext uri="{FF2B5EF4-FFF2-40B4-BE49-F238E27FC236}">
                <a16:creationId xmlns:a16="http://schemas.microsoft.com/office/drawing/2014/main" id="{975F7622-7D1B-445D-B097-5846F3D5D144}"/>
              </a:ext>
            </a:extLst>
          </p:cNvPr>
          <p:cNvSpPr/>
          <p:nvPr/>
        </p:nvSpPr>
        <p:spPr>
          <a:xfrm>
            <a:off x="12749843" y="7099716"/>
            <a:ext cx="11634158" cy="1429743"/>
          </a:xfrm>
          <a:prstGeom prst="rect">
            <a:avLst/>
          </a:prstGeom>
          <a:solidFill>
            <a:srgbClr val="F4BC2B"/>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grpSp>
        <p:nvGrpSpPr>
          <p:cNvPr id="593" name="Group"/>
          <p:cNvGrpSpPr/>
          <p:nvPr/>
        </p:nvGrpSpPr>
        <p:grpSpPr>
          <a:xfrm>
            <a:off x="641119" y="12441826"/>
            <a:ext cx="23123433" cy="632791"/>
            <a:chOff x="0" y="0"/>
            <a:chExt cx="23123432" cy="632789"/>
          </a:xfrm>
        </p:grpSpPr>
        <p:pic>
          <p:nvPicPr>
            <p:cNvPr id="590" name="Image" descr="Image"/>
            <p:cNvPicPr>
              <a:picLocks noChangeAspect="1"/>
            </p:cNvPicPr>
            <p:nvPr/>
          </p:nvPicPr>
          <p:blipFill>
            <a:blip r:embed="rId2"/>
            <a:stretch>
              <a:fillRect/>
            </a:stretch>
          </p:blipFill>
          <p:spPr>
            <a:xfrm>
              <a:off x="19153" y="527024"/>
              <a:ext cx="23063455" cy="105766"/>
            </a:xfrm>
            <a:prstGeom prst="rect">
              <a:avLst/>
            </a:prstGeom>
            <a:ln w="12700" cap="flat">
              <a:noFill/>
              <a:miter lim="400000"/>
            </a:ln>
            <a:effectLst/>
          </p:spPr>
        </p:pic>
        <p:pic>
          <p:nvPicPr>
            <p:cNvPr id="591" name="Image" descr="Image"/>
            <p:cNvPicPr>
              <a:picLocks noChangeAspect="1"/>
            </p:cNvPicPr>
            <p:nvPr/>
          </p:nvPicPr>
          <p:blipFill>
            <a:blip r:embed="rId3"/>
            <a:stretch>
              <a:fillRect/>
            </a:stretch>
          </p:blipFill>
          <p:spPr>
            <a:xfrm>
              <a:off x="0" y="0"/>
              <a:ext cx="4000394" cy="408889"/>
            </a:xfrm>
            <a:prstGeom prst="rect">
              <a:avLst/>
            </a:prstGeom>
            <a:ln w="12700" cap="flat">
              <a:noFill/>
              <a:miter lim="400000"/>
            </a:ln>
            <a:effectLst/>
          </p:spPr>
        </p:pic>
        <p:sp>
          <p:nvSpPr>
            <p:cNvPr id="592" name="ΕΘΝΙΚΟ ΣΧΕΔΙΟ ΑΝΑΚΑΜΨΗΣ ΚΑΙ ΑΝΘΕΚΤΙΚΟΤΗΤΑΣ"/>
            <p:cNvSpPr txBox="1"/>
            <p:nvPr/>
          </p:nvSpPr>
          <p:spPr>
            <a:xfrm>
              <a:off x="17502627" y="80976"/>
              <a:ext cx="5620806" cy="348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sp>
        <p:nvSpPr>
          <p:cNvPr id="9" name="Rectangle 8">
            <a:extLst>
              <a:ext uri="{FF2B5EF4-FFF2-40B4-BE49-F238E27FC236}">
                <a16:creationId xmlns:a16="http://schemas.microsoft.com/office/drawing/2014/main" id="{2B4F15F1-2634-8948-8534-A2EC2ADB80C5}"/>
              </a:ext>
            </a:extLst>
          </p:cNvPr>
          <p:cNvSpPr/>
          <p:nvPr/>
        </p:nvSpPr>
        <p:spPr>
          <a:xfrm>
            <a:off x="954000" y="2923836"/>
            <a:ext cx="10105064" cy="9517990"/>
          </a:xfrm>
          <a:prstGeom prst="rect">
            <a:avLst/>
          </a:prstGeom>
        </p:spPr>
        <p:txBody>
          <a:bodyPr wrap="square">
            <a:spAutoFit/>
          </a:bodyPr>
          <a:lstStyle/>
          <a:p>
            <a:pPr marL="285750" indent="-285750" algn="l">
              <a:lnSpc>
                <a:spcPts val="3500"/>
              </a:lnSpc>
              <a:buClr>
                <a:srgbClr val="4B6EAF"/>
              </a:buClr>
              <a:buFont typeface="Wingdings" panose="05000000000000000000" pitchFamily="2" charset="2"/>
              <a:buChar char="Ø"/>
            </a:pPr>
            <a:r>
              <a:rPr lang="el-GR" sz="3200" b="0" dirty="0">
                <a:solidFill>
                  <a:srgbClr val="000000"/>
                </a:solidFill>
                <a:latin typeface="Arial" panose="020B0604020202020204" pitchFamily="34" charset="0"/>
                <a:ea typeface="Calibri" panose="020F0502020204030204" pitchFamily="34" charset="0"/>
                <a:cs typeface="Arial" panose="020B0604020202020204" pitchFamily="34" charset="0"/>
              </a:rPr>
              <a:t>Δύναται να καταβάλλεται προκαταβολή (μέχρι 40% της δημόσιας ενίσχυσης) υπό την προϋπόθεση ότι ο δικαιούχος θα υποβάλει τραπεζική εγγύηση ύψους 100% του ποσού της προκαταβολής.</a:t>
            </a:r>
          </a:p>
          <a:p>
            <a:pPr marL="285750" indent="-285750" algn="l">
              <a:lnSpc>
                <a:spcPts val="3500"/>
              </a:lnSpc>
              <a:buClr>
                <a:srgbClr val="4B6EAF"/>
              </a:buClr>
              <a:buFont typeface="Wingdings" panose="05000000000000000000" pitchFamily="2" charset="2"/>
              <a:buChar char="Ø"/>
            </a:pPr>
            <a:endParaRPr lang="el-GR" sz="3200" b="0" dirty="0">
              <a:latin typeface="Arial" panose="020B0604020202020204" pitchFamily="34" charset="0"/>
              <a:ea typeface="Calibri" panose="020F0502020204030204" pitchFamily="34" charset="0"/>
              <a:cs typeface="Arial" panose="020B0604020202020204" pitchFamily="34" charset="0"/>
            </a:endParaRPr>
          </a:p>
          <a:p>
            <a:pPr marL="285750" indent="-285750" algn="l">
              <a:lnSpc>
                <a:spcPts val="3500"/>
              </a:lnSpc>
              <a:buClr>
                <a:srgbClr val="4B6EAF"/>
              </a:buClr>
              <a:buFont typeface="Wingdings" panose="05000000000000000000" pitchFamily="2" charset="2"/>
              <a:buChar char="Ø"/>
            </a:pPr>
            <a:r>
              <a:rPr lang="el-GR" sz="3200" b="0" dirty="0">
                <a:solidFill>
                  <a:srgbClr val="000000"/>
                </a:solidFill>
                <a:latin typeface="Arial" panose="020B0604020202020204" pitchFamily="34" charset="0"/>
                <a:ea typeface="Calibri" panose="020F0502020204030204" pitchFamily="34" charset="0"/>
                <a:cs typeface="Arial" panose="020B0604020202020204" pitchFamily="34" charset="0"/>
              </a:rPr>
              <a:t>Η χορηγία καταβάλλεται μετά την υλοποίηση δαπανών πέραν του 40% του έργου και αφού πιστοποιηθεί το οικονομικό και φυσικό αντικείμενο του έργου.</a:t>
            </a:r>
          </a:p>
          <a:p>
            <a:pPr marL="285750" indent="-285750" algn="l">
              <a:lnSpc>
                <a:spcPts val="3500"/>
              </a:lnSpc>
              <a:buClr>
                <a:srgbClr val="4B6EAF"/>
              </a:buClr>
              <a:buFont typeface="Wingdings" panose="05000000000000000000" pitchFamily="2" charset="2"/>
              <a:buChar char="Ø"/>
            </a:pPr>
            <a:endParaRPr lang="el-GR" sz="3200" b="0" dirty="0">
              <a:latin typeface="Arial" panose="020B0604020202020204" pitchFamily="34" charset="0"/>
              <a:ea typeface="Calibri" panose="020F0502020204030204" pitchFamily="34" charset="0"/>
              <a:cs typeface="Arial" panose="020B0604020202020204" pitchFamily="34" charset="0"/>
            </a:endParaRPr>
          </a:p>
          <a:p>
            <a:pPr marL="285750" indent="-285750" algn="l">
              <a:lnSpc>
                <a:spcPts val="3500"/>
              </a:lnSpc>
              <a:buClr>
                <a:srgbClr val="4B6EAF"/>
              </a:buClr>
              <a:buFont typeface="Wingdings" panose="05000000000000000000" pitchFamily="2" charset="2"/>
              <a:buChar char="Ø"/>
            </a:pPr>
            <a:r>
              <a:rPr lang="el-GR" sz="3200" b="0" dirty="0">
                <a:solidFill>
                  <a:srgbClr val="000000"/>
                </a:solidFill>
                <a:latin typeface="Arial" panose="020B0604020202020204" pitchFamily="34" charset="0"/>
                <a:ea typeface="Calibri" panose="020F0502020204030204" pitchFamily="34" charset="0"/>
                <a:cs typeface="Arial" panose="020B0604020202020204" pitchFamily="34" charset="0"/>
              </a:rPr>
              <a:t>Πριν από την καταβολή της τελευταίας δόσης της χορηγίας θα πρέπει να κατατίθενται όλες οι απαιτούμενες άδειες που αφορούν το έργο της επένδυσης.</a:t>
            </a:r>
          </a:p>
          <a:p>
            <a:pPr marL="285750" indent="-285750" algn="l">
              <a:lnSpc>
                <a:spcPts val="3500"/>
              </a:lnSpc>
              <a:buClr>
                <a:srgbClr val="4B6EAF"/>
              </a:buClr>
              <a:buFont typeface="Wingdings" panose="05000000000000000000" pitchFamily="2" charset="2"/>
              <a:buChar char="Ø"/>
            </a:pPr>
            <a:endParaRPr lang="el-GR" sz="3200" b="0" dirty="0">
              <a:latin typeface="Arial" panose="020B0604020202020204" pitchFamily="34" charset="0"/>
              <a:ea typeface="Calibri" panose="020F0502020204030204" pitchFamily="34" charset="0"/>
              <a:cs typeface="Arial" panose="020B0604020202020204" pitchFamily="34" charset="0"/>
            </a:endParaRPr>
          </a:p>
          <a:p>
            <a:pPr marL="285750" indent="-285750" algn="l">
              <a:lnSpc>
                <a:spcPts val="3500"/>
              </a:lnSpc>
              <a:buClr>
                <a:srgbClr val="4B6EAF"/>
              </a:buClr>
              <a:buFont typeface="Wingdings" panose="05000000000000000000" pitchFamily="2" charset="2"/>
              <a:buChar char="Ø"/>
            </a:pPr>
            <a:r>
              <a:rPr lang="el-GR" sz="3200" b="0" dirty="0">
                <a:solidFill>
                  <a:srgbClr val="000000"/>
                </a:solidFill>
                <a:latin typeface="Arial" panose="020B0604020202020204" pitchFamily="34" charset="0"/>
                <a:ea typeface="Calibri" panose="020F0502020204030204" pitchFamily="34" charset="0"/>
                <a:cs typeface="Arial" panose="020B0604020202020204" pitchFamily="34" charset="0"/>
              </a:rPr>
              <a:t>Οι δικαιούχοι υποχρεούνται να διατηρούν σε λειτουργία την επιχείρηση τους και τις επιδοτούμενες μέσω του Σχεδίου επενδύσεις για περίοδο πέντε ετών από την ημερομηνία της τελικής πληρωμής.</a:t>
            </a:r>
          </a:p>
          <a:p>
            <a:pPr marL="270510" indent="-270510" algn="l">
              <a:lnSpc>
                <a:spcPts val="3500"/>
              </a:lnSpc>
              <a:spcAft>
                <a:spcPts val="0"/>
              </a:spcAft>
            </a:pPr>
            <a:endParaRPr lang="el-GR" sz="32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70510" indent="-270510" algn="just">
              <a:lnSpc>
                <a:spcPts val="3500"/>
              </a:lnSpc>
              <a:spcAft>
                <a:spcPts val="0"/>
              </a:spcAft>
            </a:pPr>
            <a:r>
              <a:rPr lang="el-GR" sz="3200" b="0" dirty="0">
                <a:solidFill>
                  <a:srgbClr val="000000"/>
                </a:solidFill>
                <a:latin typeface="Century Gothic" panose="020B0502020202020204" pitchFamily="34" charset="0"/>
                <a:ea typeface="Calibri" panose="020F0502020204030204" pitchFamily="34" charset="0"/>
              </a:rPr>
              <a:t> </a:t>
            </a:r>
            <a:endParaRPr lang="el-GR" sz="3200" b="0" dirty="0">
              <a:solidFill>
                <a:srgbClr val="000000"/>
              </a:solidFill>
              <a:latin typeface="Calibri" panose="020F0502020204030204" pitchFamily="34" charset="0"/>
              <a:ea typeface="Calibri" panose="020F0502020204030204" pitchFamily="34" charset="0"/>
            </a:endParaRPr>
          </a:p>
        </p:txBody>
      </p:sp>
      <p:sp>
        <p:nvSpPr>
          <p:cNvPr id="11" name="Άξονας Πολιτικής 3: Ενίσχυση της ανθεκτικότητας και της ανταγωνιστικότητας της οικονομίας">
            <a:extLst>
              <a:ext uri="{FF2B5EF4-FFF2-40B4-BE49-F238E27FC236}">
                <a16:creationId xmlns:a16="http://schemas.microsoft.com/office/drawing/2014/main" id="{06BCC99B-766E-4E14-BB40-C2782B5AA017}"/>
              </a:ext>
            </a:extLst>
          </p:cNvPr>
          <p:cNvSpPr txBox="1"/>
          <p:nvPr/>
        </p:nvSpPr>
        <p:spPr>
          <a:xfrm>
            <a:off x="973800" y="654966"/>
            <a:ext cx="10524292" cy="20053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defTabSz="825500">
              <a:lnSpc>
                <a:spcPct val="120000"/>
              </a:lnSpc>
              <a:defRPr/>
            </a:pPr>
            <a:r>
              <a:rPr lang="el-GR" sz="5400" b="1" dirty="0">
                <a:solidFill>
                  <a:srgbClr val="4B6EAF"/>
                </a:solidFill>
                <a:latin typeface="Arial" panose="020B0604020202020204" pitchFamily="34" charset="0"/>
                <a:cs typeface="Arial" panose="020B0604020202020204" pitchFamily="34" charset="0"/>
              </a:rPr>
              <a:t>Τρόπος καταβολής χορηγίας </a:t>
            </a:r>
          </a:p>
          <a:p>
            <a:pPr lvl="0" algn="l" defTabSz="825500">
              <a:lnSpc>
                <a:spcPct val="120000"/>
              </a:lnSpc>
              <a:defRPr/>
            </a:pPr>
            <a:r>
              <a:rPr lang="el-GR" sz="5400" dirty="0">
                <a:solidFill>
                  <a:srgbClr val="78C0E8"/>
                </a:solidFill>
                <a:latin typeface="Arial" panose="020B0604020202020204" pitchFamily="34" charset="0"/>
                <a:cs typeface="Arial" panose="020B0604020202020204" pitchFamily="34" charset="0"/>
              </a:rPr>
              <a:t>Υποχρεώσεις δικαιούχων</a:t>
            </a:r>
            <a:endParaRPr lang="x-none" sz="5400" dirty="0">
              <a:solidFill>
                <a:srgbClr val="78C0E8"/>
              </a:solidFill>
              <a:latin typeface="Arial" panose="020B0604020202020204" pitchFamily="34" charset="0"/>
              <a:cs typeface="Arial" panose="020B0604020202020204" pitchFamily="34" charset="0"/>
              <a:sym typeface="Arial"/>
            </a:endParaRPr>
          </a:p>
        </p:txBody>
      </p:sp>
      <p:pic>
        <p:nvPicPr>
          <p:cNvPr id="10" name="Picture 9">
            <a:extLst>
              <a:ext uri="{FF2B5EF4-FFF2-40B4-BE49-F238E27FC236}">
                <a16:creationId xmlns:a16="http://schemas.microsoft.com/office/drawing/2014/main" id="{BCAD9759-5965-4C6D-84F5-D2659C95D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0314" y="11637984"/>
            <a:ext cx="4043414" cy="884818"/>
          </a:xfrm>
          <a:prstGeom prst="rect">
            <a:avLst/>
          </a:prstGeom>
        </p:spPr>
      </p:pic>
      <p:pic>
        <p:nvPicPr>
          <p:cNvPr id="5" name="Picture 4">
            <a:extLst>
              <a:ext uri="{FF2B5EF4-FFF2-40B4-BE49-F238E27FC236}">
                <a16:creationId xmlns:a16="http://schemas.microsoft.com/office/drawing/2014/main" id="{8DDA0340-1267-42E6-BCB2-E13D8CE40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4000" y="0"/>
            <a:ext cx="12000000" cy="7992000"/>
          </a:xfrm>
          <a:prstGeom prst="rect">
            <a:avLst/>
          </a:prstGeom>
        </p:spPr>
      </p:pic>
    </p:spTree>
    <p:extLst>
      <p:ext uri="{BB962C8B-B14F-4D97-AF65-F5344CB8AC3E}">
        <p14:creationId xmlns:p14="http://schemas.microsoft.com/office/powerpoint/2010/main" val="36034327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679171" y="2354436"/>
            <a:ext cx="2059893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pic>
        <p:nvPicPr>
          <p:cNvPr id="15" name="Picture 14"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7811" y="12395630"/>
            <a:ext cx="6035270" cy="1310516"/>
          </a:xfrm>
          <a:prstGeom prst="rect">
            <a:avLst/>
          </a:prstGeom>
        </p:spPr>
      </p:pic>
      <p:grpSp>
        <p:nvGrpSpPr>
          <p:cNvPr id="11" name="Group">
            <a:extLst>
              <a:ext uri="{FF2B5EF4-FFF2-40B4-BE49-F238E27FC236}">
                <a16:creationId xmlns:a16="http://schemas.microsoft.com/office/drawing/2014/main" id="{69D16B71-22A2-47E1-8813-6CE3D319DDF9}"/>
              </a:ext>
            </a:extLst>
          </p:cNvPr>
          <p:cNvGrpSpPr/>
          <p:nvPr/>
        </p:nvGrpSpPr>
        <p:grpSpPr>
          <a:xfrm>
            <a:off x="641119" y="12441826"/>
            <a:ext cx="23123433" cy="632791"/>
            <a:chOff x="0" y="0"/>
            <a:chExt cx="23123432" cy="632789"/>
          </a:xfrm>
        </p:grpSpPr>
        <p:pic>
          <p:nvPicPr>
            <p:cNvPr id="16" name="Image" descr="Image">
              <a:extLst>
                <a:ext uri="{FF2B5EF4-FFF2-40B4-BE49-F238E27FC236}">
                  <a16:creationId xmlns:a16="http://schemas.microsoft.com/office/drawing/2014/main" id="{D335D2D7-9B25-467B-8A31-ADA50D0221B4}"/>
                </a:ext>
              </a:extLst>
            </p:cNvPr>
            <p:cNvPicPr>
              <a:picLocks noChangeAspect="1"/>
            </p:cNvPicPr>
            <p:nvPr/>
          </p:nvPicPr>
          <p:blipFill>
            <a:blip r:embed="rId3"/>
            <a:stretch>
              <a:fillRect/>
            </a:stretch>
          </p:blipFill>
          <p:spPr>
            <a:xfrm>
              <a:off x="19153" y="527024"/>
              <a:ext cx="23063455" cy="105766"/>
            </a:xfrm>
            <a:prstGeom prst="rect">
              <a:avLst/>
            </a:prstGeom>
            <a:ln w="12700" cap="flat">
              <a:noFill/>
              <a:miter lim="400000"/>
            </a:ln>
            <a:effectLst/>
          </p:spPr>
        </p:pic>
        <p:pic>
          <p:nvPicPr>
            <p:cNvPr id="17" name="Image" descr="Image">
              <a:extLst>
                <a:ext uri="{FF2B5EF4-FFF2-40B4-BE49-F238E27FC236}">
                  <a16:creationId xmlns:a16="http://schemas.microsoft.com/office/drawing/2014/main" id="{B5CB9E84-3415-47AE-9E82-F68492F881AF}"/>
                </a:ext>
              </a:extLst>
            </p:cNvPr>
            <p:cNvPicPr>
              <a:picLocks noChangeAspect="1"/>
            </p:cNvPicPr>
            <p:nvPr/>
          </p:nvPicPr>
          <p:blipFill>
            <a:blip r:embed="rId4"/>
            <a:stretch>
              <a:fillRect/>
            </a:stretch>
          </p:blipFill>
          <p:spPr>
            <a:xfrm>
              <a:off x="0" y="0"/>
              <a:ext cx="4000394" cy="408889"/>
            </a:xfrm>
            <a:prstGeom prst="rect">
              <a:avLst/>
            </a:prstGeom>
            <a:ln w="12700" cap="flat">
              <a:noFill/>
              <a:miter lim="400000"/>
            </a:ln>
            <a:effectLst/>
          </p:spPr>
        </p:pic>
        <p:sp>
          <p:nvSpPr>
            <p:cNvPr id="18" name="ΕΘΝΙΚΟ ΣΧΕΔΙΟ ΑΝΑΚΑΜΨΗΣ ΚΑΙ ΑΝΘΕΚΤΙΚΟΤΗΤΑΣ">
              <a:extLst>
                <a:ext uri="{FF2B5EF4-FFF2-40B4-BE49-F238E27FC236}">
                  <a16:creationId xmlns:a16="http://schemas.microsoft.com/office/drawing/2014/main" id="{5826D98F-6E2F-4444-B686-1630C136461B}"/>
                </a:ext>
              </a:extLst>
            </p:cNvPr>
            <p:cNvSpPr txBox="1"/>
            <p:nvPr/>
          </p:nvSpPr>
          <p:spPr>
            <a:xfrm>
              <a:off x="17502627" y="80976"/>
              <a:ext cx="5620806" cy="348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1700">
                  <a:solidFill>
                    <a:srgbClr val="4B6EAF"/>
                  </a:solidFill>
                  <a:latin typeface="Arial"/>
                  <a:ea typeface="Arial"/>
                  <a:cs typeface="Arial"/>
                  <a:sym typeface="Arial"/>
                </a:defRPr>
              </a:lvl1pPr>
            </a:lstStyle>
            <a:p>
              <a:r>
                <a:t>ΕΘΝΙΚΟ ΣΧΕΔΙΟ ΑΝΑΚΑΜΨΗΣ ΚΑΙ ΑΝΘΕΚΤΙΚΟΤΗΤΑΣ</a:t>
              </a:r>
            </a:p>
          </p:txBody>
        </p:sp>
      </p:grpSp>
      <p:pic>
        <p:nvPicPr>
          <p:cNvPr id="19" name="Picture 18">
            <a:extLst>
              <a:ext uri="{FF2B5EF4-FFF2-40B4-BE49-F238E27FC236}">
                <a16:creationId xmlns:a16="http://schemas.microsoft.com/office/drawing/2014/main" id="{40A4C1ED-2037-460C-ADCE-0259D734D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0314" y="11637984"/>
            <a:ext cx="4043414" cy="884818"/>
          </a:xfrm>
          <a:prstGeom prst="rect">
            <a:avLst/>
          </a:prstGeom>
        </p:spPr>
      </p:pic>
      <p:sp>
        <p:nvSpPr>
          <p:cNvPr id="26" name="Rectangle">
            <a:extLst>
              <a:ext uri="{FF2B5EF4-FFF2-40B4-BE49-F238E27FC236}">
                <a16:creationId xmlns:a16="http://schemas.microsoft.com/office/drawing/2014/main" id="{399EF825-EE02-480A-B71E-09995980BB0F}"/>
              </a:ext>
            </a:extLst>
          </p:cNvPr>
          <p:cNvSpPr/>
          <p:nvPr/>
        </p:nvSpPr>
        <p:spPr>
          <a:xfrm>
            <a:off x="0" y="-106544"/>
            <a:ext cx="26428146" cy="13864328"/>
          </a:xfrm>
          <a:prstGeom prst="rect">
            <a:avLst/>
          </a:prstGeom>
          <a:solidFill>
            <a:srgbClr val="274E90"/>
          </a:solidFill>
          <a:ln w="12700">
            <a:miter lim="400000"/>
          </a:ln>
        </p:spPr>
        <p:txBody>
          <a:bodyPr lIns="50800" tIns="50800" rIns="50800" bIns="50800" anchor="ctr"/>
          <a:lstStyle/>
          <a:p>
            <a:pPr defTabSz="825500">
              <a:lnSpc>
                <a:spcPct val="100000"/>
              </a:lnSpc>
              <a:defRPr sz="3200">
                <a:solidFill>
                  <a:srgbClr val="FFFFFF"/>
                </a:solidFill>
                <a:latin typeface="Helvetica Neue Medium"/>
                <a:ea typeface="Helvetica Neue Medium"/>
                <a:cs typeface="Helvetica Neue Medium"/>
                <a:sym typeface="Helvetica Neue Medium"/>
              </a:defRPr>
            </a:pPr>
            <a:endParaRPr/>
          </a:p>
        </p:txBody>
      </p:sp>
      <p:sp>
        <p:nvSpPr>
          <p:cNvPr id="27" name="Eυχαριστούμε">
            <a:extLst>
              <a:ext uri="{FF2B5EF4-FFF2-40B4-BE49-F238E27FC236}">
                <a16:creationId xmlns:a16="http://schemas.microsoft.com/office/drawing/2014/main" id="{2AF4BD73-CF00-48A1-BC99-57DDF03A9958}"/>
              </a:ext>
            </a:extLst>
          </p:cNvPr>
          <p:cNvSpPr txBox="1"/>
          <p:nvPr/>
        </p:nvSpPr>
        <p:spPr>
          <a:xfrm>
            <a:off x="8436634" y="7466535"/>
            <a:ext cx="7349706"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defTabSz="2438338">
              <a:lnSpc>
                <a:spcPct val="100000"/>
              </a:lnSpc>
              <a:defRPr sz="12800">
                <a:solidFill>
                  <a:srgbClr val="FFFFFF"/>
                </a:solidFill>
                <a:latin typeface="Arial"/>
                <a:ea typeface="Arial"/>
                <a:cs typeface="Arial"/>
                <a:sym typeface="Arial"/>
              </a:defRPr>
            </a:lvl1pPr>
          </a:lstStyle>
          <a:p>
            <a:r>
              <a:rPr sz="9600" dirty="0" err="1"/>
              <a:t>Eυχ</a:t>
            </a:r>
            <a:r>
              <a:rPr sz="9600" dirty="0"/>
              <a:t>αριστ</a:t>
            </a:r>
            <a:r>
              <a:rPr lang="el-GR" sz="9600" dirty="0"/>
              <a:t>ώ</a:t>
            </a:r>
            <a:endParaRPr sz="9600" dirty="0"/>
          </a:p>
        </p:txBody>
      </p:sp>
      <p:sp>
        <p:nvSpPr>
          <p:cNvPr id="28" name="Rectangle 27">
            <a:extLst>
              <a:ext uri="{FF2B5EF4-FFF2-40B4-BE49-F238E27FC236}">
                <a16:creationId xmlns:a16="http://schemas.microsoft.com/office/drawing/2014/main" id="{B1E33025-5F15-4D9A-964A-F98F39988DBB}"/>
              </a:ext>
            </a:extLst>
          </p:cNvPr>
          <p:cNvSpPr/>
          <p:nvPr/>
        </p:nvSpPr>
        <p:spPr>
          <a:xfrm>
            <a:off x="1017917" y="2682731"/>
            <a:ext cx="21167651" cy="2862322"/>
          </a:xfrm>
          <a:prstGeom prst="rect">
            <a:avLst/>
          </a:prstGeom>
        </p:spPr>
        <p:txBody>
          <a:bodyPr wrap="square">
            <a:spAutoFit/>
          </a:bodyPr>
          <a:lstStyle/>
          <a:p>
            <a:r>
              <a:rPr lang="el-GR" sz="4500" b="1" spc="300" dirty="0">
                <a:solidFill>
                  <a:srgbClr val="78C0E8"/>
                </a:solidFill>
                <a:latin typeface="Arial" panose="020B0604020202020204" pitchFamily="34" charset="0"/>
                <a:cs typeface="Arial" panose="020B0604020202020204" pitchFamily="34" charset="0"/>
              </a:rPr>
              <a:t>Τον οδηγό του Σχεδίου και τα στοιχεία </a:t>
            </a:r>
            <a:br>
              <a:rPr lang="el-GR" sz="4500" b="1" spc="300" dirty="0">
                <a:solidFill>
                  <a:srgbClr val="78C0E8"/>
                </a:solidFill>
                <a:latin typeface="Arial" panose="020B0604020202020204" pitchFamily="34" charset="0"/>
                <a:cs typeface="Arial" panose="020B0604020202020204" pitchFamily="34" charset="0"/>
              </a:rPr>
            </a:br>
            <a:r>
              <a:rPr lang="el-GR" sz="4500" b="1" spc="300" dirty="0">
                <a:solidFill>
                  <a:srgbClr val="78C0E8"/>
                </a:solidFill>
                <a:latin typeface="Arial" panose="020B0604020202020204" pitchFamily="34" charset="0"/>
                <a:cs typeface="Arial" panose="020B0604020202020204" pitchFamily="34" charset="0"/>
              </a:rPr>
              <a:t>επικοινωνίας των αρμόδιων λειτουργών </a:t>
            </a:r>
            <a:br>
              <a:rPr lang="el-GR" sz="4500" b="1" spc="300" dirty="0">
                <a:solidFill>
                  <a:srgbClr val="78C0E8"/>
                </a:solidFill>
                <a:latin typeface="Arial" panose="020B0604020202020204" pitchFamily="34" charset="0"/>
                <a:cs typeface="Arial" panose="020B0604020202020204" pitchFamily="34" charset="0"/>
              </a:rPr>
            </a:br>
            <a:r>
              <a:rPr lang="el-GR" sz="4500" b="1" spc="300" dirty="0">
                <a:solidFill>
                  <a:srgbClr val="78C0E8"/>
                </a:solidFill>
                <a:latin typeface="Arial" panose="020B0604020202020204" pitchFamily="34" charset="0"/>
                <a:cs typeface="Arial" panose="020B0604020202020204" pitchFamily="34" charset="0"/>
              </a:rPr>
              <a:t>θα τα βρείτε στην ιστοσελίδα του ΥΕΕΒ</a:t>
            </a:r>
          </a:p>
          <a:p>
            <a:r>
              <a:rPr lang="el-GR" sz="4500" b="1" spc="300" dirty="0">
                <a:solidFill>
                  <a:srgbClr val="78C0E8"/>
                </a:solidFill>
                <a:latin typeface="Arial" panose="020B0604020202020204" pitchFamily="34" charset="0"/>
                <a:cs typeface="Arial" panose="020B0604020202020204" pitchFamily="34" charset="0"/>
              </a:rPr>
              <a:t>www.meci.gov.cy</a:t>
            </a:r>
          </a:p>
        </p:txBody>
      </p:sp>
      <p:pic>
        <p:nvPicPr>
          <p:cNvPr id="29" name="Picture 28" descr="C:\Users\User\AppData\Local\Temp\Temp1_nextgenerationeu_el.zip\nextgenerationeu_el\JPEG\EL Με τη χρηματοδότηση της Ευρωπαϊκής Ένωσης_WHITE_POS_POS.jpg">
            <a:extLst>
              <a:ext uri="{FF2B5EF4-FFF2-40B4-BE49-F238E27FC236}">
                <a16:creationId xmlns:a16="http://schemas.microsoft.com/office/drawing/2014/main" id="{79734550-A616-4CEA-AD0F-F4CFB701E10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2318" y="12179633"/>
            <a:ext cx="5413220" cy="1588289"/>
          </a:xfrm>
          <a:prstGeom prst="rect">
            <a:avLst/>
          </a:prstGeom>
          <a:noFill/>
          <a:ln>
            <a:noFill/>
          </a:ln>
        </p:spPr>
      </p:pic>
      <p:pic>
        <p:nvPicPr>
          <p:cNvPr id="30" name="Picture 2">
            <a:extLst>
              <a:ext uri="{FF2B5EF4-FFF2-40B4-BE49-F238E27FC236}">
                <a16:creationId xmlns:a16="http://schemas.microsoft.com/office/drawing/2014/main" id="{1135B9A9-725B-4498-9BCF-1582CCD66E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6161" y="12179634"/>
            <a:ext cx="6029979" cy="1595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DBD3EB9E-43FF-45BA-B667-0F8C4E8F69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80400" y="12034705"/>
            <a:ext cx="7620000" cy="1666875"/>
          </a:xfrm>
          <a:prstGeom prst="rect">
            <a:avLst/>
          </a:prstGeom>
        </p:spPr>
      </p:pic>
    </p:spTree>
    <p:extLst>
      <p:ext uri="{BB962C8B-B14F-4D97-AF65-F5344CB8AC3E}">
        <p14:creationId xmlns:p14="http://schemas.microsoft.com/office/powerpoint/2010/main" val="176102551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0E96960-8707-40A1-8CF6-CDFEF9ED4EF3}"/>
              </a:ext>
            </a:extLst>
          </p:cNvPr>
          <p:cNvSpPr/>
          <p:nvPr/>
        </p:nvSpPr>
        <p:spPr>
          <a:xfrm>
            <a:off x="1104855" y="3697796"/>
            <a:ext cx="6817741" cy="1938992"/>
          </a:xfrm>
          <a:prstGeom prst="rect">
            <a:avLst/>
          </a:prstGeom>
        </p:spPr>
        <p:txBody>
          <a:bodyPr wrap="square">
            <a:spAutoFit/>
          </a:bodyPr>
          <a:lstStyle/>
          <a:p>
            <a:pPr algn="l"/>
            <a:r>
              <a:rPr lang="el-GR" sz="6000" b="1" spc="300" dirty="0">
                <a:solidFill>
                  <a:srgbClr val="4B6EAF"/>
                </a:solidFill>
                <a:latin typeface="Arial" panose="020B0604020202020204" pitchFamily="34" charset="0"/>
                <a:cs typeface="Arial" panose="020B0604020202020204" pitchFamily="34" charset="0"/>
              </a:rPr>
              <a:t>Ειδικότεροι στόχοι σχεδίου</a:t>
            </a:r>
          </a:p>
        </p:txBody>
      </p:sp>
      <p:sp>
        <p:nvSpPr>
          <p:cNvPr id="14" name="Rectangle 13">
            <a:extLst>
              <a:ext uri="{FF2B5EF4-FFF2-40B4-BE49-F238E27FC236}">
                <a16:creationId xmlns:a16="http://schemas.microsoft.com/office/drawing/2014/main" id="{F26DABF6-0C97-4506-A0B0-8167938C810E}"/>
              </a:ext>
            </a:extLst>
          </p:cNvPr>
          <p:cNvSpPr/>
          <p:nvPr/>
        </p:nvSpPr>
        <p:spPr>
          <a:xfrm>
            <a:off x="1104855" y="6634736"/>
            <a:ext cx="21402283" cy="5350183"/>
          </a:xfrm>
          <a:prstGeom prst="rect">
            <a:avLst/>
          </a:prstGeom>
        </p:spPr>
        <p:txBody>
          <a:bodyPr wrap="square">
            <a:spAutoFit/>
          </a:bodyPr>
          <a:lstStyle/>
          <a:p>
            <a:pPr marL="685800" indent="-685800" algn="l">
              <a:lnSpc>
                <a:spcPts val="4100"/>
              </a:lnSpc>
              <a:buFont typeface="Courier New" panose="02070309020205020404" pitchFamily="49" charset="0"/>
              <a:buChar char="o"/>
            </a:pPr>
            <a:r>
              <a:rPr lang="el-GR" sz="4500" spc="300" dirty="0">
                <a:solidFill>
                  <a:srgbClr val="78C0E8"/>
                </a:solidFill>
                <a:latin typeface="Arial" panose="020B0604020202020204" pitchFamily="34" charset="0"/>
                <a:cs typeface="Arial" panose="020B0604020202020204" pitchFamily="34" charset="0"/>
              </a:rPr>
              <a:t>Τ</a:t>
            </a:r>
            <a:r>
              <a:rPr lang="el-GR" sz="4500" b="1" spc="300" dirty="0">
                <a:solidFill>
                  <a:srgbClr val="78C0E8"/>
                </a:solidFill>
                <a:latin typeface="Arial" panose="020B0604020202020204" pitchFamily="34" charset="0"/>
                <a:cs typeface="Arial" panose="020B0604020202020204" pitchFamily="34" charset="0"/>
              </a:rPr>
              <a:t>εχνολογική αναβάθμιση ή και δημιουργία σύγχρονων μονάδων μεταποίησης ή και εμπορίας γεωργικών προϊόντων.</a:t>
            </a:r>
          </a:p>
          <a:p>
            <a:pPr algn="l">
              <a:lnSpc>
                <a:spcPts val="4100"/>
              </a:lnSpc>
            </a:pPr>
            <a:endParaRPr lang="el-GR" sz="4500" spc="300" dirty="0">
              <a:solidFill>
                <a:srgbClr val="78C0E8"/>
              </a:solidFill>
              <a:latin typeface="Arial" panose="020B0604020202020204" pitchFamily="34" charset="0"/>
              <a:cs typeface="Arial" panose="020B0604020202020204" pitchFamily="34" charset="0"/>
            </a:endParaRPr>
          </a:p>
          <a:p>
            <a:pPr marL="685800" indent="-685800" algn="l">
              <a:lnSpc>
                <a:spcPts val="4100"/>
              </a:lnSpc>
              <a:buFont typeface="Courier New" panose="02070309020205020404" pitchFamily="49" charset="0"/>
              <a:buChar char="o"/>
            </a:pPr>
            <a:r>
              <a:rPr lang="el-GR" sz="4500" b="1" spc="300" dirty="0">
                <a:solidFill>
                  <a:srgbClr val="78C0E8"/>
                </a:solidFill>
                <a:latin typeface="Arial" panose="020B0604020202020204" pitchFamily="34" charset="0"/>
                <a:cs typeface="Arial" panose="020B0604020202020204" pitchFamily="34" charset="0"/>
              </a:rPr>
              <a:t>Ανάπτυξη νέων προϊόντων με υψηλή προστιθέμενη αξία. </a:t>
            </a:r>
          </a:p>
          <a:p>
            <a:pPr marL="685800" indent="-685800" algn="l">
              <a:lnSpc>
                <a:spcPts val="4100"/>
              </a:lnSpc>
              <a:buFont typeface="Courier New" panose="02070309020205020404" pitchFamily="49" charset="0"/>
              <a:buChar char="o"/>
            </a:pPr>
            <a:endParaRPr lang="el-GR" sz="4500" b="1" spc="300" dirty="0">
              <a:solidFill>
                <a:srgbClr val="78C0E8"/>
              </a:solidFill>
              <a:latin typeface="Arial" panose="020B0604020202020204" pitchFamily="34" charset="0"/>
              <a:cs typeface="Arial" panose="020B0604020202020204" pitchFamily="34" charset="0"/>
            </a:endParaRPr>
          </a:p>
          <a:p>
            <a:pPr marL="685800" indent="-685800" algn="l">
              <a:lnSpc>
                <a:spcPts val="4100"/>
              </a:lnSpc>
              <a:buFont typeface="Courier New" panose="02070309020205020404" pitchFamily="49" charset="0"/>
              <a:buChar char="o"/>
            </a:pPr>
            <a:r>
              <a:rPr lang="el-GR" sz="4500" b="1" spc="300" dirty="0">
                <a:solidFill>
                  <a:srgbClr val="78C0E8"/>
                </a:solidFill>
                <a:latin typeface="Arial" panose="020B0604020202020204" pitchFamily="34" charset="0"/>
                <a:cs typeface="Arial" panose="020B0604020202020204" pitchFamily="34" charset="0"/>
              </a:rPr>
              <a:t>Δημιουργία νέων θέσεων εργασίας ειδικότερα στις αγροτικές περιοχές. </a:t>
            </a:r>
          </a:p>
          <a:p>
            <a:pPr marL="685800" indent="-685800" algn="l">
              <a:lnSpc>
                <a:spcPts val="4100"/>
              </a:lnSpc>
              <a:buFont typeface="Courier New" panose="02070309020205020404" pitchFamily="49" charset="0"/>
              <a:buChar char="o"/>
            </a:pPr>
            <a:endParaRPr lang="el-GR" sz="4500" spc="300" dirty="0">
              <a:solidFill>
                <a:srgbClr val="78C0E8"/>
              </a:solidFill>
              <a:latin typeface="Arial" panose="020B0604020202020204" pitchFamily="34" charset="0"/>
              <a:cs typeface="Arial" panose="020B0604020202020204" pitchFamily="34" charset="0"/>
            </a:endParaRPr>
          </a:p>
          <a:p>
            <a:pPr marL="685800" indent="-685800" algn="l">
              <a:lnSpc>
                <a:spcPts val="4100"/>
              </a:lnSpc>
              <a:buFont typeface="Courier New" panose="02070309020205020404" pitchFamily="49" charset="0"/>
              <a:buChar char="o"/>
            </a:pPr>
            <a:r>
              <a:rPr lang="el-GR" sz="4500" b="1" spc="300" dirty="0">
                <a:solidFill>
                  <a:srgbClr val="78C0E8"/>
                </a:solidFill>
                <a:latin typeface="Arial" panose="020B0604020202020204" pitchFamily="34" charset="0"/>
                <a:cs typeface="Arial" panose="020B0604020202020204" pitchFamily="34" charset="0"/>
              </a:rPr>
              <a:t>Αξιοποίηση πρώτων υλών γεωργικής προέλευσης, αξιοποιώντας πρωτίστως τη ντόπια παραγωγή.</a:t>
            </a:r>
          </a:p>
        </p:txBody>
      </p:sp>
      <p:sp>
        <p:nvSpPr>
          <p:cNvPr id="10" name="Rectangle">
            <a:extLst>
              <a:ext uri="{FF2B5EF4-FFF2-40B4-BE49-F238E27FC236}">
                <a16:creationId xmlns:a16="http://schemas.microsoft.com/office/drawing/2014/main" id="{8C77FEC7-5E9A-4E51-BE92-1A66823B4175}"/>
              </a:ext>
            </a:extLst>
          </p:cNvPr>
          <p:cNvSpPr/>
          <p:nvPr/>
        </p:nvSpPr>
        <p:spPr>
          <a:xfrm>
            <a:off x="21083599" y="2353084"/>
            <a:ext cx="3179631" cy="2689424"/>
          </a:xfrm>
          <a:prstGeom prst="rect">
            <a:avLst/>
          </a:prstGeom>
          <a:solidFill>
            <a:srgbClr val="67B2E2"/>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pic>
        <p:nvPicPr>
          <p:cNvPr id="5" name="Picture 4">
            <a:extLst>
              <a:ext uri="{FF2B5EF4-FFF2-40B4-BE49-F238E27FC236}">
                <a16:creationId xmlns:a16="http://schemas.microsoft.com/office/drawing/2014/main" id="{0AAFF08E-AFAE-41F4-B732-0F945DC8C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769" y="-555226"/>
            <a:ext cx="15836231" cy="6667053"/>
          </a:xfrm>
          <a:prstGeom prst="rect">
            <a:avLst/>
          </a:prstGeom>
        </p:spPr>
      </p:pic>
      <p:grpSp>
        <p:nvGrpSpPr>
          <p:cNvPr id="19" name="Group 18">
            <a:extLst>
              <a:ext uri="{FF2B5EF4-FFF2-40B4-BE49-F238E27FC236}">
                <a16:creationId xmlns:a16="http://schemas.microsoft.com/office/drawing/2014/main" id="{6B8A35E5-D05C-40A9-980A-065F86B94E18}"/>
              </a:ext>
            </a:extLst>
          </p:cNvPr>
          <p:cNvGrpSpPr/>
          <p:nvPr/>
        </p:nvGrpSpPr>
        <p:grpSpPr>
          <a:xfrm>
            <a:off x="927398" y="12876173"/>
            <a:ext cx="23115799" cy="632791"/>
            <a:chOff x="641119" y="12441826"/>
            <a:chExt cx="23115799" cy="632791"/>
          </a:xfrm>
        </p:grpSpPr>
        <p:pic>
          <p:nvPicPr>
            <p:cNvPr id="20" name="Image" descr="Image">
              <a:extLst>
                <a:ext uri="{FF2B5EF4-FFF2-40B4-BE49-F238E27FC236}">
                  <a16:creationId xmlns:a16="http://schemas.microsoft.com/office/drawing/2014/main" id="{FF86D145-A31A-4EF3-95A1-5CDAF172F0C6}"/>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21" name="Image" descr="Image">
              <a:extLst>
                <a:ext uri="{FF2B5EF4-FFF2-40B4-BE49-F238E27FC236}">
                  <a16:creationId xmlns:a16="http://schemas.microsoft.com/office/drawing/2014/main" id="{BEECE46D-F4F1-4843-B650-471316E6AC9E}"/>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22" name="ΣΧΕΔΙΟ ΑΝΑΚΑΜΨΗΣ ΚΑΙ ΑΝΘΕΚΤΙΚΟΤΗΤΑΣ">
              <a:extLst>
                <a:ext uri="{FF2B5EF4-FFF2-40B4-BE49-F238E27FC236}">
                  <a16:creationId xmlns:a16="http://schemas.microsoft.com/office/drawing/2014/main" id="{20163A28-9695-4690-8E3C-C75A380C95BD}"/>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23" name="Picture 22">
            <a:extLst>
              <a:ext uri="{FF2B5EF4-FFF2-40B4-BE49-F238E27FC236}">
                <a16:creationId xmlns:a16="http://schemas.microsoft.com/office/drawing/2014/main" id="{4A22F4BD-C473-4CBB-A97A-14BA161476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507829"/>
            <a:ext cx="4043414" cy="884818"/>
          </a:xfrm>
          <a:prstGeom prst="rect">
            <a:avLst/>
          </a:prstGeom>
        </p:spPr>
      </p:pic>
    </p:spTree>
    <p:extLst>
      <p:ext uri="{BB962C8B-B14F-4D97-AF65-F5344CB8AC3E}">
        <p14:creationId xmlns:p14="http://schemas.microsoft.com/office/powerpoint/2010/main" val="167043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1119" y="12441826"/>
            <a:ext cx="23082609" cy="632791"/>
            <a:chOff x="641119" y="12441826"/>
            <a:chExt cx="23082609" cy="632791"/>
          </a:xfrm>
        </p:grpSpPr>
        <p:pic>
          <p:nvPicPr>
            <p:cNvPr id="198" name="Image" descr="Image"/>
            <p:cNvPicPr>
              <a:picLocks noChangeAspect="1"/>
            </p:cNvPicPr>
            <p:nvPr/>
          </p:nvPicPr>
          <p:blipFill>
            <a:blip r:embed="rId2"/>
            <a:stretch>
              <a:fillRect/>
            </a:stretch>
          </p:blipFill>
          <p:spPr>
            <a:xfrm>
              <a:off x="660273" y="12968851"/>
              <a:ext cx="23063455" cy="105766"/>
            </a:xfrm>
            <a:prstGeom prst="rect">
              <a:avLst/>
            </a:prstGeom>
            <a:ln w="12700">
              <a:miter lim="400000"/>
            </a:ln>
          </p:spPr>
        </p:pic>
        <p:pic>
          <p:nvPicPr>
            <p:cNvPr id="199" name="Image" descr="Image"/>
            <p:cNvPicPr>
              <a:picLocks noChangeAspect="1"/>
            </p:cNvPicPr>
            <p:nvPr/>
          </p:nvPicPr>
          <p:blipFill>
            <a:blip r:embed="rId3"/>
            <a:stretch>
              <a:fillRect/>
            </a:stretch>
          </p:blipFill>
          <p:spPr>
            <a:xfrm>
              <a:off x="641119" y="12441826"/>
              <a:ext cx="4000395" cy="408890"/>
            </a:xfrm>
            <a:prstGeom prst="rect">
              <a:avLst/>
            </a:prstGeom>
            <a:ln w="12700">
              <a:miter lim="400000"/>
            </a:ln>
          </p:spPr>
        </p:pic>
        <p:sp>
          <p:nvSpPr>
            <p:cNvPr id="8" name="ΣΧΕΔΙΟ ΑΝΑΚΑΜΨΗΣ ΚΑΙ ΑΝΘΕΚΤΙΚΟΤΗΤΑΣ"/>
            <p:cNvSpPr txBox="1"/>
            <p:nvPr/>
          </p:nvSpPr>
          <p:spPr>
            <a:xfrm>
              <a:off x="18915076"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latin typeface="Arial"/>
                  <a:cs typeface="Arial"/>
                </a:rPr>
                <a:t>ΣΧΕΔΙΟ ΑΝΑΚΑΜΨΗΣ ΚΑΙ ΑΝΘΕΚΤΙΚΟΤΗΤΑΣ</a:t>
              </a:r>
            </a:p>
          </p:txBody>
        </p:sp>
      </p:grpSp>
      <p:sp>
        <p:nvSpPr>
          <p:cNvPr id="3" name="Rectangle 2">
            <a:extLst>
              <a:ext uri="{FF2B5EF4-FFF2-40B4-BE49-F238E27FC236}">
                <a16:creationId xmlns:a16="http://schemas.microsoft.com/office/drawing/2014/main" id="{3259CD4F-3F10-9D4C-A307-14450A04A000}"/>
              </a:ext>
            </a:extLst>
          </p:cNvPr>
          <p:cNvSpPr/>
          <p:nvPr/>
        </p:nvSpPr>
        <p:spPr>
          <a:xfrm>
            <a:off x="660273" y="2568126"/>
            <a:ext cx="15108213" cy="5632311"/>
          </a:xfrm>
          <a:prstGeom prst="rect">
            <a:avLst/>
          </a:prstGeom>
        </p:spPr>
        <p:txBody>
          <a:bodyPr wrap="square">
            <a:spAutoFit/>
          </a:bodyPr>
          <a:lstStyle/>
          <a:p>
            <a:pPr algn="l"/>
            <a:r>
              <a:rPr lang="el-GR" sz="6000" dirty="0">
                <a:solidFill>
                  <a:srgbClr val="4B6EAF"/>
                </a:solidFill>
                <a:latin typeface="Arial"/>
                <a:cs typeface="Arial"/>
              </a:rPr>
              <a:t>Δικαιούχοι</a:t>
            </a:r>
            <a:endParaRPr lang="en-GB" sz="6000" b="1" dirty="0">
              <a:solidFill>
                <a:srgbClr val="4B6EAF"/>
              </a:solidFill>
              <a:latin typeface="Arial"/>
              <a:cs typeface="Arial"/>
            </a:endParaRPr>
          </a:p>
          <a:p>
            <a:pPr algn="l"/>
            <a:r>
              <a:rPr lang="el-GR" sz="4000" b="1" spc="300" dirty="0">
                <a:solidFill>
                  <a:srgbClr val="78C0E8"/>
                </a:solidFill>
                <a:latin typeface="Arial" panose="020B0604020202020204" pitchFamily="34" charset="0"/>
                <a:cs typeface="Arial" panose="020B0604020202020204" pitchFamily="34" charset="0"/>
              </a:rPr>
              <a:t>Μικρομεσαίες επιχειρήσεις (</a:t>
            </a:r>
            <a:r>
              <a:rPr lang="el-GR" sz="4000" b="1" spc="300" dirty="0" err="1">
                <a:solidFill>
                  <a:srgbClr val="78C0E8"/>
                </a:solidFill>
                <a:latin typeface="Arial" panose="020B0604020202020204" pitchFamily="34" charset="0"/>
                <a:cs typeface="Arial" panose="020B0604020202020204" pitchFamily="34" charset="0"/>
              </a:rPr>
              <a:t>ΜμΕ</a:t>
            </a:r>
            <a:r>
              <a:rPr lang="el-GR" sz="4000" b="1" spc="300" dirty="0">
                <a:solidFill>
                  <a:srgbClr val="78C0E8"/>
                </a:solidFill>
                <a:latin typeface="Arial" panose="020B0604020202020204" pitchFamily="34" charset="0"/>
                <a:cs typeface="Arial" panose="020B0604020202020204" pitchFamily="34" charset="0"/>
              </a:rPr>
              <a:t>), όπως αυτές ορίζονται στη σύσταση της Επιτροπής Ευρωπαϊκών Κοινοτήτων με ημερ.06/05/2003 και </a:t>
            </a:r>
            <a:r>
              <a:rPr lang="el-GR" sz="4000" b="1" spc="300" dirty="0" err="1">
                <a:solidFill>
                  <a:srgbClr val="78C0E8"/>
                </a:solidFill>
                <a:latin typeface="Arial" panose="020B0604020202020204" pitchFamily="34" charset="0"/>
                <a:cs typeface="Arial" panose="020B0604020202020204" pitchFamily="34" charset="0"/>
              </a:rPr>
              <a:t>αρ</a:t>
            </a:r>
            <a:r>
              <a:rPr lang="el-GR" sz="4000" b="1" spc="300" dirty="0">
                <a:solidFill>
                  <a:srgbClr val="78C0E8"/>
                </a:solidFill>
                <a:latin typeface="Arial" panose="020B0604020202020204" pitchFamily="34" charset="0"/>
                <a:cs typeface="Arial" panose="020B0604020202020204" pitchFamily="34" charset="0"/>
              </a:rPr>
              <a:t>. 2003/361/ΕΚ, οι οποίες αναλαμβάνουν την υλοποίηση επενδύσεων στους επιλέξιμους κλάδους και δραστηριότητες που καλύπτει το Σχέδιο.</a:t>
            </a:r>
          </a:p>
          <a:p>
            <a:pPr algn="l"/>
            <a:endParaRPr lang="el-GR" sz="6000" b="1" dirty="0">
              <a:solidFill>
                <a:srgbClr val="4B6EAF"/>
              </a:solidFill>
              <a:latin typeface="Arial"/>
              <a:cs typeface="Arial"/>
            </a:endParaRPr>
          </a:p>
        </p:txBody>
      </p:sp>
      <p:sp>
        <p:nvSpPr>
          <p:cNvPr id="25" name="Triangle">
            <a:extLst>
              <a:ext uri="{FF2B5EF4-FFF2-40B4-BE49-F238E27FC236}">
                <a16:creationId xmlns:a16="http://schemas.microsoft.com/office/drawing/2014/main" id="{D1C1CE4F-AADB-B944-B7BC-34EC255EE5A9}"/>
              </a:ext>
            </a:extLst>
          </p:cNvPr>
          <p:cNvSpPr/>
          <p:nvPr/>
        </p:nvSpPr>
        <p:spPr>
          <a:xfrm rot="18900000" flipH="1">
            <a:off x="7309390" y="11059295"/>
            <a:ext cx="237283" cy="238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a:ln>
                <a:noFill/>
              </a:ln>
              <a:solidFill>
                <a:srgbClr val="FFFFFF"/>
              </a:solidFill>
              <a:effectLst/>
              <a:uLnTx/>
              <a:uFillTx/>
              <a:latin typeface="Graphik"/>
              <a:sym typeface="Graphik"/>
            </a:endParaRPr>
          </a:p>
        </p:txBody>
      </p:sp>
      <p:grpSp>
        <p:nvGrpSpPr>
          <p:cNvPr id="11" name="Group 10">
            <a:extLst>
              <a:ext uri="{FF2B5EF4-FFF2-40B4-BE49-F238E27FC236}">
                <a16:creationId xmlns:a16="http://schemas.microsoft.com/office/drawing/2014/main" id="{57C967A0-A236-4F3E-B73F-1CC0FF78C001}"/>
              </a:ext>
            </a:extLst>
          </p:cNvPr>
          <p:cNvGrpSpPr/>
          <p:nvPr/>
        </p:nvGrpSpPr>
        <p:grpSpPr>
          <a:xfrm>
            <a:off x="660273" y="7066532"/>
            <a:ext cx="22323277" cy="2586798"/>
            <a:chOff x="1153602" y="3926127"/>
            <a:chExt cx="21839477" cy="3064004"/>
          </a:xfrm>
        </p:grpSpPr>
        <p:sp>
          <p:nvSpPr>
            <p:cNvPr id="12" name="Rectangle">
              <a:extLst>
                <a:ext uri="{FF2B5EF4-FFF2-40B4-BE49-F238E27FC236}">
                  <a16:creationId xmlns:a16="http://schemas.microsoft.com/office/drawing/2014/main" id="{DBC3494A-884D-421F-813D-113084F9F782}"/>
                </a:ext>
              </a:extLst>
            </p:cNvPr>
            <p:cNvSpPr/>
            <p:nvPr/>
          </p:nvSpPr>
          <p:spPr>
            <a:xfrm>
              <a:off x="1153602" y="4285169"/>
              <a:ext cx="21839477" cy="2704962"/>
            </a:xfrm>
            <a:prstGeom prst="rect">
              <a:avLst/>
            </a:prstGeom>
            <a:solidFill>
              <a:srgbClr val="4B6EAF"/>
            </a:solidFill>
            <a:ln w="12700">
              <a:miter lim="400000"/>
            </a:ln>
          </p:spPr>
          <p:txBody>
            <a:bodyPr lIns="50800" tIns="50800" rIns="50800" bIns="50800" anchor="ctr"/>
            <a:lstStyle/>
            <a:p>
              <a:pPr marL="685800" indent="-685800" algn="l" defTabSz="1828800" hangingPunct="1">
                <a:lnSpc>
                  <a:spcPct val="100000"/>
                </a:lnSpc>
                <a:buClr>
                  <a:srgbClr val="FFE46D"/>
                </a:buClr>
                <a:buSzPct val="100000"/>
                <a:buFont typeface=".Lucida Grande UI Regular"/>
                <a:buChar char="◇"/>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p:txBody>
        </p:sp>
        <p:sp>
          <p:nvSpPr>
            <p:cNvPr id="13" name="Triangle">
              <a:extLst>
                <a:ext uri="{FF2B5EF4-FFF2-40B4-BE49-F238E27FC236}">
                  <a16:creationId xmlns:a16="http://schemas.microsoft.com/office/drawing/2014/main" id="{F0CABA9D-FB31-4BBF-B198-7DC925604CEB}"/>
                </a:ext>
              </a:extLst>
            </p:cNvPr>
            <p:cNvSpPr/>
            <p:nvPr/>
          </p:nvSpPr>
          <p:spPr>
            <a:xfrm rot="18900000">
              <a:off x="22216262" y="3926127"/>
              <a:ext cx="734074" cy="5497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dirty="0">
                <a:ln>
                  <a:noFill/>
                </a:ln>
                <a:solidFill>
                  <a:srgbClr val="FFFFFF"/>
                </a:solidFill>
                <a:effectLst/>
                <a:uLnTx/>
                <a:uFillTx/>
                <a:latin typeface="Graphik"/>
                <a:sym typeface="Graphik"/>
              </a:endParaRPr>
            </a:p>
          </p:txBody>
        </p:sp>
      </p:grpSp>
      <p:sp>
        <p:nvSpPr>
          <p:cNvPr id="16" name="Rectangle">
            <a:extLst>
              <a:ext uri="{FF2B5EF4-FFF2-40B4-BE49-F238E27FC236}">
                <a16:creationId xmlns:a16="http://schemas.microsoft.com/office/drawing/2014/main" id="{7C225F20-ACCF-48F9-8959-60E5EB512591}"/>
              </a:ext>
            </a:extLst>
          </p:cNvPr>
          <p:cNvSpPr/>
          <p:nvPr/>
        </p:nvSpPr>
        <p:spPr>
          <a:xfrm>
            <a:off x="660273" y="9962402"/>
            <a:ext cx="22301263" cy="1254323"/>
          </a:xfrm>
          <a:prstGeom prst="rect">
            <a:avLst/>
          </a:prstGeom>
          <a:solidFill>
            <a:schemeClr val="accent1">
              <a:lumMod val="60000"/>
              <a:lumOff val="40000"/>
            </a:schemeClr>
          </a:solidFill>
          <a:ln w="12700">
            <a:miter lim="400000"/>
          </a:ln>
        </p:spPr>
        <p:txBody>
          <a:bodyPr lIns="50800" tIns="50800" rIns="50800" bIns="50800" anchor="ctr"/>
          <a:lstStyle/>
          <a:p>
            <a:pPr algn="l" defTabSz="1828800" hangingPunct="1">
              <a:lnSpc>
                <a:spcPct val="100000"/>
              </a:lnSpc>
              <a:buClr>
                <a:srgbClr val="FFE46D"/>
              </a:buClr>
              <a:buSzPct val="100000"/>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p:txBody>
      </p:sp>
      <p:sp>
        <p:nvSpPr>
          <p:cNvPr id="21" name="Triangle">
            <a:extLst>
              <a:ext uri="{FF2B5EF4-FFF2-40B4-BE49-F238E27FC236}">
                <a16:creationId xmlns:a16="http://schemas.microsoft.com/office/drawing/2014/main" id="{DB79FD02-12F5-4786-AF24-8DCFE3F0EC35}"/>
              </a:ext>
            </a:extLst>
          </p:cNvPr>
          <p:cNvSpPr/>
          <p:nvPr/>
        </p:nvSpPr>
        <p:spPr>
          <a:xfrm rot="18900000">
            <a:off x="22174994" y="9557643"/>
            <a:ext cx="752431" cy="5497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50800" tIns="50800" rIns="50800" bIns="50800" anchor="ctr"/>
          <a:lstStyle/>
          <a:p>
            <a:pPr marL="0" marR="0" lvl="0" indent="0" algn="ctr" defTabSz="1130300" rtl="0" eaLnBrk="1" fontAlgn="auto" latinLnBrk="0" hangingPunct="0">
              <a:lnSpc>
                <a:spcPct val="100000"/>
              </a:lnSpc>
              <a:spcBef>
                <a:spcPts val="0"/>
              </a:spcBef>
              <a:spcAft>
                <a:spcPts val="0"/>
              </a:spcAft>
              <a:buClrTx/>
              <a:buSzTx/>
              <a:buFontTx/>
              <a:buNone/>
              <a:tabLst/>
              <a:defRPr sz="3200">
                <a:solidFill>
                  <a:srgbClr val="FFFFFF"/>
                </a:solidFill>
                <a:latin typeface="Graphik"/>
                <a:ea typeface="Graphik"/>
                <a:cs typeface="Graphik"/>
                <a:sym typeface="Graphik"/>
              </a:defRPr>
            </a:pPr>
            <a:endParaRPr kumimoji="0" sz="3200" b="0" i="0" u="none" strike="noStrike" kern="0" cap="none" spc="0" normalizeH="0" baseline="0" noProof="0">
              <a:ln>
                <a:noFill/>
              </a:ln>
              <a:solidFill>
                <a:srgbClr val="FFFFFF"/>
              </a:solidFill>
              <a:effectLst/>
              <a:uLnTx/>
              <a:uFillTx/>
              <a:latin typeface="Graphik"/>
              <a:sym typeface="Graphik"/>
            </a:endParaRPr>
          </a:p>
        </p:txBody>
      </p:sp>
      <p:sp>
        <p:nvSpPr>
          <p:cNvPr id="5" name="TextBox 4">
            <a:extLst>
              <a:ext uri="{FF2B5EF4-FFF2-40B4-BE49-F238E27FC236}">
                <a16:creationId xmlns:a16="http://schemas.microsoft.com/office/drawing/2014/main" id="{DE0EE765-D421-5149-A920-D4CB5727256C}"/>
              </a:ext>
            </a:extLst>
          </p:cNvPr>
          <p:cNvSpPr txBox="1"/>
          <p:nvPr/>
        </p:nvSpPr>
        <p:spPr>
          <a:xfrm>
            <a:off x="981608" y="10050555"/>
            <a:ext cx="2095898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l-GR" sz="3000" kern="1200" dirty="0">
                <a:solidFill>
                  <a:schemeClr val="bg1"/>
                </a:solidFill>
                <a:latin typeface="Arial" panose="020B0604020202020204" pitchFamily="34" charset="0"/>
                <a:cs typeface="Arial" panose="020B0604020202020204" pitchFamily="34" charset="0"/>
              </a:rPr>
              <a:t>Για τις επιχειρήσεις που αποτελούν μέρος ομίλου εταιρειών θα πρέπει να λαμβάνονται υπόψη και τα στοιχεία που αφορούν τους υπαλλήλους, τον κύκλο εργασιών ή τον ισολογισμό του ομίλου.</a:t>
            </a:r>
          </a:p>
        </p:txBody>
      </p:sp>
      <p:sp>
        <p:nvSpPr>
          <p:cNvPr id="23" name="TextBox 22">
            <a:extLst>
              <a:ext uri="{FF2B5EF4-FFF2-40B4-BE49-F238E27FC236}">
                <a16:creationId xmlns:a16="http://schemas.microsoft.com/office/drawing/2014/main" id="{3DFEA9DD-5BD8-4E7A-A07C-E398C0C5A8C6}"/>
              </a:ext>
            </a:extLst>
          </p:cNvPr>
          <p:cNvSpPr txBox="1"/>
          <p:nvPr/>
        </p:nvSpPr>
        <p:spPr>
          <a:xfrm>
            <a:off x="981608" y="7620008"/>
            <a:ext cx="21932651" cy="3235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1828800" hangingPunct="1">
              <a:lnSpc>
                <a:spcPct val="100000"/>
              </a:lnSpc>
              <a:buClr>
                <a:srgbClr val="FFE46D"/>
              </a:buClr>
              <a:buSzPct val="100000"/>
              <a:defRPr sz="1800" b="0" i="0" u="none" strike="noStrike" kern="0" cap="none" spc="0" baseline="0">
                <a:solidFill>
                  <a:srgbClr val="000000"/>
                </a:solidFill>
                <a:uFillTx/>
              </a:defRPr>
            </a:pPr>
            <a:r>
              <a:rPr lang="el-GR" sz="3200" b="1" spc="300" dirty="0">
                <a:solidFill>
                  <a:srgbClr val="78C0E8"/>
                </a:solidFill>
                <a:latin typeface="Arial" panose="020B0604020202020204" pitchFamily="34" charset="0"/>
                <a:cs typeface="Arial" panose="020B0604020202020204" pitchFamily="34" charset="0"/>
              </a:rPr>
              <a:t>Σύμφωνα με την πιο πάνω Σύσταση </a:t>
            </a:r>
            <a:r>
              <a:rPr lang="el-GR" sz="3200" b="1" spc="300" dirty="0" err="1">
                <a:solidFill>
                  <a:srgbClr val="78C0E8"/>
                </a:solidFill>
                <a:latin typeface="Arial" panose="020B0604020202020204" pitchFamily="34" charset="0"/>
                <a:cs typeface="Arial" panose="020B0604020202020204" pitchFamily="34" charset="0"/>
              </a:rPr>
              <a:t>ΜμΕ</a:t>
            </a:r>
            <a:r>
              <a:rPr lang="el-GR" sz="3200" b="1" spc="300" dirty="0">
                <a:solidFill>
                  <a:srgbClr val="78C0E8"/>
                </a:solidFill>
                <a:latin typeface="Arial" panose="020B0604020202020204" pitchFamily="34" charset="0"/>
                <a:cs typeface="Arial" panose="020B0604020202020204" pitchFamily="34" charset="0"/>
              </a:rPr>
              <a:t> είναι αυτές που</a:t>
            </a:r>
            <a:r>
              <a:rPr lang="el-GR" sz="3000" kern="1200" dirty="0">
                <a:solidFill>
                  <a:schemeClr val="bg1"/>
                </a:solidFill>
                <a:latin typeface="Arial" panose="020B0604020202020204" pitchFamily="34" charset="0"/>
                <a:cs typeface="Arial" panose="020B0604020202020204" pitchFamily="34" charset="0"/>
              </a:rPr>
              <a:t>:</a:t>
            </a:r>
          </a:p>
          <a:p>
            <a:pPr marL="457200" indent="-457200" algn="l" defTabSz="1828800" hangingPunct="1">
              <a:lnSpc>
                <a:spcPct val="1000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kern="1200" dirty="0">
                <a:solidFill>
                  <a:schemeClr val="bg1"/>
                </a:solidFill>
                <a:latin typeface="Arial" panose="020B0604020202020204" pitchFamily="34" charset="0"/>
                <a:cs typeface="Arial" panose="020B0604020202020204" pitchFamily="34" charset="0"/>
              </a:rPr>
              <a:t>Απασχολούν λιγότερους από 250 υπαλλήλους και</a:t>
            </a:r>
          </a:p>
          <a:p>
            <a:pPr marL="457200" indent="-457200" algn="l" defTabSz="1828800" hangingPunct="1">
              <a:lnSpc>
                <a:spcPct val="100000"/>
              </a:lnSpc>
              <a:buClr>
                <a:srgbClr val="FFE46D"/>
              </a:buClr>
              <a:buSzPct val="100000"/>
              <a:buFont typeface="Wingdings" pitchFamily="2" charset="2"/>
              <a:buChar char="§"/>
              <a:defRPr sz="1800" b="0" i="0" u="none" strike="noStrike" kern="0" cap="none" spc="0" baseline="0">
                <a:solidFill>
                  <a:srgbClr val="000000"/>
                </a:solidFill>
                <a:uFillTx/>
              </a:defRPr>
            </a:pPr>
            <a:r>
              <a:rPr lang="el-GR" sz="3000" kern="1200" dirty="0">
                <a:solidFill>
                  <a:schemeClr val="bg1"/>
                </a:solidFill>
                <a:latin typeface="Arial" panose="020B0604020202020204" pitchFamily="34" charset="0"/>
                <a:cs typeface="Arial" panose="020B0604020202020204" pitchFamily="34" charset="0"/>
              </a:rPr>
              <a:t>Έχουν ετήσιο κύκλο εργασιών που δεν υπερβαίνει τα €50 εκατ. ή ετήσιο συνολικό ισολογισμό που δεν υπερβαίνει τα €43 εκατ.</a:t>
            </a:r>
          </a:p>
          <a:p>
            <a:pPr marL="457200" indent="-457200" algn="l" defTabSz="1828800" hangingPunct="1">
              <a:lnSpc>
                <a:spcPct val="1000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a:p>
            <a:pPr marL="457200" indent="-457200" algn="l" defTabSz="1828800" hangingPunct="1">
              <a:lnSpc>
                <a:spcPct val="1000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a:p>
            <a:pPr marL="457200" indent="-457200" algn="l" defTabSz="1828800" hangingPunct="1">
              <a:lnSpc>
                <a:spcPct val="100000"/>
              </a:lnSpc>
              <a:buClr>
                <a:srgbClr val="FFE46D"/>
              </a:buClr>
              <a:buSzPct val="100000"/>
              <a:buFont typeface="Wingdings" pitchFamily="2" charset="2"/>
              <a:buChar char="§"/>
              <a:defRPr sz="1800" b="0" i="0" u="none" strike="noStrike" kern="0" cap="none" spc="0" baseline="0">
                <a:solidFill>
                  <a:srgbClr val="000000"/>
                </a:solidFill>
                <a:uFillTx/>
              </a:defRPr>
            </a:pPr>
            <a:endParaRPr lang="el-GR" sz="3000" kern="1200" dirty="0">
              <a:solidFill>
                <a:schemeClr val="bg1"/>
              </a:solidFill>
              <a:latin typeface="Arial" panose="020B0604020202020204" pitchFamily="34" charset="0"/>
              <a:cs typeface="Arial" panose="020B0604020202020204" pitchFamily="34" charset="0"/>
            </a:endParaRPr>
          </a:p>
          <a:p>
            <a:pPr marL="0" marR="0" indent="0" algn="l" defTabSz="2438400" rtl="0" fontAlgn="auto" latinLnBrk="0" hangingPunct="0">
              <a:lnSpc>
                <a:spcPct val="90000"/>
              </a:lnSpc>
              <a:spcBef>
                <a:spcPts val="0"/>
              </a:spcBef>
              <a:spcAft>
                <a:spcPts val="0"/>
              </a:spcAft>
              <a:buClrTx/>
              <a:buSzTx/>
              <a:buFontTx/>
              <a:buNone/>
              <a:tabLst/>
            </a:pPr>
            <a:endParaRPr kumimoji="0" lang="x-none" sz="2400" b="0" i="0" u="none" strike="noStrike" cap="none" spc="0" normalizeH="0" baseline="0" dirty="0">
              <a:ln>
                <a:noFill/>
              </a:ln>
              <a:solidFill>
                <a:srgbClr val="000000"/>
              </a:solidFill>
              <a:effectLst/>
              <a:uFillTx/>
              <a:latin typeface="Canela Text Regular"/>
              <a:ea typeface="Canela Text Regular"/>
              <a:cs typeface="Canela Text Regular"/>
              <a:sym typeface="Canela Text Regular"/>
            </a:endParaRPr>
          </a:p>
        </p:txBody>
      </p:sp>
      <p:pic>
        <p:nvPicPr>
          <p:cNvPr id="27" name="Picture 26" descr="Νομικά διαβλητή η απόφαση του ΥπΑΑΤ για την εφαρμογή του 852/2004 στη  Μελισσοκομία; A.Θρασυβούλου - ΜΕΛΙΣΣΟΚΟΜΙΚΗ ΕΠΙΘΕΩΡΗΣΗ">
            <a:extLst>
              <a:ext uri="{FF2B5EF4-FFF2-40B4-BE49-F238E27FC236}">
                <a16:creationId xmlns:a16="http://schemas.microsoft.com/office/drawing/2014/main" id="{F0B938B8-49D6-40B6-AF19-3A76E8FBAB5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480527" y="-334862"/>
            <a:ext cx="6481009" cy="6754755"/>
          </a:xfrm>
          <a:prstGeom prst="rect">
            <a:avLst/>
          </a:prstGeom>
          <a:noFill/>
          <a:ln>
            <a:noFill/>
          </a:ln>
        </p:spPr>
      </p:pic>
      <p:pic>
        <p:nvPicPr>
          <p:cNvPr id="28" name="Picture 27">
            <a:extLst>
              <a:ext uri="{FF2B5EF4-FFF2-40B4-BE49-F238E27FC236}">
                <a16:creationId xmlns:a16="http://schemas.microsoft.com/office/drawing/2014/main" id="{2F4ABF40-8F4B-406F-8C3F-DB1345AB9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00767" y="11677182"/>
            <a:ext cx="4043414" cy="884818"/>
          </a:xfrm>
          <a:prstGeom prst="rect">
            <a:avLst/>
          </a:prstGeom>
        </p:spPr>
      </p:pic>
    </p:spTree>
    <p:extLst>
      <p:ext uri="{BB962C8B-B14F-4D97-AF65-F5344CB8AC3E}">
        <p14:creationId xmlns:p14="http://schemas.microsoft.com/office/powerpoint/2010/main" val="42479408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FA750A1-D8D0-4379-A8B3-33BDB2B8CADE}"/>
              </a:ext>
            </a:extLst>
          </p:cNvPr>
          <p:cNvGrpSpPr/>
          <p:nvPr/>
        </p:nvGrpSpPr>
        <p:grpSpPr>
          <a:xfrm>
            <a:off x="927398" y="12876173"/>
            <a:ext cx="23082609" cy="632791"/>
            <a:chOff x="641119" y="12441826"/>
            <a:chExt cx="23082609" cy="632791"/>
          </a:xfrm>
        </p:grpSpPr>
        <p:pic>
          <p:nvPicPr>
            <p:cNvPr id="15" name="Image" descr="Image">
              <a:extLst>
                <a:ext uri="{FF2B5EF4-FFF2-40B4-BE49-F238E27FC236}">
                  <a16:creationId xmlns:a16="http://schemas.microsoft.com/office/drawing/2014/main" id="{EE275E4E-987C-48F6-98F5-BD5F95158F65}"/>
                </a:ext>
              </a:extLst>
            </p:cNvPr>
            <p:cNvPicPr>
              <a:picLocks noChangeAspect="1"/>
            </p:cNvPicPr>
            <p:nvPr/>
          </p:nvPicPr>
          <p:blipFill>
            <a:blip r:embed="rId2"/>
            <a:stretch>
              <a:fillRect/>
            </a:stretch>
          </p:blipFill>
          <p:spPr>
            <a:xfrm>
              <a:off x="660273" y="12968851"/>
              <a:ext cx="23063455" cy="105766"/>
            </a:xfrm>
            <a:prstGeom prst="rect">
              <a:avLst/>
            </a:prstGeom>
            <a:ln w="12700">
              <a:miter lim="400000"/>
            </a:ln>
          </p:spPr>
        </p:pic>
        <p:pic>
          <p:nvPicPr>
            <p:cNvPr id="17" name="Image" descr="Image">
              <a:extLst>
                <a:ext uri="{FF2B5EF4-FFF2-40B4-BE49-F238E27FC236}">
                  <a16:creationId xmlns:a16="http://schemas.microsoft.com/office/drawing/2014/main" id="{88F209B4-46F4-421B-8731-6FD331904958}"/>
                </a:ext>
              </a:extLst>
            </p:cNvPr>
            <p:cNvPicPr>
              <a:picLocks noChangeAspect="1"/>
            </p:cNvPicPr>
            <p:nvPr/>
          </p:nvPicPr>
          <p:blipFill>
            <a:blip r:embed="rId3"/>
            <a:stretch>
              <a:fillRect/>
            </a:stretch>
          </p:blipFill>
          <p:spPr>
            <a:xfrm>
              <a:off x="641119" y="12441826"/>
              <a:ext cx="4000395" cy="408890"/>
            </a:xfrm>
            <a:prstGeom prst="rect">
              <a:avLst/>
            </a:prstGeom>
            <a:ln w="12700">
              <a:miter lim="400000"/>
            </a:ln>
          </p:spPr>
        </p:pic>
      </p:grpSp>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53" name="Lorem ipsum dolor sit amet consectetur adipiscing…">
            <a:extLst>
              <a:ext uri="{FF2B5EF4-FFF2-40B4-BE49-F238E27FC236}">
                <a16:creationId xmlns:a16="http://schemas.microsoft.com/office/drawing/2014/main" id="{754C5409-FB28-DA43-93C2-C2019A5B24F1}"/>
              </a:ext>
            </a:extLst>
          </p:cNvPr>
          <p:cNvSpPr txBox="1"/>
          <p:nvPr/>
        </p:nvSpPr>
        <p:spPr>
          <a:xfrm>
            <a:off x="1154436" y="1303143"/>
            <a:ext cx="17643152" cy="4473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82880" indent="-182880" algn="l" hangingPunct="1">
              <a:defRPr/>
            </a:pPr>
            <a:endParaRPr lang="el-GR" sz="3600" b="0" i="1" dirty="0">
              <a:solidFill>
                <a:srgbClr val="5E5E5E"/>
              </a:solidFill>
              <a:latin typeface="Arial"/>
              <a:cs typeface="Arial"/>
              <a:sym typeface="Arial"/>
            </a:endParaRPr>
          </a:p>
          <a:p>
            <a:pPr marL="182880" indent="-182880" algn="l" hangingPunct="1">
              <a:defRPr/>
            </a:pPr>
            <a:r>
              <a:rPr lang="el-GR" sz="3600" b="1" spc="300" dirty="0">
                <a:solidFill>
                  <a:srgbClr val="78C0E8"/>
                </a:solidFill>
                <a:latin typeface="Arial" panose="020B0604020202020204" pitchFamily="34" charset="0"/>
                <a:cs typeface="Arial" panose="020B0604020202020204" pitchFamily="34" charset="0"/>
              </a:rPr>
              <a:t> Το Σχέδιο καλύπτει μονάδες που δραστηριοποιούνται ή θα δραστηριοποιηθούν στη μεταποίηση των γεωργικών προϊόντων που περιλαμβάνονται στο Παράρτημα Ι της Συνθήκης για τη Λειτουργία της ΕΕ, εξαιρουμένων προϊόντων αλιείας και υδατοκαλλιέργειας, καθώς επίσης οίνου και ξυδιού από οίνο. </a:t>
            </a:r>
          </a:p>
          <a:p>
            <a:pPr marL="182880" indent="-182880" algn="l" hangingPunct="1">
              <a:defRPr/>
            </a:pPr>
            <a:endParaRPr lang="el-GR" sz="3200" b="0" i="1" dirty="0">
              <a:solidFill>
                <a:srgbClr val="5E5E5E"/>
              </a:solidFill>
              <a:latin typeface="Arial"/>
              <a:cs typeface="Arial"/>
              <a:sym typeface="Arial"/>
            </a:endParaRPr>
          </a:p>
          <a:p>
            <a:pPr marL="182880" indent="-182880" algn="l" eaLnBrk="1" fontAlgn="auto" hangingPunct="1">
              <a:spcAft>
                <a:spcPts val="0"/>
              </a:spcAft>
              <a:buFont typeface="Wingdings 2" pitchFamily="18" charset="2"/>
              <a:buNone/>
              <a:defRPr/>
            </a:pPr>
            <a:endParaRPr lang="en-GB" altLang="en-US" sz="3600" b="0" i="1" dirty="0">
              <a:solidFill>
                <a:srgbClr val="5E5E5E"/>
              </a:solidFill>
              <a:latin typeface="Arial"/>
              <a:cs typeface="Arial"/>
            </a:endParaRPr>
          </a:p>
        </p:txBody>
      </p:sp>
      <p:sp>
        <p:nvSpPr>
          <p:cNvPr id="13" name="Subtitle here">
            <a:extLst>
              <a:ext uri="{FF2B5EF4-FFF2-40B4-BE49-F238E27FC236}">
                <a16:creationId xmlns:a16="http://schemas.microsoft.com/office/drawing/2014/main" id="{E41D770B-8FC8-4F2A-88C8-1FF8F86FC89B}"/>
              </a:ext>
            </a:extLst>
          </p:cNvPr>
          <p:cNvSpPr txBox="1"/>
          <p:nvPr/>
        </p:nvSpPr>
        <p:spPr>
          <a:xfrm>
            <a:off x="1386055" y="5219488"/>
            <a:ext cx="16591394" cy="7058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5000" b="0" i="1" spc="150">
                <a:solidFill>
                  <a:srgbClr val="307687"/>
                </a:solidFill>
                <a:latin typeface="Arial"/>
                <a:ea typeface="Arial"/>
                <a:cs typeface="Arial"/>
                <a:sym typeface="Arial"/>
              </a:defRPr>
            </a:lvl1pPr>
          </a:lstStyle>
          <a:p>
            <a:pPr algn="just"/>
            <a:r>
              <a:rPr lang="el-GR" sz="3200" b="1" dirty="0">
                <a:solidFill>
                  <a:schemeClr val="tx1"/>
                </a:solidFill>
              </a:rPr>
              <a:t>Επιπρόσθετα, οι πιο κάτω δραστηριότητες είναι επιλέξιμεςː</a:t>
            </a:r>
          </a:p>
          <a:p>
            <a:pPr algn="just"/>
            <a:endParaRPr lang="el-GR" sz="3000" dirty="0">
              <a:solidFill>
                <a:schemeClr val="tx1">
                  <a:lumMod val="75000"/>
                  <a:lumOff val="25000"/>
                </a:schemeClr>
              </a:solidFill>
            </a:endParaRPr>
          </a:p>
          <a:p>
            <a:pPr marL="457200" lvl="0" indent="-457200">
              <a:buFont typeface="Courier New" panose="02070309020205020404" pitchFamily="49" charset="0"/>
              <a:buChar char="o"/>
            </a:pPr>
            <a:r>
              <a:rPr lang="el-GR" sz="3000" i="0" dirty="0">
                <a:solidFill>
                  <a:schemeClr val="tx1">
                    <a:lumMod val="95000"/>
                    <a:lumOff val="5000"/>
                  </a:schemeClr>
                </a:solidFill>
              </a:rPr>
              <a:t>Εμπορία </a:t>
            </a:r>
            <a:r>
              <a:rPr lang="el-GR" sz="3000" i="0" dirty="0" err="1">
                <a:solidFill>
                  <a:schemeClr val="tx1">
                    <a:lumMod val="95000"/>
                    <a:lumOff val="5000"/>
                  </a:schemeClr>
                </a:solidFill>
              </a:rPr>
              <a:t>οπωροκηπευτικών</a:t>
            </a:r>
            <a:r>
              <a:rPr lang="el-GR" sz="3000" i="0" dirty="0">
                <a:solidFill>
                  <a:schemeClr val="tx1">
                    <a:lumMod val="95000"/>
                    <a:lumOff val="5000"/>
                  </a:schemeClr>
                </a:solidFill>
              </a:rPr>
              <a:t>, δηλαδή συσκευασία, τυποποίηση, διαλογή, συντήρηση, ψύξη, αποθήκευση </a:t>
            </a:r>
            <a:r>
              <a:rPr lang="el-GR" sz="3000" i="0" dirty="0" err="1">
                <a:solidFill>
                  <a:schemeClr val="tx1">
                    <a:lumMod val="95000"/>
                    <a:lumOff val="5000"/>
                  </a:schemeClr>
                </a:solidFill>
              </a:rPr>
              <a:t>οπωροκηπευτικών</a:t>
            </a:r>
            <a:r>
              <a:rPr lang="el-GR" sz="3000" i="0" dirty="0">
                <a:solidFill>
                  <a:schemeClr val="tx1">
                    <a:lumMod val="95000"/>
                    <a:lumOff val="5000"/>
                  </a:schemeClr>
                </a:solidFill>
              </a:rPr>
              <a:t>, περιλαμβανομένης της πατάτας (συσκευαστήρια φρέσκων φρούτων και λαχανικών).</a:t>
            </a:r>
          </a:p>
          <a:p>
            <a:pPr marL="457200" lvl="0" indent="-457200">
              <a:buFont typeface="Courier New" panose="02070309020205020404" pitchFamily="49" charset="0"/>
              <a:buChar char="o"/>
            </a:pPr>
            <a:endParaRPr lang="el-GR" sz="3000" i="0" dirty="0">
              <a:solidFill>
                <a:schemeClr val="tx1">
                  <a:lumMod val="95000"/>
                  <a:lumOff val="5000"/>
                </a:schemeClr>
              </a:solidFill>
            </a:endParaRPr>
          </a:p>
          <a:p>
            <a:pPr marL="457200" lvl="0" indent="-457200">
              <a:buFont typeface="Courier New" panose="02070309020205020404" pitchFamily="49" charset="0"/>
              <a:buChar char="o"/>
            </a:pPr>
            <a:r>
              <a:rPr lang="el-GR" sz="3000" i="0" dirty="0">
                <a:solidFill>
                  <a:schemeClr val="tx1">
                    <a:lumMod val="95000"/>
                    <a:lumOff val="5000"/>
                  </a:schemeClr>
                </a:solidFill>
              </a:rPr>
              <a:t>Τυποποίηση και συσκευασία ελαιόλαδου, αυγών και επεξεργασία, τυποποίηση και  συσκευασία κρέατος. </a:t>
            </a:r>
          </a:p>
          <a:p>
            <a:pPr marL="457200" lvl="0" indent="-457200">
              <a:buFont typeface="Courier New" panose="02070309020205020404" pitchFamily="49" charset="0"/>
              <a:buChar char="o"/>
            </a:pPr>
            <a:endParaRPr lang="el-GR" sz="3000" i="0" dirty="0">
              <a:solidFill>
                <a:schemeClr val="tx1">
                  <a:lumMod val="95000"/>
                  <a:lumOff val="5000"/>
                </a:schemeClr>
              </a:solidFill>
            </a:endParaRPr>
          </a:p>
          <a:p>
            <a:pPr marL="457200" lvl="0" indent="-457200">
              <a:buFont typeface="Courier New" panose="02070309020205020404" pitchFamily="49" charset="0"/>
              <a:buChar char="o"/>
            </a:pPr>
            <a:r>
              <a:rPr lang="el-GR" sz="3000" i="0" dirty="0">
                <a:solidFill>
                  <a:schemeClr val="tx1">
                    <a:lumMod val="95000"/>
                    <a:lumOff val="5000"/>
                  </a:schemeClr>
                </a:solidFill>
              </a:rPr>
              <a:t>Συγκέντρωση και </a:t>
            </a:r>
            <a:r>
              <a:rPr lang="el-GR" sz="3000" i="0" dirty="0" err="1">
                <a:solidFill>
                  <a:schemeClr val="tx1">
                    <a:lumMod val="95000"/>
                    <a:lumOff val="5000"/>
                  </a:schemeClr>
                </a:solidFill>
              </a:rPr>
              <a:t>πρόψυξη</a:t>
            </a:r>
            <a:r>
              <a:rPr lang="el-GR" sz="3000" i="0" dirty="0">
                <a:solidFill>
                  <a:schemeClr val="tx1">
                    <a:lumMod val="95000"/>
                    <a:lumOff val="5000"/>
                  </a:schemeClr>
                </a:solidFill>
              </a:rPr>
              <a:t> γάλακτος και παστερίωση γάλακτος. </a:t>
            </a:r>
          </a:p>
          <a:p>
            <a:pPr marL="457200" lvl="0" indent="-457200">
              <a:buFont typeface="Courier New" panose="02070309020205020404" pitchFamily="49" charset="0"/>
              <a:buChar char="o"/>
            </a:pPr>
            <a:endParaRPr lang="el-GR" sz="3000" i="0" dirty="0">
              <a:solidFill>
                <a:schemeClr val="tx1">
                  <a:lumMod val="95000"/>
                  <a:lumOff val="5000"/>
                </a:schemeClr>
              </a:solidFill>
            </a:endParaRPr>
          </a:p>
          <a:p>
            <a:pPr marL="457200" lvl="0" indent="-457200">
              <a:buFont typeface="Courier New" panose="02070309020205020404" pitchFamily="49" charset="0"/>
              <a:buChar char="o"/>
            </a:pPr>
            <a:r>
              <a:rPr lang="el-GR" sz="3000" i="0" dirty="0">
                <a:solidFill>
                  <a:schemeClr val="tx1">
                    <a:lumMod val="95000"/>
                    <a:lumOff val="5000"/>
                  </a:schemeClr>
                </a:solidFill>
              </a:rPr>
              <a:t>Σφαγεία πουλερικών, κουνελιών και άλλων ζώων.</a:t>
            </a:r>
          </a:p>
          <a:p>
            <a:pPr marL="457200" lvl="0" indent="-457200">
              <a:buFont typeface="Courier New" panose="02070309020205020404" pitchFamily="49" charset="0"/>
              <a:buChar char="o"/>
            </a:pPr>
            <a:endParaRPr lang="el-GR" sz="3000" i="0" dirty="0">
              <a:solidFill>
                <a:schemeClr val="tx1">
                  <a:lumMod val="95000"/>
                  <a:lumOff val="5000"/>
                </a:schemeClr>
              </a:solidFill>
            </a:endParaRPr>
          </a:p>
          <a:p>
            <a:pPr marL="457200" lvl="0" indent="-457200">
              <a:buFont typeface="Courier New" panose="02070309020205020404" pitchFamily="49" charset="0"/>
              <a:buChar char="o"/>
            </a:pPr>
            <a:r>
              <a:rPr lang="el-GR" sz="3000" i="0" dirty="0" err="1">
                <a:solidFill>
                  <a:schemeClr val="tx1">
                    <a:lumMod val="95000"/>
                    <a:lumOff val="5000"/>
                  </a:schemeClr>
                </a:solidFill>
              </a:rPr>
              <a:t>Ανθαγορές</a:t>
            </a:r>
            <a:r>
              <a:rPr lang="el-GR" sz="3000" i="0" dirty="0">
                <a:solidFill>
                  <a:schemeClr val="tx1">
                    <a:lumMod val="95000"/>
                    <a:lumOff val="5000"/>
                  </a:schemeClr>
                </a:solidFill>
              </a:rPr>
              <a:t> και κέντρα συσκευασίας και διανομής </a:t>
            </a:r>
            <a:r>
              <a:rPr lang="el-GR" sz="3000" i="0" dirty="0" err="1">
                <a:solidFill>
                  <a:schemeClr val="tx1">
                    <a:lumMod val="95000"/>
                    <a:lumOff val="5000"/>
                  </a:schemeClr>
                </a:solidFill>
              </a:rPr>
              <a:t>ανθέων</a:t>
            </a:r>
            <a:r>
              <a:rPr lang="el-GR" sz="3000" i="0" dirty="0">
                <a:solidFill>
                  <a:schemeClr val="tx1">
                    <a:lumMod val="95000"/>
                    <a:lumOff val="5000"/>
                  </a:schemeClr>
                </a:solidFill>
              </a:rPr>
              <a:t>.</a:t>
            </a:r>
          </a:p>
          <a:p>
            <a:pPr marL="457200" lvl="0" indent="-457200">
              <a:buFont typeface="Wingdings" panose="05000000000000000000" pitchFamily="2" charset="2"/>
              <a:buChar char="ü"/>
            </a:pPr>
            <a:endParaRPr lang="en-US" sz="3000" i="0" dirty="0">
              <a:solidFill>
                <a:schemeClr val="tx1">
                  <a:lumMod val="95000"/>
                  <a:lumOff val="5000"/>
                </a:schemeClr>
              </a:solidFill>
            </a:endParaRPr>
          </a:p>
        </p:txBody>
      </p:sp>
      <p:pic>
        <p:nvPicPr>
          <p:cNvPr id="16" name="Picture 15"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9550" y="11986238"/>
            <a:ext cx="6035270" cy="1310516"/>
          </a:xfrm>
          <a:prstGeom prst="rect">
            <a:avLst/>
          </a:prstGeom>
        </p:spPr>
      </p:pic>
      <p:pic>
        <p:nvPicPr>
          <p:cNvPr id="21" name="Picture 20"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60301" y="11986238"/>
            <a:ext cx="6035270" cy="1310516"/>
          </a:xfrm>
          <a:prstGeom prst="rect">
            <a:avLst/>
          </a:prstGeom>
        </p:spPr>
      </p:pic>
      <p:pic>
        <p:nvPicPr>
          <p:cNvPr id="22" name="Picture 21" descr="Παράταση στις αιτήσεις για τη Μεταποίηση αγροτικών προϊόντων | Green Agenda"/>
          <p:cNvPicPr/>
          <p:nvPr/>
        </p:nvPicPr>
        <p:blipFill>
          <a:blip r:embed="rId5">
            <a:extLst>
              <a:ext uri="{28A0092B-C50C-407E-A947-70E740481C1C}">
                <a14:useLocalDpi xmlns:a14="http://schemas.microsoft.com/office/drawing/2010/main" val="0"/>
              </a:ext>
            </a:extLst>
          </a:blip>
          <a:srcRect/>
          <a:stretch>
            <a:fillRect/>
          </a:stretch>
        </p:blipFill>
        <p:spPr bwMode="auto">
          <a:xfrm>
            <a:off x="18983560" y="73851"/>
            <a:ext cx="5126343" cy="3342889"/>
          </a:xfrm>
          <a:prstGeom prst="rect">
            <a:avLst/>
          </a:prstGeom>
          <a:noFill/>
          <a:ln>
            <a:noFill/>
          </a:ln>
        </p:spPr>
      </p:pic>
      <p:pic>
        <p:nvPicPr>
          <p:cNvPr id="23" name="Picture 22" descr="Γαλακτοκομικά – Page 2 – Ελληνικά προϊόντα"/>
          <p:cNvPicPr/>
          <p:nvPr/>
        </p:nvPicPr>
        <p:blipFill>
          <a:blip r:embed="rId6">
            <a:extLst>
              <a:ext uri="{28A0092B-C50C-407E-A947-70E740481C1C}">
                <a14:useLocalDpi xmlns:a14="http://schemas.microsoft.com/office/drawing/2010/main" val="0"/>
              </a:ext>
            </a:extLst>
          </a:blip>
          <a:srcRect/>
          <a:stretch>
            <a:fillRect/>
          </a:stretch>
        </p:blipFill>
        <p:spPr bwMode="auto">
          <a:xfrm>
            <a:off x="18978347" y="3534875"/>
            <a:ext cx="5169684" cy="3335760"/>
          </a:xfrm>
          <a:prstGeom prst="rect">
            <a:avLst/>
          </a:prstGeom>
          <a:noFill/>
          <a:ln>
            <a:noFill/>
          </a:ln>
        </p:spPr>
      </p:pic>
      <p:pic>
        <p:nvPicPr>
          <p:cNvPr id="24" name="Picture 23" descr="Α. ΚΑΡΥΛΑΚΗΣ Εμπορία &amp; Επεξεργασία Κρεάτων | Αρχική Σελίδα"/>
          <p:cNvPicPr/>
          <p:nvPr/>
        </p:nvPicPr>
        <p:blipFill>
          <a:blip r:embed="rId7">
            <a:extLst>
              <a:ext uri="{28A0092B-C50C-407E-A947-70E740481C1C}">
                <a14:useLocalDpi xmlns:a14="http://schemas.microsoft.com/office/drawing/2010/main" val="0"/>
              </a:ext>
            </a:extLst>
          </a:blip>
          <a:srcRect/>
          <a:stretch>
            <a:fillRect/>
          </a:stretch>
        </p:blipFill>
        <p:spPr bwMode="auto">
          <a:xfrm>
            <a:off x="19040181" y="6971214"/>
            <a:ext cx="5169684" cy="3335760"/>
          </a:xfrm>
          <a:prstGeom prst="rect">
            <a:avLst/>
          </a:prstGeom>
          <a:noFill/>
          <a:ln>
            <a:noFill/>
          </a:ln>
        </p:spPr>
      </p:pic>
      <p:pic>
        <p:nvPicPr>
          <p:cNvPr id="25" name="Picture 24" descr="Επιπρόσθετη αύξηση του προϋπολογισμού της δράσης 4.2.1 κατά 40 εκ €, στην μεταποίηση  γεωργικών προϊόντων και"/>
          <p:cNvPicPr/>
          <p:nvPr/>
        </p:nvPicPr>
        <p:blipFill>
          <a:blip r:embed="rId8">
            <a:extLst>
              <a:ext uri="{28A0092B-C50C-407E-A947-70E740481C1C}">
                <a14:useLocalDpi xmlns:a14="http://schemas.microsoft.com/office/drawing/2010/main" val="0"/>
              </a:ext>
            </a:extLst>
          </a:blip>
          <a:srcRect/>
          <a:stretch>
            <a:fillRect/>
          </a:stretch>
        </p:blipFill>
        <p:spPr bwMode="auto">
          <a:xfrm>
            <a:off x="19040181" y="10407554"/>
            <a:ext cx="5169684" cy="3170422"/>
          </a:xfrm>
          <a:prstGeom prst="rect">
            <a:avLst/>
          </a:prstGeom>
          <a:noFill/>
          <a:ln>
            <a:noFill/>
          </a:ln>
        </p:spPr>
      </p:pic>
      <p:pic>
        <p:nvPicPr>
          <p:cNvPr id="26" name="Picture 25">
            <a:extLst>
              <a:ext uri="{FF2B5EF4-FFF2-40B4-BE49-F238E27FC236}">
                <a16:creationId xmlns:a16="http://schemas.microsoft.com/office/drawing/2014/main" id="{CC0046EF-6BCE-435A-89EF-D3BED5E31F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54174" y="12518380"/>
            <a:ext cx="4043414" cy="884818"/>
          </a:xfrm>
          <a:prstGeom prst="rect">
            <a:avLst/>
          </a:prstGeom>
        </p:spPr>
      </p:pic>
      <p:sp>
        <p:nvSpPr>
          <p:cNvPr id="27" name="Άξονας Πολιτικής 2: Ταχεία μετάβαση σε μια Πράσινη οικονομία">
            <a:extLst>
              <a:ext uri="{FF2B5EF4-FFF2-40B4-BE49-F238E27FC236}">
                <a16:creationId xmlns:a16="http://schemas.microsoft.com/office/drawing/2014/main" id="{6525B3A1-439C-498D-A894-EC0B0E82CAF1}"/>
              </a:ext>
            </a:extLst>
          </p:cNvPr>
          <p:cNvSpPr txBox="1"/>
          <p:nvPr/>
        </p:nvSpPr>
        <p:spPr>
          <a:xfrm>
            <a:off x="1386055" y="750773"/>
            <a:ext cx="16390620"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defTabSz="457200">
              <a:defRPr sz="6000" b="1">
                <a:solidFill>
                  <a:srgbClr val="78C0E8"/>
                </a:solidFill>
                <a:latin typeface="Arial"/>
                <a:ea typeface="Arial"/>
                <a:cs typeface="Arial"/>
                <a:sym typeface="Arial"/>
              </a:defRPr>
            </a:pPr>
            <a:r>
              <a:rPr lang="el-GR" dirty="0">
                <a:solidFill>
                  <a:srgbClr val="4B6EAF"/>
                </a:solidFill>
              </a:rPr>
              <a:t>Επιλέξιμοι κλάδοι και δραστηριότητες</a:t>
            </a:r>
          </a:p>
          <a:p>
            <a:pPr algn="l" defTabSz="457200">
              <a:defRPr sz="6000" b="1">
                <a:solidFill>
                  <a:srgbClr val="78C0E8"/>
                </a:solidFill>
                <a:latin typeface="Arial"/>
                <a:ea typeface="Arial"/>
                <a:cs typeface="Arial"/>
                <a:sym typeface="Arial"/>
              </a:defRPr>
            </a:pPr>
            <a:endParaRPr lang="el-GR" dirty="0">
              <a:solidFill>
                <a:srgbClr val="4B6EAF"/>
              </a:solidFill>
            </a:endParaRPr>
          </a:p>
        </p:txBody>
      </p:sp>
    </p:spTree>
    <p:extLst>
      <p:ext uri="{BB962C8B-B14F-4D97-AF65-F5344CB8AC3E}">
        <p14:creationId xmlns:p14="http://schemas.microsoft.com/office/powerpoint/2010/main" val="1489857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FEC849-9940-8943-8724-6C17F9E87C13}"/>
              </a:ext>
            </a:extLst>
          </p:cNvPr>
          <p:cNvGrpSpPr/>
          <p:nvPr/>
        </p:nvGrpSpPr>
        <p:grpSpPr>
          <a:xfrm>
            <a:off x="641119" y="12700621"/>
            <a:ext cx="23082609" cy="632791"/>
            <a:chOff x="641119" y="12441826"/>
            <a:chExt cx="23082609" cy="632791"/>
          </a:xfrm>
        </p:grpSpPr>
        <p:pic>
          <p:nvPicPr>
            <p:cNvPr id="9" name="Image" descr="Image">
              <a:extLst>
                <a:ext uri="{FF2B5EF4-FFF2-40B4-BE49-F238E27FC236}">
                  <a16:creationId xmlns:a16="http://schemas.microsoft.com/office/drawing/2014/main" id="{488D377A-52D3-DF44-A7E1-E26E6A361840}"/>
                </a:ext>
              </a:extLst>
            </p:cNvPr>
            <p:cNvPicPr>
              <a:picLocks noChangeAspect="1"/>
            </p:cNvPicPr>
            <p:nvPr/>
          </p:nvPicPr>
          <p:blipFill>
            <a:blip r:embed="rId2"/>
            <a:stretch>
              <a:fillRect/>
            </a:stretch>
          </p:blipFill>
          <p:spPr>
            <a:xfrm>
              <a:off x="660273" y="12968851"/>
              <a:ext cx="23063455" cy="105766"/>
            </a:xfrm>
            <a:prstGeom prst="rect">
              <a:avLst/>
            </a:prstGeom>
            <a:ln w="12700">
              <a:miter lim="400000"/>
            </a:ln>
          </p:spPr>
        </p:pic>
        <p:pic>
          <p:nvPicPr>
            <p:cNvPr id="10" name="Image" descr="Image">
              <a:extLst>
                <a:ext uri="{FF2B5EF4-FFF2-40B4-BE49-F238E27FC236}">
                  <a16:creationId xmlns:a16="http://schemas.microsoft.com/office/drawing/2014/main" id="{4B097C08-AC9C-DE46-AA7D-0805F31EC591}"/>
                </a:ext>
              </a:extLst>
            </p:cNvPr>
            <p:cNvPicPr>
              <a:picLocks noChangeAspect="1"/>
            </p:cNvPicPr>
            <p:nvPr/>
          </p:nvPicPr>
          <p:blipFill>
            <a:blip r:embed="rId3"/>
            <a:stretch>
              <a:fillRect/>
            </a:stretch>
          </p:blipFill>
          <p:spPr>
            <a:xfrm>
              <a:off x="641119" y="12441826"/>
              <a:ext cx="4000395" cy="408890"/>
            </a:xfrm>
            <a:prstGeom prst="rect">
              <a:avLst/>
            </a:prstGeom>
            <a:ln w="12700">
              <a:miter lim="400000"/>
            </a:ln>
          </p:spPr>
        </p:pic>
        <p:sp>
          <p:nvSpPr>
            <p:cNvPr id="11" name="ΣΧΕΔΙΟ ΑΝΑΚΑΜΨΗΣ ΚΑΙ ΑΝΘΕΚΤΙΚΟΤΗΤΑΣ">
              <a:extLst>
                <a:ext uri="{FF2B5EF4-FFF2-40B4-BE49-F238E27FC236}">
                  <a16:creationId xmlns:a16="http://schemas.microsoft.com/office/drawing/2014/main" id="{B66705FA-7361-AC46-9F3F-9AEDED2B476B}"/>
                </a:ext>
              </a:extLst>
            </p:cNvPr>
            <p:cNvSpPr txBox="1"/>
            <p:nvPr/>
          </p:nvSpPr>
          <p:spPr>
            <a:xfrm>
              <a:off x="18915076" y="12525871"/>
              <a:ext cx="4807976" cy="342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latin typeface="Arial"/>
                  <a:cs typeface="Arial"/>
                </a:rPr>
                <a:t>ΣΧΕΔΙΟ ΑΝΑΚΑΜΨΗΣ ΚΑΙ ΑΝΘΕΚΤΙΚΟΤΗΤΑΣ</a:t>
              </a:r>
            </a:p>
          </p:txBody>
        </p:sp>
      </p:grpSp>
      <p:sp>
        <p:nvSpPr>
          <p:cNvPr id="12" name="Rectangle 11">
            <a:extLst>
              <a:ext uri="{FF2B5EF4-FFF2-40B4-BE49-F238E27FC236}">
                <a16:creationId xmlns:a16="http://schemas.microsoft.com/office/drawing/2014/main" id="{20DE1F4B-1006-E24F-B98D-F07C87BBE2F0}"/>
              </a:ext>
            </a:extLst>
          </p:cNvPr>
          <p:cNvSpPr/>
          <p:nvPr/>
        </p:nvSpPr>
        <p:spPr>
          <a:xfrm>
            <a:off x="1405464" y="622637"/>
            <a:ext cx="16673529" cy="1015663"/>
          </a:xfrm>
          <a:prstGeom prst="rect">
            <a:avLst/>
          </a:prstGeom>
        </p:spPr>
        <p:txBody>
          <a:bodyPr wrap="square">
            <a:spAutoFit/>
          </a:bodyPr>
          <a:lstStyle/>
          <a:p>
            <a:pPr algn="l"/>
            <a:r>
              <a:rPr lang="el-GR" sz="6000" b="1" spc="300" dirty="0">
                <a:solidFill>
                  <a:srgbClr val="4B6EAF"/>
                </a:solidFill>
                <a:latin typeface="Arial" panose="020B0604020202020204" pitchFamily="34" charset="0"/>
                <a:cs typeface="Arial" panose="020B0604020202020204" pitchFamily="34" charset="0"/>
              </a:rPr>
              <a:t>Προϋποθέσεις συμμετοχής</a:t>
            </a:r>
          </a:p>
        </p:txBody>
      </p:sp>
      <p:sp>
        <p:nvSpPr>
          <p:cNvPr id="14" name="Rectangle 13">
            <a:extLst>
              <a:ext uri="{FF2B5EF4-FFF2-40B4-BE49-F238E27FC236}">
                <a16:creationId xmlns:a16="http://schemas.microsoft.com/office/drawing/2014/main" id="{8A5D5FC2-B369-C14F-AD2E-B3990AD7D54A}"/>
              </a:ext>
            </a:extLst>
          </p:cNvPr>
          <p:cNvSpPr/>
          <p:nvPr/>
        </p:nvSpPr>
        <p:spPr>
          <a:xfrm>
            <a:off x="3013090" y="2337720"/>
            <a:ext cx="19704667" cy="7017306"/>
          </a:xfrm>
          <a:prstGeom prst="rect">
            <a:avLst/>
          </a:prstGeom>
        </p:spPr>
        <p:txBody>
          <a:bodyPr wrap="square">
            <a:spAutoFit/>
          </a:bodyPr>
          <a:lstStyle/>
          <a:p>
            <a:pPr algn="l">
              <a:buClr>
                <a:srgbClr val="4B6EAF"/>
              </a:buClr>
            </a:pPr>
            <a:r>
              <a:rPr lang="el-GR" sz="3000" spc="300" dirty="0">
                <a:solidFill>
                  <a:schemeClr val="tx1"/>
                </a:solidFill>
                <a:latin typeface="Arial" panose="020B0604020202020204" pitchFamily="34" charset="0"/>
                <a:cs typeface="Arial" panose="020B0604020202020204" pitchFamily="34" charset="0"/>
              </a:rPr>
              <a:t>Δεν επιτρέπεται η χορήγηση ενίσχυσης σε προβληματικές επιχειρήσεις με βάση τις σχετικές κοινοτικές κατευθυντήριες γραμμές.</a:t>
            </a:r>
          </a:p>
          <a:p>
            <a:pPr algn="l">
              <a:buClr>
                <a:srgbClr val="4B6EAF"/>
              </a:buClr>
            </a:pPr>
            <a:endParaRPr lang="el-GR" sz="3000" spc="300" dirty="0">
              <a:solidFill>
                <a:schemeClr val="tx1"/>
              </a:solidFill>
              <a:latin typeface="Arial" panose="020B0604020202020204" pitchFamily="34" charset="0"/>
              <a:cs typeface="Arial" panose="020B0604020202020204" pitchFamily="34" charset="0"/>
            </a:endParaRPr>
          </a:p>
          <a:p>
            <a:pPr algn="l">
              <a:buClr>
                <a:srgbClr val="4B6EAF"/>
              </a:buClr>
            </a:pPr>
            <a:r>
              <a:rPr lang="el-GR" sz="3000" spc="300" dirty="0">
                <a:solidFill>
                  <a:schemeClr val="tx1"/>
                </a:solidFill>
                <a:latin typeface="Arial" panose="020B0604020202020204" pitchFamily="34" charset="0"/>
                <a:cs typeface="Arial" panose="020B0604020202020204" pitchFamily="34" charset="0"/>
              </a:rPr>
              <a:t>Η αίτηση πρέπει να υποβάλλεται στα τυποποιημένα έντυπα του ηλεκτρονικού συστήματος του Υπουργείου Ενέργειας, Εμπορίου και Βιομηχανίας μαζί με όλα τα απαιτούμενα δικαιολογητικά.</a:t>
            </a:r>
          </a:p>
          <a:p>
            <a:pPr algn="l">
              <a:buClr>
                <a:srgbClr val="4B6EAF"/>
              </a:buClr>
            </a:pPr>
            <a:endParaRPr lang="el-GR" sz="3000" spc="300" dirty="0">
              <a:solidFill>
                <a:schemeClr val="tx1"/>
              </a:solidFill>
              <a:latin typeface="Arial" panose="020B0604020202020204" pitchFamily="34" charset="0"/>
              <a:cs typeface="Arial" panose="020B0604020202020204" pitchFamily="34" charset="0"/>
            </a:endParaRPr>
          </a:p>
          <a:p>
            <a:pPr algn="l">
              <a:buClr>
                <a:srgbClr val="4B6EAF"/>
              </a:buClr>
            </a:pPr>
            <a:r>
              <a:rPr lang="el-GR" sz="3000" spc="300" dirty="0">
                <a:solidFill>
                  <a:schemeClr val="tx1"/>
                </a:solidFill>
                <a:latin typeface="Arial" panose="020B0604020202020204" pitchFamily="34" charset="0"/>
                <a:cs typeface="Arial" panose="020B0604020202020204" pitchFamily="34" charset="0"/>
              </a:rPr>
              <a:t>Το ελάχιστο ύψος της προτεινόμενης επένδυσης (επιλέξιμες δαπάνες) είναι €10.000.</a:t>
            </a:r>
          </a:p>
          <a:p>
            <a:pPr algn="l">
              <a:buClr>
                <a:srgbClr val="4B6EAF"/>
              </a:buClr>
            </a:pPr>
            <a:endParaRPr lang="el-GR" sz="3000" spc="300" dirty="0">
              <a:solidFill>
                <a:schemeClr val="tx1"/>
              </a:solidFill>
              <a:latin typeface="Arial" panose="020B0604020202020204" pitchFamily="34" charset="0"/>
              <a:cs typeface="Arial" panose="020B0604020202020204" pitchFamily="34" charset="0"/>
            </a:endParaRPr>
          </a:p>
          <a:p>
            <a:pPr algn="l">
              <a:buClr>
                <a:srgbClr val="4B6EAF"/>
              </a:buClr>
            </a:pPr>
            <a:r>
              <a:rPr lang="el-GR" sz="3000" spc="300" dirty="0">
                <a:solidFill>
                  <a:schemeClr val="tx1"/>
                </a:solidFill>
                <a:latin typeface="Arial" panose="020B0604020202020204" pitchFamily="34" charset="0"/>
                <a:cs typeface="Arial" panose="020B0604020202020204" pitchFamily="34" charset="0"/>
              </a:rPr>
              <a:t>Η επένδυση πρέπει να είναι σύμφωνη με την κοινοτική και εθνική νομοθεσία για την περιβαλλοντική προστασία και την τήρηση της αρχής της «μη πρόκλησης σημαντικής βλάβης». </a:t>
            </a:r>
          </a:p>
          <a:p>
            <a:pPr algn="l">
              <a:buClr>
                <a:srgbClr val="4B6EAF"/>
              </a:buClr>
            </a:pPr>
            <a:endParaRPr lang="el-GR" sz="3000" spc="300" dirty="0">
              <a:solidFill>
                <a:schemeClr val="tx1"/>
              </a:solidFill>
              <a:latin typeface="Arial" panose="020B0604020202020204" pitchFamily="34" charset="0"/>
              <a:cs typeface="Arial" panose="020B0604020202020204" pitchFamily="34" charset="0"/>
            </a:endParaRPr>
          </a:p>
          <a:p>
            <a:pPr algn="l">
              <a:buClr>
                <a:srgbClr val="4B6EAF"/>
              </a:buClr>
            </a:pPr>
            <a:r>
              <a:rPr lang="el-GR" sz="3000" spc="300" dirty="0">
                <a:solidFill>
                  <a:schemeClr val="tx1"/>
                </a:solidFill>
                <a:latin typeface="Arial" panose="020B0604020202020204" pitchFamily="34" charset="0"/>
                <a:cs typeface="Arial" panose="020B0604020202020204" pitchFamily="34" charset="0"/>
              </a:rPr>
              <a:t>Επιχείρηση που εγκρίθηκε για οποιαδήποτε επιχορήγηση από άλλο σχέδιο ενισχύσεων για τις ίδιες επενδύσεις δεν δικαιούται χορηγία από το παρόν σχέδιο.</a:t>
            </a:r>
          </a:p>
        </p:txBody>
      </p:sp>
      <p:pic>
        <p:nvPicPr>
          <p:cNvPr id="15" name="Picture 14">
            <a:extLst>
              <a:ext uri="{FF2B5EF4-FFF2-40B4-BE49-F238E27FC236}">
                <a16:creationId xmlns:a16="http://schemas.microsoft.com/office/drawing/2014/main" id="{3A4BB788-ACDE-9948-99AC-5A4D96FB33EB}"/>
              </a:ext>
            </a:extLst>
          </p:cNvPr>
          <p:cNvPicPr>
            <a:picLocks noChangeAspect="1"/>
          </p:cNvPicPr>
          <p:nvPr/>
        </p:nvPicPr>
        <p:blipFill>
          <a:blip r:embed="rId4"/>
          <a:stretch>
            <a:fillRect/>
          </a:stretch>
        </p:blipFill>
        <p:spPr>
          <a:xfrm>
            <a:off x="2081247" y="2450823"/>
            <a:ext cx="873741" cy="596900"/>
          </a:xfrm>
          <a:prstGeom prst="rect">
            <a:avLst/>
          </a:prstGeom>
        </p:spPr>
      </p:pic>
      <p:pic>
        <p:nvPicPr>
          <p:cNvPr id="19" name="Picture 18">
            <a:extLst>
              <a:ext uri="{FF2B5EF4-FFF2-40B4-BE49-F238E27FC236}">
                <a16:creationId xmlns:a16="http://schemas.microsoft.com/office/drawing/2014/main" id="{E2597E0B-C1E0-4C71-8653-E0D05B6E5CA5}"/>
              </a:ext>
            </a:extLst>
          </p:cNvPr>
          <p:cNvPicPr>
            <a:picLocks noChangeAspect="1"/>
          </p:cNvPicPr>
          <p:nvPr/>
        </p:nvPicPr>
        <p:blipFill>
          <a:blip r:embed="rId4"/>
          <a:stretch>
            <a:fillRect/>
          </a:stretch>
        </p:blipFill>
        <p:spPr>
          <a:xfrm>
            <a:off x="2122532" y="5547923"/>
            <a:ext cx="873741" cy="596900"/>
          </a:xfrm>
          <a:prstGeom prst="rect">
            <a:avLst/>
          </a:prstGeom>
        </p:spPr>
      </p:pic>
      <p:pic>
        <p:nvPicPr>
          <p:cNvPr id="20" name="Picture 19">
            <a:extLst>
              <a:ext uri="{FF2B5EF4-FFF2-40B4-BE49-F238E27FC236}">
                <a16:creationId xmlns:a16="http://schemas.microsoft.com/office/drawing/2014/main" id="{73F9F80E-68D7-48D0-B5CF-138FB65628FD}"/>
              </a:ext>
            </a:extLst>
          </p:cNvPr>
          <p:cNvPicPr>
            <a:picLocks noChangeAspect="1"/>
          </p:cNvPicPr>
          <p:nvPr/>
        </p:nvPicPr>
        <p:blipFill>
          <a:blip r:embed="rId4"/>
          <a:stretch>
            <a:fillRect/>
          </a:stretch>
        </p:blipFill>
        <p:spPr>
          <a:xfrm>
            <a:off x="2033083" y="6746149"/>
            <a:ext cx="873741" cy="596900"/>
          </a:xfrm>
          <a:prstGeom prst="rect">
            <a:avLst/>
          </a:prstGeom>
        </p:spPr>
      </p:pic>
      <p:pic>
        <p:nvPicPr>
          <p:cNvPr id="21" name="Picture 20">
            <a:extLst>
              <a:ext uri="{FF2B5EF4-FFF2-40B4-BE49-F238E27FC236}">
                <a16:creationId xmlns:a16="http://schemas.microsoft.com/office/drawing/2014/main" id="{A902246B-20B2-490E-B923-1817B90EC337}"/>
              </a:ext>
            </a:extLst>
          </p:cNvPr>
          <p:cNvPicPr>
            <a:picLocks noChangeAspect="1"/>
          </p:cNvPicPr>
          <p:nvPr/>
        </p:nvPicPr>
        <p:blipFill>
          <a:blip r:embed="rId4"/>
          <a:stretch>
            <a:fillRect/>
          </a:stretch>
        </p:blipFill>
        <p:spPr>
          <a:xfrm>
            <a:off x="2081247" y="8502623"/>
            <a:ext cx="873741" cy="596900"/>
          </a:xfrm>
          <a:prstGeom prst="rect">
            <a:avLst/>
          </a:prstGeom>
        </p:spPr>
      </p:pic>
      <p:pic>
        <p:nvPicPr>
          <p:cNvPr id="23" name="Picture 22">
            <a:extLst>
              <a:ext uri="{FF2B5EF4-FFF2-40B4-BE49-F238E27FC236}">
                <a16:creationId xmlns:a16="http://schemas.microsoft.com/office/drawing/2014/main" id="{0934668C-3825-479A-A9A3-34E90BC490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9638" y="11739346"/>
            <a:ext cx="4043414" cy="884818"/>
          </a:xfrm>
          <a:prstGeom prst="rect">
            <a:avLst/>
          </a:prstGeom>
        </p:spPr>
      </p:pic>
      <p:pic>
        <p:nvPicPr>
          <p:cNvPr id="24" name="Picture 23">
            <a:extLst>
              <a:ext uri="{FF2B5EF4-FFF2-40B4-BE49-F238E27FC236}">
                <a16:creationId xmlns:a16="http://schemas.microsoft.com/office/drawing/2014/main" id="{299F138D-51FC-4679-AD18-CD18D7BE886E}"/>
              </a:ext>
            </a:extLst>
          </p:cNvPr>
          <p:cNvPicPr>
            <a:picLocks noChangeAspect="1"/>
          </p:cNvPicPr>
          <p:nvPr/>
        </p:nvPicPr>
        <p:blipFill>
          <a:blip r:embed="rId4"/>
          <a:stretch>
            <a:fillRect/>
          </a:stretch>
        </p:blipFill>
        <p:spPr>
          <a:xfrm>
            <a:off x="2081247" y="3847057"/>
            <a:ext cx="873741" cy="596900"/>
          </a:xfrm>
          <a:prstGeom prst="rect">
            <a:avLst/>
          </a:prstGeom>
        </p:spPr>
      </p:pic>
    </p:spTree>
    <p:extLst>
      <p:ext uri="{BB962C8B-B14F-4D97-AF65-F5344CB8AC3E}">
        <p14:creationId xmlns:p14="http://schemas.microsoft.com/office/powerpoint/2010/main" val="127678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Άξονας Πολιτικής 3: Ενίσχυση της ανθεκτικότητας και της ανταγωνιστικότητας της οικονομίας"/>
          <p:cNvSpPr txBox="1"/>
          <p:nvPr/>
        </p:nvSpPr>
        <p:spPr>
          <a:xfrm>
            <a:off x="988505" y="2578039"/>
            <a:ext cx="9656491"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defTabSz="825500">
              <a:lnSpc>
                <a:spcPct val="100000"/>
              </a:lnSpc>
              <a:defRPr/>
            </a:pPr>
            <a:r>
              <a:rPr lang="el-GR" sz="6000" b="1" dirty="0">
                <a:solidFill>
                  <a:srgbClr val="4B6EAF"/>
                </a:solidFill>
                <a:latin typeface="Arial"/>
                <a:cs typeface="Arial"/>
                <a:sym typeface="Arial"/>
              </a:rPr>
              <a:t>Τεχνοοικονομική μελέτη</a:t>
            </a:r>
            <a:endParaRPr lang="en-US" sz="6000" b="1" dirty="0">
              <a:solidFill>
                <a:srgbClr val="4B6EAF"/>
              </a:solidFill>
              <a:latin typeface="Arial"/>
              <a:cs typeface="Arial"/>
              <a:sym typeface="Arial"/>
            </a:endParaRPr>
          </a:p>
        </p:txBody>
      </p:sp>
      <p:sp>
        <p:nvSpPr>
          <p:cNvPr id="24" name="Ορθογώνιο 1">
            <a:extLst>
              <a:ext uri="{FF2B5EF4-FFF2-40B4-BE49-F238E27FC236}">
                <a16:creationId xmlns:a16="http://schemas.microsoft.com/office/drawing/2014/main" id="{E8878CC4-C125-1E4F-A09F-23802273B955}"/>
              </a:ext>
            </a:extLst>
          </p:cNvPr>
          <p:cNvSpPr/>
          <p:nvPr/>
        </p:nvSpPr>
        <p:spPr>
          <a:xfrm>
            <a:off x="988505" y="4150256"/>
            <a:ext cx="10255867" cy="3416320"/>
          </a:xfrm>
          <a:prstGeom prst="rect">
            <a:avLst/>
          </a:prstGeom>
          <a:noFill/>
          <a:ln>
            <a:noFill/>
            <a:prstDash val="solid"/>
          </a:ln>
        </p:spPr>
        <p:txBody>
          <a:bodyPr vert="horz" wrap="square" lIns="182880" tIns="91440" rIns="182880" bIns="91440" anchor="t" anchorCtr="0" compatLnSpc="1">
            <a:spAutoFit/>
          </a:bodyPr>
          <a:lstStyle/>
          <a:p>
            <a:pPr lvl="0" algn="l"/>
            <a:r>
              <a:rPr lang="el-GR" sz="3000" dirty="0">
                <a:latin typeface="Arial" panose="020B0604020202020204" pitchFamily="34" charset="0"/>
                <a:cs typeface="Arial" panose="020B0604020202020204" pitchFamily="34" charset="0"/>
              </a:rPr>
              <a:t>Είναι απαραίτητη για όλες τις προτάσεις που θα υποβάλλονται από νέες ή και υφιστάμενες επιχειρήσεις των οποίων η επιλέξιμη επένδυση θα είναι μεγαλύτερη των €150.000 ή όταν μια επιχείρηση θα δραστηριοποιηθεί σε νέο (επιλέξιμο) τομέα δραστηριοτήτων που καλύπτεται από το Σχέδιο Χορηγιών.</a:t>
            </a:r>
          </a:p>
        </p:txBody>
      </p:sp>
      <p:grpSp>
        <p:nvGrpSpPr>
          <p:cNvPr id="10" name="Group 9">
            <a:extLst>
              <a:ext uri="{FF2B5EF4-FFF2-40B4-BE49-F238E27FC236}">
                <a16:creationId xmlns:a16="http://schemas.microsoft.com/office/drawing/2014/main" id="{1DA1043D-88D4-43DE-8B43-9B4088767099}"/>
              </a:ext>
            </a:extLst>
          </p:cNvPr>
          <p:cNvGrpSpPr/>
          <p:nvPr/>
        </p:nvGrpSpPr>
        <p:grpSpPr>
          <a:xfrm>
            <a:off x="641119" y="12441826"/>
            <a:ext cx="23082609" cy="632791"/>
            <a:chOff x="641119" y="12441826"/>
            <a:chExt cx="23082609" cy="632791"/>
          </a:xfrm>
        </p:grpSpPr>
        <p:pic>
          <p:nvPicPr>
            <p:cNvPr id="11" name="Image" descr="Image">
              <a:extLst>
                <a:ext uri="{FF2B5EF4-FFF2-40B4-BE49-F238E27FC236}">
                  <a16:creationId xmlns:a16="http://schemas.microsoft.com/office/drawing/2014/main" id="{455C3FA8-A316-499B-B55E-BADC2986FD62}"/>
                </a:ext>
              </a:extLst>
            </p:cNvPr>
            <p:cNvPicPr>
              <a:picLocks noChangeAspect="1"/>
            </p:cNvPicPr>
            <p:nvPr/>
          </p:nvPicPr>
          <p:blipFill>
            <a:blip r:embed="rId2"/>
            <a:stretch>
              <a:fillRect/>
            </a:stretch>
          </p:blipFill>
          <p:spPr>
            <a:xfrm>
              <a:off x="660273" y="12968851"/>
              <a:ext cx="23063455" cy="105766"/>
            </a:xfrm>
            <a:prstGeom prst="rect">
              <a:avLst/>
            </a:prstGeom>
            <a:ln w="12700">
              <a:miter lim="400000"/>
            </a:ln>
          </p:spPr>
        </p:pic>
        <p:pic>
          <p:nvPicPr>
            <p:cNvPr id="12" name="Image" descr="Image">
              <a:extLst>
                <a:ext uri="{FF2B5EF4-FFF2-40B4-BE49-F238E27FC236}">
                  <a16:creationId xmlns:a16="http://schemas.microsoft.com/office/drawing/2014/main" id="{E4F7A345-8564-4390-8F24-02041ACA01B4}"/>
                </a:ext>
              </a:extLst>
            </p:cNvPr>
            <p:cNvPicPr>
              <a:picLocks noChangeAspect="1"/>
            </p:cNvPicPr>
            <p:nvPr/>
          </p:nvPicPr>
          <p:blipFill>
            <a:blip r:embed="rId3"/>
            <a:stretch>
              <a:fillRect/>
            </a:stretch>
          </p:blipFill>
          <p:spPr>
            <a:xfrm>
              <a:off x="641119" y="12441826"/>
              <a:ext cx="4000395" cy="408890"/>
            </a:xfrm>
            <a:prstGeom prst="rect">
              <a:avLst/>
            </a:prstGeom>
            <a:ln w="12700">
              <a:miter lim="400000"/>
            </a:ln>
          </p:spPr>
        </p:pic>
        <p:sp>
          <p:nvSpPr>
            <p:cNvPr id="13" name="ΣΧΕΔΙΟ ΑΝΑΚΑΜΨΗΣ ΚΑΙ ΑΝΘΕΚΤΙΚΟΤΗΤΑΣ">
              <a:extLst>
                <a:ext uri="{FF2B5EF4-FFF2-40B4-BE49-F238E27FC236}">
                  <a16:creationId xmlns:a16="http://schemas.microsoft.com/office/drawing/2014/main" id="{AED84B57-2B43-419B-BB18-BA1BF84FE257}"/>
                </a:ext>
              </a:extLst>
            </p:cNvPr>
            <p:cNvSpPr txBox="1"/>
            <p:nvPr/>
          </p:nvSpPr>
          <p:spPr>
            <a:xfrm>
              <a:off x="18915076"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latin typeface="Arial"/>
                  <a:cs typeface="Arial"/>
                </a:rPr>
                <a:t>ΣΧΕΔΙΟ ΑΝΑΚΑΜΨΗΣ ΚΑΙ ΑΝΘΕΚΤΙΚΟΤΗΤΑΣ</a:t>
              </a:r>
            </a:p>
          </p:txBody>
        </p:sp>
      </p:grpSp>
      <p:pic>
        <p:nvPicPr>
          <p:cNvPr id="14" name="Picture 13">
            <a:extLst>
              <a:ext uri="{FF2B5EF4-FFF2-40B4-BE49-F238E27FC236}">
                <a16:creationId xmlns:a16="http://schemas.microsoft.com/office/drawing/2014/main" id="{B17010D3-75CE-4E70-9B84-EE64B00AC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0767" y="11677182"/>
            <a:ext cx="4043414" cy="884818"/>
          </a:xfrm>
          <a:prstGeom prst="rect">
            <a:avLst/>
          </a:prstGeom>
        </p:spPr>
      </p:pic>
      <p:pic>
        <p:nvPicPr>
          <p:cNvPr id="15" name="Picture 14" descr="Νομικά διαβλητή η απόφαση του ΥπΑΑΤ για την εφαρμογή του 852/2004 στη  Μελισσοκομία; A.Θρασυβούλου - ΜΕΛΙΣΣΟΚΟΜΙΚΗ ΕΠΙΘΕΩΡΗΣΗ">
            <a:extLst>
              <a:ext uri="{FF2B5EF4-FFF2-40B4-BE49-F238E27FC236}">
                <a16:creationId xmlns:a16="http://schemas.microsoft.com/office/drawing/2014/main" id="{FE0FA564-0E6D-4022-9FE9-44C2852759D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244372" y="2578039"/>
            <a:ext cx="12151123" cy="7118052"/>
          </a:xfrm>
          <a:prstGeom prst="rect">
            <a:avLst/>
          </a:prstGeom>
          <a:noFill/>
          <a:ln>
            <a:noFill/>
          </a:ln>
        </p:spPr>
      </p:pic>
    </p:spTree>
    <p:extLst>
      <p:ext uri="{BB962C8B-B14F-4D97-AF65-F5344CB8AC3E}">
        <p14:creationId xmlns:p14="http://schemas.microsoft.com/office/powerpoint/2010/main" val="32713044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Lorem ipsum dolor sit amet, consectetuer adi…"/>
          <p:cNvSpPr txBox="1"/>
          <p:nvPr/>
        </p:nvSpPr>
        <p:spPr>
          <a:xfrm>
            <a:off x="1190557" y="1229295"/>
            <a:ext cx="9523537" cy="28725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6000" b="1">
                <a:solidFill>
                  <a:srgbClr val="67B2E2"/>
                </a:solidFill>
                <a:latin typeface="Gotham Greek Book"/>
                <a:ea typeface="Gotham Greek Book"/>
                <a:cs typeface="Gotham Greek Book"/>
                <a:sym typeface="Gotham Greek Book"/>
              </a:defRPr>
            </a:pPr>
            <a:r>
              <a:rPr lang="el-GR" dirty="0">
                <a:latin typeface="Arial"/>
                <a:cs typeface="Arial"/>
              </a:rPr>
              <a:t>Τεκμηρίωση χρηματοδότησης επενδυτικής πρότασης</a:t>
            </a:r>
          </a:p>
        </p:txBody>
      </p:sp>
      <p:sp>
        <p:nvSpPr>
          <p:cNvPr id="188"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1140989" y="1533994"/>
            <a:ext cx="12271102" cy="1041509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lnSpc>
                <a:spcPct val="110000"/>
              </a:lnSpc>
              <a:defRPr sz="2700">
                <a:latin typeface="Gotham Greek Book"/>
                <a:ea typeface="Gotham Greek Book"/>
                <a:cs typeface="Gotham Greek Book"/>
                <a:sym typeface="Gotham Greek Book"/>
              </a:defRPr>
            </a:lvl1pPr>
          </a:lstStyle>
          <a:p>
            <a:r>
              <a:rPr lang="el-GR" sz="3600" dirty="0">
                <a:latin typeface="Arial"/>
                <a:cs typeface="Arial"/>
              </a:rPr>
              <a:t>Το υπόλοιπο ποσό πέραν της δημόσιας χρηματοδότησης (δηλαδή της χορηγίας) για την κάλυψη του συνολικού προϋπολογισμού, θεωρείται ίδια συμμετοχή για την υλοποίηση του έργου και θα πρέπει να τεκμηριώνεται κατά το στάδιο υποβολής της αίτησης.</a:t>
            </a:r>
          </a:p>
          <a:p>
            <a:endParaRPr lang="el-GR" sz="3600" dirty="0">
              <a:latin typeface="Arial"/>
              <a:cs typeface="Arial"/>
            </a:endParaRPr>
          </a:p>
          <a:p>
            <a:r>
              <a:rPr lang="el-GR" sz="3600" dirty="0">
                <a:latin typeface="Arial"/>
                <a:cs typeface="Arial"/>
              </a:rPr>
              <a:t>Η ίδια συμμετοχή θα αποδεικνύεται από επίσημα στοιχεία που θα υποβάλλονται:</a:t>
            </a:r>
            <a:br>
              <a:rPr lang="el-GR" sz="3600" dirty="0">
                <a:latin typeface="Arial"/>
                <a:cs typeface="Arial"/>
              </a:rPr>
            </a:br>
            <a:endParaRPr lang="el-GR" sz="3600" dirty="0">
              <a:latin typeface="Arial"/>
              <a:cs typeface="Arial"/>
            </a:endParaRPr>
          </a:p>
          <a:p>
            <a:pPr marL="457200" indent="-457200">
              <a:buFont typeface="Courier New" panose="02070309020205020404" pitchFamily="49" charset="0"/>
              <a:buChar char="o"/>
            </a:pPr>
            <a:r>
              <a:rPr lang="el-GR" sz="3600" dirty="0">
                <a:latin typeface="Arial"/>
                <a:cs typeface="Arial"/>
              </a:rPr>
              <a:t>Λογαριασμοί καταθέσεων, επιστολή/βεβαίωση τράπεζας που να τεκμηριώνει το διαθέσιμο υπόλοιπο </a:t>
            </a:r>
            <a:r>
              <a:rPr lang="el-GR" sz="3600" dirty="0" err="1">
                <a:latin typeface="Arial"/>
                <a:cs typeface="Arial"/>
              </a:rPr>
              <a:t>κτλ</a:t>
            </a:r>
            <a:r>
              <a:rPr lang="el-GR" sz="3600" dirty="0">
                <a:latin typeface="Arial"/>
                <a:cs typeface="Arial"/>
              </a:rPr>
              <a:t>, στο όνομα της επιχείρησης ή των μετόχων. </a:t>
            </a:r>
          </a:p>
          <a:p>
            <a:pPr marL="457200" indent="-457200">
              <a:buFont typeface="Courier New" panose="02070309020205020404" pitchFamily="49" charset="0"/>
              <a:buChar char="o"/>
            </a:pPr>
            <a:endParaRPr lang="el-GR" sz="3600" dirty="0">
              <a:latin typeface="Arial"/>
              <a:cs typeface="Arial"/>
            </a:endParaRPr>
          </a:p>
          <a:p>
            <a:pPr marL="457200" indent="-457200">
              <a:buFont typeface="Courier New" panose="02070309020205020404" pitchFamily="49" charset="0"/>
              <a:buChar char="o"/>
            </a:pPr>
            <a:r>
              <a:rPr lang="el-GR" sz="3600" dirty="0">
                <a:latin typeface="Arial"/>
                <a:cs typeface="Arial"/>
              </a:rPr>
              <a:t>Επιστολή ή/και βεβαίωση χρηματοπιστωτικού ιδρύματος για έγκριση χρηματοδότησης του επιχειρηματικού σχεδίου.</a:t>
            </a:r>
          </a:p>
        </p:txBody>
      </p:sp>
      <p:sp>
        <p:nvSpPr>
          <p:cNvPr id="7" name="Rectangle 6">
            <a:extLst>
              <a:ext uri="{FF2B5EF4-FFF2-40B4-BE49-F238E27FC236}">
                <a16:creationId xmlns:a16="http://schemas.microsoft.com/office/drawing/2014/main" id="{42B81D67-0477-4736-8497-0B7DE4C61304}"/>
              </a:ext>
            </a:extLst>
          </p:cNvPr>
          <p:cNvSpPr/>
          <p:nvPr/>
        </p:nvSpPr>
        <p:spPr>
          <a:xfrm>
            <a:off x="1131277" y="4657397"/>
            <a:ext cx="8823606" cy="5016758"/>
          </a:xfrm>
          <a:prstGeom prst="rect">
            <a:avLst/>
          </a:prstGeom>
        </p:spPr>
        <p:txBody>
          <a:bodyPr wrap="square">
            <a:spAutoFit/>
          </a:bodyPr>
          <a:lstStyle/>
          <a:p>
            <a:pPr algn="l"/>
            <a:r>
              <a:rPr lang="el-GR" sz="4000" b="1" dirty="0">
                <a:solidFill>
                  <a:srgbClr val="4B6EAF"/>
                </a:solidFill>
                <a:latin typeface="Arial" panose="020B0604020202020204" pitchFamily="34" charset="0"/>
                <a:cs typeface="Arial" panose="020B0604020202020204" pitchFamily="34" charset="0"/>
              </a:rPr>
              <a:t>Κατά το στάδιο υλοποίησης του προτεινόμενου επενδυτικού προγράμματος, οι πληρωμές για επιλέξιμες δαπάνες πρέπει απαραίτητα να γίνονται μέσω τραπεζικού λογαριασμού στο όνομα του δικαιούχου. </a:t>
            </a:r>
          </a:p>
          <a:p>
            <a:pPr algn="l"/>
            <a:endParaRPr lang="en-US" sz="4000" b="1" spc="300" dirty="0">
              <a:solidFill>
                <a:srgbClr val="4B6EAF"/>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F3428536-D9DD-442D-984F-C34B2F67DE2A}"/>
              </a:ext>
            </a:extLst>
          </p:cNvPr>
          <p:cNvGrpSpPr/>
          <p:nvPr/>
        </p:nvGrpSpPr>
        <p:grpSpPr>
          <a:xfrm>
            <a:off x="927398" y="12767675"/>
            <a:ext cx="23115799" cy="632791"/>
            <a:chOff x="641119" y="12441826"/>
            <a:chExt cx="23115799" cy="632791"/>
          </a:xfrm>
        </p:grpSpPr>
        <p:pic>
          <p:nvPicPr>
            <p:cNvPr id="10" name="Image" descr="Image">
              <a:extLst>
                <a:ext uri="{FF2B5EF4-FFF2-40B4-BE49-F238E27FC236}">
                  <a16:creationId xmlns:a16="http://schemas.microsoft.com/office/drawing/2014/main" id="{052799DA-C625-4837-8C84-699A86F2A201}"/>
                </a:ext>
              </a:extLst>
            </p:cNvPr>
            <p:cNvPicPr>
              <a:picLocks noChangeAspect="1"/>
            </p:cNvPicPr>
            <p:nvPr/>
          </p:nvPicPr>
          <p:blipFill>
            <a:blip r:embed="rId2"/>
            <a:stretch>
              <a:fillRect/>
            </a:stretch>
          </p:blipFill>
          <p:spPr>
            <a:xfrm>
              <a:off x="660273" y="12968851"/>
              <a:ext cx="23063455" cy="105766"/>
            </a:xfrm>
            <a:prstGeom prst="rect">
              <a:avLst/>
            </a:prstGeom>
            <a:ln w="12700">
              <a:miter lim="400000"/>
            </a:ln>
          </p:spPr>
        </p:pic>
        <p:pic>
          <p:nvPicPr>
            <p:cNvPr id="14" name="Image" descr="Image">
              <a:extLst>
                <a:ext uri="{FF2B5EF4-FFF2-40B4-BE49-F238E27FC236}">
                  <a16:creationId xmlns:a16="http://schemas.microsoft.com/office/drawing/2014/main" id="{B9EDFE55-0903-48C7-BC56-5CA9D112BEEB}"/>
                </a:ext>
              </a:extLst>
            </p:cNvPr>
            <p:cNvPicPr>
              <a:picLocks noChangeAspect="1"/>
            </p:cNvPicPr>
            <p:nvPr/>
          </p:nvPicPr>
          <p:blipFill>
            <a:blip r:embed="rId3"/>
            <a:stretch>
              <a:fillRect/>
            </a:stretch>
          </p:blipFill>
          <p:spPr>
            <a:xfrm>
              <a:off x="641119" y="12441826"/>
              <a:ext cx="4000395" cy="408890"/>
            </a:xfrm>
            <a:prstGeom prst="rect">
              <a:avLst/>
            </a:prstGeom>
            <a:ln w="12700">
              <a:miter lim="400000"/>
            </a:ln>
          </p:spPr>
        </p:pic>
        <p:sp>
          <p:nvSpPr>
            <p:cNvPr id="15" name="ΣΧΕΔΙΟ ΑΝΑΚΑΜΨΗΣ ΚΑΙ ΑΝΘΕΚΤΙΚΟΤΗΤΑΣ">
              <a:extLst>
                <a:ext uri="{FF2B5EF4-FFF2-40B4-BE49-F238E27FC236}">
                  <a16:creationId xmlns:a16="http://schemas.microsoft.com/office/drawing/2014/main" id="{14D80E6C-223E-413E-A405-A36A8A1BFC85}"/>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6" name="Picture 15">
            <a:extLst>
              <a:ext uri="{FF2B5EF4-FFF2-40B4-BE49-F238E27FC236}">
                <a16:creationId xmlns:a16="http://schemas.microsoft.com/office/drawing/2014/main" id="{5ADD0B8E-F4D0-452D-8061-4887C81B0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3295" y="12399331"/>
            <a:ext cx="4043414" cy="884818"/>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Άξονας Πολιτικής 3: Ενίσχυση της ανθεκτικότητας και της ανταγωνιστικότητας της οικονομίας"/>
          <p:cNvSpPr txBox="1"/>
          <p:nvPr/>
        </p:nvSpPr>
        <p:spPr>
          <a:xfrm>
            <a:off x="1506090" y="2162748"/>
            <a:ext cx="11419867" cy="194925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defTabSz="825500">
              <a:lnSpc>
                <a:spcPct val="100000"/>
              </a:lnSpc>
              <a:defRPr/>
            </a:pPr>
            <a:r>
              <a:rPr lang="el-GR" sz="6000" b="1" dirty="0">
                <a:solidFill>
                  <a:srgbClr val="4B6EAF"/>
                </a:solidFill>
                <a:latin typeface="Arial" panose="020B0604020202020204" pitchFamily="34" charset="0"/>
                <a:cs typeface="Arial" panose="020B0604020202020204" pitchFamily="34" charset="0"/>
                <a:sym typeface="Arial"/>
              </a:rPr>
              <a:t>Προϋπολογισμός</a:t>
            </a:r>
            <a:endParaRPr lang="en-US" sz="6000" b="1" dirty="0">
              <a:solidFill>
                <a:srgbClr val="4B6EAF"/>
              </a:solidFill>
              <a:latin typeface="Arial" panose="020B0604020202020204" pitchFamily="34" charset="0"/>
              <a:cs typeface="Arial" panose="020B0604020202020204" pitchFamily="34" charset="0"/>
            </a:endParaRPr>
          </a:p>
          <a:p>
            <a:pPr lvl="0" algn="l" defTabSz="825500">
              <a:lnSpc>
                <a:spcPct val="100000"/>
              </a:lnSpc>
              <a:defRPr/>
            </a:pPr>
            <a:r>
              <a:rPr lang="el-GR" sz="6000" b="1" dirty="0">
                <a:solidFill>
                  <a:srgbClr val="78C0E8"/>
                </a:solidFill>
                <a:latin typeface="Arial"/>
                <a:cs typeface="Arial"/>
                <a:sym typeface="Arial"/>
              </a:rPr>
              <a:t>€25 εκατ.</a:t>
            </a:r>
            <a:endParaRPr lang="x-none" sz="6000" b="1" dirty="0">
              <a:solidFill>
                <a:srgbClr val="78C0E8"/>
              </a:solidFill>
              <a:cs typeface="Arial"/>
              <a:sym typeface="Arial"/>
            </a:endParaRPr>
          </a:p>
        </p:txBody>
      </p:sp>
      <p:pic>
        <p:nvPicPr>
          <p:cNvPr id="13" name="appolinary-kalashnikova-WYGhTLym344-unsplash.jpg">
            <a:extLst>
              <a:ext uri="{FF2B5EF4-FFF2-40B4-BE49-F238E27FC236}">
                <a16:creationId xmlns:a16="http://schemas.microsoft.com/office/drawing/2014/main" id="{8BD437B1-C1AE-7E49-816A-55EE094CCE75}"/>
              </a:ext>
            </a:extLst>
          </p:cNvPr>
          <p:cNvPicPr>
            <a:picLocks noChangeAspect="1"/>
          </p:cNvPicPr>
          <p:nvPr/>
        </p:nvPicPr>
        <p:blipFill>
          <a:blip r:embed="rId2">
            <a:alphaModFix amt="85000"/>
            <a:extLst>
              <a:ext uri="{28A0092B-C50C-407E-A947-70E740481C1C}">
                <a14:useLocalDpi xmlns:a14="http://schemas.microsoft.com/office/drawing/2010/main" val="0"/>
              </a:ext>
            </a:extLst>
          </a:blip>
          <a:srcRect l="18594" r="18594"/>
          <a:stretch/>
        </p:blipFill>
        <p:spPr>
          <a:xfrm flipH="1">
            <a:off x="11857811" y="0"/>
            <a:ext cx="12526190" cy="13294700"/>
          </a:xfrm>
          <a:prstGeom prst="rect">
            <a:avLst/>
          </a:prstGeom>
          <a:ln w="12700">
            <a:miter lim="400000"/>
          </a:ln>
        </p:spPr>
      </p:pic>
      <p:sp>
        <p:nvSpPr>
          <p:cNvPr id="10" name="TextBox 9">
            <a:extLst>
              <a:ext uri="{FF2B5EF4-FFF2-40B4-BE49-F238E27FC236}">
                <a16:creationId xmlns:a16="http://schemas.microsoft.com/office/drawing/2014/main" id="{9644368D-5D2C-4149-BD7C-F647376EBE28}"/>
              </a:ext>
            </a:extLst>
          </p:cNvPr>
          <p:cNvSpPr txBox="1"/>
          <p:nvPr/>
        </p:nvSpPr>
        <p:spPr>
          <a:xfrm>
            <a:off x="1506089" y="4362313"/>
            <a:ext cx="18058619"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r>
              <a:rPr lang="el-GR" sz="3000" dirty="0">
                <a:solidFill>
                  <a:schemeClr val="tx1"/>
                </a:solidFill>
                <a:latin typeface="Arial" panose="020B0604020202020204" pitchFamily="34" charset="0"/>
                <a:cs typeface="Arial" panose="020B0604020202020204" pitchFamily="34" charset="0"/>
              </a:rPr>
              <a:t>Το συνολικό διαθέσιμο ποσό θα κατανεμηθεί για τις ανάγκες δύο κατηγοριών αιτήσεων ως εξήςː</a:t>
            </a:r>
          </a:p>
          <a:p>
            <a:pPr lvl="0" algn="l"/>
            <a:endParaRPr lang="el-GR" sz="3000" dirty="0">
              <a:solidFill>
                <a:schemeClr val="tx1"/>
              </a:solidFill>
              <a:latin typeface="Arial" panose="020B0604020202020204" pitchFamily="34" charset="0"/>
              <a:cs typeface="Arial" panose="020B0604020202020204" pitchFamily="34" charset="0"/>
            </a:endParaRPr>
          </a:p>
          <a:p>
            <a:pPr marL="457200" lvl="0" indent="-457200" algn="l">
              <a:buFont typeface="Courier New" panose="02070309020205020404" pitchFamily="49" charset="0"/>
              <a:buChar char="o"/>
            </a:pPr>
            <a:r>
              <a:rPr lang="el-GR" sz="3000" dirty="0">
                <a:solidFill>
                  <a:schemeClr val="tx1"/>
                </a:solidFill>
                <a:latin typeface="Arial" panose="020B0604020202020204" pitchFamily="34" charset="0"/>
                <a:cs typeface="Arial" panose="020B0604020202020204" pitchFamily="34" charset="0"/>
              </a:rPr>
              <a:t>Αιτήσεις «πολύ μικρών επιχειρήσεων» τουλάχιστον	€5 εκατ.</a:t>
            </a:r>
          </a:p>
          <a:p>
            <a:pPr marL="457200" lvl="0" indent="-457200" algn="l">
              <a:buFont typeface="Courier New" panose="02070309020205020404" pitchFamily="49" charset="0"/>
              <a:buChar char="o"/>
            </a:pPr>
            <a:r>
              <a:rPr lang="el-GR" sz="3000" dirty="0">
                <a:solidFill>
                  <a:schemeClr val="tx1"/>
                </a:solidFill>
                <a:latin typeface="Arial" panose="020B0604020202020204" pitchFamily="34" charset="0"/>
                <a:cs typeface="Arial" panose="020B0604020202020204" pitchFamily="34" charset="0"/>
              </a:rPr>
              <a:t>Αιτήσεις «μικρών και μεσαίων επιχειρήσεων»			€20 εκατ.</a:t>
            </a:r>
          </a:p>
          <a:p>
            <a:pPr lvl="0" algn="l"/>
            <a:endParaRPr lang="el-GR" sz="3000" dirty="0">
              <a:solidFill>
                <a:schemeClr val="tx1"/>
              </a:solidFill>
              <a:latin typeface="Arial" panose="020B0604020202020204" pitchFamily="34" charset="0"/>
              <a:cs typeface="Arial" panose="020B0604020202020204" pitchFamily="34" charset="0"/>
            </a:endParaRPr>
          </a:p>
          <a:p>
            <a:pPr lvl="0" algn="l"/>
            <a:r>
              <a:rPr lang="el-GR" sz="3000" dirty="0">
                <a:solidFill>
                  <a:schemeClr val="tx1"/>
                </a:solidFill>
                <a:latin typeface="Arial" panose="020B0604020202020204" pitchFamily="34" charset="0"/>
                <a:cs typeface="Arial" panose="020B0604020202020204" pitchFamily="34" charset="0"/>
              </a:rPr>
              <a:t>Σε περίπτωση που μετά την αξιολόγηση και βαθμολόγηση των αιτήσεων και την κατανομή των πιο πάνω ποσών στις </a:t>
            </a:r>
            <a:r>
              <a:rPr lang="el-GR" sz="3000" dirty="0" err="1">
                <a:solidFill>
                  <a:schemeClr val="tx1"/>
                </a:solidFill>
                <a:latin typeface="Arial" panose="020B0604020202020204" pitchFamily="34" charset="0"/>
                <a:cs typeface="Arial" panose="020B0604020202020204" pitchFamily="34" charset="0"/>
              </a:rPr>
              <a:t>δικαιούχες</a:t>
            </a:r>
            <a:r>
              <a:rPr lang="el-GR" sz="3000" dirty="0">
                <a:solidFill>
                  <a:schemeClr val="tx1"/>
                </a:solidFill>
                <a:latin typeface="Arial" panose="020B0604020202020204" pitchFamily="34" charset="0"/>
                <a:cs typeface="Arial" panose="020B0604020202020204" pitchFamily="34" charset="0"/>
              </a:rPr>
              <a:t> επιχειρήσεις εξοικονομηθεί οποιοδήποτε ποσό από μία εκ των δύο κατηγοριών, το ΥΕΕΒ δύναται να μεταφέρει το ποσό αυτό στην άλλη κατηγορία στην οποία θα υπάρχουν δικαιούχοι που δεν ικανοποιήθηκαν στα πλαίσια του εγκεκριμένου προϋπολογισμού της προκήρυξης. </a:t>
            </a:r>
          </a:p>
        </p:txBody>
      </p:sp>
      <p:grpSp>
        <p:nvGrpSpPr>
          <p:cNvPr id="12" name="Group 11">
            <a:extLst>
              <a:ext uri="{FF2B5EF4-FFF2-40B4-BE49-F238E27FC236}">
                <a16:creationId xmlns:a16="http://schemas.microsoft.com/office/drawing/2014/main" id="{848B7799-6CDF-4EF7-A8F7-C57F673C7155}"/>
              </a:ext>
            </a:extLst>
          </p:cNvPr>
          <p:cNvGrpSpPr/>
          <p:nvPr/>
        </p:nvGrpSpPr>
        <p:grpSpPr>
          <a:xfrm>
            <a:off x="927398" y="12767675"/>
            <a:ext cx="23115799" cy="632791"/>
            <a:chOff x="641119" y="12441826"/>
            <a:chExt cx="23115799" cy="632791"/>
          </a:xfrm>
        </p:grpSpPr>
        <p:pic>
          <p:nvPicPr>
            <p:cNvPr id="15" name="Image" descr="Image">
              <a:extLst>
                <a:ext uri="{FF2B5EF4-FFF2-40B4-BE49-F238E27FC236}">
                  <a16:creationId xmlns:a16="http://schemas.microsoft.com/office/drawing/2014/main" id="{1CFFD513-E87E-46FD-9F93-EF07E4E38F38}"/>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16" name="Image" descr="Image">
              <a:extLst>
                <a:ext uri="{FF2B5EF4-FFF2-40B4-BE49-F238E27FC236}">
                  <a16:creationId xmlns:a16="http://schemas.microsoft.com/office/drawing/2014/main" id="{BCCF268D-BD70-4463-94B4-28B9E35397BE}"/>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17" name="ΣΧΕΔΙΟ ΑΝΑΚΑΜΨΗΣ ΚΑΙ ΑΝΘΕΚΤΙΚΟΤΗΤΑΣ">
              <a:extLst>
                <a:ext uri="{FF2B5EF4-FFF2-40B4-BE49-F238E27FC236}">
                  <a16:creationId xmlns:a16="http://schemas.microsoft.com/office/drawing/2014/main" id="{574A0BA6-9F54-4F61-B1CC-BCE0BB12AEC9}"/>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9" name="Picture 18" descr="Graphical user interface, text&#10;&#10;Description automatically generated">
            <a:extLst>
              <a:ext uri="{FF2B5EF4-FFF2-40B4-BE49-F238E27FC236}">
                <a16:creationId xmlns:a16="http://schemas.microsoft.com/office/drawing/2014/main" id="{58F3E076-A982-48BC-B5AC-70D75EDE9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72883" y="11987887"/>
            <a:ext cx="4532651" cy="984233"/>
          </a:xfrm>
          <a:prstGeom prst="rect">
            <a:avLst/>
          </a:prstGeom>
        </p:spPr>
      </p:pic>
    </p:spTree>
    <p:extLst>
      <p:ext uri="{BB962C8B-B14F-4D97-AF65-F5344CB8AC3E}">
        <p14:creationId xmlns:p14="http://schemas.microsoft.com/office/powerpoint/2010/main" val="615758158"/>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7551</TotalTime>
  <Words>2048</Words>
  <Application>Microsoft Office PowerPoint</Application>
  <PresentationFormat>Custom</PresentationFormat>
  <Paragraphs>206</Paragraphs>
  <Slides>22</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.Lucida Grande UI Regular</vt:lpstr>
      <vt:lpstr>Arial</vt:lpstr>
      <vt:lpstr>Calibri</vt:lpstr>
      <vt:lpstr>Canela Text Regular</vt:lpstr>
      <vt:lpstr>Century Gothic</vt:lpstr>
      <vt:lpstr>Courier New</vt:lpstr>
      <vt:lpstr>Graphik</vt:lpstr>
      <vt:lpstr>Graphik Medium</vt:lpstr>
      <vt:lpstr>Graphik Semibold</vt:lpstr>
      <vt:lpstr>Helvetica Neue</vt:lpstr>
      <vt:lpstr>Helvetica Neue Medium</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Emmamouela Katsi</dc:creator>
  <cp:lastModifiedBy>User</cp:lastModifiedBy>
  <cp:revision>680</cp:revision>
  <cp:lastPrinted>2022-02-16T05:26:47Z</cp:lastPrinted>
  <dcterms:modified xsi:type="dcterms:W3CDTF">2022-04-15T06:14:41Z</dcterms:modified>
</cp:coreProperties>
</file>