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6" r:id="rId2"/>
    <p:sldId id="354" r:id="rId3"/>
    <p:sldId id="353" r:id="rId4"/>
    <p:sldId id="356" r:id="rId5"/>
    <p:sldId id="357" r:id="rId6"/>
    <p:sldId id="370" r:id="rId7"/>
    <p:sldId id="342" r:id="rId8"/>
    <p:sldId id="271" r:id="rId9"/>
    <p:sldId id="371" r:id="rId10"/>
    <p:sldId id="366" r:id="rId11"/>
    <p:sldId id="372" r:id="rId12"/>
    <p:sldId id="373" r:id="rId13"/>
    <p:sldId id="363" r:id="rId14"/>
    <p:sldId id="374" r:id="rId15"/>
    <p:sldId id="365" r:id="rId16"/>
    <p:sldId id="367" r:id="rId17"/>
    <p:sldId id="368" r:id="rId18"/>
    <p:sldId id="369" r:id="rId19"/>
    <p:sldId id="309" r:id="rId20"/>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mouela Katsi" initials="E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C4C4C4"/>
    <a:srgbClr val="005E99"/>
    <a:srgbClr val="EEF7FC"/>
    <a:srgbClr val="D6D341"/>
    <a:srgbClr val="307788"/>
    <a:srgbClr val="407879"/>
    <a:srgbClr val="00A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0643" autoAdjust="0"/>
  </p:normalViewPr>
  <p:slideViewPr>
    <p:cSldViewPr snapToGrid="0">
      <p:cViewPr varScale="1">
        <p:scale>
          <a:sx n="58" d="100"/>
          <a:sy n="58" d="100"/>
        </p:scale>
        <p:origin x="516" y="9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03275"/>
            <a:ext cx="7146926" cy="4021138"/>
          </a:xfrm>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03784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46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fundingapps.mcit.gov.cy/" TargetMode="External"/><Relationship Id="rId7" Type="http://schemas.openxmlformats.org/officeDocument/2006/relationships/image" Target="../media/image6.emf"/><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5A71C2-B784-495E-9043-0ED087FF9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27" y="-265772"/>
            <a:ext cx="24566928" cy="16361574"/>
          </a:xfrm>
          <a:prstGeom prst="rect">
            <a:avLst/>
          </a:prstGeom>
        </p:spPr>
      </p:pic>
      <p:sp>
        <p:nvSpPr>
          <p:cNvPr id="11" name="TextBox 10">
            <a:extLst>
              <a:ext uri="{FF2B5EF4-FFF2-40B4-BE49-F238E27FC236}">
                <a16:creationId xmlns:a16="http://schemas.microsoft.com/office/drawing/2014/main" id="{B6413E34-5A76-4DA4-9BEF-077E0E6F493F}"/>
              </a:ext>
            </a:extLst>
          </p:cNvPr>
          <p:cNvSpPr txBox="1"/>
          <p:nvPr/>
        </p:nvSpPr>
        <p:spPr>
          <a:xfrm>
            <a:off x="1311993" y="10815917"/>
            <a:ext cx="874677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l-GR" sz="2400" dirty="0">
                <a:solidFill>
                  <a:schemeClr val="bg1"/>
                </a:solidFill>
                <a:latin typeface="Arial" panose="020B0604020202020204" pitchFamily="34" charset="0"/>
                <a:ea typeface="Times New Roman" panose="02020603050405020304" pitchFamily="18" charset="0"/>
                <a:cs typeface="Arial" panose="020B0604020202020204" pitchFamily="34" charset="0"/>
              </a:rPr>
              <a:t>Παρουσίαση Ανδρέας </a:t>
            </a:r>
            <a:r>
              <a:rPr lang="el-GR"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Λιζίδης</a:t>
            </a:r>
            <a:r>
              <a:rPr 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l-GR"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l"/>
            <a:r>
              <a:rPr lang="el-GR" sz="2400" dirty="0">
                <a:solidFill>
                  <a:schemeClr val="bg1"/>
                </a:solidFill>
                <a:latin typeface="Arial" panose="020B0604020202020204" pitchFamily="34" charset="0"/>
                <a:cs typeface="Arial" panose="020B0604020202020204" pitchFamily="34" charset="0"/>
              </a:rPr>
              <a:t>Λειτουργός Υπηρεσίας Βιομηχανίας και Τεχνολογίας</a:t>
            </a:r>
          </a:p>
          <a:p>
            <a:pPr algn="l"/>
            <a:r>
              <a:rPr lang="el-GR" sz="2400">
                <a:solidFill>
                  <a:schemeClr val="bg1"/>
                </a:solidFill>
                <a:latin typeface="Arial" panose="020B0604020202020204" pitchFamily="34" charset="0"/>
                <a:cs typeface="Arial" panose="020B0604020202020204" pitchFamily="34" charset="0"/>
              </a:rPr>
              <a:t>ΟΕΒ 19/4/2022</a:t>
            </a:r>
            <a:endParaRPr lang="el-GR" sz="2400" dirty="0">
              <a:solidFill>
                <a:schemeClr val="bg1"/>
              </a:solidFill>
              <a:latin typeface="Arial" panose="020B0604020202020204" pitchFamily="34" charset="0"/>
              <a:cs typeface="Arial" panose="020B0604020202020204" pitchFamily="34" charset="0"/>
            </a:endParaRPr>
          </a:p>
        </p:txBody>
      </p:sp>
      <p:pic>
        <p:nvPicPr>
          <p:cNvPr id="12" name="Picture 11" descr="Graphical user interface, text&#10;&#10;Description automatically generated">
            <a:extLst>
              <a:ext uri="{FF2B5EF4-FFF2-40B4-BE49-F238E27FC236}">
                <a16:creationId xmlns:a16="http://schemas.microsoft.com/office/drawing/2014/main" id="{9FD91AF3-B048-4D53-A7EC-064F8EB35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1993" y="12107006"/>
            <a:ext cx="7101443" cy="1542028"/>
          </a:xfrm>
          <a:prstGeom prst="rect">
            <a:avLst/>
          </a:prstGeom>
        </p:spPr>
      </p:pic>
      <p:sp>
        <p:nvSpPr>
          <p:cNvPr id="13" name="Rectangle">
            <a:extLst>
              <a:ext uri="{FF2B5EF4-FFF2-40B4-BE49-F238E27FC236}">
                <a16:creationId xmlns:a16="http://schemas.microsoft.com/office/drawing/2014/main" id="{CA8179F6-C37C-4747-81FB-0984F8153E2F}"/>
              </a:ext>
            </a:extLst>
          </p:cNvPr>
          <p:cNvSpPr/>
          <p:nvPr/>
        </p:nvSpPr>
        <p:spPr>
          <a:xfrm>
            <a:off x="1311993" y="4193031"/>
            <a:ext cx="9976691" cy="6467302"/>
          </a:xfrm>
          <a:prstGeom prst="rect">
            <a:avLst/>
          </a:prstGeom>
          <a:solidFill>
            <a:schemeClr val="bg1">
              <a:alpha val="8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21" name="Lorem ipsum dolor sit amet, consec etur adip iscin elit. Suspe disse place rat, felis in biben dum trist ique."/>
          <p:cNvSpPr txBox="1">
            <a:spLocks noGrp="1"/>
          </p:cNvSpPr>
          <p:nvPr>
            <p:ph type="subTitle" sz="quarter" idx="1"/>
          </p:nvPr>
        </p:nvSpPr>
        <p:spPr>
          <a:xfrm>
            <a:off x="1466133" y="3694079"/>
            <a:ext cx="9601909" cy="6622886"/>
          </a:xfrm>
          <a:prstGeom prst="rect">
            <a:avLst/>
          </a:prstGeom>
        </p:spPr>
        <p:txBody>
          <a:bodyPr>
            <a:normAutofit/>
          </a:bodyPr>
          <a:lstStyle>
            <a:lvl1pPr algn="l" defTabSz="817244">
              <a:defRPr sz="5445">
                <a:solidFill>
                  <a:srgbClr val="FFFFFF"/>
                </a:solidFill>
                <a:latin typeface="Arial"/>
                <a:ea typeface="Arial"/>
                <a:cs typeface="Arial"/>
                <a:sym typeface="Arial"/>
              </a:defRPr>
            </a:lvl1pPr>
          </a:lstStyle>
          <a:p>
            <a:pPr algn="ctr"/>
            <a:endParaRPr lang="en-US" sz="7800" b="1" dirty="0">
              <a:solidFill>
                <a:srgbClr val="005E99"/>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l-GR" sz="7800" b="1" dirty="0">
                <a:solidFill>
                  <a:srgbClr val="005E99"/>
                </a:solidFill>
                <a:latin typeface="Arial" panose="020B0604020202020204" pitchFamily="34" charset="0"/>
                <a:cs typeface="Times New Roman" panose="02020603050405020304" pitchFamily="18" charset="0"/>
              </a:rPr>
              <a:t>«Σχέδιο Χορηγιών Εξοικονομώ</a:t>
            </a:r>
            <a:r>
              <a:rPr lang="en-US" sz="7800" b="1" dirty="0">
                <a:solidFill>
                  <a:srgbClr val="005E99"/>
                </a:solidFill>
                <a:latin typeface="Arial" panose="020B0604020202020204" pitchFamily="34" charset="0"/>
                <a:cs typeface="Times New Roman" panose="02020603050405020304" pitchFamily="18" charset="0"/>
              </a:rPr>
              <a:t>,</a:t>
            </a:r>
            <a:r>
              <a:rPr lang="el-GR" sz="7800" b="1" dirty="0">
                <a:solidFill>
                  <a:srgbClr val="005E99"/>
                </a:solidFill>
                <a:latin typeface="Arial" panose="020B0604020202020204" pitchFamily="34" charset="0"/>
                <a:cs typeface="Times New Roman" panose="02020603050405020304" pitchFamily="18" charset="0"/>
              </a:rPr>
              <a:t> Αναβαθμίζω </a:t>
            </a:r>
            <a:br>
              <a:rPr lang="en-US" sz="7800" b="1" dirty="0">
                <a:solidFill>
                  <a:srgbClr val="005E99"/>
                </a:solidFill>
                <a:latin typeface="Arial" panose="020B0604020202020204" pitchFamily="34" charset="0"/>
                <a:cs typeface="Times New Roman" panose="02020603050405020304" pitchFamily="18" charset="0"/>
              </a:rPr>
            </a:br>
            <a:r>
              <a:rPr lang="el-GR" sz="7800" b="1" dirty="0">
                <a:solidFill>
                  <a:srgbClr val="005E99"/>
                </a:solidFill>
                <a:latin typeface="Arial" panose="020B0604020202020204" pitchFamily="34" charset="0"/>
                <a:cs typeface="Times New Roman" panose="02020603050405020304" pitchFamily="18" charset="0"/>
              </a:rPr>
              <a:t>στις Επιχειρήσεις»</a:t>
            </a:r>
          </a:p>
          <a:p>
            <a:pPr algn="ctr"/>
            <a:endParaRPr lang="en-US" sz="7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angle">
            <a:extLst>
              <a:ext uri="{FF2B5EF4-FFF2-40B4-BE49-F238E27FC236}">
                <a16:creationId xmlns:a16="http://schemas.microsoft.com/office/drawing/2014/main" id="{3B8CDA03-B55F-4D34-BB80-4E9931FB8FC1}"/>
              </a:ext>
            </a:extLst>
          </p:cNvPr>
          <p:cNvSpPr/>
          <p:nvPr/>
        </p:nvSpPr>
        <p:spPr>
          <a:xfrm>
            <a:off x="-182928" y="837980"/>
            <a:ext cx="24749856" cy="2001328"/>
          </a:xfrm>
          <a:prstGeom prst="rect">
            <a:avLst/>
          </a:prstGeom>
          <a:solidFill>
            <a:srgbClr val="FFFFFF">
              <a:alpha val="75716"/>
            </a:srgbClr>
          </a:solidFill>
          <a:ln w="12700">
            <a:miter lim="400000"/>
          </a:ln>
        </p:spPr>
        <p:txBody>
          <a:bodyPr lIns="50800" tIns="50800" rIns="50800" bIns="50800" anchor="ctr"/>
          <a:lstStyle/>
          <a:p>
            <a:pPr defTabSz="1130300">
              <a:lnSpc>
                <a:spcPct val="100000"/>
              </a:lnSpc>
              <a:defRPr sz="3200">
                <a:solidFill>
                  <a:srgbClr val="FFFFFF"/>
                </a:solidFill>
                <a:latin typeface="Graphik"/>
                <a:ea typeface="Graphik"/>
                <a:cs typeface="Graphik"/>
                <a:sym typeface="Graphik"/>
              </a:defRPr>
            </a:pPr>
            <a:endParaRPr/>
          </a:p>
        </p:txBody>
      </p:sp>
      <p:pic>
        <p:nvPicPr>
          <p:cNvPr id="15" name="Image" descr="Image">
            <a:extLst>
              <a:ext uri="{FF2B5EF4-FFF2-40B4-BE49-F238E27FC236}">
                <a16:creationId xmlns:a16="http://schemas.microsoft.com/office/drawing/2014/main" id="{0BADE7C4-ADEA-452E-AF37-214994821BBD}"/>
              </a:ext>
            </a:extLst>
          </p:cNvPr>
          <p:cNvPicPr>
            <a:picLocks noChangeAspect="1"/>
          </p:cNvPicPr>
          <p:nvPr/>
        </p:nvPicPr>
        <p:blipFill>
          <a:blip r:embed="rId5"/>
          <a:stretch>
            <a:fillRect/>
          </a:stretch>
        </p:blipFill>
        <p:spPr>
          <a:xfrm>
            <a:off x="12712673" y="978333"/>
            <a:ext cx="10317142" cy="1644487"/>
          </a:xfrm>
          <a:prstGeom prst="rect">
            <a:avLst/>
          </a:prstGeom>
          <a:ln w="12700">
            <a:miter lim="400000"/>
          </a:ln>
        </p:spPr>
      </p:pic>
      <p:sp>
        <p:nvSpPr>
          <p:cNvPr id="16" name="Ό,τι προγραμματίζεις…">
            <a:extLst>
              <a:ext uri="{FF2B5EF4-FFF2-40B4-BE49-F238E27FC236}">
                <a16:creationId xmlns:a16="http://schemas.microsoft.com/office/drawing/2014/main" id="{8C969E90-3DCA-4202-81CC-E73A957A7469}"/>
              </a:ext>
            </a:extLst>
          </p:cNvPr>
          <p:cNvSpPr txBox="1"/>
          <p:nvPr/>
        </p:nvSpPr>
        <p:spPr>
          <a:xfrm>
            <a:off x="15637016" y="-1511381"/>
            <a:ext cx="4946497" cy="234936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9000">
                <a:solidFill>
                  <a:srgbClr val="FFFFFF"/>
                </a:solidFill>
                <a:latin typeface="Gotham Greek Book"/>
                <a:ea typeface="Gotham Greek Book"/>
                <a:cs typeface="Gotham Greek Book"/>
                <a:sym typeface="Gotham Greek Book"/>
              </a:defRPr>
            </a:pPr>
            <a:r>
              <a:rPr sz="11000" b="1" dirty="0">
                <a:latin typeface="Arial"/>
                <a:cs typeface="Arial"/>
              </a:rPr>
              <a:t> </a:t>
            </a:r>
          </a:p>
          <a:p>
            <a:pPr algn="l">
              <a:defRPr sz="9000">
                <a:solidFill>
                  <a:srgbClr val="FFFFFF"/>
                </a:solidFill>
                <a:latin typeface="Gotham Greek Book"/>
                <a:ea typeface="Gotham Greek Book"/>
                <a:cs typeface="Gotham Greek Book"/>
                <a:sym typeface="Gotham Greek Book"/>
              </a:defRPr>
            </a:pPr>
            <a:r>
              <a:rPr lang="el-GR" sz="3600" dirty="0">
                <a:latin typeface="Arial"/>
                <a:cs typeface="Arial"/>
              </a:rPr>
              <a:t>Προχωράμε μπροστά </a:t>
            </a:r>
            <a:endParaRPr sz="3600" dirty="0">
              <a:latin typeface="Arial"/>
              <a:cs typeface="Arial"/>
            </a:endParaRPr>
          </a:p>
        </p:txBody>
      </p:sp>
      <p:sp>
        <p:nvSpPr>
          <p:cNvPr id="2" name="Slide Number Placeholder 1">
            <a:extLst>
              <a:ext uri="{FF2B5EF4-FFF2-40B4-BE49-F238E27FC236}">
                <a16:creationId xmlns:a16="http://schemas.microsoft.com/office/drawing/2014/main" id="{15357B81-6CAF-45E4-A5A4-995D0590E29C}"/>
              </a:ext>
            </a:extLst>
          </p:cNvPr>
          <p:cNvSpPr>
            <a:spLocks noGrp="1"/>
          </p:cNvSpPr>
          <p:nvPr>
            <p:ph type="sldNum" sz="quarter" idx="2"/>
          </p:nvPr>
        </p:nvSpPr>
        <p:spPr/>
        <p:txBody>
          <a:bodyPr/>
          <a:lstStyle/>
          <a:p>
            <a:fld id="{86CB4B4D-7CA3-9044-876B-883B54F8677D}" type="slidenum">
              <a:rPr lang="en-US" smtClean="0"/>
              <a:pPr/>
              <a:t>1</a:t>
            </a:fld>
            <a:endParaRPr lang="en-US" dirty="0"/>
          </a:p>
        </p:txBody>
      </p:sp>
    </p:spTree>
    <p:extLst>
      <p:ext uri="{BB962C8B-B14F-4D97-AF65-F5344CB8AC3E}">
        <p14:creationId xmlns:p14="http://schemas.microsoft.com/office/powerpoint/2010/main" val="16190292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2306027" y="4013022"/>
            <a:ext cx="7336736" cy="5689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hangingPunct="1">
              <a:lnSpc>
                <a:spcPts val="3500"/>
              </a:lnSpc>
              <a:buClr>
                <a:srgbClr val="407879"/>
              </a:buClr>
              <a:buFont typeface="Courier New" panose="02070309020205020404" pitchFamily="49" charset="0"/>
              <a:buChar char="o"/>
              <a:defRPr/>
            </a:pPr>
            <a:endParaRPr lang="el-GR" sz="2800" dirty="0">
              <a:solidFill>
                <a:schemeClr val="tx1">
                  <a:lumMod val="75000"/>
                  <a:lumOff val="25000"/>
                </a:schemeClr>
              </a:solidFill>
            </a:endParaRPr>
          </a:p>
          <a:p>
            <a:pPr marL="457200" indent="-457200" hangingPunct="1">
              <a:lnSpc>
                <a:spcPts val="3500"/>
              </a:lnSpc>
              <a:buClr>
                <a:srgbClr val="407879"/>
              </a:buClr>
              <a:buFont typeface="Courier New" panose="02070309020205020404" pitchFamily="49" charset="0"/>
              <a:buChar char="o"/>
              <a:defRPr/>
            </a:pPr>
            <a:r>
              <a:rPr lang="el-GR" sz="2800" dirty="0">
                <a:solidFill>
                  <a:schemeClr val="tx1">
                    <a:lumMod val="75000"/>
                    <a:lumOff val="25000"/>
                  </a:schemeClr>
                </a:solidFill>
              </a:rPr>
              <a:t>Μεταχειρισμένα ή επισκευασμένα μηχανήματα/εξοπλισμός ή ανταλλακτικά για επιδιόρθωση υφιστάμενων μηχανημάτων.</a:t>
            </a:r>
          </a:p>
          <a:p>
            <a:pPr marL="457200" indent="-457200" hangingPunct="1">
              <a:lnSpc>
                <a:spcPts val="3500"/>
              </a:lnSpc>
              <a:buClr>
                <a:srgbClr val="407879"/>
              </a:buClr>
              <a:buFont typeface="Courier New" panose="02070309020205020404" pitchFamily="49" charset="0"/>
              <a:buChar char="o"/>
              <a:defRPr/>
            </a:pPr>
            <a:endParaRPr lang="el-GR" sz="2800" dirty="0">
              <a:solidFill>
                <a:schemeClr val="tx1">
                  <a:lumMod val="75000"/>
                  <a:lumOff val="25000"/>
                </a:schemeClr>
              </a:solidFill>
            </a:endParaRPr>
          </a:p>
          <a:p>
            <a:pPr marL="457200" indent="-457200" hangingPunct="1">
              <a:lnSpc>
                <a:spcPts val="3500"/>
              </a:lnSpc>
              <a:buClr>
                <a:srgbClr val="407879"/>
              </a:buClr>
              <a:buFont typeface="Courier New" panose="02070309020205020404" pitchFamily="49" charset="0"/>
              <a:buChar char="o"/>
              <a:defRPr/>
            </a:pPr>
            <a:r>
              <a:rPr lang="el-GR" sz="2800" dirty="0">
                <a:solidFill>
                  <a:schemeClr val="tx1">
                    <a:lumMod val="75000"/>
                    <a:lumOff val="25000"/>
                  </a:schemeClr>
                </a:solidFill>
              </a:rPr>
              <a:t>Ο Φόρος Προστιθέμενης Αξίας (ΦΠΑ).</a:t>
            </a:r>
          </a:p>
          <a:p>
            <a:pPr marL="457200" indent="-457200" hangingPunct="1">
              <a:lnSpc>
                <a:spcPts val="3500"/>
              </a:lnSpc>
              <a:buClr>
                <a:srgbClr val="407879"/>
              </a:buClr>
              <a:buFont typeface="Courier New" panose="02070309020205020404" pitchFamily="49" charset="0"/>
              <a:buChar char="o"/>
              <a:defRPr/>
            </a:pPr>
            <a:endParaRPr lang="el-GR" dirty="0"/>
          </a:p>
          <a:p>
            <a:pPr marL="457200" indent="-457200" hangingPunct="1">
              <a:lnSpc>
                <a:spcPts val="3500"/>
              </a:lnSpc>
              <a:buClr>
                <a:srgbClr val="407879"/>
              </a:buClr>
              <a:buFont typeface="Courier New" panose="02070309020205020404" pitchFamily="49" charset="0"/>
              <a:buChar char="o"/>
              <a:defRPr/>
            </a:pPr>
            <a:r>
              <a:rPr lang="el-GR" sz="2800" dirty="0">
                <a:solidFill>
                  <a:schemeClr val="tx1">
                    <a:lumMod val="75000"/>
                    <a:lumOff val="25000"/>
                  </a:schemeClr>
                </a:solidFill>
              </a:rPr>
              <a:t>Δαπάνες</a:t>
            </a:r>
            <a:r>
              <a:rPr lang="en-US" sz="2800" dirty="0">
                <a:solidFill>
                  <a:schemeClr val="tx1">
                    <a:lumMod val="75000"/>
                    <a:lumOff val="25000"/>
                  </a:schemeClr>
                </a:solidFill>
              </a:rPr>
              <a:t> (</a:t>
            </a:r>
            <a:r>
              <a:rPr lang="el-GR" sz="2800" dirty="0">
                <a:solidFill>
                  <a:schemeClr val="tx1">
                    <a:lumMod val="75000"/>
                    <a:lumOff val="25000"/>
                  </a:schemeClr>
                </a:solidFill>
              </a:rPr>
              <a:t>στην ολότητά τους) </a:t>
            </a:r>
            <a:r>
              <a:rPr lang="el-GR" sz="2800" b="1" dirty="0">
                <a:solidFill>
                  <a:schemeClr val="tx1">
                    <a:lumMod val="75000"/>
                    <a:lumOff val="25000"/>
                  </a:schemeClr>
                </a:solidFill>
              </a:rPr>
              <a:t>των οποίων οι εργασίες </a:t>
            </a:r>
            <a:r>
              <a:rPr lang="en-GB" sz="2800" b="1" dirty="0" err="1">
                <a:solidFill>
                  <a:schemeClr val="tx1">
                    <a:lumMod val="75000"/>
                    <a:lumOff val="25000"/>
                  </a:schemeClr>
                </a:solidFill>
              </a:rPr>
              <a:t>άρχισ</a:t>
            </a:r>
            <a:r>
              <a:rPr lang="en-GB" sz="2800" b="1" dirty="0">
                <a:solidFill>
                  <a:schemeClr val="tx1">
                    <a:lumMod val="75000"/>
                    <a:lumOff val="25000"/>
                  </a:schemeClr>
                </a:solidFill>
              </a:rPr>
              <a:t>αν πριν από την ημερομηνία υποβολής της αίτησης</a:t>
            </a:r>
            <a:r>
              <a:rPr lang="el-GR" sz="2800" b="1" dirty="0">
                <a:solidFill>
                  <a:schemeClr val="tx1">
                    <a:lumMod val="75000"/>
                    <a:lumOff val="25000"/>
                  </a:schemeClr>
                </a:solidFill>
              </a:rPr>
              <a:t>.</a:t>
            </a:r>
            <a:r>
              <a:rPr lang="en-US" sz="2800" b="1" dirty="0">
                <a:solidFill>
                  <a:schemeClr val="tx1">
                    <a:lumMod val="75000"/>
                    <a:lumOff val="25000"/>
                  </a:schemeClr>
                </a:solidFill>
              </a:rPr>
              <a:t> </a:t>
            </a:r>
            <a:endParaRPr lang="el-GR" sz="2800" b="1" dirty="0">
              <a:solidFill>
                <a:schemeClr val="tx1">
                  <a:lumMod val="75000"/>
                  <a:lumOff val="25000"/>
                </a:schemeClr>
              </a:solidFill>
            </a:endParaRPr>
          </a:p>
          <a:p>
            <a:pPr marL="457200" indent="-457200" hangingPunct="1">
              <a:lnSpc>
                <a:spcPts val="3500"/>
              </a:lnSpc>
              <a:buClr>
                <a:srgbClr val="407879"/>
              </a:buClr>
              <a:buFont typeface="Courier New" panose="02070309020205020404" pitchFamily="49" charset="0"/>
              <a:buChar char="o"/>
              <a:defRPr/>
            </a:pPr>
            <a:endParaRPr lang="el-GR" sz="2800" b="1" dirty="0">
              <a:solidFill>
                <a:schemeClr val="tx1">
                  <a:lumMod val="75000"/>
                  <a:lumOff val="25000"/>
                </a:schemeClr>
              </a:solidFill>
            </a:endParaRPr>
          </a:p>
          <a:p>
            <a:pPr marL="342900" indent="-342900">
              <a:lnSpc>
                <a:spcPct val="200000"/>
              </a:lnSpc>
              <a:buFont typeface="Arial" panose="020B0604020202020204" pitchFamily="34" charset="0"/>
              <a:buChar char="•"/>
            </a:pPr>
            <a:endParaRPr lang="el-GR" dirty="0"/>
          </a:p>
        </p:txBody>
      </p:sp>
      <p:sp>
        <p:nvSpPr>
          <p:cNvPr id="320" name="THE TITLE IS HERE"/>
          <p:cNvSpPr txBox="1"/>
          <p:nvPr/>
        </p:nvSpPr>
        <p:spPr>
          <a:xfrm>
            <a:off x="1319209" y="1289898"/>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ΜΗ </a:t>
            </a:r>
            <a:r>
              <a:rPr lang="el-GR" sz="6600" dirty="0" err="1"/>
              <a:t>Επιλεξιμεσ</a:t>
            </a:r>
            <a:r>
              <a:rPr lang="el-GR" sz="6600" dirty="0"/>
              <a:t> δαπανεσ</a:t>
            </a:r>
            <a:endParaRPr sz="6600" dirty="0"/>
          </a:p>
        </p:txBody>
      </p:sp>
      <p:grpSp>
        <p:nvGrpSpPr>
          <p:cNvPr id="11" name="Group 10">
            <a:extLst>
              <a:ext uri="{FF2B5EF4-FFF2-40B4-BE49-F238E27FC236}">
                <a16:creationId xmlns:a16="http://schemas.microsoft.com/office/drawing/2014/main" id="{CE6C8872-E3D2-42B9-870E-40E345C72ABA}"/>
              </a:ext>
            </a:extLst>
          </p:cNvPr>
          <p:cNvGrpSpPr/>
          <p:nvPr/>
        </p:nvGrpSpPr>
        <p:grpSpPr>
          <a:xfrm>
            <a:off x="927398" y="12952434"/>
            <a:ext cx="23115799" cy="632791"/>
            <a:chOff x="641119" y="12441826"/>
            <a:chExt cx="23115799" cy="632791"/>
          </a:xfrm>
        </p:grpSpPr>
        <p:pic>
          <p:nvPicPr>
            <p:cNvPr id="12" name="Image" descr="Image">
              <a:extLst>
                <a:ext uri="{FF2B5EF4-FFF2-40B4-BE49-F238E27FC236}">
                  <a16:creationId xmlns:a16="http://schemas.microsoft.com/office/drawing/2014/main" id="{F436B5D9-DF6E-47F3-B054-62DF2ADD2CE6}"/>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5" name="Image" descr="Image">
              <a:extLst>
                <a:ext uri="{FF2B5EF4-FFF2-40B4-BE49-F238E27FC236}">
                  <a16:creationId xmlns:a16="http://schemas.microsoft.com/office/drawing/2014/main" id="{1A31E477-D2C6-46E0-9F59-836BC8310D6D}"/>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16" name="ΣΧΕΔΙΟ ΑΝΑΚΑΜΨΗΣ ΚΑΙ ΑΝΘΕΚΤΙΚΟΤΗΤΑΣ">
              <a:extLst>
                <a:ext uri="{FF2B5EF4-FFF2-40B4-BE49-F238E27FC236}">
                  <a16:creationId xmlns:a16="http://schemas.microsoft.com/office/drawing/2014/main" id="{E1804B5C-DBA6-419E-9951-1B88560E8610}"/>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7" name="Picture 16">
            <a:extLst>
              <a:ext uri="{FF2B5EF4-FFF2-40B4-BE49-F238E27FC236}">
                <a16:creationId xmlns:a16="http://schemas.microsoft.com/office/drawing/2014/main" id="{05905DA4-C156-4670-B213-822AC6E8F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3295" y="12700465"/>
            <a:ext cx="4043414" cy="884818"/>
          </a:xfrm>
          <a:prstGeom prst="rect">
            <a:avLst/>
          </a:prstGeom>
        </p:spPr>
      </p:pic>
      <p:pic>
        <p:nvPicPr>
          <p:cNvPr id="18" name="Picture 17">
            <a:extLst>
              <a:ext uri="{FF2B5EF4-FFF2-40B4-BE49-F238E27FC236}">
                <a16:creationId xmlns:a16="http://schemas.microsoft.com/office/drawing/2014/main" id="{8D650F87-B7DA-41FF-ABE8-59376A395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4036" y="2591389"/>
            <a:ext cx="13849964" cy="9224076"/>
          </a:xfrm>
          <a:prstGeom prst="rect">
            <a:avLst/>
          </a:prstGeom>
        </p:spPr>
      </p:pic>
      <p:sp>
        <p:nvSpPr>
          <p:cNvPr id="2" name="Slide Number Placeholder 1">
            <a:extLst>
              <a:ext uri="{FF2B5EF4-FFF2-40B4-BE49-F238E27FC236}">
                <a16:creationId xmlns:a16="http://schemas.microsoft.com/office/drawing/2014/main" id="{58DD1A45-E463-4B8B-A9FC-FA588B2815E5}"/>
              </a:ext>
            </a:extLst>
          </p:cNvPr>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914240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Lorem ipsum dolor sit amet, consec etur adip iscin elit. Suspe disse place rat, felis in biben dum trist ique, lectu magna fini bus dolor, ut sagit tis nibh lorem in massa. In eget purus et torto lobor tis auctor non ve."/>
          <p:cNvSpPr txBox="1"/>
          <p:nvPr/>
        </p:nvSpPr>
        <p:spPr>
          <a:xfrm>
            <a:off x="1282272" y="2954416"/>
            <a:ext cx="5785357" cy="520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solidFill>
                  <a:srgbClr val="5E5E5E"/>
                </a:solidFill>
              </a:rPr>
              <a:t>Ενεργειακή αναβάθμιση κτηρίων.</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endParaRPr lang="el-GR" dirty="0"/>
          </a:p>
          <a:p>
            <a:pPr marL="342900" indent="-342900">
              <a:lnSpc>
                <a:spcPct val="150000"/>
              </a:lnSpc>
              <a:buFont typeface="Wingdings" panose="05000000000000000000" pitchFamily="2" charset="2"/>
              <a:buChar char="§"/>
            </a:pPr>
            <a:r>
              <a:rPr lang="el-GR" dirty="0"/>
              <a:t>Επενδύσεις στις διαδικασίες παραγωγής/λειτουργίας </a:t>
            </a:r>
            <a:r>
              <a:rPr lang="el-GR" dirty="0" err="1"/>
              <a:t>ΜμΕ</a:t>
            </a:r>
            <a:r>
              <a:rPr lang="el-GR" dirty="0"/>
              <a:t>.</a:t>
            </a:r>
          </a:p>
          <a:p>
            <a:pPr marL="342900" indent="-342900">
              <a:buFont typeface="Arial" panose="020B0604020202020204" pitchFamily="34" charset="0"/>
              <a:buChar char="•"/>
            </a:pPr>
            <a:endParaRPr lang="el-GR" dirty="0"/>
          </a:p>
        </p:txBody>
      </p:sp>
      <p:sp>
        <p:nvSpPr>
          <p:cNvPr id="311" name="Line"/>
          <p:cNvSpPr/>
          <p:nvPr/>
        </p:nvSpPr>
        <p:spPr>
          <a:xfrm>
            <a:off x="1085416" y="2849957"/>
            <a:ext cx="5982213"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2" name="HEADLINE"/>
          <p:cNvSpPr txBox="1"/>
          <p:nvPr/>
        </p:nvSpPr>
        <p:spPr>
          <a:xfrm>
            <a:off x="1071159" y="2160215"/>
            <a:ext cx="5974699"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ΕΠΕΝΔΥΣΗ</a:t>
            </a:r>
          </a:p>
        </p:txBody>
      </p:sp>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8355601" y="3034626"/>
            <a:ext cx="10282644" cy="4494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lnSpc>
                <a:spcPct val="150000"/>
              </a:lnSpc>
              <a:buFont typeface="Arial" panose="020B0604020202020204" pitchFamily="34" charset="0"/>
              <a:buChar char="•"/>
            </a:pPr>
            <a:r>
              <a:rPr lang="el-GR" dirty="0">
                <a:solidFill>
                  <a:srgbClr val="5E5E5E"/>
                </a:solidFill>
              </a:rPr>
              <a:t>Εξοικονόμηση ενέργειας </a:t>
            </a:r>
            <a:r>
              <a:rPr lang="en-US" b="1" i="0" dirty="0">
                <a:solidFill>
                  <a:srgbClr val="5E5E5E"/>
                </a:solidFill>
              </a:rPr>
              <a:t>≥ 35%</a:t>
            </a:r>
            <a:r>
              <a:rPr lang="el-GR" b="1" i="0" dirty="0">
                <a:solidFill>
                  <a:srgbClr val="5E5E5E"/>
                </a:solidFill>
              </a:rPr>
              <a:t>.</a:t>
            </a:r>
          </a:p>
          <a:p>
            <a:pPr marL="342900" indent="-342900">
              <a:lnSpc>
                <a:spcPct val="150000"/>
              </a:lnSpc>
              <a:buFont typeface="Arial" panose="020B0604020202020204" pitchFamily="34" charset="0"/>
              <a:buChar char="•"/>
            </a:pPr>
            <a:r>
              <a:rPr lang="el-GR" i="0" dirty="0">
                <a:solidFill>
                  <a:srgbClr val="5E5E5E"/>
                </a:solidFill>
              </a:rPr>
              <a:t>Απαιτείται </a:t>
            </a:r>
            <a:r>
              <a:rPr lang="el-GR" b="1" i="0" dirty="0">
                <a:solidFill>
                  <a:srgbClr val="5E5E5E"/>
                </a:solidFill>
              </a:rPr>
              <a:t>τουλάχιστον μία επένδυση στο κέλυφος.</a:t>
            </a:r>
            <a:endParaRPr lang="en-US" b="1" i="0" dirty="0">
              <a:solidFill>
                <a:srgbClr val="5E5E5E"/>
              </a:solidFill>
            </a:endParaRPr>
          </a:p>
          <a:p>
            <a:pPr marL="342900" indent="-342900">
              <a:lnSpc>
                <a:spcPct val="150000"/>
              </a:lnSpc>
              <a:buFont typeface="Arial" panose="020B0604020202020204" pitchFamily="34" charset="0"/>
              <a:buChar char="•"/>
            </a:pPr>
            <a:r>
              <a:rPr lang="el-GR" dirty="0">
                <a:solidFill>
                  <a:srgbClr val="5E5E5E"/>
                </a:solidFill>
              </a:rPr>
              <a:t>Υπολογίζεται συγκρίνοντας το υφιστάμενο με το τελικό ΠΕΑ που εκδίδονται από ειδικευμένο εμπειρογνώμονα.</a:t>
            </a:r>
          </a:p>
          <a:p>
            <a:pPr marL="342900" indent="-342900">
              <a:lnSpc>
                <a:spcPct val="200000"/>
              </a:lnSpc>
              <a:buFont typeface="Arial" panose="020B0604020202020204" pitchFamily="34" charset="0"/>
              <a:buChar char="•"/>
            </a:pPr>
            <a:endParaRPr lang="el-GR" sz="1100" dirty="0"/>
          </a:p>
          <a:p>
            <a:pPr marL="342900" indent="-342900">
              <a:lnSpc>
                <a:spcPct val="200000"/>
              </a:lnSpc>
              <a:buFont typeface="Arial" panose="020B0604020202020204" pitchFamily="34" charset="0"/>
              <a:buChar char="•"/>
            </a:pPr>
            <a:endParaRPr lang="el-GR" sz="1100" dirty="0"/>
          </a:p>
          <a:p>
            <a:pPr marL="342900" indent="-342900">
              <a:lnSpc>
                <a:spcPct val="150000"/>
              </a:lnSpc>
              <a:buFont typeface="Arial" panose="020B0604020202020204" pitchFamily="34" charset="0"/>
              <a:buChar char="•"/>
            </a:pPr>
            <a:endParaRPr lang="en-US" sz="1400" dirty="0">
              <a:solidFill>
                <a:srgbClr val="5E5E5E"/>
              </a:solidFill>
            </a:endParaRPr>
          </a:p>
          <a:p>
            <a:pPr marL="342900" indent="-342900">
              <a:lnSpc>
                <a:spcPct val="150000"/>
              </a:lnSpc>
              <a:buFont typeface="Arial" panose="020B0604020202020204" pitchFamily="34" charset="0"/>
              <a:buChar char="•"/>
            </a:pPr>
            <a:r>
              <a:rPr lang="el-GR" dirty="0">
                <a:solidFill>
                  <a:srgbClr val="5E5E5E"/>
                </a:solidFill>
              </a:rPr>
              <a:t>Εξοικονόμηση ενέργειας </a:t>
            </a:r>
            <a:r>
              <a:rPr lang="en-US" b="1" i="0" dirty="0">
                <a:solidFill>
                  <a:srgbClr val="5E5E5E"/>
                </a:solidFill>
              </a:rPr>
              <a:t>≥ 3</a:t>
            </a:r>
            <a:r>
              <a:rPr lang="el-GR" b="1" i="0" dirty="0">
                <a:solidFill>
                  <a:srgbClr val="5E5E5E"/>
                </a:solidFill>
              </a:rPr>
              <a:t>0</a:t>
            </a:r>
            <a:r>
              <a:rPr lang="en-US" b="1" i="0" dirty="0">
                <a:solidFill>
                  <a:srgbClr val="5E5E5E"/>
                </a:solidFill>
              </a:rPr>
              <a:t>%</a:t>
            </a:r>
            <a:r>
              <a:rPr lang="el-GR" b="1" i="0" dirty="0">
                <a:solidFill>
                  <a:srgbClr val="5E5E5E"/>
                </a:solidFill>
              </a:rPr>
              <a:t>.</a:t>
            </a:r>
            <a:endParaRPr lang="en-US" b="1" i="0" dirty="0">
              <a:solidFill>
                <a:srgbClr val="5E5E5E"/>
              </a:solidFill>
            </a:endParaRPr>
          </a:p>
          <a:p>
            <a:pPr marL="342900" indent="-342900">
              <a:lnSpc>
                <a:spcPct val="150000"/>
              </a:lnSpc>
              <a:buFont typeface="Arial" panose="020B0604020202020204" pitchFamily="34" charset="0"/>
              <a:buChar char="•"/>
            </a:pPr>
            <a:r>
              <a:rPr lang="el-GR" dirty="0">
                <a:solidFill>
                  <a:srgbClr val="5E5E5E"/>
                </a:solidFill>
              </a:rPr>
              <a:t>Υπολογίζεται από ενεργειακό ελεγκτή, στη βάση ενεργειακού ελέγχου. </a:t>
            </a:r>
          </a:p>
        </p:txBody>
      </p:sp>
      <p:sp>
        <p:nvSpPr>
          <p:cNvPr id="314" name="Line"/>
          <p:cNvSpPr/>
          <p:nvPr/>
        </p:nvSpPr>
        <p:spPr>
          <a:xfrm>
            <a:off x="8356558" y="2818911"/>
            <a:ext cx="9573633" cy="31045"/>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5" name="HEADLINE"/>
          <p:cNvSpPr txBox="1"/>
          <p:nvPr/>
        </p:nvSpPr>
        <p:spPr>
          <a:xfrm>
            <a:off x="7219107" y="2211322"/>
            <a:ext cx="1127414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ΕΛΑΧΙΣΤΗ ΑΠΑΙΤΗΣΗ</a:t>
            </a:r>
          </a:p>
        </p:txBody>
      </p:sp>
      <p:sp>
        <p:nvSpPr>
          <p:cNvPr id="320" name="THE TITLE IS HERE"/>
          <p:cNvSpPr txBox="1"/>
          <p:nvPr/>
        </p:nvSpPr>
        <p:spPr>
          <a:xfrm>
            <a:off x="1440353" y="587999"/>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ΑΠΑΙΤΗΣΕΙΣ ΕΞΟΙΚΟΝΟΜΗΣΗΣ</a:t>
            </a:r>
            <a:endParaRPr sz="6600" dirty="0"/>
          </a:p>
        </p:txBody>
      </p:sp>
      <p:sp>
        <p:nvSpPr>
          <p:cNvPr id="2" name="Rectangle 1"/>
          <p:cNvSpPr/>
          <p:nvPr/>
        </p:nvSpPr>
        <p:spPr>
          <a:xfrm>
            <a:off x="2906755" y="9039819"/>
            <a:ext cx="14019531" cy="1246495"/>
          </a:xfrm>
          <a:prstGeom prst="rect">
            <a:avLst/>
          </a:prstGeom>
        </p:spPr>
        <p:txBody>
          <a:bodyPr wrap="square">
            <a:spAutoFit/>
          </a:bodyPr>
          <a:lstStyle/>
          <a:p>
            <a:pPr>
              <a:lnSpc>
                <a:spcPts val="3000"/>
              </a:lnSpc>
            </a:pPr>
            <a:r>
              <a:rPr lang="el-GR" sz="2800" i="1" dirty="0">
                <a:solidFill>
                  <a:srgbClr val="35332E"/>
                </a:solidFill>
                <a:latin typeface="Arial"/>
                <a:ea typeface="Arial"/>
                <a:cs typeface="Arial"/>
                <a:sym typeface="Arial"/>
              </a:rPr>
              <a:t>Τα πιο πάνω ελάχιστα ποσοστά εξοικονόμησης ενέργειας πρέπει να επιτυγχάνονται από την υλοποίηση οποιωνδήποτε επενδύσεων, </a:t>
            </a:r>
            <a:br>
              <a:rPr lang="el-GR" sz="2800" i="1" dirty="0">
                <a:solidFill>
                  <a:srgbClr val="35332E"/>
                </a:solidFill>
                <a:latin typeface="Arial"/>
                <a:ea typeface="Arial"/>
                <a:cs typeface="Arial"/>
                <a:sym typeface="Arial"/>
              </a:rPr>
            </a:br>
            <a:r>
              <a:rPr lang="el-GR" sz="2800" i="1" dirty="0">
                <a:solidFill>
                  <a:srgbClr val="35332E"/>
                </a:solidFill>
                <a:latin typeface="Arial"/>
                <a:ea typeface="Arial"/>
                <a:cs typeface="Arial"/>
                <a:sym typeface="Arial"/>
              </a:rPr>
              <a:t>εκτός των φωτοβολταϊκών συστημάτων. </a:t>
            </a:r>
            <a:endParaRPr lang="en-US" sz="2800" i="1" dirty="0">
              <a:solidFill>
                <a:srgbClr val="35332E"/>
              </a:solidFill>
              <a:latin typeface="Arial"/>
              <a:ea typeface="Arial"/>
              <a:cs typeface="Arial"/>
              <a:sym typeface="Arial"/>
            </a:endParaRPr>
          </a:p>
        </p:txBody>
      </p:sp>
      <p:sp>
        <p:nvSpPr>
          <p:cNvPr id="14" name="Line"/>
          <p:cNvSpPr/>
          <p:nvPr/>
        </p:nvSpPr>
        <p:spPr>
          <a:xfrm>
            <a:off x="1128961" y="6028526"/>
            <a:ext cx="5982213"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15" name="Line"/>
          <p:cNvSpPr/>
          <p:nvPr/>
        </p:nvSpPr>
        <p:spPr>
          <a:xfrm>
            <a:off x="8400103" y="6019251"/>
            <a:ext cx="9530088" cy="9274"/>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grpSp>
        <p:nvGrpSpPr>
          <p:cNvPr id="16" name="Group 15">
            <a:extLst>
              <a:ext uri="{FF2B5EF4-FFF2-40B4-BE49-F238E27FC236}">
                <a16:creationId xmlns:a16="http://schemas.microsoft.com/office/drawing/2014/main" id="{18C44B98-7F4C-4D75-AFB0-B47165D724D9}"/>
              </a:ext>
            </a:extLst>
          </p:cNvPr>
          <p:cNvGrpSpPr/>
          <p:nvPr/>
        </p:nvGrpSpPr>
        <p:grpSpPr>
          <a:xfrm>
            <a:off x="927398" y="12935809"/>
            <a:ext cx="23115799" cy="632791"/>
            <a:chOff x="641119" y="12441826"/>
            <a:chExt cx="23115799" cy="632791"/>
          </a:xfrm>
        </p:grpSpPr>
        <p:pic>
          <p:nvPicPr>
            <p:cNvPr id="18" name="Image" descr="Image">
              <a:extLst>
                <a:ext uri="{FF2B5EF4-FFF2-40B4-BE49-F238E27FC236}">
                  <a16:creationId xmlns:a16="http://schemas.microsoft.com/office/drawing/2014/main" id="{D321FE15-E4B9-4905-8044-D545C5670616}"/>
                </a:ext>
              </a:extLst>
            </p:cNvPr>
            <p:cNvPicPr>
              <a:picLocks noChangeAspect="1"/>
            </p:cNvPicPr>
            <p:nvPr/>
          </p:nvPicPr>
          <p:blipFill>
            <a:blip r:embed="rId2"/>
            <a:stretch>
              <a:fillRect/>
            </a:stretch>
          </p:blipFill>
          <p:spPr>
            <a:xfrm>
              <a:off x="660273" y="12968851"/>
              <a:ext cx="23063455" cy="105766"/>
            </a:xfrm>
            <a:prstGeom prst="rect">
              <a:avLst/>
            </a:prstGeom>
            <a:ln w="12700">
              <a:miter lim="400000"/>
            </a:ln>
          </p:spPr>
        </p:pic>
        <p:pic>
          <p:nvPicPr>
            <p:cNvPr id="19" name="Image" descr="Image">
              <a:extLst>
                <a:ext uri="{FF2B5EF4-FFF2-40B4-BE49-F238E27FC236}">
                  <a16:creationId xmlns:a16="http://schemas.microsoft.com/office/drawing/2014/main" id="{518B7695-96E8-4CB0-828A-1CD6F30D51C8}"/>
                </a:ext>
              </a:extLst>
            </p:cNvPr>
            <p:cNvPicPr>
              <a:picLocks noChangeAspect="1"/>
            </p:cNvPicPr>
            <p:nvPr/>
          </p:nvPicPr>
          <p:blipFill>
            <a:blip r:embed="rId3"/>
            <a:stretch>
              <a:fillRect/>
            </a:stretch>
          </p:blipFill>
          <p:spPr>
            <a:xfrm>
              <a:off x="641119" y="12441826"/>
              <a:ext cx="4000395" cy="408890"/>
            </a:xfrm>
            <a:prstGeom prst="rect">
              <a:avLst/>
            </a:prstGeom>
            <a:ln w="12700">
              <a:miter lim="400000"/>
            </a:ln>
          </p:spPr>
        </p:pic>
        <p:sp>
          <p:nvSpPr>
            <p:cNvPr id="20" name="ΣΧΕΔΙΟ ΑΝΑΚΑΜΨΗΣ ΚΑΙ ΑΝΘΕΚΤΙΚΟΤΗΤΑΣ">
              <a:extLst>
                <a:ext uri="{FF2B5EF4-FFF2-40B4-BE49-F238E27FC236}">
                  <a16:creationId xmlns:a16="http://schemas.microsoft.com/office/drawing/2014/main" id="{90044144-5AFF-4C8E-84F3-A891F612EC0E}"/>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1" name="Picture 20">
            <a:extLst>
              <a:ext uri="{FF2B5EF4-FFF2-40B4-BE49-F238E27FC236}">
                <a16:creationId xmlns:a16="http://schemas.microsoft.com/office/drawing/2014/main" id="{246D42F0-B838-4B01-9D0E-A69851626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3295" y="12717090"/>
            <a:ext cx="4043414" cy="884818"/>
          </a:xfrm>
          <a:prstGeom prst="rect">
            <a:avLst/>
          </a:prstGeom>
        </p:spPr>
      </p:pic>
      <p:pic>
        <p:nvPicPr>
          <p:cNvPr id="23" name="Picture 22">
            <a:extLst>
              <a:ext uri="{FF2B5EF4-FFF2-40B4-BE49-F238E27FC236}">
                <a16:creationId xmlns:a16="http://schemas.microsoft.com/office/drawing/2014/main" id="{83D4D792-F7DB-4A8B-A7F9-67243B3DFA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6319" y="2087609"/>
            <a:ext cx="5334341" cy="3556227"/>
          </a:xfrm>
          <a:prstGeom prst="rect">
            <a:avLst/>
          </a:prstGeom>
        </p:spPr>
      </p:pic>
      <p:pic>
        <p:nvPicPr>
          <p:cNvPr id="1026" name="Picture 2" descr="Eurostat: Βουτιά 11,3% στην βιομηχανική παραγωγή στην Ευρωζώνη λόγω  lockdown | Liberal.gr">
            <a:extLst>
              <a:ext uri="{FF2B5EF4-FFF2-40B4-BE49-F238E27FC236}">
                <a16:creationId xmlns:a16="http://schemas.microsoft.com/office/drawing/2014/main" id="{C2F38358-20FA-4FB7-B258-FD2FCED2F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6319" y="5880533"/>
            <a:ext cx="5498310" cy="36655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8F9D108-55D5-4A84-9673-D10A14FBD0A8}"/>
              </a:ext>
            </a:extLst>
          </p:cNvPr>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4850180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Θερμομόνωση τοίχων &amp; Θερμομόνωση ταράτσας - Όλοι οι μέθοδοι θερμομόνωσης">
            <a:extLst>
              <a:ext uri="{FF2B5EF4-FFF2-40B4-BE49-F238E27FC236}">
                <a16:creationId xmlns:a16="http://schemas.microsoft.com/office/drawing/2014/main" id="{9B20EF4F-6E78-4046-AD02-5A9025ED4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2228" y="2767318"/>
            <a:ext cx="11766033" cy="7799454"/>
          </a:xfrm>
          <a:prstGeom prst="rect">
            <a:avLst/>
          </a:prstGeom>
          <a:noFill/>
          <a:extLst>
            <a:ext uri="{909E8E84-426E-40DD-AFC4-6F175D3DCCD1}">
              <a14:hiddenFill xmlns:a14="http://schemas.microsoft.com/office/drawing/2010/main">
                <a:solidFill>
                  <a:srgbClr val="FFFFFF"/>
                </a:solidFill>
              </a14:hiddenFill>
            </a:ext>
          </a:extLst>
        </p:spPr>
      </p:pic>
      <p:sp>
        <p:nvSpPr>
          <p:cNvPr id="310" name="Lorem ipsum dolor sit amet, consec etur adip iscin elit. Suspe disse place rat, felis in biben dum trist ique, lectu magna fini bus dolor, ut sagit tis nibh lorem in massa. In eget purus et torto lobor tis auctor non ve."/>
          <p:cNvSpPr txBox="1"/>
          <p:nvPr/>
        </p:nvSpPr>
        <p:spPr>
          <a:xfrm>
            <a:off x="1157664" y="2972124"/>
            <a:ext cx="6910881" cy="56319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pPr>
            <a:r>
              <a:rPr lang="el-GR" sz="2800" dirty="0">
                <a:solidFill>
                  <a:srgbClr val="5E5E5E"/>
                </a:solidFill>
              </a:rPr>
              <a:t>Αφορά επενδύσεις </a:t>
            </a:r>
            <a:r>
              <a:rPr lang="el-GR" sz="2800" b="1" dirty="0">
                <a:solidFill>
                  <a:srgbClr val="5E5E5E"/>
                </a:solidFill>
              </a:rPr>
              <a:t>χωρίς προσθήκη φωτοβολταϊκού.</a:t>
            </a:r>
          </a:p>
          <a:p>
            <a:pPr>
              <a:lnSpc>
                <a:spcPct val="150000"/>
              </a:lnSpc>
            </a:pPr>
            <a:endParaRPr lang="el-GR" dirty="0">
              <a:solidFill>
                <a:srgbClr val="5E5E5E"/>
              </a:solidFill>
            </a:endParaRPr>
          </a:p>
          <a:p>
            <a:pPr>
              <a:lnSpc>
                <a:spcPct val="150000"/>
              </a:lnSpc>
            </a:pPr>
            <a:r>
              <a:rPr lang="el-GR" dirty="0">
                <a:solidFill>
                  <a:srgbClr val="5E5E5E"/>
                </a:solidFill>
              </a:rPr>
              <a:t>Δικαιούχοι : </a:t>
            </a:r>
            <a:r>
              <a:rPr lang="el-GR" b="1" dirty="0">
                <a:solidFill>
                  <a:srgbClr val="5E5E5E"/>
                </a:solidFill>
              </a:rPr>
              <a:t>ΜΟΝΟ</a:t>
            </a:r>
            <a:r>
              <a:rPr lang="el-GR" dirty="0">
                <a:solidFill>
                  <a:srgbClr val="5E5E5E"/>
                </a:solidFill>
              </a:rPr>
              <a:t> </a:t>
            </a:r>
            <a:r>
              <a:rPr lang="el-GR" b="1" dirty="0">
                <a:solidFill>
                  <a:srgbClr val="5E5E5E"/>
                </a:solidFill>
              </a:rPr>
              <a:t>ΜΜΕ</a:t>
            </a:r>
          </a:p>
          <a:p>
            <a:pPr>
              <a:lnSpc>
                <a:spcPct val="150000"/>
              </a:lnSpc>
            </a:pPr>
            <a:endParaRPr lang="el-GR" dirty="0">
              <a:solidFill>
                <a:srgbClr val="5E5E5E"/>
              </a:solidFill>
            </a:endParaRPr>
          </a:p>
          <a:p>
            <a:pPr>
              <a:lnSpc>
                <a:spcPct val="150000"/>
              </a:lnSpc>
            </a:pPr>
            <a:r>
              <a:rPr lang="el-GR" sz="2800" dirty="0">
                <a:solidFill>
                  <a:srgbClr val="5E5E5E"/>
                </a:solidFill>
              </a:rPr>
              <a:t>Δυνατότητα επιλογής επενδύσεων: </a:t>
            </a:r>
          </a:p>
          <a:p>
            <a:pPr marL="457200" indent="-457200">
              <a:lnSpc>
                <a:spcPct val="150000"/>
              </a:lnSpc>
              <a:buFontTx/>
              <a:buChar char="-"/>
            </a:pPr>
            <a:r>
              <a:rPr lang="el-GR" sz="2800" dirty="0">
                <a:solidFill>
                  <a:srgbClr val="5E5E5E"/>
                </a:solidFill>
              </a:rPr>
              <a:t>Επενδύσεων σε κτήρια. </a:t>
            </a:r>
          </a:p>
          <a:p>
            <a:pPr marL="457200" indent="-457200">
              <a:lnSpc>
                <a:spcPct val="150000"/>
              </a:lnSpc>
              <a:buFontTx/>
              <a:buChar char="-"/>
            </a:pPr>
            <a:r>
              <a:rPr lang="el-GR" sz="2800" dirty="0">
                <a:solidFill>
                  <a:srgbClr val="5E5E5E"/>
                </a:solidFill>
              </a:rPr>
              <a:t>Σε διαδικασίες παραγωγής λειτουργίας.</a:t>
            </a:r>
          </a:p>
          <a:p>
            <a:pPr marL="457200" indent="-457200">
              <a:lnSpc>
                <a:spcPct val="150000"/>
              </a:lnSpc>
              <a:buFontTx/>
              <a:buChar char="-"/>
            </a:pPr>
            <a:r>
              <a:rPr lang="el-GR" sz="2800" dirty="0">
                <a:solidFill>
                  <a:srgbClr val="5E5E5E"/>
                </a:solidFill>
              </a:rPr>
              <a:t>Συνδυασμός των δύο.</a:t>
            </a:r>
          </a:p>
        </p:txBody>
      </p:sp>
      <p:sp>
        <p:nvSpPr>
          <p:cNvPr id="311" name="Line"/>
          <p:cNvSpPr/>
          <p:nvPr/>
        </p:nvSpPr>
        <p:spPr>
          <a:xfrm>
            <a:off x="960809" y="2867665"/>
            <a:ext cx="6896624"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2" name="HEADLINE"/>
          <p:cNvSpPr txBox="1"/>
          <p:nvPr/>
        </p:nvSpPr>
        <p:spPr>
          <a:xfrm>
            <a:off x="923802" y="2262217"/>
            <a:ext cx="6910881"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Α’ ΤΥΠΟΣ ΕΠΕΝΔΥΣΗΣ</a:t>
            </a:r>
          </a:p>
        </p:txBody>
      </p:sp>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9075285" y="2722664"/>
            <a:ext cx="10598010" cy="856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lnSpc>
                <a:spcPct val="150000"/>
              </a:lnSpc>
              <a:buFont typeface="Arial" panose="020B0604020202020204" pitchFamily="34" charset="0"/>
              <a:buChar char="•"/>
            </a:pPr>
            <a:endParaRPr lang="en-US" sz="1100" dirty="0">
              <a:solidFill>
                <a:srgbClr val="5E5E5E"/>
              </a:solidFill>
            </a:endParaRPr>
          </a:p>
          <a:p>
            <a:pPr marL="342900" indent="-342900">
              <a:lnSpc>
                <a:spcPct val="150000"/>
              </a:lnSpc>
              <a:buFont typeface="Arial" panose="020B0604020202020204" pitchFamily="34" charset="0"/>
              <a:buChar char="•"/>
            </a:pPr>
            <a:r>
              <a:rPr lang="el-GR" sz="2800" dirty="0">
                <a:solidFill>
                  <a:srgbClr val="5E5E5E"/>
                </a:solidFill>
              </a:rPr>
              <a:t>Για κτήρια : </a:t>
            </a:r>
          </a:p>
          <a:p>
            <a:pPr>
              <a:lnSpc>
                <a:spcPct val="150000"/>
              </a:lnSpc>
            </a:pPr>
            <a:r>
              <a:rPr lang="el-GR" sz="2800" dirty="0">
                <a:solidFill>
                  <a:srgbClr val="5E5E5E"/>
                </a:solidFill>
              </a:rPr>
              <a:t>	- Εξοικονόμηση ενέργειας </a:t>
            </a:r>
            <a:r>
              <a:rPr lang="en-US" sz="2800" b="1" i="0" dirty="0">
                <a:solidFill>
                  <a:srgbClr val="5E5E5E"/>
                </a:solidFill>
              </a:rPr>
              <a:t>≥ 35%</a:t>
            </a:r>
            <a:r>
              <a:rPr lang="el-GR" sz="2800" b="1" i="0" dirty="0">
                <a:solidFill>
                  <a:srgbClr val="5E5E5E"/>
                </a:solidFill>
              </a:rPr>
              <a:t>.</a:t>
            </a:r>
          </a:p>
          <a:p>
            <a:pPr>
              <a:lnSpc>
                <a:spcPct val="150000"/>
              </a:lnSpc>
            </a:pPr>
            <a:r>
              <a:rPr lang="el-GR" sz="2800" i="0" dirty="0">
                <a:solidFill>
                  <a:srgbClr val="5E5E5E"/>
                </a:solidFill>
              </a:rPr>
              <a:t>	- Απαιτείται </a:t>
            </a:r>
            <a:r>
              <a:rPr lang="el-GR" sz="2800" b="1" i="0" dirty="0">
                <a:solidFill>
                  <a:srgbClr val="5E5E5E"/>
                </a:solidFill>
              </a:rPr>
              <a:t>τουλάχιστον μία επένδυση στο κέλυφος.</a:t>
            </a:r>
            <a:endParaRPr lang="en-US" sz="2800" b="1" i="0" dirty="0">
              <a:solidFill>
                <a:srgbClr val="5E5E5E"/>
              </a:solidFill>
            </a:endParaRPr>
          </a:p>
          <a:p>
            <a:pPr>
              <a:lnSpc>
                <a:spcPct val="150000"/>
              </a:lnSpc>
            </a:pPr>
            <a:endParaRPr lang="el-GR" sz="2800" dirty="0">
              <a:solidFill>
                <a:srgbClr val="5E5E5E"/>
              </a:solidFill>
            </a:endParaRPr>
          </a:p>
          <a:p>
            <a:pPr marL="342900" indent="-342900">
              <a:lnSpc>
                <a:spcPct val="150000"/>
              </a:lnSpc>
              <a:buFont typeface="Arial" panose="020B0604020202020204" pitchFamily="34" charset="0"/>
              <a:buChar char="•"/>
            </a:pPr>
            <a:r>
              <a:rPr lang="el-GR" sz="2800" dirty="0">
                <a:solidFill>
                  <a:srgbClr val="5E5E5E"/>
                </a:solidFill>
              </a:rPr>
              <a:t>Για διαδικασίες:</a:t>
            </a:r>
            <a:br>
              <a:rPr lang="el-GR" sz="2800" dirty="0">
                <a:solidFill>
                  <a:srgbClr val="5E5E5E"/>
                </a:solidFill>
              </a:rPr>
            </a:br>
            <a:r>
              <a:rPr lang="el-GR" sz="2800" dirty="0">
                <a:solidFill>
                  <a:srgbClr val="5E5E5E"/>
                </a:solidFill>
              </a:rPr>
              <a:t>Εξοικονόμηση ενέργειας </a:t>
            </a:r>
            <a:r>
              <a:rPr lang="en-US" sz="2800" b="1" i="0" dirty="0">
                <a:solidFill>
                  <a:srgbClr val="5E5E5E"/>
                </a:solidFill>
              </a:rPr>
              <a:t>≥ 3</a:t>
            </a:r>
            <a:r>
              <a:rPr lang="el-GR" sz="2800" b="1" i="0" dirty="0">
                <a:solidFill>
                  <a:srgbClr val="5E5E5E"/>
                </a:solidFill>
              </a:rPr>
              <a:t>0</a:t>
            </a:r>
            <a:r>
              <a:rPr lang="en-US" sz="2800" b="1" i="0" dirty="0">
                <a:solidFill>
                  <a:srgbClr val="5E5E5E"/>
                </a:solidFill>
              </a:rPr>
              <a:t>%</a:t>
            </a:r>
            <a:r>
              <a:rPr lang="el-GR" sz="2800" b="1" i="0" dirty="0">
                <a:solidFill>
                  <a:srgbClr val="5E5E5E"/>
                </a:solidFill>
              </a:rPr>
              <a:t>.</a:t>
            </a:r>
          </a:p>
          <a:p>
            <a:pPr>
              <a:lnSpc>
                <a:spcPct val="200000"/>
              </a:lnSpc>
            </a:pPr>
            <a:endParaRPr lang="el-GR" sz="2800" b="1" i="0" dirty="0"/>
          </a:p>
          <a:p>
            <a:pPr>
              <a:lnSpc>
                <a:spcPct val="200000"/>
              </a:lnSpc>
            </a:pPr>
            <a:endParaRPr lang="el-GR" sz="2800" b="1" i="0" dirty="0"/>
          </a:p>
          <a:p>
            <a:pPr>
              <a:lnSpc>
                <a:spcPct val="200000"/>
              </a:lnSpc>
            </a:pPr>
            <a:endParaRPr lang="el-GR" sz="2800" b="1" i="0" dirty="0"/>
          </a:p>
          <a:p>
            <a:pPr>
              <a:lnSpc>
                <a:spcPct val="200000"/>
              </a:lnSpc>
            </a:pPr>
            <a:endParaRPr lang="el-GR" sz="2800" b="1" i="0" dirty="0"/>
          </a:p>
          <a:p>
            <a:pPr>
              <a:lnSpc>
                <a:spcPct val="200000"/>
              </a:lnSpc>
            </a:pPr>
            <a:endParaRPr lang="el-GR" sz="2800" b="1" i="0" dirty="0"/>
          </a:p>
        </p:txBody>
      </p:sp>
      <p:sp>
        <p:nvSpPr>
          <p:cNvPr id="314" name="Line"/>
          <p:cNvSpPr/>
          <p:nvPr/>
        </p:nvSpPr>
        <p:spPr>
          <a:xfrm>
            <a:off x="9059249" y="2836619"/>
            <a:ext cx="9652084" cy="63175"/>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5" name="HEADLINE"/>
          <p:cNvSpPr txBox="1"/>
          <p:nvPr/>
        </p:nvSpPr>
        <p:spPr>
          <a:xfrm>
            <a:off x="8248217" y="2280005"/>
            <a:ext cx="1127414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ΛΕΠΤΟΜΕΡΕΙΕΣ</a:t>
            </a:r>
          </a:p>
        </p:txBody>
      </p:sp>
      <p:sp>
        <p:nvSpPr>
          <p:cNvPr id="320" name="THE TITLE IS HERE"/>
          <p:cNvSpPr txBox="1"/>
          <p:nvPr/>
        </p:nvSpPr>
        <p:spPr>
          <a:xfrm>
            <a:off x="1147850" y="694448"/>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ΤΥΠΟΙ ΕΠΕΝΔΥΣΕΩΝ</a:t>
            </a:r>
            <a:endParaRPr sz="6600" dirty="0"/>
          </a:p>
        </p:txBody>
      </p:sp>
      <p:pic>
        <p:nvPicPr>
          <p:cNvPr id="22" name="Picture 21" descr="Graphical user interface, text&#10;&#10;Description automatically generated">
            <a:extLst>
              <a:ext uri="{FF2B5EF4-FFF2-40B4-BE49-F238E27FC236}">
                <a16:creationId xmlns:a16="http://schemas.microsoft.com/office/drawing/2014/main" id="{7CE719BE-5D34-FF40-8DDE-E8F8122BC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grpSp>
        <p:nvGrpSpPr>
          <p:cNvPr id="13" name="Group 12">
            <a:extLst>
              <a:ext uri="{FF2B5EF4-FFF2-40B4-BE49-F238E27FC236}">
                <a16:creationId xmlns:a16="http://schemas.microsoft.com/office/drawing/2014/main" id="{1B8BBC71-B6DF-45D2-B6C4-90D7D2E7D9B2}"/>
              </a:ext>
            </a:extLst>
          </p:cNvPr>
          <p:cNvGrpSpPr/>
          <p:nvPr/>
        </p:nvGrpSpPr>
        <p:grpSpPr>
          <a:xfrm>
            <a:off x="927398" y="12919184"/>
            <a:ext cx="23115799" cy="632791"/>
            <a:chOff x="641119" y="12441826"/>
            <a:chExt cx="23115799" cy="632791"/>
          </a:xfrm>
        </p:grpSpPr>
        <p:pic>
          <p:nvPicPr>
            <p:cNvPr id="14" name="Image" descr="Image">
              <a:extLst>
                <a:ext uri="{FF2B5EF4-FFF2-40B4-BE49-F238E27FC236}">
                  <a16:creationId xmlns:a16="http://schemas.microsoft.com/office/drawing/2014/main" id="{19A24505-34B6-4091-82E8-36B2A20A121D}"/>
                </a:ext>
              </a:extLst>
            </p:cNvPr>
            <p:cNvPicPr>
              <a:picLocks noChangeAspect="1"/>
            </p:cNvPicPr>
            <p:nvPr/>
          </p:nvPicPr>
          <p:blipFill>
            <a:blip r:embed="rId4"/>
            <a:stretch>
              <a:fillRect/>
            </a:stretch>
          </p:blipFill>
          <p:spPr>
            <a:xfrm>
              <a:off x="660273" y="12968851"/>
              <a:ext cx="23063455" cy="105766"/>
            </a:xfrm>
            <a:prstGeom prst="rect">
              <a:avLst/>
            </a:prstGeom>
            <a:ln w="12700">
              <a:miter lim="400000"/>
            </a:ln>
          </p:spPr>
        </p:pic>
        <p:pic>
          <p:nvPicPr>
            <p:cNvPr id="15" name="Image" descr="Image">
              <a:extLst>
                <a:ext uri="{FF2B5EF4-FFF2-40B4-BE49-F238E27FC236}">
                  <a16:creationId xmlns:a16="http://schemas.microsoft.com/office/drawing/2014/main" id="{D4CE43E7-3D4A-4C40-BABC-656325BB4EAF}"/>
                </a:ext>
              </a:extLst>
            </p:cNvPr>
            <p:cNvPicPr>
              <a:picLocks noChangeAspect="1"/>
            </p:cNvPicPr>
            <p:nvPr/>
          </p:nvPicPr>
          <p:blipFill>
            <a:blip r:embed="rId5"/>
            <a:stretch>
              <a:fillRect/>
            </a:stretch>
          </p:blipFill>
          <p:spPr>
            <a:xfrm>
              <a:off x="641119" y="12441826"/>
              <a:ext cx="4000395" cy="408890"/>
            </a:xfrm>
            <a:prstGeom prst="rect">
              <a:avLst/>
            </a:prstGeom>
            <a:ln w="12700">
              <a:miter lim="400000"/>
            </a:ln>
          </p:spPr>
        </p:pic>
        <p:sp>
          <p:nvSpPr>
            <p:cNvPr id="17" name="ΣΧΕΔΙΟ ΑΝΑΚΑΜΨΗΣ ΚΑΙ ΑΝΘΕΚΤΙΚΟΤΗΤΑΣ">
              <a:extLst>
                <a:ext uri="{FF2B5EF4-FFF2-40B4-BE49-F238E27FC236}">
                  <a16:creationId xmlns:a16="http://schemas.microsoft.com/office/drawing/2014/main" id="{51D83550-6119-4EA7-A13B-C5828BA0B90E}"/>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8" name="Picture 17">
            <a:extLst>
              <a:ext uri="{FF2B5EF4-FFF2-40B4-BE49-F238E27FC236}">
                <a16:creationId xmlns:a16="http://schemas.microsoft.com/office/drawing/2014/main" id="{1935A2D3-AA65-474B-946D-DB397F6A06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3295" y="12683840"/>
            <a:ext cx="4043414" cy="884818"/>
          </a:xfrm>
          <a:prstGeom prst="rect">
            <a:avLst/>
          </a:prstGeom>
        </p:spPr>
      </p:pic>
      <p:sp>
        <p:nvSpPr>
          <p:cNvPr id="19"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F6F92B29-AB53-4A04-A86C-655FB174EBC6}"/>
              </a:ext>
            </a:extLst>
          </p:cNvPr>
          <p:cNvSpPr txBox="1"/>
          <p:nvPr/>
        </p:nvSpPr>
        <p:spPr>
          <a:xfrm>
            <a:off x="1484096" y="9684148"/>
            <a:ext cx="8900873" cy="4855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pPr>
            <a:r>
              <a:rPr lang="el-GR" sz="2800" b="1" dirty="0"/>
              <a:t>Ποσοστό Χορηγίας : </a:t>
            </a:r>
            <a:r>
              <a:rPr lang="el-GR" sz="2800" dirty="0"/>
              <a:t>40% επί επιλέξιμων δαπανών</a:t>
            </a:r>
            <a:br>
              <a:rPr lang="el-GR" sz="2800" dirty="0"/>
            </a:br>
            <a:r>
              <a:rPr lang="el-GR" sz="2800" b="1" dirty="0"/>
              <a:t>Μέγιστο ποσό χορηγίας για ΜΜΕ: </a:t>
            </a:r>
            <a:r>
              <a:rPr lang="el-GR" sz="2800" dirty="0"/>
              <a:t>€100.000</a:t>
            </a:r>
          </a:p>
          <a:p>
            <a:pPr>
              <a:lnSpc>
                <a:spcPct val="150000"/>
              </a:lnSpc>
            </a:pPr>
            <a:endParaRPr lang="el-GR" b="1" i="0" dirty="0"/>
          </a:p>
          <a:p>
            <a:pPr>
              <a:lnSpc>
                <a:spcPct val="150000"/>
              </a:lnSpc>
            </a:pPr>
            <a:endParaRPr lang="el-GR" sz="2800" b="1" i="0" dirty="0"/>
          </a:p>
          <a:p>
            <a:pPr>
              <a:lnSpc>
                <a:spcPct val="150000"/>
              </a:lnSpc>
            </a:pPr>
            <a:endParaRPr lang="el-GR" b="1" i="0" dirty="0"/>
          </a:p>
          <a:p>
            <a:pPr>
              <a:lnSpc>
                <a:spcPct val="150000"/>
              </a:lnSpc>
            </a:pPr>
            <a:endParaRPr lang="el-GR" b="1" i="0" dirty="0"/>
          </a:p>
          <a:p>
            <a:pPr>
              <a:lnSpc>
                <a:spcPct val="150000"/>
              </a:lnSpc>
            </a:pPr>
            <a:endParaRPr lang="el-GR" b="1" i="0" dirty="0"/>
          </a:p>
          <a:p>
            <a:pPr>
              <a:lnSpc>
                <a:spcPct val="150000"/>
              </a:lnSpc>
            </a:pPr>
            <a:endParaRPr lang="el-GR" b="1" i="0" dirty="0"/>
          </a:p>
        </p:txBody>
      </p:sp>
      <p:sp>
        <p:nvSpPr>
          <p:cNvPr id="2" name="Slide Number Placeholder 1">
            <a:extLst>
              <a:ext uri="{FF2B5EF4-FFF2-40B4-BE49-F238E27FC236}">
                <a16:creationId xmlns:a16="http://schemas.microsoft.com/office/drawing/2014/main" id="{35926CD5-B9DC-4CE6-A8E9-EDDF310C13D3}"/>
              </a:ext>
            </a:extLst>
          </p:cNvPr>
          <p:cNvSpPr>
            <a:spLocks noGrp="1"/>
          </p:cNvSpPr>
          <p:nvPr>
            <p:ph type="sldNum" sz="quarter" idx="2"/>
          </p:nvPr>
        </p:nvSpPr>
        <p:spPr/>
        <p:txBody>
          <a:bodyPr/>
          <a:lstStyle/>
          <a:p>
            <a:fld id="{86CB4B4D-7CA3-9044-876B-883B54F8677D}" type="slidenum">
              <a:rPr lang="en-US" smtClean="0"/>
              <a:pPr/>
              <a:t>12</a:t>
            </a:fld>
            <a:endParaRPr lang="en-US"/>
          </a:p>
        </p:txBody>
      </p:sp>
    </p:spTree>
    <p:extLst>
      <p:ext uri="{BB962C8B-B14F-4D97-AF65-F5344CB8AC3E}">
        <p14:creationId xmlns:p14="http://schemas.microsoft.com/office/powerpoint/2010/main" val="3435390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CA37D81-3C8D-42B2-A44B-059DA93800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2015" y="3013679"/>
            <a:ext cx="7213935" cy="7213935"/>
          </a:xfrm>
          <a:prstGeom prst="rect">
            <a:avLst/>
          </a:prstGeom>
        </p:spPr>
      </p:pic>
      <p:sp>
        <p:nvSpPr>
          <p:cNvPr id="310" name="Lorem ipsum dolor sit amet, consec etur adip iscin elit. Suspe disse place rat, felis in biben dum trist ique, lectu magna fini bus dolor, ut sagit tis nibh lorem in massa. In eget purus et torto lobor tis auctor non ve."/>
          <p:cNvSpPr txBox="1"/>
          <p:nvPr/>
        </p:nvSpPr>
        <p:spPr>
          <a:xfrm>
            <a:off x="1309699" y="2882723"/>
            <a:ext cx="7046238" cy="4905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2800" dirty="0"/>
              <a:t>Αφορά επενδύσεις </a:t>
            </a:r>
            <a:r>
              <a:rPr lang="el-GR" sz="2800" b="1" dirty="0"/>
              <a:t>με δυνατότητα προσθήκης φωτοβολταϊκού.</a:t>
            </a:r>
          </a:p>
          <a:p>
            <a:endParaRPr lang="el-GR" dirty="0"/>
          </a:p>
          <a:p>
            <a:r>
              <a:rPr lang="el-GR" dirty="0"/>
              <a:t>Δικαιούχοι : </a:t>
            </a:r>
            <a:r>
              <a:rPr lang="el-GR" b="1" dirty="0"/>
              <a:t>ΜΟΝΟ</a:t>
            </a:r>
            <a:r>
              <a:rPr lang="el-GR" dirty="0"/>
              <a:t> </a:t>
            </a:r>
            <a:r>
              <a:rPr lang="el-GR" b="1" dirty="0"/>
              <a:t>ΜΜΕ</a:t>
            </a:r>
          </a:p>
          <a:p>
            <a:endParaRPr lang="el-GR" dirty="0"/>
          </a:p>
          <a:p>
            <a:r>
              <a:rPr lang="el-GR" sz="2800" dirty="0"/>
              <a:t>Δυνατότητα επιλογής επενδύσεων: </a:t>
            </a:r>
          </a:p>
          <a:p>
            <a:pPr marL="457200" indent="-457200">
              <a:buFontTx/>
              <a:buChar char="-"/>
            </a:pPr>
            <a:r>
              <a:rPr lang="el-GR" sz="2800" dirty="0"/>
              <a:t>Επενδύσεων σε κτήρια. </a:t>
            </a:r>
          </a:p>
          <a:p>
            <a:pPr marL="457200" indent="-457200">
              <a:buFontTx/>
              <a:buChar char="-"/>
            </a:pPr>
            <a:r>
              <a:rPr lang="el-GR" sz="2800" dirty="0"/>
              <a:t>Σε διαδικασίες παραγωγής λειτουργίας.</a:t>
            </a:r>
          </a:p>
          <a:p>
            <a:pPr marL="457200" indent="-457200">
              <a:buFontTx/>
              <a:buChar char="-"/>
            </a:pPr>
            <a:r>
              <a:rPr lang="el-GR" sz="2800" dirty="0"/>
              <a:t>Συνδυασμός των δύο.</a:t>
            </a:r>
          </a:p>
        </p:txBody>
      </p:sp>
      <p:sp>
        <p:nvSpPr>
          <p:cNvPr id="311" name="Line"/>
          <p:cNvSpPr/>
          <p:nvPr/>
        </p:nvSpPr>
        <p:spPr>
          <a:xfrm>
            <a:off x="1112843" y="2778264"/>
            <a:ext cx="6896624"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2" name="HEADLINE"/>
          <p:cNvSpPr txBox="1"/>
          <p:nvPr/>
        </p:nvSpPr>
        <p:spPr>
          <a:xfrm>
            <a:off x="1098586" y="2088522"/>
            <a:ext cx="6910881"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Β’ ΤΥΠΟΣ ΕΠΕΝΔΥΣΗΣ</a:t>
            </a:r>
          </a:p>
        </p:txBody>
      </p:sp>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9209216" y="2718117"/>
            <a:ext cx="9610800" cy="10663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lnSpc>
                <a:spcPct val="200000"/>
              </a:lnSpc>
              <a:buFont typeface="Arial" panose="020B0604020202020204" pitchFamily="34" charset="0"/>
              <a:buChar char="•"/>
            </a:pPr>
            <a:r>
              <a:rPr lang="el-GR" dirty="0"/>
              <a:t>Για κτίρια : </a:t>
            </a:r>
          </a:p>
          <a:p>
            <a:pPr>
              <a:lnSpc>
                <a:spcPct val="200000"/>
              </a:lnSpc>
            </a:pPr>
            <a:r>
              <a:rPr lang="el-GR" dirty="0"/>
              <a:t>	- Εξοικονόμηση ενέργειας </a:t>
            </a:r>
            <a:r>
              <a:rPr lang="en-US" b="1" i="0" dirty="0"/>
              <a:t>≥ </a:t>
            </a:r>
            <a:r>
              <a:rPr lang="el-GR" b="1" i="0" dirty="0"/>
              <a:t>50</a:t>
            </a:r>
            <a:r>
              <a:rPr lang="en-US" b="1" i="0" dirty="0"/>
              <a:t>%</a:t>
            </a:r>
            <a:r>
              <a:rPr lang="el-GR" b="1" i="0" dirty="0"/>
              <a:t>.</a:t>
            </a:r>
          </a:p>
          <a:p>
            <a:pPr>
              <a:lnSpc>
                <a:spcPct val="200000"/>
              </a:lnSpc>
            </a:pPr>
            <a:r>
              <a:rPr lang="el-GR" dirty="0"/>
              <a:t>	- Τουλάχιστον 35% να προέλθει από δράσεις εκτός των 	φωτοβολταϊκών.</a:t>
            </a:r>
          </a:p>
          <a:p>
            <a:pPr>
              <a:lnSpc>
                <a:spcPct val="200000"/>
              </a:lnSpc>
            </a:pPr>
            <a:r>
              <a:rPr lang="el-GR" i="0" dirty="0"/>
              <a:t>	- Απαιτείται </a:t>
            </a:r>
            <a:r>
              <a:rPr lang="el-GR" b="1" i="0" dirty="0"/>
              <a:t>τουλάχιστον μία επένδυση στο κέλυφος.</a:t>
            </a:r>
            <a:endParaRPr lang="en-US" b="1" i="0" dirty="0"/>
          </a:p>
          <a:p>
            <a:pPr>
              <a:lnSpc>
                <a:spcPct val="200000"/>
              </a:lnSpc>
            </a:pPr>
            <a:endParaRPr lang="el-GR" sz="1100" dirty="0"/>
          </a:p>
          <a:p>
            <a:pPr marL="342900" indent="-342900">
              <a:lnSpc>
                <a:spcPct val="200000"/>
              </a:lnSpc>
              <a:buFont typeface="Arial" panose="020B0604020202020204" pitchFamily="34" charset="0"/>
              <a:buChar char="•"/>
            </a:pPr>
            <a:r>
              <a:rPr lang="el-GR" dirty="0"/>
              <a:t>Για διαδικασίες:</a:t>
            </a:r>
          </a:p>
          <a:p>
            <a:pPr>
              <a:lnSpc>
                <a:spcPct val="200000"/>
              </a:lnSpc>
            </a:pPr>
            <a:r>
              <a:rPr lang="el-GR" dirty="0"/>
              <a:t>	- Εξοικονόμηση ενέργειας </a:t>
            </a:r>
            <a:r>
              <a:rPr lang="en-US" b="1" i="0" dirty="0"/>
              <a:t>≥ </a:t>
            </a:r>
            <a:r>
              <a:rPr lang="el-GR" b="1" i="0" dirty="0"/>
              <a:t>50</a:t>
            </a:r>
            <a:r>
              <a:rPr lang="en-US" b="1" i="0" dirty="0"/>
              <a:t>%</a:t>
            </a:r>
            <a:r>
              <a:rPr lang="el-GR" b="1" i="0" dirty="0"/>
              <a:t>.</a:t>
            </a:r>
          </a:p>
          <a:p>
            <a:pPr>
              <a:lnSpc>
                <a:spcPct val="200000"/>
              </a:lnSpc>
            </a:pPr>
            <a:r>
              <a:rPr lang="el-GR" dirty="0"/>
              <a:t>	- Τουλάχιστον 30% να προέλθει από δράσεις εκτός των 	φωτοβολταϊκών.</a:t>
            </a:r>
          </a:p>
          <a:p>
            <a:pPr>
              <a:lnSpc>
                <a:spcPct val="200000"/>
              </a:lnSpc>
            </a:pPr>
            <a:endParaRPr lang="el-GR" sz="1100" b="1" dirty="0"/>
          </a:p>
          <a:p>
            <a:pPr>
              <a:lnSpc>
                <a:spcPct val="200000"/>
              </a:lnSpc>
            </a:pPr>
            <a:endParaRPr lang="el-GR" b="1" i="0" dirty="0"/>
          </a:p>
          <a:p>
            <a:pPr>
              <a:lnSpc>
                <a:spcPct val="200000"/>
              </a:lnSpc>
            </a:pPr>
            <a:endParaRPr lang="el-GR" b="1" i="0" dirty="0"/>
          </a:p>
          <a:p>
            <a:pPr>
              <a:lnSpc>
                <a:spcPct val="200000"/>
              </a:lnSpc>
            </a:pPr>
            <a:endParaRPr lang="el-GR" b="1" i="0" dirty="0"/>
          </a:p>
          <a:p>
            <a:pPr>
              <a:lnSpc>
                <a:spcPct val="200000"/>
              </a:lnSpc>
            </a:pPr>
            <a:endParaRPr lang="el-GR" b="1" i="0" dirty="0"/>
          </a:p>
        </p:txBody>
      </p:sp>
      <p:sp>
        <p:nvSpPr>
          <p:cNvPr id="314" name="Line"/>
          <p:cNvSpPr/>
          <p:nvPr/>
        </p:nvSpPr>
        <p:spPr>
          <a:xfrm>
            <a:off x="9211283" y="2747218"/>
            <a:ext cx="8943713" cy="31045"/>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5" name="HEADLINE"/>
          <p:cNvSpPr txBox="1"/>
          <p:nvPr/>
        </p:nvSpPr>
        <p:spPr>
          <a:xfrm>
            <a:off x="7949852" y="2050832"/>
            <a:ext cx="1127414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ΛΕΠΤΟΜΕΡΕΙΕΣ</a:t>
            </a:r>
          </a:p>
        </p:txBody>
      </p:sp>
      <p:sp>
        <p:nvSpPr>
          <p:cNvPr id="320" name="THE TITLE IS HERE"/>
          <p:cNvSpPr txBox="1"/>
          <p:nvPr/>
        </p:nvSpPr>
        <p:spPr>
          <a:xfrm>
            <a:off x="1440353" y="587999"/>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ΤΥΠΟΙ ΕΠΕΝΔΥΣΕΩΝ</a:t>
            </a:r>
            <a:endParaRPr sz="6600" dirty="0"/>
          </a:p>
        </p:txBody>
      </p:sp>
      <p:grpSp>
        <p:nvGrpSpPr>
          <p:cNvPr id="13" name="Group 12">
            <a:extLst>
              <a:ext uri="{FF2B5EF4-FFF2-40B4-BE49-F238E27FC236}">
                <a16:creationId xmlns:a16="http://schemas.microsoft.com/office/drawing/2014/main" id="{B6FF95D6-F82C-4542-9A73-3E1DB3FB95FF}"/>
              </a:ext>
            </a:extLst>
          </p:cNvPr>
          <p:cNvGrpSpPr/>
          <p:nvPr/>
        </p:nvGrpSpPr>
        <p:grpSpPr>
          <a:xfrm>
            <a:off x="927398" y="12935809"/>
            <a:ext cx="23115799" cy="632791"/>
            <a:chOff x="641119" y="12441826"/>
            <a:chExt cx="23115799" cy="632791"/>
          </a:xfrm>
        </p:grpSpPr>
        <p:pic>
          <p:nvPicPr>
            <p:cNvPr id="14" name="Image" descr="Image">
              <a:extLst>
                <a:ext uri="{FF2B5EF4-FFF2-40B4-BE49-F238E27FC236}">
                  <a16:creationId xmlns:a16="http://schemas.microsoft.com/office/drawing/2014/main" id="{F5094825-10ED-476F-ABFB-95D9F54AD5BE}"/>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5" name="Image" descr="Image">
              <a:extLst>
                <a:ext uri="{FF2B5EF4-FFF2-40B4-BE49-F238E27FC236}">
                  <a16:creationId xmlns:a16="http://schemas.microsoft.com/office/drawing/2014/main" id="{C17759D6-7B7D-4D5E-B9D6-81EC962D4FA7}"/>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6" name="ΣΧΕΔΙΟ ΑΝΑΚΑΜΨΗΣ ΚΑΙ ΑΝΘΕΚΤΙΚΟΤΗΤΑΣ">
              <a:extLst>
                <a:ext uri="{FF2B5EF4-FFF2-40B4-BE49-F238E27FC236}">
                  <a16:creationId xmlns:a16="http://schemas.microsoft.com/office/drawing/2014/main" id="{20549048-692C-4A47-A2EF-86FB49197EB6}"/>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7" name="Picture 16">
            <a:extLst>
              <a:ext uri="{FF2B5EF4-FFF2-40B4-BE49-F238E27FC236}">
                <a16:creationId xmlns:a16="http://schemas.microsoft.com/office/drawing/2014/main" id="{050EDBAD-161C-4673-8CA7-E90D1150D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700465"/>
            <a:ext cx="4043414" cy="884818"/>
          </a:xfrm>
          <a:prstGeom prst="rect">
            <a:avLst/>
          </a:prstGeom>
        </p:spPr>
      </p:pic>
      <p:sp>
        <p:nvSpPr>
          <p:cNvPr id="19"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22AC6DCE-8C6C-4CE3-BA35-F68714B70704}"/>
              </a:ext>
            </a:extLst>
          </p:cNvPr>
          <p:cNvSpPr txBox="1"/>
          <p:nvPr/>
        </p:nvSpPr>
        <p:spPr>
          <a:xfrm>
            <a:off x="1309699" y="10391557"/>
            <a:ext cx="12976971" cy="4855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pPr>
            <a:r>
              <a:rPr lang="el-GR" sz="2800" b="1" dirty="0"/>
              <a:t>Ποσοστό Χορηγίας για ΜΜΕ : 40% επί επιλέξιμων δαπανών</a:t>
            </a:r>
          </a:p>
          <a:p>
            <a:pPr>
              <a:lnSpc>
                <a:spcPct val="150000"/>
              </a:lnSpc>
            </a:pPr>
            <a:r>
              <a:rPr lang="el-GR" sz="2800" b="1" dirty="0"/>
              <a:t>Μέγιστο ποσό χορηγίας για ΜΜΕ : €150.000</a:t>
            </a:r>
          </a:p>
          <a:p>
            <a:pPr>
              <a:lnSpc>
                <a:spcPct val="150000"/>
              </a:lnSpc>
            </a:pPr>
            <a:endParaRPr lang="el-GR" b="1" i="0" dirty="0"/>
          </a:p>
          <a:p>
            <a:pPr>
              <a:lnSpc>
                <a:spcPct val="150000"/>
              </a:lnSpc>
            </a:pPr>
            <a:endParaRPr lang="el-GR" sz="2800" b="1" i="0" dirty="0"/>
          </a:p>
          <a:p>
            <a:pPr>
              <a:lnSpc>
                <a:spcPct val="150000"/>
              </a:lnSpc>
            </a:pPr>
            <a:endParaRPr lang="el-GR" b="1" i="0" dirty="0"/>
          </a:p>
          <a:p>
            <a:pPr>
              <a:lnSpc>
                <a:spcPct val="150000"/>
              </a:lnSpc>
            </a:pPr>
            <a:endParaRPr lang="el-GR" b="1" i="0" dirty="0"/>
          </a:p>
          <a:p>
            <a:pPr>
              <a:lnSpc>
                <a:spcPct val="150000"/>
              </a:lnSpc>
            </a:pPr>
            <a:endParaRPr lang="el-GR" b="1" i="0" dirty="0"/>
          </a:p>
          <a:p>
            <a:pPr>
              <a:lnSpc>
                <a:spcPct val="150000"/>
              </a:lnSpc>
            </a:pPr>
            <a:endParaRPr lang="el-GR" b="1" i="0" dirty="0"/>
          </a:p>
        </p:txBody>
      </p:sp>
      <p:sp>
        <p:nvSpPr>
          <p:cNvPr id="2" name="Slide Number Placeholder 1">
            <a:extLst>
              <a:ext uri="{FF2B5EF4-FFF2-40B4-BE49-F238E27FC236}">
                <a16:creationId xmlns:a16="http://schemas.microsoft.com/office/drawing/2014/main" id="{557E01C2-A7BA-4EE2-8F38-47B7BF35C3A4}"/>
              </a:ext>
            </a:extLst>
          </p:cNvPr>
          <p:cNvSpPr>
            <a:spLocks noGrp="1"/>
          </p:cNvSpPr>
          <p:nvPr>
            <p:ph type="sldNum" sz="quarter" idx="2"/>
          </p:nvPr>
        </p:nvSpPr>
        <p:spPr/>
        <p:txBody>
          <a:bodyPr/>
          <a:lstStyle/>
          <a:p>
            <a:fld id="{86CB4B4D-7CA3-9044-876B-883B54F8677D}" type="slidenum">
              <a:rPr lang="en-US" smtClean="0"/>
              <a:pPr/>
              <a:t>13</a:t>
            </a:fld>
            <a:endParaRPr lang="en-US"/>
          </a:p>
        </p:txBody>
      </p:sp>
    </p:spTree>
    <p:extLst>
      <p:ext uri="{BB962C8B-B14F-4D97-AF65-F5344CB8AC3E}">
        <p14:creationId xmlns:p14="http://schemas.microsoft.com/office/powerpoint/2010/main" val="18895330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Lorem ipsum dolor sit amet, consec etur adip iscin elit. Suspe disse place rat, felis in biben dum trist ique, lectu magna fini bus dolor, ut sagit tis nibh lorem in massa. In eget purus et torto lobor tis auctor non ve."/>
          <p:cNvSpPr txBox="1"/>
          <p:nvPr/>
        </p:nvSpPr>
        <p:spPr>
          <a:xfrm>
            <a:off x="1294305" y="3035369"/>
            <a:ext cx="6699768" cy="6644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2800" dirty="0"/>
              <a:t>Αφορά </a:t>
            </a:r>
            <a:r>
              <a:rPr lang="el-GR" sz="2800" b="1" dirty="0"/>
              <a:t>ενεργειακή αναβάθμιση σε κτήρια με σχεδόν μηδενική κατανάλωση ενέργειας</a:t>
            </a:r>
          </a:p>
          <a:p>
            <a:endParaRPr lang="el-GR" dirty="0"/>
          </a:p>
          <a:p>
            <a:r>
              <a:rPr lang="el-GR" dirty="0"/>
              <a:t>Δικαιούχοι : </a:t>
            </a:r>
            <a:r>
              <a:rPr lang="el-GR" b="1" dirty="0"/>
              <a:t>ΜΜΕ </a:t>
            </a:r>
            <a:r>
              <a:rPr lang="el-GR" b="1" dirty="0">
                <a:solidFill>
                  <a:srgbClr val="FF0000"/>
                </a:solidFill>
              </a:rPr>
              <a:t>&amp; ΜΚΟ</a:t>
            </a:r>
          </a:p>
          <a:p>
            <a:endParaRPr lang="el-GR" dirty="0"/>
          </a:p>
          <a:p>
            <a:pPr marL="457200" indent="-457200">
              <a:buFontTx/>
              <a:buChar char="-"/>
            </a:pPr>
            <a:r>
              <a:rPr lang="el-GR" sz="2800" dirty="0"/>
              <a:t>Υποχρεωτική η επένδυση σε κτήρια </a:t>
            </a:r>
          </a:p>
          <a:p>
            <a:pPr marL="457200" indent="-457200">
              <a:buFontTx/>
              <a:buChar char="-"/>
            </a:pPr>
            <a:endParaRPr lang="el-GR" sz="2800" dirty="0"/>
          </a:p>
          <a:p>
            <a:pPr marL="457200" indent="-457200">
              <a:buFontTx/>
              <a:buChar char="-"/>
            </a:pPr>
            <a:r>
              <a:rPr lang="el-GR" sz="2800" dirty="0"/>
              <a:t>Οι επενδύσεις σε διαδικασίες παραγωγής λειτουργίας είναι επιλέξιμες </a:t>
            </a:r>
            <a:r>
              <a:rPr lang="el-GR" sz="2800" b="1" dirty="0"/>
              <a:t>μόνο </a:t>
            </a:r>
            <a:r>
              <a:rPr lang="el-GR" sz="2800" dirty="0"/>
              <a:t>εάν συνδυαστούν με αναβάθμιση κτηρίου.</a:t>
            </a:r>
          </a:p>
        </p:txBody>
      </p:sp>
      <p:sp>
        <p:nvSpPr>
          <p:cNvPr id="311" name="Line"/>
          <p:cNvSpPr/>
          <p:nvPr/>
        </p:nvSpPr>
        <p:spPr>
          <a:xfrm>
            <a:off x="1097449" y="2930910"/>
            <a:ext cx="6896624"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2" name="HEADLINE"/>
          <p:cNvSpPr txBox="1"/>
          <p:nvPr/>
        </p:nvSpPr>
        <p:spPr>
          <a:xfrm>
            <a:off x="1083192" y="2241168"/>
            <a:ext cx="6910881"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Γ’ ΤΥΠΟΣ ΕΠΕΝΔΥΣΗΣ</a:t>
            </a:r>
          </a:p>
        </p:txBody>
      </p:sp>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9193822" y="2870763"/>
            <a:ext cx="11273192" cy="5998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lnSpc>
                <a:spcPct val="150000"/>
              </a:lnSpc>
              <a:buFont typeface="Arial" panose="020B0604020202020204" pitchFamily="34" charset="0"/>
              <a:buChar char="•"/>
            </a:pPr>
            <a:r>
              <a:rPr lang="el-GR" dirty="0"/>
              <a:t>Για κτήρια : </a:t>
            </a:r>
          </a:p>
          <a:p>
            <a:pPr>
              <a:lnSpc>
                <a:spcPct val="150000"/>
              </a:lnSpc>
            </a:pPr>
            <a:r>
              <a:rPr lang="el-GR" dirty="0"/>
              <a:t>	- Αναβάθμιση υφιστάμενου κτηρίου σε ΚΣΜΚΕ </a:t>
            </a:r>
          </a:p>
          <a:p>
            <a:pPr>
              <a:lnSpc>
                <a:spcPct val="150000"/>
              </a:lnSpc>
            </a:pPr>
            <a:r>
              <a:rPr lang="el-GR" dirty="0"/>
              <a:t>	- Εξοικονόμηση ενέργειας </a:t>
            </a:r>
            <a:r>
              <a:rPr lang="en-US" b="1" i="0" dirty="0"/>
              <a:t>≥ </a:t>
            </a:r>
            <a:r>
              <a:rPr lang="el-GR" b="1" i="0" dirty="0"/>
              <a:t>30</a:t>
            </a:r>
            <a:r>
              <a:rPr lang="en-US" b="1" i="0" dirty="0"/>
              <a:t>%</a:t>
            </a:r>
            <a:r>
              <a:rPr lang="el-GR" b="1" i="0" dirty="0"/>
              <a:t>.</a:t>
            </a:r>
          </a:p>
          <a:p>
            <a:pPr>
              <a:lnSpc>
                <a:spcPct val="150000"/>
              </a:lnSpc>
            </a:pPr>
            <a:endParaRPr lang="el-GR" sz="1050" dirty="0"/>
          </a:p>
          <a:p>
            <a:pPr marL="342900" indent="-342900">
              <a:lnSpc>
                <a:spcPct val="150000"/>
              </a:lnSpc>
              <a:buFont typeface="Arial" panose="020B0604020202020204" pitchFamily="34" charset="0"/>
              <a:buChar char="•"/>
            </a:pPr>
            <a:r>
              <a:rPr lang="el-GR" dirty="0"/>
              <a:t>Για διαδικασίες:</a:t>
            </a:r>
          </a:p>
          <a:p>
            <a:pPr>
              <a:lnSpc>
                <a:spcPct val="150000"/>
              </a:lnSpc>
            </a:pPr>
            <a:r>
              <a:rPr lang="el-GR" dirty="0"/>
              <a:t>	- Εξοικονόμηση ενέργειας </a:t>
            </a:r>
            <a:r>
              <a:rPr lang="en-US" b="1" i="0" dirty="0"/>
              <a:t>≥ </a:t>
            </a:r>
            <a:r>
              <a:rPr lang="el-GR" b="1" i="0" dirty="0"/>
              <a:t>30</a:t>
            </a:r>
            <a:r>
              <a:rPr lang="en-US" b="1" i="0" dirty="0"/>
              <a:t>%</a:t>
            </a:r>
            <a:r>
              <a:rPr lang="el-GR" b="1" i="0" dirty="0"/>
              <a:t>.</a:t>
            </a:r>
          </a:p>
          <a:p>
            <a:pPr>
              <a:lnSpc>
                <a:spcPct val="150000"/>
              </a:lnSpc>
            </a:pPr>
            <a:endParaRPr lang="el-GR" sz="1100" b="1" dirty="0"/>
          </a:p>
          <a:p>
            <a:pPr>
              <a:lnSpc>
                <a:spcPct val="150000"/>
              </a:lnSpc>
            </a:pPr>
            <a:endParaRPr lang="el-GR" sz="1100" b="1" dirty="0"/>
          </a:p>
          <a:p>
            <a:pPr>
              <a:lnSpc>
                <a:spcPct val="150000"/>
              </a:lnSpc>
            </a:pPr>
            <a:endParaRPr lang="el-GR" sz="100" b="1" dirty="0"/>
          </a:p>
          <a:p>
            <a:pPr>
              <a:lnSpc>
                <a:spcPct val="150000"/>
              </a:lnSpc>
            </a:pPr>
            <a:endParaRPr lang="el-GR" b="1" i="0" dirty="0"/>
          </a:p>
          <a:p>
            <a:pPr>
              <a:lnSpc>
                <a:spcPct val="150000"/>
              </a:lnSpc>
            </a:pPr>
            <a:endParaRPr lang="el-GR" b="1" i="0" dirty="0"/>
          </a:p>
          <a:p>
            <a:pPr>
              <a:lnSpc>
                <a:spcPct val="150000"/>
              </a:lnSpc>
            </a:pPr>
            <a:endParaRPr lang="el-GR" b="1" i="0" dirty="0"/>
          </a:p>
          <a:p>
            <a:pPr>
              <a:lnSpc>
                <a:spcPct val="150000"/>
              </a:lnSpc>
            </a:pPr>
            <a:endParaRPr lang="el-GR" b="1" i="0" dirty="0"/>
          </a:p>
        </p:txBody>
      </p:sp>
      <p:sp>
        <p:nvSpPr>
          <p:cNvPr id="314" name="Line"/>
          <p:cNvSpPr/>
          <p:nvPr/>
        </p:nvSpPr>
        <p:spPr>
          <a:xfrm>
            <a:off x="9195889" y="2899864"/>
            <a:ext cx="7795326" cy="31045"/>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5" name="HEADLINE"/>
          <p:cNvSpPr txBox="1"/>
          <p:nvPr/>
        </p:nvSpPr>
        <p:spPr>
          <a:xfrm>
            <a:off x="7150001" y="2191046"/>
            <a:ext cx="1127414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ΛΕΠΤΟΜΕΡΕΙΕΣ</a:t>
            </a:r>
          </a:p>
        </p:txBody>
      </p:sp>
      <p:sp>
        <p:nvSpPr>
          <p:cNvPr id="320" name="THE TITLE IS HERE"/>
          <p:cNvSpPr txBox="1"/>
          <p:nvPr/>
        </p:nvSpPr>
        <p:spPr>
          <a:xfrm>
            <a:off x="1440353" y="587999"/>
            <a:ext cx="20320000" cy="1410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dirty="0"/>
              <a:t>ΤΥΠΟΙ </a:t>
            </a:r>
            <a:r>
              <a:rPr lang="el-GR" dirty="0" err="1"/>
              <a:t>ΕΠΕΝΔΥΣΕΩν</a:t>
            </a:r>
            <a:endParaRPr dirty="0"/>
          </a:p>
        </p:txBody>
      </p:sp>
      <p:pic>
        <p:nvPicPr>
          <p:cNvPr id="15" name="Picture 14">
            <a:extLst>
              <a:ext uri="{FF2B5EF4-FFF2-40B4-BE49-F238E27FC236}">
                <a16:creationId xmlns:a16="http://schemas.microsoft.com/office/drawing/2014/main" id="{B04A669C-7FBC-42D2-9F17-9D3975596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3295" y="12567465"/>
            <a:ext cx="4043414" cy="884818"/>
          </a:xfrm>
          <a:prstGeom prst="rect">
            <a:avLst/>
          </a:prstGeom>
        </p:spPr>
      </p:pic>
      <p:grpSp>
        <p:nvGrpSpPr>
          <p:cNvPr id="16" name="Group 15">
            <a:extLst>
              <a:ext uri="{FF2B5EF4-FFF2-40B4-BE49-F238E27FC236}">
                <a16:creationId xmlns:a16="http://schemas.microsoft.com/office/drawing/2014/main" id="{E7DA7559-2FDD-4948-B0E1-FD572CB019D5}"/>
              </a:ext>
            </a:extLst>
          </p:cNvPr>
          <p:cNvGrpSpPr/>
          <p:nvPr/>
        </p:nvGrpSpPr>
        <p:grpSpPr>
          <a:xfrm>
            <a:off x="927398" y="12893499"/>
            <a:ext cx="23082609" cy="632791"/>
            <a:chOff x="641119" y="12441826"/>
            <a:chExt cx="23082609" cy="632791"/>
          </a:xfrm>
        </p:grpSpPr>
        <p:pic>
          <p:nvPicPr>
            <p:cNvPr id="17" name="Image" descr="Image">
              <a:extLst>
                <a:ext uri="{FF2B5EF4-FFF2-40B4-BE49-F238E27FC236}">
                  <a16:creationId xmlns:a16="http://schemas.microsoft.com/office/drawing/2014/main" id="{3865E5BF-DF69-4C3A-ABA5-0C50AF16C1FA}"/>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8" name="Image" descr="Image">
              <a:extLst>
                <a:ext uri="{FF2B5EF4-FFF2-40B4-BE49-F238E27FC236}">
                  <a16:creationId xmlns:a16="http://schemas.microsoft.com/office/drawing/2014/main" id="{3621C8EC-D70C-4713-98AE-9CC9729727F1}"/>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grpSp>
      <p:sp>
        <p:nvSpPr>
          <p:cNvPr id="20"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F4C67251-6AF0-4396-8723-190F1684F665}"/>
              </a:ext>
            </a:extLst>
          </p:cNvPr>
          <p:cNvSpPr txBox="1"/>
          <p:nvPr/>
        </p:nvSpPr>
        <p:spPr>
          <a:xfrm>
            <a:off x="667291" y="10226502"/>
            <a:ext cx="19355741" cy="55020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gn="ctr">
              <a:lnSpc>
                <a:spcPct val="150000"/>
              </a:lnSpc>
            </a:pPr>
            <a:r>
              <a:rPr lang="el-GR" sz="2800" b="1" dirty="0"/>
              <a:t>Ποσοστό Χορηγίας:	Για ΜΜΕ : 40% επί επιλέξιμων δαπανών</a:t>
            </a:r>
          </a:p>
          <a:p>
            <a:pPr algn="ctr">
              <a:lnSpc>
                <a:spcPct val="150000"/>
              </a:lnSpc>
            </a:pPr>
            <a:r>
              <a:rPr lang="el-GR" sz="2800" b="1" dirty="0"/>
              <a:t>				  	Για ΜΚΟ : 60% επί επιλέξιμων δαπανών</a:t>
            </a:r>
          </a:p>
          <a:p>
            <a:pPr algn="ctr">
              <a:lnSpc>
                <a:spcPct val="150000"/>
              </a:lnSpc>
            </a:pPr>
            <a:r>
              <a:rPr lang="el-GR" sz="2800" b="1" dirty="0"/>
              <a:t>Μέγιστο ποσό χορηγίας : €300.000</a:t>
            </a:r>
          </a:p>
          <a:p>
            <a:pPr>
              <a:lnSpc>
                <a:spcPct val="150000"/>
              </a:lnSpc>
            </a:pPr>
            <a:endParaRPr lang="el-GR" b="1" i="0" dirty="0"/>
          </a:p>
          <a:p>
            <a:pPr>
              <a:lnSpc>
                <a:spcPct val="150000"/>
              </a:lnSpc>
            </a:pPr>
            <a:endParaRPr lang="el-GR" sz="2800" b="1" i="0" dirty="0"/>
          </a:p>
          <a:p>
            <a:pPr>
              <a:lnSpc>
                <a:spcPct val="150000"/>
              </a:lnSpc>
            </a:pPr>
            <a:endParaRPr lang="el-GR" b="1" i="0" dirty="0"/>
          </a:p>
          <a:p>
            <a:pPr>
              <a:lnSpc>
                <a:spcPct val="150000"/>
              </a:lnSpc>
            </a:pPr>
            <a:endParaRPr lang="el-GR" b="1" i="0" dirty="0"/>
          </a:p>
          <a:p>
            <a:pPr>
              <a:lnSpc>
                <a:spcPct val="150000"/>
              </a:lnSpc>
            </a:pPr>
            <a:endParaRPr lang="el-GR" b="1" i="0" dirty="0"/>
          </a:p>
          <a:p>
            <a:pPr>
              <a:lnSpc>
                <a:spcPct val="150000"/>
              </a:lnSpc>
            </a:pPr>
            <a:endParaRPr lang="el-GR" b="1" i="0" dirty="0"/>
          </a:p>
        </p:txBody>
      </p:sp>
      <p:pic>
        <p:nvPicPr>
          <p:cNvPr id="3" name="Picture 2">
            <a:extLst>
              <a:ext uri="{FF2B5EF4-FFF2-40B4-BE49-F238E27FC236}">
                <a16:creationId xmlns:a16="http://schemas.microsoft.com/office/drawing/2014/main" id="{4AF6CE21-3BA3-4EA1-9F82-3A6116BE7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9316" y="5642376"/>
            <a:ext cx="7867163" cy="4861907"/>
          </a:xfrm>
          <a:prstGeom prst="rect">
            <a:avLst/>
          </a:prstGeom>
        </p:spPr>
      </p:pic>
      <p:sp>
        <p:nvSpPr>
          <p:cNvPr id="4" name="Slide Number Placeholder 3">
            <a:extLst>
              <a:ext uri="{FF2B5EF4-FFF2-40B4-BE49-F238E27FC236}">
                <a16:creationId xmlns:a16="http://schemas.microsoft.com/office/drawing/2014/main" id="{5F7AD1A0-963B-4775-A85F-24DA4BE39053}"/>
              </a:ext>
            </a:extLst>
          </p:cNvPr>
          <p:cNvSpPr>
            <a:spLocks noGrp="1"/>
          </p:cNvSpPr>
          <p:nvPr>
            <p:ph type="sldNum" sz="quarter" idx="2"/>
          </p:nvPr>
        </p:nvSpPr>
        <p:spPr/>
        <p:txBody>
          <a:bodyPr/>
          <a:lstStyle/>
          <a:p>
            <a:fld id="{86CB4B4D-7CA3-9044-876B-883B54F8677D}" type="slidenum">
              <a:rPr lang="en-US" smtClean="0"/>
              <a:pPr/>
              <a:t>14</a:t>
            </a:fld>
            <a:endParaRPr lang="en-US"/>
          </a:p>
        </p:txBody>
      </p:sp>
    </p:spTree>
    <p:extLst>
      <p:ext uri="{BB962C8B-B14F-4D97-AF65-F5344CB8AC3E}">
        <p14:creationId xmlns:p14="http://schemas.microsoft.com/office/powerpoint/2010/main" val="35234779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ergy-efficient homes: yes, we want them. But we haven't done the work. -  Vox">
            <a:extLst>
              <a:ext uri="{FF2B5EF4-FFF2-40B4-BE49-F238E27FC236}">
                <a16:creationId xmlns:a16="http://schemas.microsoft.com/office/drawing/2014/main" id="{3369722F-FFFE-406D-B773-51BBE9BBE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289589"/>
            <a:ext cx="1143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310" name="Lorem ipsum dolor sit amet, consec etur adip iscin elit. Suspe disse place rat, felis in biben dum trist ique, lectu magna fini bus dolor, ut sagit tis nibh lorem in massa. In eget purus et torto lobor tis auctor non ve."/>
          <p:cNvSpPr txBox="1"/>
          <p:nvPr/>
        </p:nvSpPr>
        <p:spPr>
          <a:xfrm>
            <a:off x="4456732" y="2818566"/>
            <a:ext cx="6699768" cy="2997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pPr>
            <a:r>
              <a:rPr lang="el-GR" sz="2800" dirty="0"/>
              <a:t>Αφορά Οποιεσδήποτε Επενδύσεις </a:t>
            </a:r>
            <a:r>
              <a:rPr lang="el-GR" sz="2800" b="1" dirty="0"/>
              <a:t>ενεργειακής αναβάθμισης κτηρίων.</a:t>
            </a:r>
          </a:p>
          <a:p>
            <a:pPr>
              <a:lnSpc>
                <a:spcPct val="150000"/>
              </a:lnSpc>
            </a:pPr>
            <a:endParaRPr lang="el-GR" dirty="0"/>
          </a:p>
          <a:p>
            <a:pPr>
              <a:lnSpc>
                <a:spcPct val="150000"/>
              </a:lnSpc>
            </a:pPr>
            <a:r>
              <a:rPr lang="el-GR" dirty="0"/>
              <a:t>Δικαιούχοι : </a:t>
            </a:r>
            <a:r>
              <a:rPr lang="el-GR" b="1" dirty="0"/>
              <a:t>ΜΟΝΟ ΜΚΟ</a:t>
            </a:r>
          </a:p>
          <a:p>
            <a:endParaRPr lang="el-GR" dirty="0"/>
          </a:p>
        </p:txBody>
      </p:sp>
      <p:sp>
        <p:nvSpPr>
          <p:cNvPr id="311" name="Line"/>
          <p:cNvSpPr/>
          <p:nvPr/>
        </p:nvSpPr>
        <p:spPr>
          <a:xfrm>
            <a:off x="4259876" y="2714107"/>
            <a:ext cx="6896624"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2" name="HEADLINE"/>
          <p:cNvSpPr txBox="1"/>
          <p:nvPr/>
        </p:nvSpPr>
        <p:spPr>
          <a:xfrm>
            <a:off x="4245619" y="2024365"/>
            <a:ext cx="6910881"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Δ ΤΥΠΟΣ ΕΠΕΝΔΥΣΗΣ</a:t>
            </a:r>
          </a:p>
        </p:txBody>
      </p:sp>
      <p:sp>
        <p:nvSpPr>
          <p:cNvPr id="313" name="Lorem ipsum dolor sit amet, consec etur adip iscin elit. Suspe disse place rat, felis in biben dum trist ique, lectu magna fini bus dolor, ut sagit tis nibh lorem in massa. In eget purus et torto lobor tis auctor non ve."/>
          <p:cNvSpPr txBox="1"/>
          <p:nvPr/>
        </p:nvSpPr>
        <p:spPr>
          <a:xfrm>
            <a:off x="12293328" y="2653960"/>
            <a:ext cx="7797394" cy="6969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lnSpc>
                <a:spcPct val="150000"/>
              </a:lnSpc>
              <a:buFont typeface="Arial" panose="020B0604020202020204" pitchFamily="34" charset="0"/>
              <a:buChar char="•"/>
            </a:pPr>
            <a:r>
              <a:rPr lang="el-GR" dirty="0"/>
              <a:t>Για κτήρια : </a:t>
            </a:r>
          </a:p>
          <a:p>
            <a:pPr>
              <a:lnSpc>
                <a:spcPct val="150000"/>
              </a:lnSpc>
            </a:pPr>
            <a:r>
              <a:rPr lang="el-GR" dirty="0"/>
              <a:t>	- Εξοικονόμηση ενέργειας </a:t>
            </a:r>
            <a:r>
              <a:rPr lang="en-US" b="1" i="0" dirty="0"/>
              <a:t>≥ </a:t>
            </a:r>
            <a:r>
              <a:rPr lang="el-GR" b="1" i="0" dirty="0"/>
              <a:t>30</a:t>
            </a:r>
            <a:r>
              <a:rPr lang="en-US" b="1" i="0" dirty="0"/>
              <a:t>%</a:t>
            </a:r>
            <a:r>
              <a:rPr lang="el-GR" b="1" i="0" dirty="0"/>
              <a:t>.</a:t>
            </a:r>
          </a:p>
          <a:p>
            <a:pPr>
              <a:lnSpc>
                <a:spcPct val="150000"/>
              </a:lnSpc>
            </a:pPr>
            <a:r>
              <a:rPr lang="el-GR" dirty="0"/>
              <a:t>	-Υποχρεωτικές </a:t>
            </a:r>
            <a:r>
              <a:rPr lang="el-GR" b="1" dirty="0"/>
              <a:t>τουλάχιστον δύο</a:t>
            </a:r>
            <a:r>
              <a:rPr lang="el-GR" dirty="0"/>
              <a:t> επενδύσεις σε</a:t>
            </a:r>
            <a:r>
              <a:rPr lang="en-US" dirty="0"/>
              <a:t> </a:t>
            </a:r>
            <a:r>
              <a:rPr lang="el-GR" dirty="0"/>
              <a:t>οποιεσδήποτε επιλέξιμες κατηγορίες δαπανών.</a:t>
            </a:r>
          </a:p>
          <a:p>
            <a:pPr>
              <a:lnSpc>
                <a:spcPct val="150000"/>
              </a:lnSpc>
            </a:pPr>
            <a:endParaRPr lang="el-GR" sz="1100" dirty="0"/>
          </a:p>
          <a:p>
            <a:pPr marL="342900" indent="-342900">
              <a:lnSpc>
                <a:spcPct val="150000"/>
              </a:lnSpc>
              <a:buFont typeface="Arial" panose="020B0604020202020204" pitchFamily="34" charset="0"/>
              <a:buChar char="•"/>
            </a:pPr>
            <a:r>
              <a:rPr lang="el-GR" dirty="0"/>
              <a:t>Για Διαδικασίες: Δ/Ε</a:t>
            </a:r>
          </a:p>
          <a:p>
            <a:pPr>
              <a:lnSpc>
                <a:spcPct val="200000"/>
              </a:lnSpc>
            </a:pPr>
            <a:r>
              <a:rPr lang="el-GR" dirty="0"/>
              <a:t>	</a:t>
            </a:r>
            <a:endParaRPr lang="el-GR" sz="1100" b="1" dirty="0"/>
          </a:p>
          <a:p>
            <a:pPr>
              <a:lnSpc>
                <a:spcPct val="200000"/>
              </a:lnSpc>
            </a:pPr>
            <a:endParaRPr lang="el-GR" b="1" i="0" dirty="0"/>
          </a:p>
          <a:p>
            <a:pPr>
              <a:lnSpc>
                <a:spcPct val="200000"/>
              </a:lnSpc>
            </a:pPr>
            <a:endParaRPr lang="el-GR" b="1" i="0" dirty="0"/>
          </a:p>
          <a:p>
            <a:pPr>
              <a:lnSpc>
                <a:spcPct val="200000"/>
              </a:lnSpc>
            </a:pPr>
            <a:endParaRPr lang="el-GR" b="1" i="0" dirty="0"/>
          </a:p>
          <a:p>
            <a:pPr>
              <a:lnSpc>
                <a:spcPct val="200000"/>
              </a:lnSpc>
            </a:pPr>
            <a:endParaRPr lang="el-GR" b="1" i="0" dirty="0"/>
          </a:p>
        </p:txBody>
      </p:sp>
      <p:sp>
        <p:nvSpPr>
          <p:cNvPr id="314" name="Line"/>
          <p:cNvSpPr/>
          <p:nvPr/>
        </p:nvSpPr>
        <p:spPr>
          <a:xfrm>
            <a:off x="12358316" y="2683061"/>
            <a:ext cx="8084124" cy="31045"/>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315" name="HEADLINE"/>
          <p:cNvSpPr txBox="1"/>
          <p:nvPr/>
        </p:nvSpPr>
        <p:spPr>
          <a:xfrm>
            <a:off x="10236389" y="2050396"/>
            <a:ext cx="1127414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ΛΕΠΤΟΜΕΡΕΙΕΣ</a:t>
            </a:r>
          </a:p>
        </p:txBody>
      </p:sp>
      <p:sp>
        <p:nvSpPr>
          <p:cNvPr id="320" name="THE TITLE IS HERE"/>
          <p:cNvSpPr txBox="1"/>
          <p:nvPr/>
        </p:nvSpPr>
        <p:spPr>
          <a:xfrm>
            <a:off x="2032000" y="508082"/>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ΤΥΠΟΙ ΕΠΕΝΔΥΣΕΩΝ</a:t>
            </a:r>
            <a:endParaRPr sz="6600" dirty="0"/>
          </a:p>
        </p:txBody>
      </p:sp>
      <p:grpSp>
        <p:nvGrpSpPr>
          <p:cNvPr id="15" name="Group 14">
            <a:extLst>
              <a:ext uri="{FF2B5EF4-FFF2-40B4-BE49-F238E27FC236}">
                <a16:creationId xmlns:a16="http://schemas.microsoft.com/office/drawing/2014/main" id="{77396F2B-7059-450F-AA70-E7BE3516BE27}"/>
              </a:ext>
            </a:extLst>
          </p:cNvPr>
          <p:cNvGrpSpPr/>
          <p:nvPr/>
        </p:nvGrpSpPr>
        <p:grpSpPr>
          <a:xfrm>
            <a:off x="927398" y="12935809"/>
            <a:ext cx="23115799" cy="632791"/>
            <a:chOff x="641119" y="12441826"/>
            <a:chExt cx="23115799" cy="632791"/>
          </a:xfrm>
        </p:grpSpPr>
        <p:pic>
          <p:nvPicPr>
            <p:cNvPr id="16" name="Image" descr="Image">
              <a:extLst>
                <a:ext uri="{FF2B5EF4-FFF2-40B4-BE49-F238E27FC236}">
                  <a16:creationId xmlns:a16="http://schemas.microsoft.com/office/drawing/2014/main" id="{E0864C09-F4BA-42A3-AC44-98D78EE54F92}"/>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7" name="Image" descr="Image">
              <a:extLst>
                <a:ext uri="{FF2B5EF4-FFF2-40B4-BE49-F238E27FC236}">
                  <a16:creationId xmlns:a16="http://schemas.microsoft.com/office/drawing/2014/main" id="{C57DCD79-0F3E-4495-996B-375265FCBC9E}"/>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8" name="ΣΧΕΔΙΟ ΑΝΑΚΑΜΨΗΣ ΚΑΙ ΑΝΘΕΚΤΙΚΟΤΗΤΑΣ">
              <a:extLst>
                <a:ext uri="{FF2B5EF4-FFF2-40B4-BE49-F238E27FC236}">
                  <a16:creationId xmlns:a16="http://schemas.microsoft.com/office/drawing/2014/main" id="{566716BB-5569-4EAE-A437-E13927902F86}"/>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9" name="Picture 18">
            <a:extLst>
              <a:ext uri="{FF2B5EF4-FFF2-40B4-BE49-F238E27FC236}">
                <a16:creationId xmlns:a16="http://schemas.microsoft.com/office/drawing/2014/main" id="{9B60585C-DFEB-4308-AFE3-05ECA359F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33965"/>
            <a:ext cx="4043414" cy="884818"/>
          </a:xfrm>
          <a:prstGeom prst="rect">
            <a:avLst/>
          </a:prstGeom>
        </p:spPr>
      </p:pic>
      <p:sp>
        <p:nvSpPr>
          <p:cNvPr id="20"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247E2719-4848-4A4F-8F41-32B6CCD4B932}"/>
              </a:ext>
            </a:extLst>
          </p:cNvPr>
          <p:cNvSpPr txBox="1"/>
          <p:nvPr/>
        </p:nvSpPr>
        <p:spPr>
          <a:xfrm>
            <a:off x="1628258" y="6289589"/>
            <a:ext cx="19355741" cy="4855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gn="ctr">
              <a:lnSpc>
                <a:spcPct val="150000"/>
              </a:lnSpc>
            </a:pPr>
            <a:r>
              <a:rPr lang="el-GR" sz="2800" b="1" dirty="0"/>
              <a:t>Ποσοστό Χορηγίας για ΜΚΟ: 60% επί επιλέξιμων δαπανών</a:t>
            </a:r>
          </a:p>
          <a:p>
            <a:pPr algn="ctr">
              <a:lnSpc>
                <a:spcPct val="150000"/>
              </a:lnSpc>
            </a:pPr>
            <a:r>
              <a:rPr lang="el-GR" sz="2800" b="1" dirty="0"/>
              <a:t>Μέγιστο ποσό χορηγίας για ΜΜΕ : €150.000</a:t>
            </a:r>
          </a:p>
          <a:p>
            <a:pPr>
              <a:lnSpc>
                <a:spcPct val="150000"/>
              </a:lnSpc>
            </a:pPr>
            <a:endParaRPr lang="el-GR" b="1" i="0" dirty="0"/>
          </a:p>
          <a:p>
            <a:pPr>
              <a:lnSpc>
                <a:spcPct val="150000"/>
              </a:lnSpc>
            </a:pPr>
            <a:endParaRPr lang="el-GR" sz="2800" b="1" i="0" dirty="0"/>
          </a:p>
          <a:p>
            <a:pPr>
              <a:lnSpc>
                <a:spcPct val="150000"/>
              </a:lnSpc>
            </a:pPr>
            <a:endParaRPr lang="el-GR" b="1" i="0" dirty="0"/>
          </a:p>
          <a:p>
            <a:pPr>
              <a:lnSpc>
                <a:spcPct val="150000"/>
              </a:lnSpc>
            </a:pPr>
            <a:endParaRPr lang="el-GR" b="1" i="0" dirty="0"/>
          </a:p>
          <a:p>
            <a:pPr>
              <a:lnSpc>
                <a:spcPct val="150000"/>
              </a:lnSpc>
            </a:pPr>
            <a:endParaRPr lang="el-GR" b="1" i="0" dirty="0"/>
          </a:p>
          <a:p>
            <a:pPr>
              <a:lnSpc>
                <a:spcPct val="150000"/>
              </a:lnSpc>
            </a:pPr>
            <a:endParaRPr lang="el-GR" b="1" i="0" dirty="0"/>
          </a:p>
        </p:txBody>
      </p:sp>
      <p:sp>
        <p:nvSpPr>
          <p:cNvPr id="2" name="Slide Number Placeholder 1">
            <a:extLst>
              <a:ext uri="{FF2B5EF4-FFF2-40B4-BE49-F238E27FC236}">
                <a16:creationId xmlns:a16="http://schemas.microsoft.com/office/drawing/2014/main" id="{FAE51707-B4E3-4B69-B990-679BE34BCC3E}"/>
              </a:ext>
            </a:extLst>
          </p:cNvPr>
          <p:cNvSpPr>
            <a:spLocks noGrp="1"/>
          </p:cNvSpPr>
          <p:nvPr>
            <p:ph type="sldNum" sz="quarter" idx="2"/>
          </p:nvPr>
        </p:nvSpPr>
        <p:spPr/>
        <p:txBody>
          <a:bodyPr/>
          <a:lstStyle/>
          <a:p>
            <a:fld id="{86CB4B4D-7CA3-9044-876B-883B54F8677D}" type="slidenum">
              <a:rPr lang="en-US" smtClean="0"/>
              <a:pPr/>
              <a:t>15</a:t>
            </a:fld>
            <a:endParaRPr lang="en-US"/>
          </a:p>
        </p:txBody>
      </p:sp>
    </p:spTree>
    <p:extLst>
      <p:ext uri="{BB962C8B-B14F-4D97-AF65-F5344CB8AC3E}">
        <p14:creationId xmlns:p14="http://schemas.microsoft.com/office/powerpoint/2010/main" val="17534823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84.jpg">
            <a:extLst>
              <a:ext uri="{FF2B5EF4-FFF2-40B4-BE49-F238E27FC236}">
                <a16:creationId xmlns:a16="http://schemas.microsoft.com/office/drawing/2014/main" id="{0136AF3E-23F9-40CD-92F1-DD48A0E2DDD5}"/>
              </a:ext>
            </a:extLst>
          </p:cNvPr>
          <p:cNvPicPr>
            <a:picLocks noChangeAspect="1"/>
          </p:cNvPicPr>
          <p:nvPr/>
        </p:nvPicPr>
        <p:blipFill>
          <a:blip r:embed="rId2" cstate="print"/>
          <a:stretch>
            <a:fillRect/>
          </a:stretch>
        </p:blipFill>
        <p:spPr>
          <a:xfrm>
            <a:off x="16301168" y="843958"/>
            <a:ext cx="7872296" cy="8714740"/>
          </a:xfrm>
          <a:prstGeom prst="rect">
            <a:avLst/>
          </a:prstGeom>
        </p:spPr>
      </p:pic>
      <p:sp>
        <p:nvSpPr>
          <p:cNvPr id="285" name="THE TITLE IS HERE"/>
          <p:cNvSpPr txBox="1"/>
          <p:nvPr/>
        </p:nvSpPr>
        <p:spPr>
          <a:xfrm>
            <a:off x="1373777" y="1722626"/>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5000" b="0" i="1" cap="none" spc="150" dirty="0">
                <a:solidFill>
                  <a:srgbClr val="307687"/>
                </a:solidFill>
              </a:rPr>
              <a:t>Απαιτούμενα </a:t>
            </a:r>
            <a:r>
              <a:rPr lang="el-GR" sz="5000" i="1" cap="none" spc="150" dirty="0">
                <a:solidFill>
                  <a:srgbClr val="307687"/>
                </a:solidFill>
              </a:rPr>
              <a:t>δικαιολογητικα</a:t>
            </a:r>
            <a:endParaRPr sz="5000" i="1" cap="none" spc="150" dirty="0">
              <a:solidFill>
                <a:srgbClr val="307687"/>
              </a:solidFill>
            </a:endParaRPr>
          </a:p>
        </p:txBody>
      </p:sp>
      <p:sp>
        <p:nvSpPr>
          <p:cNvPr id="289" name="Lorem ipsum dolor sit amet, consec etur adip iscin elit. Suspe disse place rat, felis in biben dum trist ique."/>
          <p:cNvSpPr txBox="1"/>
          <p:nvPr/>
        </p:nvSpPr>
        <p:spPr>
          <a:xfrm>
            <a:off x="1243708" y="9676833"/>
            <a:ext cx="21345056" cy="2636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pPr marL="457200" indent="-457200" defTabSz="821531">
              <a:lnSpc>
                <a:spcPct val="130000"/>
              </a:lnSpc>
              <a:buFont typeface="Wingdings" panose="05000000000000000000" pitchFamily="2" charset="2"/>
              <a:buChar char="v"/>
            </a:pPr>
            <a:r>
              <a:rPr lang="el-GR" sz="2600" i="1" kern="1200" spc="80" noProof="1">
                <a:latin typeface="Arial" pitchFamily="34" charset="0"/>
                <a:cs typeface="Arial" pitchFamily="34" charset="0"/>
              </a:rPr>
              <a:t>Οι αιτήσεις θα υποβάλλονται μόνο ηλεκτρονικά, μέσω της ιστοσελίδας Σχεδίων Χορηγιών της Υπηρεσίας </a:t>
            </a:r>
            <a:br>
              <a:rPr lang="el-GR" sz="2600" i="1" kern="1200" spc="80" noProof="1">
                <a:latin typeface="Arial" pitchFamily="34" charset="0"/>
                <a:cs typeface="Arial" pitchFamily="34" charset="0"/>
              </a:rPr>
            </a:br>
            <a:r>
              <a:rPr lang="el-GR" sz="2600" i="1" kern="1200" spc="80" noProof="1">
                <a:latin typeface="Arial" pitchFamily="34" charset="0"/>
                <a:cs typeface="Arial" pitchFamily="34" charset="0"/>
              </a:rPr>
              <a:t>Βιομηχανίας και Τεχνολογίας </a:t>
            </a:r>
            <a:r>
              <a:rPr lang="en-US" sz="2600" i="1" kern="1200" spc="80" noProof="1">
                <a:solidFill>
                  <a:srgbClr val="0000FF"/>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https://fundingapps.mcit.gov.cy</a:t>
            </a:r>
            <a:r>
              <a:rPr lang="en-US" sz="2600" i="1" kern="1200" spc="80" noProof="1">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l-GR" sz="2600" i="1" kern="1200" spc="80" noProof="1">
                <a:latin typeface="Arial" pitchFamily="34" charset="0"/>
                <a:cs typeface="Arial" pitchFamily="34" charset="0"/>
              </a:rPr>
              <a:t> . </a:t>
            </a:r>
          </a:p>
          <a:p>
            <a:pPr marL="457200" indent="-457200" defTabSz="821531">
              <a:lnSpc>
                <a:spcPct val="100000"/>
              </a:lnSpc>
              <a:buFont typeface="Wingdings" panose="05000000000000000000" pitchFamily="2" charset="2"/>
              <a:buChar char="v"/>
            </a:pPr>
            <a:endParaRPr lang="el-GR" sz="2600" i="1" kern="1200" spc="80" noProof="1">
              <a:latin typeface="Arial" pitchFamily="34" charset="0"/>
              <a:cs typeface="Arial" pitchFamily="34" charset="0"/>
            </a:endParaRPr>
          </a:p>
          <a:p>
            <a:pPr marL="457200" indent="-457200" defTabSz="821531">
              <a:lnSpc>
                <a:spcPct val="130000"/>
              </a:lnSpc>
              <a:buFont typeface="Wingdings" panose="05000000000000000000" pitchFamily="2" charset="2"/>
              <a:buChar char="v"/>
            </a:pPr>
            <a:r>
              <a:rPr lang="el-GR" sz="2600" i="1" kern="1200" spc="80" noProof="1">
                <a:latin typeface="Arial" pitchFamily="34" charset="0"/>
                <a:cs typeface="Arial" pitchFamily="34" charset="0"/>
              </a:rPr>
              <a:t>Έναρξη υποβολής: Μάϊος 2022 - Η ακριβής ημερομηνία θα ανακοινωθεί σύντομα. </a:t>
            </a:r>
            <a:endParaRPr lang="en-US" sz="2600" i="1" kern="1200" spc="80" noProof="1">
              <a:latin typeface="Arial" pitchFamily="34" charset="0"/>
              <a:cs typeface="Arial" pitchFamily="34" charset="0"/>
            </a:endParaRPr>
          </a:p>
          <a:p>
            <a:pPr defTabSz="821531">
              <a:lnSpc>
                <a:spcPct val="130000"/>
              </a:lnSpc>
              <a:buFont typeface="Arial" pitchFamily="34" charset="0"/>
              <a:buChar char="•"/>
            </a:pPr>
            <a:endParaRPr lang="el-GR" sz="3200" b="0" i="1" noProof="1">
              <a:solidFill>
                <a:srgbClr val="35332E"/>
              </a:solidFill>
            </a:endParaRPr>
          </a:p>
        </p:txBody>
      </p:sp>
      <p:sp>
        <p:nvSpPr>
          <p:cNvPr id="29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Mae cenas susci pit massa in mattis ullam corpe viva."/>
          <p:cNvSpPr txBox="1"/>
          <p:nvPr/>
        </p:nvSpPr>
        <p:spPr>
          <a:xfrm>
            <a:off x="1373777" y="2594660"/>
            <a:ext cx="16396969" cy="64504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200" b="0" i="1" spc="80">
                <a:solidFill>
                  <a:srgbClr val="5E5E5E"/>
                </a:solidFill>
                <a:latin typeface="Arial"/>
                <a:ea typeface="Arial"/>
                <a:cs typeface="Arial"/>
                <a:sym typeface="Arial"/>
              </a:defRPr>
            </a:lvl1pPr>
          </a:lstStyle>
          <a:p>
            <a:pPr marL="514350" indent="-514350" defTabSz="821531">
              <a:lnSpc>
                <a:spcPct val="150000"/>
              </a:lnSpc>
              <a:buFont typeface="+mj-lt"/>
              <a:buAutoNum type="arabicPeriod"/>
            </a:pPr>
            <a:r>
              <a:rPr lang="el-GR" sz="2500" b="1" kern="1200" noProof="1">
                <a:solidFill>
                  <a:schemeClr val="bg2">
                    <a:lumMod val="25000"/>
                  </a:schemeClr>
                </a:solidFill>
                <a:latin typeface="Arial" pitchFamily="34" charset="0"/>
                <a:cs typeface="Arial" pitchFamily="34" charset="0"/>
              </a:rPr>
              <a:t>Αποδεικτικό κυριότητας ακινήτου </a:t>
            </a:r>
            <a:r>
              <a:rPr lang="el-GR" sz="2500" kern="1200" noProof="1">
                <a:solidFill>
                  <a:schemeClr val="bg2">
                    <a:lumMod val="25000"/>
                  </a:schemeClr>
                </a:solidFill>
                <a:latin typeface="Arial" pitchFamily="34" charset="0"/>
                <a:cs typeface="Arial" pitchFamily="34" charset="0"/>
              </a:rPr>
              <a:t>(π.χ. Αντίγραφο τίτλου ιδιοκτησίας/ Ενοικιαστήριο έγγραφο/ Αγοραπωλητήριο Έγγραφο/ Αποδεικτικό που να τεκμηριώνει το δικαίωμα χρήσης από αιτητή).</a:t>
            </a:r>
          </a:p>
          <a:p>
            <a:pPr marL="514350" indent="-514350" defTabSz="821531">
              <a:lnSpc>
                <a:spcPct val="150000"/>
              </a:lnSpc>
              <a:buFont typeface="+mj-lt"/>
              <a:buAutoNum type="arabicPeriod"/>
            </a:pPr>
            <a:r>
              <a:rPr lang="el-GR" sz="2500" b="1" kern="1200" noProof="1">
                <a:solidFill>
                  <a:schemeClr val="bg2">
                    <a:lumMod val="25000"/>
                  </a:schemeClr>
                </a:solidFill>
                <a:latin typeface="Arial" pitchFamily="34" charset="0"/>
                <a:cs typeface="Arial" pitchFamily="34" charset="0"/>
              </a:rPr>
              <a:t>Άδεια οικοδομής υποστατικού </a:t>
            </a:r>
            <a:r>
              <a:rPr lang="el-GR" sz="2500" kern="1200" noProof="1">
                <a:solidFill>
                  <a:schemeClr val="bg2">
                    <a:lumMod val="25000"/>
                  </a:schemeClr>
                </a:solidFill>
                <a:latin typeface="Arial" pitchFamily="34" charset="0"/>
                <a:cs typeface="Arial" pitchFamily="34" charset="0"/>
              </a:rPr>
              <a:t>ή βεβαίωση από αρμόδια οικοδομική αρχή που να επιβεβαιώνει ότι ανεγέρθηκε νόμιμα.</a:t>
            </a:r>
          </a:p>
          <a:p>
            <a:pPr marL="514350" indent="-514350" defTabSz="821531">
              <a:lnSpc>
                <a:spcPct val="150000"/>
              </a:lnSpc>
              <a:buFont typeface="+mj-lt"/>
              <a:buAutoNum type="arabicPeriod"/>
            </a:pPr>
            <a:r>
              <a:rPr lang="el-GR" sz="2500" kern="1200" noProof="1">
                <a:solidFill>
                  <a:schemeClr val="bg2">
                    <a:lumMod val="25000"/>
                  </a:schemeClr>
                </a:solidFill>
                <a:latin typeface="Arial" pitchFamily="34" charset="0"/>
                <a:cs typeface="Arial" pitchFamily="34" charset="0"/>
              </a:rPr>
              <a:t>Αντίγραφο υφιστάμενου/ων λογαριασμού/ων ΑΗΚ.</a:t>
            </a:r>
            <a:endParaRPr lang="el-GR" sz="2500" kern="1200" dirty="0">
              <a:solidFill>
                <a:schemeClr val="bg2">
                  <a:lumMod val="25000"/>
                </a:schemeClr>
              </a:solidFill>
              <a:latin typeface="Arial" pitchFamily="34" charset="0"/>
              <a:cs typeface="Arial" pitchFamily="34" charset="0"/>
            </a:endParaRPr>
          </a:p>
          <a:p>
            <a:pPr marL="514350" indent="-514350" defTabSz="821531">
              <a:lnSpc>
                <a:spcPct val="150000"/>
              </a:lnSpc>
              <a:buFont typeface="+mj-lt"/>
              <a:buAutoNum type="arabicPeriod"/>
            </a:pPr>
            <a:r>
              <a:rPr lang="el-GR" sz="2500" kern="1200" noProof="1">
                <a:solidFill>
                  <a:schemeClr val="bg2">
                    <a:lumMod val="25000"/>
                  </a:schemeClr>
                </a:solidFill>
                <a:latin typeface="Arial" pitchFamily="34" charset="0"/>
                <a:cs typeface="Arial" pitchFamily="34" charset="0"/>
              </a:rPr>
              <a:t>Βεβαίωση ως προς το </a:t>
            </a:r>
            <a:r>
              <a:rPr lang="el-GR" sz="2500" b="1" kern="1200" noProof="1">
                <a:solidFill>
                  <a:schemeClr val="bg2">
                    <a:lumMod val="25000"/>
                  </a:schemeClr>
                </a:solidFill>
                <a:latin typeface="Arial" pitchFamily="34" charset="0"/>
                <a:cs typeface="Arial" pitchFamily="34" charset="0"/>
              </a:rPr>
              <a:t>μέγεθος της επιχείρισης </a:t>
            </a:r>
            <a:r>
              <a:rPr lang="el-GR" sz="2500" kern="1200" noProof="1">
                <a:solidFill>
                  <a:schemeClr val="bg2">
                    <a:lumMod val="25000"/>
                  </a:schemeClr>
                </a:solidFill>
                <a:latin typeface="Arial" pitchFamily="34" charset="0"/>
                <a:cs typeface="Arial" pitchFamily="34" charset="0"/>
              </a:rPr>
              <a:t>και βεβαίωση </a:t>
            </a:r>
            <a:r>
              <a:rPr lang="el-GR" sz="2500" b="1" kern="1200" noProof="1">
                <a:solidFill>
                  <a:schemeClr val="bg2">
                    <a:lumMod val="25000"/>
                  </a:schemeClr>
                </a:solidFill>
                <a:latin typeface="Arial" pitchFamily="34" charset="0"/>
                <a:cs typeface="Arial" pitchFamily="34" charset="0"/>
              </a:rPr>
              <a:t>μη προβληματικής επιχείρησης</a:t>
            </a:r>
            <a:r>
              <a:rPr lang="el-GR" sz="2500" kern="1200" noProof="1">
                <a:solidFill>
                  <a:schemeClr val="bg2">
                    <a:lumMod val="25000"/>
                  </a:schemeClr>
                </a:solidFill>
                <a:latin typeface="Arial" pitchFamily="34" charset="0"/>
                <a:cs typeface="Arial" pitchFamily="34" charset="0"/>
              </a:rPr>
              <a:t>, </a:t>
            </a:r>
            <a:br>
              <a:rPr lang="el-GR" sz="2500" kern="1200" noProof="1">
                <a:solidFill>
                  <a:schemeClr val="bg2">
                    <a:lumMod val="25000"/>
                  </a:schemeClr>
                </a:solidFill>
                <a:latin typeface="Arial" pitchFamily="34" charset="0"/>
                <a:cs typeface="Arial" pitchFamily="34" charset="0"/>
              </a:rPr>
            </a:br>
            <a:r>
              <a:rPr lang="el-GR" sz="2500" kern="1200" noProof="1">
                <a:solidFill>
                  <a:schemeClr val="bg2">
                    <a:lumMod val="25000"/>
                  </a:schemeClr>
                </a:solidFill>
                <a:latin typeface="Arial" pitchFamily="34" charset="0"/>
                <a:cs typeface="Arial" pitchFamily="34" charset="0"/>
              </a:rPr>
              <a:t>από τον εξωτερικό της ελεγκτή (Δ/Ε για ΜΚΟ).</a:t>
            </a:r>
          </a:p>
          <a:p>
            <a:pPr marL="514350" indent="-514350" defTabSz="821531">
              <a:lnSpc>
                <a:spcPct val="150000"/>
              </a:lnSpc>
              <a:buFont typeface="+mj-lt"/>
              <a:buAutoNum type="arabicPeriod"/>
            </a:pPr>
            <a:r>
              <a:rPr lang="el-GR" sz="2500" kern="1200" dirty="0">
                <a:solidFill>
                  <a:schemeClr val="bg2">
                    <a:lumMod val="25000"/>
                  </a:schemeClr>
                </a:solidFill>
                <a:latin typeface="Arial" pitchFamily="34" charset="0"/>
                <a:cs typeface="Arial" pitchFamily="34" charset="0"/>
              </a:rPr>
              <a:t>Το </a:t>
            </a:r>
            <a:r>
              <a:rPr lang="el-GR" sz="2500" b="1" kern="1200" dirty="0">
                <a:solidFill>
                  <a:schemeClr val="bg2">
                    <a:lumMod val="25000"/>
                  </a:schemeClr>
                </a:solidFill>
                <a:latin typeface="Arial" pitchFamily="34" charset="0"/>
                <a:cs typeface="Arial" pitchFamily="34" charset="0"/>
              </a:rPr>
              <a:t>υφιστάμενο ΠΕΑ </a:t>
            </a:r>
            <a:r>
              <a:rPr lang="el-GR" sz="2500" kern="1200" dirty="0">
                <a:solidFill>
                  <a:schemeClr val="bg2">
                    <a:lumMod val="25000"/>
                  </a:schemeClr>
                </a:solidFill>
                <a:latin typeface="Arial" pitchFamily="34" charset="0"/>
                <a:cs typeface="Arial" pitchFamily="34" charset="0"/>
              </a:rPr>
              <a:t>του κτιρίου και τις Συστάσεις (για επενδύσεις σε κτήρια).</a:t>
            </a:r>
          </a:p>
          <a:p>
            <a:pPr marL="514350" indent="-514350" defTabSz="821531">
              <a:lnSpc>
                <a:spcPct val="150000"/>
              </a:lnSpc>
              <a:buFont typeface="+mj-lt"/>
              <a:buAutoNum type="arabicPeriod"/>
            </a:pPr>
            <a:r>
              <a:rPr lang="el-GR" sz="2500" kern="1200" dirty="0">
                <a:solidFill>
                  <a:schemeClr val="bg2">
                    <a:lumMod val="25000"/>
                  </a:schemeClr>
                </a:solidFill>
                <a:latin typeface="Arial" pitchFamily="34" charset="0"/>
                <a:cs typeface="Arial" pitchFamily="34" charset="0"/>
              </a:rPr>
              <a:t>Αντίγραφο </a:t>
            </a:r>
            <a:r>
              <a:rPr lang="el-GR" sz="2500" b="1" kern="1200" dirty="0">
                <a:solidFill>
                  <a:schemeClr val="bg2">
                    <a:lumMod val="25000"/>
                  </a:schemeClr>
                </a:solidFill>
                <a:latin typeface="Arial" pitchFamily="34" charset="0"/>
                <a:cs typeface="Arial" pitchFamily="34" charset="0"/>
              </a:rPr>
              <a:t>έκθεσης ενεργειακού ελέγχου </a:t>
            </a:r>
            <a:r>
              <a:rPr lang="el-GR" sz="2500" kern="1200" dirty="0">
                <a:solidFill>
                  <a:schemeClr val="bg2">
                    <a:lumMod val="25000"/>
                  </a:schemeClr>
                </a:solidFill>
                <a:latin typeface="Arial" pitchFamily="34" charset="0"/>
                <a:cs typeface="Arial" pitchFamily="34" charset="0"/>
              </a:rPr>
              <a:t>(για επενδύσεις στις διαδικασίες).</a:t>
            </a:r>
          </a:p>
          <a:p>
            <a:pPr marL="514350" indent="-514350" defTabSz="821531">
              <a:lnSpc>
                <a:spcPct val="150000"/>
              </a:lnSpc>
              <a:buFont typeface="+mj-lt"/>
              <a:buAutoNum type="arabicPeriod"/>
            </a:pPr>
            <a:r>
              <a:rPr lang="el-GR" sz="2500" b="1" kern="1200" dirty="0">
                <a:solidFill>
                  <a:schemeClr val="bg2">
                    <a:lumMod val="25000"/>
                  </a:schemeClr>
                </a:solidFill>
                <a:latin typeface="Arial" pitchFamily="34" charset="0"/>
                <a:cs typeface="Arial" pitchFamily="34" charset="0"/>
              </a:rPr>
              <a:t>Υπεύθυνη δήλωση </a:t>
            </a:r>
            <a:r>
              <a:rPr lang="el-GR" sz="2500" kern="1200" dirty="0">
                <a:solidFill>
                  <a:schemeClr val="bg2">
                    <a:lumMod val="25000"/>
                  </a:schemeClr>
                </a:solidFill>
                <a:latin typeface="Arial" pitchFamily="34" charset="0"/>
                <a:cs typeface="Arial" pitchFamily="34" charset="0"/>
              </a:rPr>
              <a:t>ειδικευμένου εμπειρογνώμονα/ ενεργειακού ελεγκτή.</a:t>
            </a:r>
          </a:p>
          <a:p>
            <a:pPr marL="514350" indent="-514350" defTabSz="821531">
              <a:lnSpc>
                <a:spcPct val="150000"/>
              </a:lnSpc>
              <a:buFont typeface="+mj-lt"/>
              <a:buAutoNum type="arabicPeriod"/>
            </a:pPr>
            <a:r>
              <a:rPr lang="el-GR" sz="2500" kern="1200" dirty="0">
                <a:solidFill>
                  <a:schemeClr val="bg2">
                    <a:lumMod val="25000"/>
                  </a:schemeClr>
                </a:solidFill>
                <a:latin typeface="Arial" pitchFamily="34" charset="0"/>
                <a:cs typeface="Arial" pitchFamily="34" charset="0"/>
              </a:rPr>
              <a:t>Αντίγραφο αναλυτικών </a:t>
            </a:r>
            <a:r>
              <a:rPr lang="el-GR" sz="2500" b="1" kern="1200" dirty="0">
                <a:solidFill>
                  <a:schemeClr val="bg2">
                    <a:lumMod val="25000"/>
                  </a:schemeClr>
                </a:solidFill>
                <a:latin typeface="Arial" pitchFamily="34" charset="0"/>
                <a:cs typeface="Arial" pitchFamily="34" charset="0"/>
              </a:rPr>
              <a:t>προσφορών για κάθε επιλέξιμη δαπάνη </a:t>
            </a:r>
            <a:r>
              <a:rPr lang="el-GR" sz="2500" kern="1200" dirty="0">
                <a:solidFill>
                  <a:schemeClr val="bg2">
                    <a:lumMod val="25000"/>
                  </a:schemeClr>
                </a:solidFill>
                <a:latin typeface="Arial" pitchFamily="34" charset="0"/>
                <a:cs typeface="Arial" pitchFamily="34" charset="0"/>
              </a:rPr>
              <a:t>στο όνομα του </a:t>
            </a:r>
            <a:r>
              <a:rPr lang="el-GR" sz="2500" kern="1200" dirty="0" err="1">
                <a:solidFill>
                  <a:schemeClr val="bg2">
                    <a:lumMod val="25000"/>
                  </a:schemeClr>
                </a:solidFill>
                <a:latin typeface="Arial" pitchFamily="34" charset="0"/>
                <a:cs typeface="Arial" pitchFamily="34" charset="0"/>
              </a:rPr>
              <a:t>αιτητή</a:t>
            </a:r>
            <a:r>
              <a:rPr lang="el-GR" sz="2500" kern="1200" dirty="0">
                <a:solidFill>
                  <a:schemeClr val="bg2">
                    <a:lumMod val="25000"/>
                  </a:schemeClr>
                </a:solidFill>
                <a:latin typeface="Arial" pitchFamily="34" charset="0"/>
                <a:cs typeface="Arial" pitchFamily="34" charset="0"/>
              </a:rPr>
              <a:t>.</a:t>
            </a:r>
          </a:p>
        </p:txBody>
      </p:sp>
      <p:pic>
        <p:nvPicPr>
          <p:cNvPr id="12" name="Picture 11" descr="Graphical user interface, text&#10;&#10;Description automatically generated">
            <a:extLst>
              <a:ext uri="{FF2B5EF4-FFF2-40B4-BE49-F238E27FC236}">
                <a16:creationId xmlns:a16="http://schemas.microsoft.com/office/drawing/2014/main" id="{7CE719BE-5D34-FF40-8DDE-E8F8122BC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11" name="THE TITLE IS HERE"/>
          <p:cNvSpPr txBox="1"/>
          <p:nvPr/>
        </p:nvSpPr>
        <p:spPr>
          <a:xfrm>
            <a:off x="1440353" y="587999"/>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ΥΠΟΒΟΛΗ ΑΙΤΗΣΕΩΝ</a:t>
            </a:r>
            <a:endParaRPr sz="6600" dirty="0"/>
          </a:p>
        </p:txBody>
      </p:sp>
      <p:grpSp>
        <p:nvGrpSpPr>
          <p:cNvPr id="15" name="Group 14">
            <a:extLst>
              <a:ext uri="{FF2B5EF4-FFF2-40B4-BE49-F238E27FC236}">
                <a16:creationId xmlns:a16="http://schemas.microsoft.com/office/drawing/2014/main" id="{D51F1D92-B162-4687-B6D0-C8B91EF4C5C6}"/>
              </a:ext>
            </a:extLst>
          </p:cNvPr>
          <p:cNvGrpSpPr/>
          <p:nvPr/>
        </p:nvGrpSpPr>
        <p:grpSpPr>
          <a:xfrm>
            <a:off x="927398" y="12935809"/>
            <a:ext cx="23115799" cy="632791"/>
            <a:chOff x="641119" y="12441826"/>
            <a:chExt cx="23115799" cy="632791"/>
          </a:xfrm>
        </p:grpSpPr>
        <p:pic>
          <p:nvPicPr>
            <p:cNvPr id="16" name="Image" descr="Image">
              <a:extLst>
                <a:ext uri="{FF2B5EF4-FFF2-40B4-BE49-F238E27FC236}">
                  <a16:creationId xmlns:a16="http://schemas.microsoft.com/office/drawing/2014/main" id="{3291B420-DC4E-447A-8E14-0251ECD9FC1D}"/>
                </a:ext>
              </a:extLst>
            </p:cNvPr>
            <p:cNvPicPr>
              <a:picLocks noChangeAspect="1"/>
            </p:cNvPicPr>
            <p:nvPr/>
          </p:nvPicPr>
          <p:blipFill>
            <a:blip r:embed="rId5"/>
            <a:stretch>
              <a:fillRect/>
            </a:stretch>
          </p:blipFill>
          <p:spPr>
            <a:xfrm>
              <a:off x="660273" y="12968851"/>
              <a:ext cx="23063455" cy="105766"/>
            </a:xfrm>
            <a:prstGeom prst="rect">
              <a:avLst/>
            </a:prstGeom>
            <a:ln w="12700">
              <a:miter lim="400000"/>
            </a:ln>
          </p:spPr>
        </p:pic>
        <p:pic>
          <p:nvPicPr>
            <p:cNvPr id="17" name="Image" descr="Image">
              <a:extLst>
                <a:ext uri="{FF2B5EF4-FFF2-40B4-BE49-F238E27FC236}">
                  <a16:creationId xmlns:a16="http://schemas.microsoft.com/office/drawing/2014/main" id="{09A327F7-A20B-4C43-A11E-DABEA29B23B0}"/>
                </a:ext>
              </a:extLst>
            </p:cNvPr>
            <p:cNvPicPr>
              <a:picLocks noChangeAspect="1"/>
            </p:cNvPicPr>
            <p:nvPr/>
          </p:nvPicPr>
          <p:blipFill>
            <a:blip r:embed="rId6"/>
            <a:stretch>
              <a:fillRect/>
            </a:stretch>
          </p:blipFill>
          <p:spPr>
            <a:xfrm>
              <a:off x="641119" y="12441826"/>
              <a:ext cx="4000395" cy="408890"/>
            </a:xfrm>
            <a:prstGeom prst="rect">
              <a:avLst/>
            </a:prstGeom>
            <a:ln w="12700">
              <a:miter lim="400000"/>
            </a:ln>
          </p:spPr>
        </p:pic>
        <p:sp>
          <p:nvSpPr>
            <p:cNvPr id="18" name="ΣΧΕΔΙΟ ΑΝΑΚΑΜΨΗΣ ΚΑΙ ΑΝΘΕΚΤΙΚΟΤΗΤΑΣ">
              <a:extLst>
                <a:ext uri="{FF2B5EF4-FFF2-40B4-BE49-F238E27FC236}">
                  <a16:creationId xmlns:a16="http://schemas.microsoft.com/office/drawing/2014/main" id="{1CDC3B68-398F-465F-A4D0-D66FC4729C86}"/>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9" name="Picture 18">
            <a:extLst>
              <a:ext uri="{FF2B5EF4-FFF2-40B4-BE49-F238E27FC236}">
                <a16:creationId xmlns:a16="http://schemas.microsoft.com/office/drawing/2014/main" id="{6E3C2224-C710-4938-AF4E-7ECBE64A7E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73295" y="12567465"/>
            <a:ext cx="4043414" cy="884818"/>
          </a:xfrm>
          <a:prstGeom prst="rect">
            <a:avLst/>
          </a:prstGeom>
        </p:spPr>
      </p:pic>
      <p:sp>
        <p:nvSpPr>
          <p:cNvPr id="2" name="Slide Number Placeholder 1">
            <a:extLst>
              <a:ext uri="{FF2B5EF4-FFF2-40B4-BE49-F238E27FC236}">
                <a16:creationId xmlns:a16="http://schemas.microsoft.com/office/drawing/2014/main" id="{2FF67A61-179B-4CA1-9759-5B3A15B6889B}"/>
              </a:ext>
            </a:extLst>
          </p:cNvPr>
          <p:cNvSpPr>
            <a:spLocks noGrp="1"/>
          </p:cNvSpPr>
          <p:nvPr>
            <p:ph type="sldNum" sz="quarter" idx="2"/>
          </p:nvPr>
        </p:nvSpPr>
        <p:spPr/>
        <p:txBody>
          <a:bodyPr/>
          <a:lstStyle/>
          <a:p>
            <a:fld id="{86CB4B4D-7CA3-9044-876B-883B54F8677D}" type="slidenum">
              <a:rPr lang="en-US" smtClean="0"/>
              <a:pPr/>
              <a:t>16</a:t>
            </a:fld>
            <a:endParaRPr lang="en-US"/>
          </a:p>
        </p:txBody>
      </p:sp>
    </p:spTree>
    <p:extLst>
      <p:ext uri="{BB962C8B-B14F-4D97-AF65-F5344CB8AC3E}">
        <p14:creationId xmlns:p14="http://schemas.microsoft.com/office/powerpoint/2010/main" val="23581753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text&#10;&#10;Description automatically generated">
            <a:extLst>
              <a:ext uri="{FF2B5EF4-FFF2-40B4-BE49-F238E27FC236}">
                <a16:creationId xmlns:a16="http://schemas.microsoft.com/office/drawing/2014/main" id="{7CE719BE-5D34-FF40-8DDE-E8F8122BC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25"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D5903DC9-65C5-BA4E-BD47-2364A55C20A9}"/>
              </a:ext>
            </a:extLst>
          </p:cNvPr>
          <p:cNvSpPr txBox="1"/>
          <p:nvPr/>
        </p:nvSpPr>
        <p:spPr>
          <a:xfrm>
            <a:off x="3009446" y="4681338"/>
            <a:ext cx="6377782" cy="931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gn="ctr"/>
            <a:endParaRPr lang="el-GR" sz="2800" dirty="0"/>
          </a:p>
        </p:txBody>
      </p:sp>
      <p:sp>
        <p:nvSpPr>
          <p:cNvPr id="15"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1E81B22C-9B15-40C2-9238-972A61AD63E5}"/>
              </a:ext>
            </a:extLst>
          </p:cNvPr>
          <p:cNvSpPr txBox="1"/>
          <p:nvPr/>
        </p:nvSpPr>
        <p:spPr>
          <a:xfrm>
            <a:off x="3009446" y="4824227"/>
            <a:ext cx="6377782" cy="599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Arial" panose="020B0604020202020204" pitchFamily="34" charset="0"/>
              <a:buChar char="•"/>
            </a:pPr>
            <a:endParaRPr sz="2400" baseline="30000" dirty="0"/>
          </a:p>
        </p:txBody>
      </p:sp>
      <p:grpSp>
        <p:nvGrpSpPr>
          <p:cNvPr id="2" name="Group 1">
            <a:extLst>
              <a:ext uri="{FF2B5EF4-FFF2-40B4-BE49-F238E27FC236}">
                <a16:creationId xmlns:a16="http://schemas.microsoft.com/office/drawing/2014/main" id="{1A340BC5-C35B-49C3-8BDD-FE795623A04F}"/>
              </a:ext>
            </a:extLst>
          </p:cNvPr>
          <p:cNvGrpSpPr/>
          <p:nvPr/>
        </p:nvGrpSpPr>
        <p:grpSpPr>
          <a:xfrm>
            <a:off x="1325025" y="2456595"/>
            <a:ext cx="21759861" cy="4730367"/>
            <a:chOff x="-3" y="2445796"/>
            <a:chExt cx="12192000" cy="1737360"/>
          </a:xfrm>
        </p:grpSpPr>
        <p:sp>
          <p:nvSpPr>
            <p:cNvPr id="53" name="Shape">
              <a:extLst>
                <a:ext uri="{FF2B5EF4-FFF2-40B4-BE49-F238E27FC236}">
                  <a16:creationId xmlns:a16="http://schemas.microsoft.com/office/drawing/2014/main" id="{1F449944-5B23-439A-BC4D-547C06E57223}"/>
                </a:ext>
              </a:extLst>
            </p:cNvPr>
            <p:cNvSpPr/>
            <p:nvPr/>
          </p:nvSpPr>
          <p:spPr>
            <a:xfrm>
              <a:off x="9156382" y="2445796"/>
              <a:ext cx="1108769" cy="1737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569" y="21600"/>
                  </a:lnTo>
                  <a:cubicBezTo>
                    <a:pt x="6523" y="21600"/>
                    <a:pt x="0" y="16765"/>
                    <a:pt x="0" y="10800"/>
                  </a:cubicBezTo>
                  <a:lnTo>
                    <a:pt x="0" y="10800"/>
                  </a:lnTo>
                  <a:cubicBezTo>
                    <a:pt x="0" y="4835"/>
                    <a:pt x="6523" y="0"/>
                    <a:pt x="14569" y="0"/>
                  </a:cubicBezTo>
                  <a:lnTo>
                    <a:pt x="21600" y="0"/>
                  </a:lnTo>
                  <a:lnTo>
                    <a:pt x="21600" y="21600"/>
                  </a:lnTo>
                  <a:close/>
                </a:path>
              </a:pathLst>
            </a:custGeom>
            <a:solidFill>
              <a:srgbClr val="C13018">
                <a:lumMod val="50000"/>
              </a:srgbClr>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4" name="Shape">
              <a:extLst>
                <a:ext uri="{FF2B5EF4-FFF2-40B4-BE49-F238E27FC236}">
                  <a16:creationId xmlns:a16="http://schemas.microsoft.com/office/drawing/2014/main" id="{A97AB93A-B151-4433-8F61-2BA5E3A3A51E}"/>
                </a:ext>
              </a:extLst>
            </p:cNvPr>
            <p:cNvSpPr/>
            <p:nvPr/>
          </p:nvSpPr>
          <p:spPr>
            <a:xfrm>
              <a:off x="6493908" y="2445796"/>
              <a:ext cx="1108769" cy="1737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569" y="21600"/>
                  </a:lnTo>
                  <a:cubicBezTo>
                    <a:pt x="6523" y="21600"/>
                    <a:pt x="0" y="16765"/>
                    <a:pt x="0" y="10800"/>
                  </a:cubicBezTo>
                  <a:lnTo>
                    <a:pt x="0" y="10800"/>
                  </a:lnTo>
                  <a:cubicBezTo>
                    <a:pt x="0" y="4835"/>
                    <a:pt x="6523" y="0"/>
                    <a:pt x="14569" y="0"/>
                  </a:cubicBezTo>
                  <a:lnTo>
                    <a:pt x="21600" y="0"/>
                  </a:lnTo>
                  <a:lnTo>
                    <a:pt x="21600" y="21600"/>
                  </a:lnTo>
                  <a:close/>
                </a:path>
              </a:pathLst>
            </a:custGeom>
            <a:solidFill>
              <a:srgbClr val="4CC1EF">
                <a:lumMod val="50000"/>
              </a:srgbClr>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5" name="Shape">
              <a:extLst>
                <a:ext uri="{FF2B5EF4-FFF2-40B4-BE49-F238E27FC236}">
                  <a16:creationId xmlns:a16="http://schemas.microsoft.com/office/drawing/2014/main" id="{7C75F756-03B8-44B9-B5F8-9DD904D79D30}"/>
                </a:ext>
              </a:extLst>
            </p:cNvPr>
            <p:cNvSpPr/>
            <p:nvPr/>
          </p:nvSpPr>
          <p:spPr>
            <a:xfrm>
              <a:off x="3831434" y="2445796"/>
              <a:ext cx="1108769" cy="1737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569" y="21600"/>
                  </a:lnTo>
                  <a:cubicBezTo>
                    <a:pt x="6523" y="21600"/>
                    <a:pt x="0" y="16765"/>
                    <a:pt x="0" y="10800"/>
                  </a:cubicBezTo>
                  <a:lnTo>
                    <a:pt x="0" y="10800"/>
                  </a:lnTo>
                  <a:cubicBezTo>
                    <a:pt x="0" y="4835"/>
                    <a:pt x="6523" y="0"/>
                    <a:pt x="14569" y="0"/>
                  </a:cubicBezTo>
                  <a:lnTo>
                    <a:pt x="21600" y="0"/>
                  </a:lnTo>
                  <a:lnTo>
                    <a:pt x="21600" y="21600"/>
                  </a:lnTo>
                  <a:close/>
                </a:path>
              </a:pathLst>
            </a:custGeom>
            <a:solidFill>
              <a:srgbClr val="F7931F">
                <a:lumMod val="75000"/>
              </a:srgbClr>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Shape">
              <a:extLst>
                <a:ext uri="{FF2B5EF4-FFF2-40B4-BE49-F238E27FC236}">
                  <a16:creationId xmlns:a16="http://schemas.microsoft.com/office/drawing/2014/main" id="{0068DBD0-ECC2-42FC-8B18-2581B3687B96}"/>
                </a:ext>
              </a:extLst>
            </p:cNvPr>
            <p:cNvSpPr/>
            <p:nvPr/>
          </p:nvSpPr>
          <p:spPr>
            <a:xfrm>
              <a:off x="1168959" y="2445796"/>
              <a:ext cx="1108769" cy="17373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4569" y="21600"/>
                  </a:lnTo>
                  <a:cubicBezTo>
                    <a:pt x="6523" y="21600"/>
                    <a:pt x="0" y="16765"/>
                    <a:pt x="0" y="10800"/>
                  </a:cubicBezTo>
                  <a:lnTo>
                    <a:pt x="0" y="10800"/>
                  </a:lnTo>
                  <a:cubicBezTo>
                    <a:pt x="0" y="4835"/>
                    <a:pt x="6523" y="0"/>
                    <a:pt x="14569" y="0"/>
                  </a:cubicBezTo>
                  <a:lnTo>
                    <a:pt x="21600" y="0"/>
                  </a:lnTo>
                  <a:lnTo>
                    <a:pt x="21600" y="21600"/>
                  </a:lnTo>
                  <a:close/>
                </a:path>
              </a:pathLst>
            </a:custGeom>
            <a:solidFill>
              <a:srgbClr val="A2B969">
                <a:lumMod val="50000"/>
              </a:srgbClr>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Rectangle">
              <a:extLst>
                <a:ext uri="{FF2B5EF4-FFF2-40B4-BE49-F238E27FC236}">
                  <a16:creationId xmlns:a16="http://schemas.microsoft.com/office/drawing/2014/main" id="{20924E08-7E4C-409E-A2DF-DF7D2C3714EF}"/>
                </a:ext>
              </a:extLst>
            </p:cNvPr>
            <p:cNvSpPr/>
            <p:nvPr/>
          </p:nvSpPr>
          <p:spPr>
            <a:xfrm>
              <a:off x="-3" y="2875573"/>
              <a:ext cx="12192000" cy="877806"/>
            </a:xfrm>
            <a:prstGeom prst="rect">
              <a:avLst/>
            </a:prstGeom>
            <a:solidFill>
              <a:srgbClr val="D1D3D5"/>
            </a:solidFill>
            <a:ln w="12700">
              <a:miter lim="400000"/>
            </a:ln>
          </p:spPr>
          <p:txBody>
            <a:bodyPr lIns="38100" tIns="38100" rIns="38100" bIns="38100" anchor="ctr"/>
            <a:lstStyle/>
            <a:p>
              <a:pPr algn="l" defTabSz="914400" hangingPunct="1">
                <a:defRPr sz="3000">
                  <a:solidFill>
                    <a:srgbClr val="FFFFFF"/>
                  </a:solidFill>
                </a:defRPr>
              </a:pPr>
              <a:endParaRPr b="0" kern="1200" dirty="0">
                <a:solidFill>
                  <a:srgbClr val="FFFFFF"/>
                </a:solidFill>
                <a:latin typeface="Calibri" panose="020F0502020204030204"/>
                <a:ea typeface="+mn-ea"/>
                <a:cs typeface="+mn-cs"/>
              </a:endParaRPr>
            </a:p>
          </p:txBody>
        </p:sp>
        <p:sp>
          <p:nvSpPr>
            <p:cNvPr id="58" name="Shape">
              <a:extLst>
                <a:ext uri="{FF2B5EF4-FFF2-40B4-BE49-F238E27FC236}">
                  <a16:creationId xmlns:a16="http://schemas.microsoft.com/office/drawing/2014/main" id="{A904FDEC-BD9C-40B7-86AB-83881787A893}"/>
                </a:ext>
              </a:extLst>
            </p:cNvPr>
            <p:cNvSpPr/>
            <p:nvPr/>
          </p:nvSpPr>
          <p:spPr>
            <a:xfrm>
              <a:off x="1970961" y="2445796"/>
              <a:ext cx="1064658" cy="1737360"/>
            </a:xfrm>
            <a:custGeom>
              <a:avLst/>
              <a:gdLst/>
              <a:ahLst/>
              <a:cxnLst>
                <a:cxn ang="0">
                  <a:pos x="wd2" y="hd2"/>
                </a:cxn>
                <a:cxn ang="5400000">
                  <a:pos x="wd2" y="hd2"/>
                </a:cxn>
                <a:cxn ang="10800000">
                  <a:pos x="wd2" y="hd2"/>
                </a:cxn>
                <a:cxn ang="16200000">
                  <a:pos x="wd2" y="hd2"/>
                </a:cxn>
              </a:cxnLst>
              <a:rect l="0" t="0" r="r" b="b"/>
              <a:pathLst>
                <a:path w="21201" h="21600" extrusionOk="0">
                  <a:moveTo>
                    <a:pt x="8305" y="0"/>
                  </a:moveTo>
                  <a:lnTo>
                    <a:pt x="0" y="0"/>
                  </a:lnTo>
                  <a:lnTo>
                    <a:pt x="8983" y="8292"/>
                  </a:lnTo>
                  <a:cubicBezTo>
                    <a:pt x="10580" y="9771"/>
                    <a:pt x="10580" y="11829"/>
                    <a:pt x="8983" y="13308"/>
                  </a:cubicBezTo>
                  <a:lnTo>
                    <a:pt x="0" y="21600"/>
                  </a:lnTo>
                  <a:lnTo>
                    <a:pt x="8305" y="21600"/>
                  </a:lnTo>
                  <a:cubicBezTo>
                    <a:pt x="10021" y="21600"/>
                    <a:pt x="11658" y="21020"/>
                    <a:pt x="12696" y="20034"/>
                  </a:cubicBezTo>
                  <a:lnTo>
                    <a:pt x="20003" y="13308"/>
                  </a:lnTo>
                  <a:cubicBezTo>
                    <a:pt x="21600" y="11829"/>
                    <a:pt x="21600" y="9771"/>
                    <a:pt x="20003" y="8292"/>
                  </a:cubicBezTo>
                  <a:lnTo>
                    <a:pt x="12696" y="1566"/>
                  </a:lnTo>
                  <a:cubicBezTo>
                    <a:pt x="11658" y="580"/>
                    <a:pt x="10021" y="0"/>
                    <a:pt x="8305" y="0"/>
                  </a:cubicBezTo>
                  <a:close/>
                </a:path>
              </a:pathLst>
            </a:custGeom>
            <a:solidFill>
              <a:srgbClr val="A2B969"/>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4A679F06-7DF4-4841-8D0B-7888DF1398FD}"/>
                </a:ext>
              </a:extLst>
            </p:cNvPr>
            <p:cNvSpPr txBox="1"/>
            <p:nvPr/>
          </p:nvSpPr>
          <p:spPr>
            <a:xfrm>
              <a:off x="1650002" y="2960021"/>
              <a:ext cx="704039" cy="707886"/>
            </a:xfrm>
            <a:prstGeom prst="rect">
              <a:avLst/>
            </a:prstGeom>
            <a:noFill/>
          </p:spPr>
          <p:txBody>
            <a:bodyPr wrap="none" rtlCol="0" anchor="ctr">
              <a:spAutoFit/>
            </a:bodyPr>
            <a:lstStyle/>
            <a:p>
              <a:pPr defTabSz="914400" hangingPunct="1"/>
              <a:r>
                <a:rPr lang="en-US" sz="4000" kern="1200" dirty="0">
                  <a:solidFill>
                    <a:srgbClr val="D3D3D3">
                      <a:lumMod val="50000"/>
                    </a:srgbClr>
                  </a:solidFill>
                  <a:latin typeface="Calibri" panose="020F0502020204030204"/>
                  <a:ea typeface="+mn-ea"/>
                  <a:cs typeface="+mn-cs"/>
                </a:rPr>
                <a:t>01</a:t>
              </a:r>
            </a:p>
          </p:txBody>
        </p:sp>
        <p:sp>
          <p:nvSpPr>
            <p:cNvPr id="60" name="Shape">
              <a:extLst>
                <a:ext uri="{FF2B5EF4-FFF2-40B4-BE49-F238E27FC236}">
                  <a16:creationId xmlns:a16="http://schemas.microsoft.com/office/drawing/2014/main" id="{28B5A610-1064-496A-BE17-6426B3D8FEAE}"/>
                </a:ext>
              </a:extLst>
            </p:cNvPr>
            <p:cNvSpPr/>
            <p:nvPr/>
          </p:nvSpPr>
          <p:spPr>
            <a:xfrm>
              <a:off x="4633435" y="2445796"/>
              <a:ext cx="1064658" cy="1737360"/>
            </a:xfrm>
            <a:custGeom>
              <a:avLst/>
              <a:gdLst/>
              <a:ahLst/>
              <a:cxnLst>
                <a:cxn ang="0">
                  <a:pos x="wd2" y="hd2"/>
                </a:cxn>
                <a:cxn ang="5400000">
                  <a:pos x="wd2" y="hd2"/>
                </a:cxn>
                <a:cxn ang="10800000">
                  <a:pos x="wd2" y="hd2"/>
                </a:cxn>
                <a:cxn ang="16200000">
                  <a:pos x="wd2" y="hd2"/>
                </a:cxn>
              </a:cxnLst>
              <a:rect l="0" t="0" r="r" b="b"/>
              <a:pathLst>
                <a:path w="21201" h="21600" extrusionOk="0">
                  <a:moveTo>
                    <a:pt x="8305" y="0"/>
                  </a:moveTo>
                  <a:lnTo>
                    <a:pt x="0" y="0"/>
                  </a:lnTo>
                  <a:lnTo>
                    <a:pt x="8983" y="8292"/>
                  </a:lnTo>
                  <a:cubicBezTo>
                    <a:pt x="10580" y="9771"/>
                    <a:pt x="10580" y="11829"/>
                    <a:pt x="8983" y="13308"/>
                  </a:cubicBezTo>
                  <a:lnTo>
                    <a:pt x="0" y="21600"/>
                  </a:lnTo>
                  <a:lnTo>
                    <a:pt x="8305" y="21600"/>
                  </a:lnTo>
                  <a:cubicBezTo>
                    <a:pt x="10021" y="21600"/>
                    <a:pt x="11658" y="21020"/>
                    <a:pt x="12696" y="20034"/>
                  </a:cubicBezTo>
                  <a:lnTo>
                    <a:pt x="20003" y="13308"/>
                  </a:lnTo>
                  <a:cubicBezTo>
                    <a:pt x="21600" y="11829"/>
                    <a:pt x="21600" y="9771"/>
                    <a:pt x="20003" y="8292"/>
                  </a:cubicBezTo>
                  <a:lnTo>
                    <a:pt x="12696" y="1566"/>
                  </a:lnTo>
                  <a:cubicBezTo>
                    <a:pt x="11658" y="580"/>
                    <a:pt x="10021" y="0"/>
                    <a:pt x="8305" y="0"/>
                  </a:cubicBezTo>
                  <a:close/>
                </a:path>
              </a:pathLst>
            </a:custGeom>
            <a:solidFill>
              <a:srgbClr val="F7931F"/>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0628A926-7211-4976-9093-6027C79FBDBB}"/>
                </a:ext>
              </a:extLst>
            </p:cNvPr>
            <p:cNvSpPr txBox="1"/>
            <p:nvPr/>
          </p:nvSpPr>
          <p:spPr>
            <a:xfrm>
              <a:off x="4302122" y="2960021"/>
              <a:ext cx="704039" cy="707886"/>
            </a:xfrm>
            <a:prstGeom prst="rect">
              <a:avLst/>
            </a:prstGeom>
            <a:noFill/>
          </p:spPr>
          <p:txBody>
            <a:bodyPr wrap="none" rtlCol="0" anchor="ctr">
              <a:spAutoFit/>
            </a:bodyPr>
            <a:lstStyle/>
            <a:p>
              <a:pPr defTabSz="914400" hangingPunct="1"/>
              <a:r>
                <a:rPr lang="en-US" sz="4000" kern="1200" dirty="0">
                  <a:solidFill>
                    <a:srgbClr val="D3D3D3">
                      <a:lumMod val="50000"/>
                    </a:srgbClr>
                  </a:solidFill>
                  <a:latin typeface="Calibri" panose="020F0502020204030204"/>
                  <a:ea typeface="+mn-ea"/>
                  <a:cs typeface="+mn-cs"/>
                </a:rPr>
                <a:t>02</a:t>
              </a:r>
            </a:p>
          </p:txBody>
        </p:sp>
        <p:sp>
          <p:nvSpPr>
            <p:cNvPr id="62" name="Shape">
              <a:extLst>
                <a:ext uri="{FF2B5EF4-FFF2-40B4-BE49-F238E27FC236}">
                  <a16:creationId xmlns:a16="http://schemas.microsoft.com/office/drawing/2014/main" id="{3739D7F4-5738-4D51-B75A-5B17F0C894EA}"/>
                </a:ext>
              </a:extLst>
            </p:cNvPr>
            <p:cNvSpPr/>
            <p:nvPr/>
          </p:nvSpPr>
          <p:spPr>
            <a:xfrm>
              <a:off x="9958381" y="2445796"/>
              <a:ext cx="1064658" cy="1737360"/>
            </a:xfrm>
            <a:custGeom>
              <a:avLst/>
              <a:gdLst/>
              <a:ahLst/>
              <a:cxnLst>
                <a:cxn ang="0">
                  <a:pos x="wd2" y="hd2"/>
                </a:cxn>
                <a:cxn ang="5400000">
                  <a:pos x="wd2" y="hd2"/>
                </a:cxn>
                <a:cxn ang="10800000">
                  <a:pos x="wd2" y="hd2"/>
                </a:cxn>
                <a:cxn ang="16200000">
                  <a:pos x="wd2" y="hd2"/>
                </a:cxn>
              </a:cxnLst>
              <a:rect l="0" t="0" r="r" b="b"/>
              <a:pathLst>
                <a:path w="21201" h="21600" extrusionOk="0">
                  <a:moveTo>
                    <a:pt x="8305" y="0"/>
                  </a:moveTo>
                  <a:lnTo>
                    <a:pt x="0" y="0"/>
                  </a:lnTo>
                  <a:lnTo>
                    <a:pt x="8983" y="8292"/>
                  </a:lnTo>
                  <a:cubicBezTo>
                    <a:pt x="10580" y="9771"/>
                    <a:pt x="10580" y="11829"/>
                    <a:pt x="8983" y="13308"/>
                  </a:cubicBezTo>
                  <a:lnTo>
                    <a:pt x="0" y="21600"/>
                  </a:lnTo>
                  <a:lnTo>
                    <a:pt x="8305" y="21600"/>
                  </a:lnTo>
                  <a:cubicBezTo>
                    <a:pt x="10021" y="21600"/>
                    <a:pt x="11658" y="21020"/>
                    <a:pt x="12696" y="20034"/>
                  </a:cubicBezTo>
                  <a:lnTo>
                    <a:pt x="20003" y="13308"/>
                  </a:lnTo>
                  <a:cubicBezTo>
                    <a:pt x="21600" y="11829"/>
                    <a:pt x="21600" y="9771"/>
                    <a:pt x="20003" y="8292"/>
                  </a:cubicBezTo>
                  <a:lnTo>
                    <a:pt x="12696" y="1566"/>
                  </a:lnTo>
                  <a:cubicBezTo>
                    <a:pt x="11658" y="580"/>
                    <a:pt x="10021" y="0"/>
                    <a:pt x="8305" y="0"/>
                  </a:cubicBezTo>
                  <a:close/>
                </a:path>
              </a:pathLst>
            </a:custGeom>
            <a:solidFill>
              <a:srgbClr val="C13018"/>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F8EAB7D5-37B9-4247-BEBC-780677CF7C21}"/>
                </a:ext>
              </a:extLst>
            </p:cNvPr>
            <p:cNvSpPr txBox="1"/>
            <p:nvPr/>
          </p:nvSpPr>
          <p:spPr>
            <a:xfrm>
              <a:off x="9606361" y="2960021"/>
              <a:ext cx="704039" cy="707886"/>
            </a:xfrm>
            <a:prstGeom prst="rect">
              <a:avLst/>
            </a:prstGeom>
            <a:noFill/>
          </p:spPr>
          <p:txBody>
            <a:bodyPr wrap="none" rtlCol="0" anchor="ctr">
              <a:spAutoFit/>
            </a:bodyPr>
            <a:lstStyle/>
            <a:p>
              <a:pPr defTabSz="914400" hangingPunct="1"/>
              <a:r>
                <a:rPr lang="en-US" sz="4000" kern="1200" dirty="0">
                  <a:solidFill>
                    <a:srgbClr val="D3D3D3">
                      <a:lumMod val="50000"/>
                    </a:srgbClr>
                  </a:solidFill>
                  <a:latin typeface="Calibri" panose="020F0502020204030204"/>
                  <a:ea typeface="+mn-ea"/>
                  <a:cs typeface="+mn-cs"/>
                </a:rPr>
                <a:t>04</a:t>
              </a:r>
            </a:p>
          </p:txBody>
        </p:sp>
        <p:sp>
          <p:nvSpPr>
            <p:cNvPr id="70" name="Shape">
              <a:extLst>
                <a:ext uri="{FF2B5EF4-FFF2-40B4-BE49-F238E27FC236}">
                  <a16:creationId xmlns:a16="http://schemas.microsoft.com/office/drawing/2014/main" id="{42435C98-CBD0-4E09-905A-1EAD9CB4E323}"/>
                </a:ext>
              </a:extLst>
            </p:cNvPr>
            <p:cNvSpPr/>
            <p:nvPr/>
          </p:nvSpPr>
          <p:spPr>
            <a:xfrm>
              <a:off x="7295910" y="2445796"/>
              <a:ext cx="1064658" cy="1737360"/>
            </a:xfrm>
            <a:custGeom>
              <a:avLst/>
              <a:gdLst/>
              <a:ahLst/>
              <a:cxnLst>
                <a:cxn ang="0">
                  <a:pos x="wd2" y="hd2"/>
                </a:cxn>
                <a:cxn ang="5400000">
                  <a:pos x="wd2" y="hd2"/>
                </a:cxn>
                <a:cxn ang="10800000">
                  <a:pos x="wd2" y="hd2"/>
                </a:cxn>
                <a:cxn ang="16200000">
                  <a:pos x="wd2" y="hd2"/>
                </a:cxn>
              </a:cxnLst>
              <a:rect l="0" t="0" r="r" b="b"/>
              <a:pathLst>
                <a:path w="21201" h="21600" extrusionOk="0">
                  <a:moveTo>
                    <a:pt x="8305" y="0"/>
                  </a:moveTo>
                  <a:lnTo>
                    <a:pt x="0" y="0"/>
                  </a:lnTo>
                  <a:lnTo>
                    <a:pt x="8983" y="8292"/>
                  </a:lnTo>
                  <a:cubicBezTo>
                    <a:pt x="10580" y="9771"/>
                    <a:pt x="10580" y="11829"/>
                    <a:pt x="8983" y="13308"/>
                  </a:cubicBezTo>
                  <a:lnTo>
                    <a:pt x="0" y="21600"/>
                  </a:lnTo>
                  <a:lnTo>
                    <a:pt x="8305" y="21600"/>
                  </a:lnTo>
                  <a:cubicBezTo>
                    <a:pt x="10021" y="21600"/>
                    <a:pt x="11658" y="21020"/>
                    <a:pt x="12696" y="20034"/>
                  </a:cubicBezTo>
                  <a:lnTo>
                    <a:pt x="20003" y="13308"/>
                  </a:lnTo>
                  <a:cubicBezTo>
                    <a:pt x="21600" y="11829"/>
                    <a:pt x="21600" y="9771"/>
                    <a:pt x="20003" y="8292"/>
                  </a:cubicBezTo>
                  <a:lnTo>
                    <a:pt x="12696" y="1566"/>
                  </a:lnTo>
                  <a:cubicBezTo>
                    <a:pt x="11618" y="580"/>
                    <a:pt x="10021" y="0"/>
                    <a:pt x="8305" y="0"/>
                  </a:cubicBezTo>
                  <a:close/>
                </a:path>
              </a:pathLst>
            </a:custGeom>
            <a:solidFill>
              <a:srgbClr val="4CC1EF"/>
            </a:solidFill>
            <a:ln w="12700">
              <a:miter lim="400000"/>
            </a:ln>
          </p:spPr>
          <p:txBody>
            <a:bodyPr lIns="38100" tIns="38100" rIns="38100" bIns="38100" anchor="ctr"/>
            <a:lstStyle/>
            <a:p>
              <a:pPr marL="0" marR="0" lvl="0" indent="0" algn="l" defTabSz="91440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9C87CA20-5333-4570-AE59-CFE0F88AE53D}"/>
                </a:ext>
              </a:extLst>
            </p:cNvPr>
            <p:cNvSpPr txBox="1"/>
            <p:nvPr/>
          </p:nvSpPr>
          <p:spPr>
            <a:xfrm>
              <a:off x="6954242" y="2960021"/>
              <a:ext cx="704039" cy="707886"/>
            </a:xfrm>
            <a:prstGeom prst="rect">
              <a:avLst/>
            </a:prstGeom>
            <a:noFill/>
          </p:spPr>
          <p:txBody>
            <a:bodyPr wrap="none" rtlCol="0" anchor="ctr">
              <a:spAutoFit/>
            </a:bodyPr>
            <a:lstStyle/>
            <a:p>
              <a:pPr defTabSz="914400" hangingPunct="1"/>
              <a:r>
                <a:rPr lang="en-US" sz="4000" kern="1200" dirty="0">
                  <a:solidFill>
                    <a:srgbClr val="D3D3D3">
                      <a:lumMod val="50000"/>
                    </a:srgbClr>
                  </a:solidFill>
                  <a:latin typeface="Calibri" panose="020F0502020204030204"/>
                  <a:ea typeface="+mn-ea"/>
                  <a:cs typeface="+mn-cs"/>
                </a:rPr>
                <a:t>03</a:t>
              </a:r>
            </a:p>
          </p:txBody>
        </p:sp>
      </p:grpSp>
      <p:sp>
        <p:nvSpPr>
          <p:cNvPr id="28" name="TextBox 27">
            <a:extLst>
              <a:ext uri="{FF2B5EF4-FFF2-40B4-BE49-F238E27FC236}">
                <a16:creationId xmlns:a16="http://schemas.microsoft.com/office/drawing/2014/main" id="{B6413E34-5A76-4DA4-9BEF-077E0E6F493F}"/>
              </a:ext>
            </a:extLst>
          </p:cNvPr>
          <p:cNvSpPr txBox="1"/>
          <p:nvPr/>
        </p:nvSpPr>
        <p:spPr>
          <a:xfrm>
            <a:off x="3132069" y="7669096"/>
            <a:ext cx="3859281" cy="37240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Υποβολή αιτήσεων μέχρι τις 30/9/22 ή μέχρι εξαντλήσεως διαθέσιμου Π/Υ.</a:t>
            </a:r>
          </a:p>
          <a:p>
            <a:pPr algn="l"/>
            <a:endParaRPr lang="el-GR" sz="2600" b="0" kern="1200" dirty="0">
              <a:solidFill>
                <a:srgbClr val="5E5E5E"/>
              </a:solidFill>
              <a:latin typeface="Arial" pitchFamily="34" charset="0"/>
              <a:cs typeface="Arial" pitchFamily="34" charset="0"/>
            </a:endParaRP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Αξιολόγηση αιτήσεων με βάση την σειρά υποβολής τους.</a:t>
            </a:r>
          </a:p>
          <a:p>
            <a:endParaRPr lang="el-GR" sz="2800" b="0" kern="1200" dirty="0">
              <a:solidFill>
                <a:schemeClr val="bg2">
                  <a:lumMod val="25000"/>
                </a:schemeClr>
              </a:solidFill>
              <a:latin typeface="Arial" pitchFamily="34" charset="0"/>
              <a:cs typeface="Arial" pitchFamily="34" charset="0"/>
            </a:endParaRPr>
          </a:p>
        </p:txBody>
      </p:sp>
      <p:sp>
        <p:nvSpPr>
          <p:cNvPr id="32" name="THE TITLE IS HERE"/>
          <p:cNvSpPr txBox="1"/>
          <p:nvPr/>
        </p:nvSpPr>
        <p:spPr>
          <a:xfrm>
            <a:off x="1440353" y="587999"/>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Διαδικασια</a:t>
            </a:r>
            <a:r>
              <a:rPr lang="el-GR" sz="6600" dirty="0"/>
              <a:t> </a:t>
            </a:r>
            <a:r>
              <a:rPr lang="el-GR" sz="6600" dirty="0" err="1"/>
              <a:t>αξιολογησησ</a:t>
            </a:r>
            <a:endParaRPr sz="6600" dirty="0"/>
          </a:p>
        </p:txBody>
      </p:sp>
      <p:sp>
        <p:nvSpPr>
          <p:cNvPr id="33" name="TextBox 32">
            <a:extLst>
              <a:ext uri="{FF2B5EF4-FFF2-40B4-BE49-F238E27FC236}">
                <a16:creationId xmlns:a16="http://schemas.microsoft.com/office/drawing/2014/main" id="{B6413E34-5A76-4DA4-9BEF-077E0E6F493F}"/>
              </a:ext>
            </a:extLst>
          </p:cNvPr>
          <p:cNvSpPr txBox="1"/>
          <p:nvPr/>
        </p:nvSpPr>
        <p:spPr>
          <a:xfrm>
            <a:off x="7741072" y="7688146"/>
            <a:ext cx="3859281"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Κοινοποίηση Απόφασης (ηλεκτρονικά)</a:t>
            </a: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Δικαίωμα Ένστασης</a:t>
            </a:r>
          </a:p>
          <a:p>
            <a:pPr algn="l"/>
            <a:endParaRPr lang="el-GR" sz="2800" b="0" kern="1200" dirty="0">
              <a:solidFill>
                <a:schemeClr val="bg2">
                  <a:lumMod val="25000"/>
                </a:schemeClr>
              </a:solidFill>
              <a:latin typeface="Arial" pitchFamily="34" charset="0"/>
              <a:cs typeface="Arial" pitchFamily="34" charset="0"/>
            </a:endParaRPr>
          </a:p>
        </p:txBody>
      </p:sp>
      <p:sp>
        <p:nvSpPr>
          <p:cNvPr id="34" name="TextBox 33">
            <a:extLst>
              <a:ext uri="{FF2B5EF4-FFF2-40B4-BE49-F238E27FC236}">
                <a16:creationId xmlns:a16="http://schemas.microsoft.com/office/drawing/2014/main" id="{B6413E34-5A76-4DA4-9BEF-077E0E6F493F}"/>
              </a:ext>
            </a:extLst>
          </p:cNvPr>
          <p:cNvSpPr txBox="1"/>
          <p:nvPr/>
        </p:nvSpPr>
        <p:spPr>
          <a:xfrm>
            <a:off x="12599919" y="7669096"/>
            <a:ext cx="3859281" cy="4555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Υπογραφή ΣΔΧ εντός 3 μηνών από απόφαση.</a:t>
            </a:r>
          </a:p>
          <a:p>
            <a:pPr marL="457200" indent="-457200" algn="l">
              <a:buFont typeface="Wingdings" panose="05000000000000000000" pitchFamily="2" charset="2"/>
              <a:buChar char="§"/>
            </a:pPr>
            <a:endParaRPr lang="el-GR" sz="2600" b="0" kern="1200" dirty="0">
              <a:solidFill>
                <a:srgbClr val="5E5E5E"/>
              </a:solidFill>
              <a:latin typeface="Arial" pitchFamily="34" charset="0"/>
              <a:cs typeface="Arial" pitchFamily="34" charset="0"/>
            </a:endParaRP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Προκαταβολή 20%.</a:t>
            </a:r>
          </a:p>
          <a:p>
            <a:pPr marL="457200" indent="-457200" algn="l">
              <a:buFont typeface="Wingdings" panose="05000000000000000000" pitchFamily="2" charset="2"/>
              <a:buChar char="§"/>
            </a:pPr>
            <a:endParaRPr lang="el-GR" sz="2600" b="0" kern="1200" dirty="0">
              <a:solidFill>
                <a:srgbClr val="5E5E5E"/>
              </a:solidFill>
              <a:latin typeface="Arial" pitchFamily="34" charset="0"/>
              <a:cs typeface="Arial" pitchFamily="34" charset="0"/>
            </a:endParaRP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Ολοκλήρωση έργων εντός 18 μηνών από έγκριση.</a:t>
            </a:r>
          </a:p>
          <a:p>
            <a:endParaRPr lang="el-GR" sz="2800" b="0" kern="1200" dirty="0">
              <a:solidFill>
                <a:schemeClr val="bg2">
                  <a:lumMod val="25000"/>
                </a:schemeClr>
              </a:solidFill>
              <a:latin typeface="Arial" pitchFamily="34" charset="0"/>
              <a:cs typeface="Arial" pitchFamily="34" charset="0"/>
            </a:endParaRPr>
          </a:p>
          <a:p>
            <a:endParaRPr lang="el-GR" sz="2800" b="0" kern="1200" dirty="0">
              <a:solidFill>
                <a:schemeClr val="bg2">
                  <a:lumMod val="25000"/>
                </a:schemeClr>
              </a:solidFill>
              <a:latin typeface="Arial" pitchFamily="34" charset="0"/>
              <a:cs typeface="Arial" pitchFamily="34" charset="0"/>
            </a:endParaRPr>
          </a:p>
        </p:txBody>
      </p:sp>
      <p:sp>
        <p:nvSpPr>
          <p:cNvPr id="35" name="TextBox 34">
            <a:extLst>
              <a:ext uri="{FF2B5EF4-FFF2-40B4-BE49-F238E27FC236}">
                <a16:creationId xmlns:a16="http://schemas.microsoft.com/office/drawing/2014/main" id="{B6413E34-5A76-4DA4-9BEF-077E0E6F493F}"/>
              </a:ext>
            </a:extLst>
          </p:cNvPr>
          <p:cNvSpPr txBox="1"/>
          <p:nvPr/>
        </p:nvSpPr>
        <p:spPr>
          <a:xfrm>
            <a:off x="17247022" y="7688146"/>
            <a:ext cx="4031828" cy="41242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Υποβολή Αιτήματος Πληρωμής (το αργότερο 3 μήνες από λήξη χρονοδιαγράμματος)</a:t>
            </a:r>
          </a:p>
          <a:p>
            <a:pPr marL="457200" indent="-457200" algn="l">
              <a:buFont typeface="Wingdings" panose="05000000000000000000" pitchFamily="2" charset="2"/>
              <a:buChar char="§"/>
            </a:pPr>
            <a:endParaRPr lang="el-GR" sz="2600" b="0" kern="1200" dirty="0">
              <a:solidFill>
                <a:srgbClr val="5E5E5E"/>
              </a:solidFill>
              <a:latin typeface="Arial" pitchFamily="34" charset="0"/>
              <a:cs typeface="Arial" pitchFamily="34" charset="0"/>
            </a:endParaRP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Λογιστικός &amp; Επιτόπιος έλεγχος</a:t>
            </a:r>
          </a:p>
          <a:p>
            <a:pPr marL="457200" indent="-457200" algn="l">
              <a:buFont typeface="Wingdings" panose="05000000000000000000" pitchFamily="2" charset="2"/>
              <a:buChar char="§"/>
            </a:pPr>
            <a:endParaRPr lang="el-GR" sz="2600" b="0" kern="1200" dirty="0">
              <a:solidFill>
                <a:srgbClr val="5E5E5E"/>
              </a:solidFill>
              <a:latin typeface="Arial" pitchFamily="34" charset="0"/>
              <a:cs typeface="Arial" pitchFamily="34" charset="0"/>
            </a:endParaRPr>
          </a:p>
          <a:p>
            <a:pPr marL="457200" indent="-457200" algn="l">
              <a:buFont typeface="Wingdings" panose="05000000000000000000" pitchFamily="2" charset="2"/>
              <a:buChar char="§"/>
            </a:pPr>
            <a:r>
              <a:rPr lang="el-GR" sz="2600" b="0" kern="1200" dirty="0">
                <a:solidFill>
                  <a:srgbClr val="5E5E5E"/>
                </a:solidFill>
                <a:latin typeface="Arial" pitchFamily="34" charset="0"/>
                <a:cs typeface="Arial" pitchFamily="34" charset="0"/>
              </a:rPr>
              <a:t>Καταβολή Χορηγίας</a:t>
            </a:r>
            <a:r>
              <a:rPr lang="el-GR" sz="2800" b="0" kern="1200" dirty="0">
                <a:solidFill>
                  <a:srgbClr val="5E5E5E"/>
                </a:solidFill>
                <a:latin typeface="Arial" pitchFamily="34" charset="0"/>
                <a:cs typeface="Arial" pitchFamily="34" charset="0"/>
              </a:rPr>
              <a:t>. </a:t>
            </a:r>
          </a:p>
        </p:txBody>
      </p:sp>
      <p:grpSp>
        <p:nvGrpSpPr>
          <p:cNvPr id="27" name="Group 26">
            <a:extLst>
              <a:ext uri="{FF2B5EF4-FFF2-40B4-BE49-F238E27FC236}">
                <a16:creationId xmlns:a16="http://schemas.microsoft.com/office/drawing/2014/main" id="{E7724CE9-F850-4E43-8C30-4137CB58E799}"/>
              </a:ext>
            </a:extLst>
          </p:cNvPr>
          <p:cNvGrpSpPr/>
          <p:nvPr/>
        </p:nvGrpSpPr>
        <p:grpSpPr>
          <a:xfrm>
            <a:off x="927398" y="12919184"/>
            <a:ext cx="23115799" cy="632791"/>
            <a:chOff x="641119" y="12441826"/>
            <a:chExt cx="23115799" cy="632791"/>
          </a:xfrm>
        </p:grpSpPr>
        <p:pic>
          <p:nvPicPr>
            <p:cNvPr id="29" name="Image" descr="Image">
              <a:extLst>
                <a:ext uri="{FF2B5EF4-FFF2-40B4-BE49-F238E27FC236}">
                  <a16:creationId xmlns:a16="http://schemas.microsoft.com/office/drawing/2014/main" id="{1D96E556-97EA-47B5-A080-57CCC4647E2B}"/>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30" name="Image" descr="Image">
              <a:extLst>
                <a:ext uri="{FF2B5EF4-FFF2-40B4-BE49-F238E27FC236}">
                  <a16:creationId xmlns:a16="http://schemas.microsoft.com/office/drawing/2014/main" id="{6FA80ACA-35D8-428E-811C-30D222161C53}"/>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31" name="ΣΧΕΔΙΟ ΑΝΑΚΑΜΨΗΣ ΚΑΙ ΑΝΘΕΚΤΙΚΟΤΗΤΑΣ">
              <a:extLst>
                <a:ext uri="{FF2B5EF4-FFF2-40B4-BE49-F238E27FC236}">
                  <a16:creationId xmlns:a16="http://schemas.microsoft.com/office/drawing/2014/main" id="{F63982C7-CCB2-4BB3-8297-49FD5B1DC04A}"/>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37" name="Picture 36">
            <a:extLst>
              <a:ext uri="{FF2B5EF4-FFF2-40B4-BE49-F238E27FC236}">
                <a16:creationId xmlns:a16="http://schemas.microsoft.com/office/drawing/2014/main" id="{3B28485A-E086-452B-AB98-8E91481CC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17340"/>
            <a:ext cx="4043414" cy="884818"/>
          </a:xfrm>
          <a:prstGeom prst="rect">
            <a:avLst/>
          </a:prstGeom>
        </p:spPr>
      </p:pic>
      <p:sp>
        <p:nvSpPr>
          <p:cNvPr id="3" name="Slide Number Placeholder 2">
            <a:extLst>
              <a:ext uri="{FF2B5EF4-FFF2-40B4-BE49-F238E27FC236}">
                <a16:creationId xmlns:a16="http://schemas.microsoft.com/office/drawing/2014/main" id="{41DDD601-898B-4607-8642-72A7D0BAF20B}"/>
              </a:ext>
            </a:extLst>
          </p:cNvPr>
          <p:cNvSpPr>
            <a:spLocks noGrp="1"/>
          </p:cNvSpPr>
          <p:nvPr>
            <p:ph type="sldNum" sz="quarter" idx="2"/>
          </p:nvPr>
        </p:nvSpPr>
        <p:spPr/>
        <p:txBody>
          <a:bodyPr/>
          <a:lstStyle/>
          <a:p>
            <a:fld id="{86CB4B4D-7CA3-9044-876B-883B54F8677D}" type="slidenum">
              <a:rPr lang="en-US" smtClean="0"/>
              <a:pPr/>
              <a:t>17</a:t>
            </a:fld>
            <a:endParaRPr lang="en-US"/>
          </a:p>
        </p:txBody>
      </p:sp>
    </p:spTree>
    <p:extLst>
      <p:ext uri="{BB962C8B-B14F-4D97-AF65-F5344CB8AC3E}">
        <p14:creationId xmlns:p14="http://schemas.microsoft.com/office/powerpoint/2010/main" val="229817674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text&#10;&#10;Description automatically generated">
            <a:extLst>
              <a:ext uri="{FF2B5EF4-FFF2-40B4-BE49-F238E27FC236}">
                <a16:creationId xmlns:a16="http://schemas.microsoft.com/office/drawing/2014/main" id="{7CE719BE-5D34-FF40-8DDE-E8F8122BC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24"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6335DA28-106C-2740-B8A6-AE1DE1161F3B}"/>
              </a:ext>
            </a:extLst>
          </p:cNvPr>
          <p:cNvSpPr txBox="1"/>
          <p:nvPr/>
        </p:nvSpPr>
        <p:spPr>
          <a:xfrm>
            <a:off x="8643850" y="2307356"/>
            <a:ext cx="14611927" cy="9335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lnSpc>
                <a:spcPts val="6000"/>
              </a:lnSpc>
              <a:buFont typeface="Wingdings" panose="05000000000000000000" pitchFamily="2" charset="2"/>
              <a:buChar char="§"/>
            </a:pPr>
            <a:r>
              <a:rPr lang="el-GR" sz="2800" dirty="0"/>
              <a:t>Βασίζεται στο </a:t>
            </a:r>
            <a:r>
              <a:rPr lang="el-GR" sz="2800" b="1" dirty="0"/>
              <a:t>πραγματικό κόστος των επενδύσεων.</a:t>
            </a:r>
          </a:p>
          <a:p>
            <a:pPr marL="457200" indent="-457200">
              <a:lnSpc>
                <a:spcPts val="6000"/>
              </a:lnSpc>
              <a:buFont typeface="Wingdings" panose="05000000000000000000" pitchFamily="2" charset="2"/>
              <a:buChar char="§"/>
            </a:pPr>
            <a:r>
              <a:rPr lang="el-GR" sz="2800" dirty="0"/>
              <a:t>Δεν μπορεί να ξεπερνά τυχόν μέγιστα αποδεκτά κόστη. </a:t>
            </a:r>
          </a:p>
          <a:p>
            <a:pPr marL="457200" indent="-457200">
              <a:lnSpc>
                <a:spcPts val="6000"/>
              </a:lnSpc>
              <a:buFont typeface="Wingdings" panose="05000000000000000000" pitchFamily="2" charset="2"/>
              <a:buChar char="§"/>
            </a:pPr>
            <a:r>
              <a:rPr lang="el-GR" sz="2800" dirty="0"/>
              <a:t>Η αρχική αξιολόγηση γίνεται με βάση τις υποβληθείσες προσφορές.</a:t>
            </a:r>
          </a:p>
          <a:p>
            <a:pPr marL="457200" indent="-457200">
              <a:lnSpc>
                <a:spcPts val="6000"/>
              </a:lnSpc>
              <a:buFont typeface="Wingdings" panose="05000000000000000000" pitchFamily="2" charset="2"/>
              <a:buChar char="§"/>
            </a:pPr>
            <a:r>
              <a:rPr lang="el-GR" sz="2800" dirty="0"/>
              <a:t>Το τελικό ποσό χορηγίας βασίζεται στα πλήρως εξοφλημένα τιμολόγια που θα υποβάλουν οι δικαιούχοι στο όνομα τους.</a:t>
            </a:r>
          </a:p>
          <a:p>
            <a:pPr marL="457200" indent="-457200">
              <a:lnSpc>
                <a:spcPts val="6000"/>
              </a:lnSpc>
              <a:buFont typeface="Wingdings" panose="05000000000000000000" pitchFamily="2" charset="2"/>
              <a:buChar char="§"/>
            </a:pPr>
            <a:r>
              <a:rPr lang="el-GR" sz="2800" dirty="0"/>
              <a:t>Η τελική χορηγία θα καταβάλλεται κατόπιν επιβεβαίωσης της επίτευξης όλων των τεχνικών και άλλων όρων του Σχεδίου.</a:t>
            </a:r>
          </a:p>
          <a:p>
            <a:pPr marL="457200" indent="-457200">
              <a:lnSpc>
                <a:spcPts val="6000"/>
              </a:lnSpc>
              <a:buFont typeface="Wingdings" panose="05000000000000000000" pitchFamily="2" charset="2"/>
              <a:buChar char="§"/>
            </a:pPr>
            <a:r>
              <a:rPr lang="el-GR" sz="2800" dirty="0"/>
              <a:t>Δικαιούχοι που θα λάβουν προκαταβολή αλλά δεν θα επιτύχουν τους όρους του Σχεδίου, θα υποχρεούνται να την επιστρέψουν.</a:t>
            </a:r>
          </a:p>
          <a:p>
            <a:pPr marL="457200" indent="-457200">
              <a:lnSpc>
                <a:spcPts val="6000"/>
              </a:lnSpc>
              <a:buFont typeface="Wingdings" panose="05000000000000000000" pitchFamily="2" charset="2"/>
              <a:buChar char="§"/>
            </a:pPr>
            <a:r>
              <a:rPr lang="el-GR" sz="2800" dirty="0"/>
              <a:t>Οι δικαιούχοι υποχρεούνται να διατηρούν σε λειτουργία την επιχείρηση τους και τις επιδοτούμενες επενδύσεις για περίοδο πέντε ετών από την ημερομηνία της τελικής πληρωμής.</a:t>
            </a:r>
          </a:p>
        </p:txBody>
      </p:sp>
      <p:sp>
        <p:nvSpPr>
          <p:cNvPr id="25"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D5903DC9-65C5-BA4E-BD47-2364A55C20A9}"/>
              </a:ext>
            </a:extLst>
          </p:cNvPr>
          <p:cNvSpPr txBox="1"/>
          <p:nvPr/>
        </p:nvSpPr>
        <p:spPr>
          <a:xfrm>
            <a:off x="3009445" y="6854829"/>
            <a:ext cx="6393817" cy="604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gn="ctr"/>
            <a:endParaRPr lang="el-GR" sz="2800" dirty="0"/>
          </a:p>
        </p:txBody>
      </p:sp>
      <p:sp>
        <p:nvSpPr>
          <p:cNvPr id="15"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1E81B22C-9B15-40C2-9238-972A61AD63E5}"/>
              </a:ext>
            </a:extLst>
          </p:cNvPr>
          <p:cNvSpPr txBox="1"/>
          <p:nvPr/>
        </p:nvSpPr>
        <p:spPr>
          <a:xfrm>
            <a:off x="3009445" y="6881420"/>
            <a:ext cx="6393817" cy="389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Arial" panose="020B0604020202020204" pitchFamily="34" charset="0"/>
              <a:buChar char="•"/>
            </a:pPr>
            <a:endParaRPr sz="2400" baseline="30000" dirty="0"/>
          </a:p>
        </p:txBody>
      </p:sp>
      <p:grpSp>
        <p:nvGrpSpPr>
          <p:cNvPr id="23" name="Group 22">
            <a:extLst>
              <a:ext uri="{FF2B5EF4-FFF2-40B4-BE49-F238E27FC236}">
                <a16:creationId xmlns:a16="http://schemas.microsoft.com/office/drawing/2014/main" id="{3500DBA0-A109-486F-88C9-F93FA2FDCE8B}"/>
              </a:ext>
            </a:extLst>
          </p:cNvPr>
          <p:cNvGrpSpPr/>
          <p:nvPr/>
        </p:nvGrpSpPr>
        <p:grpSpPr>
          <a:xfrm>
            <a:off x="2197799" y="2876867"/>
            <a:ext cx="5183904" cy="7680296"/>
            <a:chOff x="378800" y="2265452"/>
            <a:chExt cx="2291141" cy="3103946"/>
          </a:xfrm>
        </p:grpSpPr>
        <p:grpSp>
          <p:nvGrpSpPr>
            <p:cNvPr id="27" name="Group 26">
              <a:extLst>
                <a:ext uri="{FF2B5EF4-FFF2-40B4-BE49-F238E27FC236}">
                  <a16:creationId xmlns:a16="http://schemas.microsoft.com/office/drawing/2014/main" id="{563E3CDC-476A-4821-809E-54A25CE95C54}"/>
                </a:ext>
              </a:extLst>
            </p:cNvPr>
            <p:cNvGrpSpPr/>
            <p:nvPr/>
          </p:nvGrpSpPr>
          <p:grpSpPr>
            <a:xfrm>
              <a:off x="378800" y="2265452"/>
              <a:ext cx="2291141" cy="3103946"/>
              <a:chOff x="388135" y="1949752"/>
              <a:chExt cx="2291141" cy="3103946"/>
            </a:xfrm>
          </p:grpSpPr>
          <p:sp>
            <p:nvSpPr>
              <p:cNvPr id="30" name="Shape">
                <a:extLst>
                  <a:ext uri="{FF2B5EF4-FFF2-40B4-BE49-F238E27FC236}">
                    <a16:creationId xmlns:a16="http://schemas.microsoft.com/office/drawing/2014/main" id="{88E0451D-FD00-4781-A612-127F5BB25FED}"/>
                  </a:ext>
                </a:extLst>
              </p:cNvPr>
              <p:cNvSpPr/>
              <p:nvPr/>
            </p:nvSpPr>
            <p:spPr>
              <a:xfrm>
                <a:off x="388135" y="1949752"/>
                <a:ext cx="2291141" cy="3103946"/>
              </a:xfrm>
              <a:custGeom>
                <a:avLst/>
                <a:gdLst/>
                <a:ahLst/>
                <a:cxnLst>
                  <a:cxn ang="0">
                    <a:pos x="wd2" y="hd2"/>
                  </a:cxn>
                  <a:cxn ang="5400000">
                    <a:pos x="wd2" y="hd2"/>
                  </a:cxn>
                  <a:cxn ang="10800000">
                    <a:pos x="wd2" y="hd2"/>
                  </a:cxn>
                  <a:cxn ang="16200000">
                    <a:pos x="wd2" y="hd2"/>
                  </a:cxn>
                </a:cxnLst>
                <a:rect l="0" t="0" r="r" b="b"/>
                <a:pathLst>
                  <a:path w="21570" h="21600" extrusionOk="0">
                    <a:moveTo>
                      <a:pt x="18514" y="0"/>
                    </a:moveTo>
                    <a:lnTo>
                      <a:pt x="3086" y="0"/>
                    </a:lnTo>
                    <a:cubicBezTo>
                      <a:pt x="1389" y="0"/>
                      <a:pt x="0" y="1026"/>
                      <a:pt x="0" y="2281"/>
                    </a:cubicBezTo>
                    <a:lnTo>
                      <a:pt x="0" y="19319"/>
                    </a:lnTo>
                    <a:cubicBezTo>
                      <a:pt x="0" y="20574"/>
                      <a:pt x="1389" y="21600"/>
                      <a:pt x="3086" y="21600"/>
                    </a:cubicBezTo>
                    <a:lnTo>
                      <a:pt x="18483" y="21600"/>
                    </a:lnTo>
                    <a:cubicBezTo>
                      <a:pt x="20181" y="21600"/>
                      <a:pt x="21569" y="20574"/>
                      <a:pt x="21569" y="19319"/>
                    </a:cubicBezTo>
                    <a:lnTo>
                      <a:pt x="21569" y="2281"/>
                    </a:lnTo>
                    <a:cubicBezTo>
                      <a:pt x="21600" y="1026"/>
                      <a:pt x="20211" y="0"/>
                      <a:pt x="18514" y="0"/>
                    </a:cubicBezTo>
                    <a:close/>
                    <a:moveTo>
                      <a:pt x="19749" y="7641"/>
                    </a:moveTo>
                    <a:cubicBezTo>
                      <a:pt x="19749" y="7960"/>
                      <a:pt x="19409" y="8211"/>
                      <a:pt x="18977" y="8211"/>
                    </a:cubicBezTo>
                    <a:lnTo>
                      <a:pt x="2314" y="8211"/>
                    </a:lnTo>
                    <a:cubicBezTo>
                      <a:pt x="1882" y="8211"/>
                      <a:pt x="1543" y="7960"/>
                      <a:pt x="1543" y="7641"/>
                    </a:cubicBezTo>
                    <a:lnTo>
                      <a:pt x="1543" y="1870"/>
                    </a:lnTo>
                    <a:cubicBezTo>
                      <a:pt x="1543" y="1551"/>
                      <a:pt x="1882" y="1300"/>
                      <a:pt x="2314" y="1300"/>
                    </a:cubicBezTo>
                    <a:lnTo>
                      <a:pt x="18977" y="1300"/>
                    </a:lnTo>
                    <a:cubicBezTo>
                      <a:pt x="19409" y="1300"/>
                      <a:pt x="19749" y="1551"/>
                      <a:pt x="19749" y="1870"/>
                    </a:cubicBezTo>
                    <a:lnTo>
                      <a:pt x="19749" y="7641"/>
                    </a:lnTo>
                    <a:close/>
                  </a:path>
                </a:pathLst>
              </a:custGeom>
              <a:solidFill>
                <a:srgbClr val="00B59C"/>
              </a:solidFill>
              <a:ln w="12700">
                <a:miter lim="400000"/>
              </a:ln>
            </p:spPr>
            <p:txBody>
              <a:bodyPr lIns="28575" tIns="28575" rIns="28575" bIns="28575" anchor="ctr"/>
              <a:lstStyle/>
              <a:p>
                <a:pPr>
                  <a:defRPr sz="3000">
                    <a:solidFill>
                      <a:srgbClr val="FFFFFF"/>
                    </a:solidFill>
                  </a:defRPr>
                </a:pPr>
                <a:endParaRPr sz="2250" dirty="0"/>
              </a:p>
            </p:txBody>
          </p:sp>
          <p:sp>
            <p:nvSpPr>
              <p:cNvPr id="31" name="Shape">
                <a:extLst>
                  <a:ext uri="{FF2B5EF4-FFF2-40B4-BE49-F238E27FC236}">
                    <a16:creationId xmlns:a16="http://schemas.microsoft.com/office/drawing/2014/main" id="{2CC8F42F-8B3C-4022-9107-A8B6ABCEBEF5}"/>
                  </a:ext>
                </a:extLst>
              </p:cNvPr>
              <p:cNvSpPr/>
              <p:nvPr/>
            </p:nvSpPr>
            <p:spPr>
              <a:xfrm>
                <a:off x="1781185" y="4506326"/>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E6E7E9"/>
              </a:solidFill>
              <a:ln w="12700">
                <a:miter lim="400000"/>
              </a:ln>
            </p:spPr>
            <p:txBody>
              <a:bodyPr lIns="28575" tIns="28575" rIns="28575" bIns="28575" anchor="ctr"/>
              <a:lstStyle/>
              <a:p>
                <a:pPr>
                  <a:defRPr sz="3000">
                    <a:solidFill>
                      <a:srgbClr val="FFFFFF"/>
                    </a:solidFill>
                  </a:defRPr>
                </a:pPr>
                <a:endParaRPr sz="2250" dirty="0"/>
              </a:p>
            </p:txBody>
          </p:sp>
          <p:sp>
            <p:nvSpPr>
              <p:cNvPr id="33" name="Shape">
                <a:extLst>
                  <a:ext uri="{FF2B5EF4-FFF2-40B4-BE49-F238E27FC236}">
                    <a16:creationId xmlns:a16="http://schemas.microsoft.com/office/drawing/2014/main" id="{9036FB89-E74B-4937-BA27-D4CFF38F4D73}"/>
                  </a:ext>
                </a:extLst>
              </p:cNvPr>
              <p:cNvSpPr/>
              <p:nvPr/>
            </p:nvSpPr>
            <p:spPr>
              <a:xfrm>
                <a:off x="2190850" y="4506326"/>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E6E7E9"/>
              </a:solidFill>
              <a:ln w="12700">
                <a:miter lim="400000"/>
              </a:ln>
            </p:spPr>
            <p:txBody>
              <a:bodyPr lIns="28575" tIns="28575" rIns="28575" bIns="28575" anchor="ctr"/>
              <a:lstStyle/>
              <a:p>
                <a:pPr>
                  <a:defRPr sz="3000">
                    <a:solidFill>
                      <a:srgbClr val="FFFFFF"/>
                    </a:solidFill>
                  </a:defRPr>
                </a:pPr>
                <a:endParaRPr sz="2250" dirty="0"/>
              </a:p>
            </p:txBody>
          </p:sp>
          <p:sp>
            <p:nvSpPr>
              <p:cNvPr id="34" name="Shape">
                <a:extLst>
                  <a:ext uri="{FF2B5EF4-FFF2-40B4-BE49-F238E27FC236}">
                    <a16:creationId xmlns:a16="http://schemas.microsoft.com/office/drawing/2014/main" id="{9389FE72-7E38-4B89-B9B4-8F31C0F47D83}"/>
                  </a:ext>
                </a:extLst>
              </p:cNvPr>
              <p:cNvSpPr/>
              <p:nvPr/>
            </p:nvSpPr>
            <p:spPr>
              <a:xfrm>
                <a:off x="1781185" y="4113006"/>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E6E7E9"/>
              </a:solidFill>
              <a:ln w="12700">
                <a:miter lim="400000"/>
              </a:ln>
            </p:spPr>
            <p:txBody>
              <a:bodyPr lIns="28575" tIns="28575" rIns="28575" bIns="28575" anchor="ctr"/>
              <a:lstStyle/>
              <a:p>
                <a:pPr>
                  <a:defRPr sz="3000">
                    <a:solidFill>
                      <a:srgbClr val="FFFFFF"/>
                    </a:solidFill>
                  </a:defRPr>
                </a:pPr>
                <a:endParaRPr sz="2250" dirty="0"/>
              </a:p>
            </p:txBody>
          </p:sp>
          <p:sp>
            <p:nvSpPr>
              <p:cNvPr id="35" name="Shape">
                <a:extLst>
                  <a:ext uri="{FF2B5EF4-FFF2-40B4-BE49-F238E27FC236}">
                    <a16:creationId xmlns:a16="http://schemas.microsoft.com/office/drawing/2014/main" id="{43C84F14-6657-4533-BD44-5959862BAE53}"/>
                  </a:ext>
                </a:extLst>
              </p:cNvPr>
              <p:cNvSpPr/>
              <p:nvPr/>
            </p:nvSpPr>
            <p:spPr>
              <a:xfrm>
                <a:off x="2190850" y="4113006"/>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E6E7E9"/>
              </a:solidFill>
              <a:ln w="12700">
                <a:miter lim="400000"/>
              </a:ln>
            </p:spPr>
            <p:txBody>
              <a:bodyPr lIns="28575" tIns="28575" rIns="28575" bIns="28575" anchor="ctr"/>
              <a:lstStyle/>
              <a:p>
                <a:pPr>
                  <a:defRPr sz="3000">
                    <a:solidFill>
                      <a:srgbClr val="FFFFFF"/>
                    </a:solidFill>
                  </a:defRPr>
                </a:pPr>
                <a:endParaRPr sz="2250" dirty="0"/>
              </a:p>
            </p:txBody>
          </p:sp>
          <p:sp>
            <p:nvSpPr>
              <p:cNvPr id="36" name="Shape">
                <a:extLst>
                  <a:ext uri="{FF2B5EF4-FFF2-40B4-BE49-F238E27FC236}">
                    <a16:creationId xmlns:a16="http://schemas.microsoft.com/office/drawing/2014/main" id="{7E36A2BB-C7B5-42CC-8FD8-5889AD2D69C8}"/>
                  </a:ext>
                </a:extLst>
              </p:cNvPr>
              <p:cNvSpPr/>
              <p:nvPr/>
            </p:nvSpPr>
            <p:spPr>
              <a:xfrm>
                <a:off x="552019" y="3326369"/>
                <a:ext cx="294992"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37" name="Shape">
                <a:extLst>
                  <a:ext uri="{FF2B5EF4-FFF2-40B4-BE49-F238E27FC236}">
                    <a16:creationId xmlns:a16="http://schemas.microsoft.com/office/drawing/2014/main" id="{053680D3-DEBF-457A-8E61-78D2142EEBD3}"/>
                  </a:ext>
                </a:extLst>
              </p:cNvPr>
              <p:cNvSpPr/>
              <p:nvPr/>
            </p:nvSpPr>
            <p:spPr>
              <a:xfrm>
                <a:off x="1371352" y="3326369"/>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38" name="Shape">
                <a:extLst>
                  <a:ext uri="{FF2B5EF4-FFF2-40B4-BE49-F238E27FC236}">
                    <a16:creationId xmlns:a16="http://schemas.microsoft.com/office/drawing/2014/main" id="{CB92FD21-6AC5-4F2D-9A9D-17CDEA319E00}"/>
                  </a:ext>
                </a:extLst>
              </p:cNvPr>
              <p:cNvSpPr/>
              <p:nvPr/>
            </p:nvSpPr>
            <p:spPr>
              <a:xfrm>
                <a:off x="961687" y="3326369"/>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39" name="Shape">
                <a:extLst>
                  <a:ext uri="{FF2B5EF4-FFF2-40B4-BE49-F238E27FC236}">
                    <a16:creationId xmlns:a16="http://schemas.microsoft.com/office/drawing/2014/main" id="{55A91089-634F-4F8B-A800-5E113FED37FB}"/>
                  </a:ext>
                </a:extLst>
              </p:cNvPr>
              <p:cNvSpPr/>
              <p:nvPr/>
            </p:nvSpPr>
            <p:spPr>
              <a:xfrm>
                <a:off x="552019" y="4506326"/>
                <a:ext cx="294992"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0" name="Shape">
                <a:extLst>
                  <a:ext uri="{FF2B5EF4-FFF2-40B4-BE49-F238E27FC236}">
                    <a16:creationId xmlns:a16="http://schemas.microsoft.com/office/drawing/2014/main" id="{FB2F4DB7-E0C6-47F2-8D8B-FA68629DF146}"/>
                  </a:ext>
                </a:extLst>
              </p:cNvPr>
              <p:cNvSpPr/>
              <p:nvPr/>
            </p:nvSpPr>
            <p:spPr>
              <a:xfrm>
                <a:off x="1371352" y="4506326"/>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1" name="Shape">
                <a:extLst>
                  <a:ext uri="{FF2B5EF4-FFF2-40B4-BE49-F238E27FC236}">
                    <a16:creationId xmlns:a16="http://schemas.microsoft.com/office/drawing/2014/main" id="{5C7F96F0-5E4D-4577-9570-AE63A4FFDC7F}"/>
                  </a:ext>
                </a:extLst>
              </p:cNvPr>
              <p:cNvSpPr/>
              <p:nvPr/>
            </p:nvSpPr>
            <p:spPr>
              <a:xfrm>
                <a:off x="961687" y="4506326"/>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2" name="Shape">
                <a:extLst>
                  <a:ext uri="{FF2B5EF4-FFF2-40B4-BE49-F238E27FC236}">
                    <a16:creationId xmlns:a16="http://schemas.microsoft.com/office/drawing/2014/main" id="{141BFCF9-76B9-4B7C-B726-70B1BA2A6E73}"/>
                  </a:ext>
                </a:extLst>
              </p:cNvPr>
              <p:cNvSpPr/>
              <p:nvPr/>
            </p:nvSpPr>
            <p:spPr>
              <a:xfrm>
                <a:off x="552019" y="4113006"/>
                <a:ext cx="294992"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3" name="Shape">
                <a:extLst>
                  <a:ext uri="{FF2B5EF4-FFF2-40B4-BE49-F238E27FC236}">
                    <a16:creationId xmlns:a16="http://schemas.microsoft.com/office/drawing/2014/main" id="{9899A71E-4B8D-4AD2-84FF-BF24D5EBD0FB}"/>
                  </a:ext>
                </a:extLst>
              </p:cNvPr>
              <p:cNvSpPr/>
              <p:nvPr/>
            </p:nvSpPr>
            <p:spPr>
              <a:xfrm>
                <a:off x="1371352" y="4113006"/>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4" name="Shape">
                <a:extLst>
                  <a:ext uri="{FF2B5EF4-FFF2-40B4-BE49-F238E27FC236}">
                    <a16:creationId xmlns:a16="http://schemas.microsoft.com/office/drawing/2014/main" id="{5B796720-8437-4A4C-9893-4315E39BFD11}"/>
                  </a:ext>
                </a:extLst>
              </p:cNvPr>
              <p:cNvSpPr/>
              <p:nvPr/>
            </p:nvSpPr>
            <p:spPr>
              <a:xfrm>
                <a:off x="961687" y="4113006"/>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5" name="Shape">
                <a:extLst>
                  <a:ext uri="{FF2B5EF4-FFF2-40B4-BE49-F238E27FC236}">
                    <a16:creationId xmlns:a16="http://schemas.microsoft.com/office/drawing/2014/main" id="{7087DC2E-7AE7-4237-96EC-D16D68B617D9}"/>
                  </a:ext>
                </a:extLst>
              </p:cNvPr>
              <p:cNvSpPr/>
              <p:nvPr/>
            </p:nvSpPr>
            <p:spPr>
              <a:xfrm>
                <a:off x="552019" y="3719688"/>
                <a:ext cx="294992"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6" name="Shape">
                <a:extLst>
                  <a:ext uri="{FF2B5EF4-FFF2-40B4-BE49-F238E27FC236}">
                    <a16:creationId xmlns:a16="http://schemas.microsoft.com/office/drawing/2014/main" id="{A5D2CA17-6E14-40C0-B203-389690A82589}"/>
                  </a:ext>
                </a:extLst>
              </p:cNvPr>
              <p:cNvSpPr/>
              <p:nvPr/>
            </p:nvSpPr>
            <p:spPr>
              <a:xfrm>
                <a:off x="1371352" y="3719688"/>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7" name="Shape">
                <a:extLst>
                  <a:ext uri="{FF2B5EF4-FFF2-40B4-BE49-F238E27FC236}">
                    <a16:creationId xmlns:a16="http://schemas.microsoft.com/office/drawing/2014/main" id="{27715B0E-8006-463E-B92C-6D6BBED392F1}"/>
                  </a:ext>
                </a:extLst>
              </p:cNvPr>
              <p:cNvSpPr/>
              <p:nvPr/>
            </p:nvSpPr>
            <p:spPr>
              <a:xfrm>
                <a:off x="961687" y="3719688"/>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808285"/>
              </a:solidFill>
              <a:ln w="12700">
                <a:miter lim="400000"/>
              </a:ln>
            </p:spPr>
            <p:txBody>
              <a:bodyPr lIns="28575" tIns="28575" rIns="28575" bIns="28575" anchor="ctr"/>
              <a:lstStyle/>
              <a:p>
                <a:pPr>
                  <a:defRPr sz="3000">
                    <a:solidFill>
                      <a:srgbClr val="FFFFFF"/>
                    </a:solidFill>
                  </a:defRPr>
                </a:pPr>
                <a:endParaRPr sz="2250" dirty="0"/>
              </a:p>
            </p:txBody>
          </p:sp>
          <p:sp>
            <p:nvSpPr>
              <p:cNvPr id="48" name="Shape">
                <a:extLst>
                  <a:ext uri="{FF2B5EF4-FFF2-40B4-BE49-F238E27FC236}">
                    <a16:creationId xmlns:a16="http://schemas.microsoft.com/office/drawing/2014/main" id="{1D191DF5-580A-49B8-BD65-A39C01322FDF}"/>
                  </a:ext>
                </a:extLst>
              </p:cNvPr>
              <p:cNvSpPr/>
              <p:nvPr/>
            </p:nvSpPr>
            <p:spPr>
              <a:xfrm>
                <a:off x="1781185" y="3326369"/>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BCBEC0"/>
              </a:solidFill>
              <a:ln w="12700">
                <a:miter lim="400000"/>
              </a:ln>
            </p:spPr>
            <p:txBody>
              <a:bodyPr lIns="28575" tIns="28575" rIns="28575" bIns="28575" anchor="ctr"/>
              <a:lstStyle/>
              <a:p>
                <a:pPr>
                  <a:defRPr sz="3000">
                    <a:solidFill>
                      <a:srgbClr val="FFFFFF"/>
                    </a:solidFill>
                  </a:defRPr>
                </a:pPr>
                <a:endParaRPr sz="2250" dirty="0"/>
              </a:p>
            </p:txBody>
          </p:sp>
          <p:sp>
            <p:nvSpPr>
              <p:cNvPr id="49" name="Shape">
                <a:extLst>
                  <a:ext uri="{FF2B5EF4-FFF2-40B4-BE49-F238E27FC236}">
                    <a16:creationId xmlns:a16="http://schemas.microsoft.com/office/drawing/2014/main" id="{CC1EE078-2689-4A77-BD45-DEA2653860FB}"/>
                  </a:ext>
                </a:extLst>
              </p:cNvPr>
              <p:cNvSpPr/>
              <p:nvPr/>
            </p:nvSpPr>
            <p:spPr>
              <a:xfrm>
                <a:off x="2190850" y="3326369"/>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BCBEC0"/>
              </a:solidFill>
              <a:ln w="12700">
                <a:miter lim="400000"/>
              </a:ln>
            </p:spPr>
            <p:txBody>
              <a:bodyPr lIns="28575" tIns="28575" rIns="28575" bIns="28575" anchor="ctr"/>
              <a:lstStyle/>
              <a:p>
                <a:pPr>
                  <a:defRPr sz="3000">
                    <a:solidFill>
                      <a:srgbClr val="FFFFFF"/>
                    </a:solidFill>
                  </a:defRPr>
                </a:pPr>
                <a:endParaRPr sz="2250" dirty="0"/>
              </a:p>
            </p:txBody>
          </p:sp>
          <p:sp>
            <p:nvSpPr>
              <p:cNvPr id="50" name="Shape">
                <a:extLst>
                  <a:ext uri="{FF2B5EF4-FFF2-40B4-BE49-F238E27FC236}">
                    <a16:creationId xmlns:a16="http://schemas.microsoft.com/office/drawing/2014/main" id="{D77D1BEB-B14E-4A1E-858A-804E6D4885A5}"/>
                  </a:ext>
                </a:extLst>
              </p:cNvPr>
              <p:cNvSpPr/>
              <p:nvPr/>
            </p:nvSpPr>
            <p:spPr>
              <a:xfrm>
                <a:off x="1781185" y="3719688"/>
                <a:ext cx="294989" cy="294987"/>
              </a:xfrm>
              <a:custGeom>
                <a:avLst/>
                <a:gdLst/>
                <a:ahLst/>
                <a:cxnLst>
                  <a:cxn ang="0">
                    <a:pos x="wd2" y="hd2"/>
                  </a:cxn>
                  <a:cxn ang="5400000">
                    <a:pos x="wd2" y="hd2"/>
                  </a:cxn>
                  <a:cxn ang="10800000">
                    <a:pos x="wd2" y="hd2"/>
                  </a:cxn>
                  <a:cxn ang="16200000">
                    <a:pos x="wd2" y="hd2"/>
                  </a:cxn>
                </a:cxnLst>
                <a:rect l="0" t="0" r="r" b="b"/>
                <a:pathLst>
                  <a:path w="21600" h="21600" extrusionOk="0">
                    <a:moveTo>
                      <a:pt x="14160" y="0"/>
                    </a:moveTo>
                    <a:lnTo>
                      <a:pt x="7440" y="0"/>
                    </a:lnTo>
                    <a:cubicBezTo>
                      <a:pt x="3360" y="0"/>
                      <a:pt x="0" y="3360"/>
                      <a:pt x="0" y="7440"/>
                    </a:cubicBezTo>
                    <a:lnTo>
                      <a:pt x="0" y="14160"/>
                    </a:lnTo>
                    <a:cubicBezTo>
                      <a:pt x="0" y="18240"/>
                      <a:pt x="3360" y="21600"/>
                      <a:pt x="7440" y="21600"/>
                    </a:cubicBezTo>
                    <a:lnTo>
                      <a:pt x="14160" y="21600"/>
                    </a:lnTo>
                    <a:cubicBezTo>
                      <a:pt x="18240" y="21600"/>
                      <a:pt x="21600" y="18240"/>
                      <a:pt x="21600" y="14160"/>
                    </a:cubicBezTo>
                    <a:lnTo>
                      <a:pt x="21600" y="7440"/>
                    </a:lnTo>
                    <a:cubicBezTo>
                      <a:pt x="21600" y="3360"/>
                      <a:pt x="18240" y="0"/>
                      <a:pt x="14160" y="0"/>
                    </a:cubicBezTo>
                    <a:close/>
                  </a:path>
                </a:pathLst>
              </a:custGeom>
              <a:solidFill>
                <a:srgbClr val="BCBEC0"/>
              </a:solidFill>
              <a:ln w="12700">
                <a:miter lim="400000"/>
              </a:ln>
            </p:spPr>
            <p:txBody>
              <a:bodyPr lIns="28575" tIns="28575" rIns="28575" bIns="28575" anchor="ctr"/>
              <a:lstStyle/>
              <a:p>
                <a:pPr>
                  <a:defRPr sz="3000">
                    <a:solidFill>
                      <a:srgbClr val="FFFFFF"/>
                    </a:solidFill>
                  </a:defRPr>
                </a:pPr>
                <a:endParaRPr sz="2250" dirty="0"/>
              </a:p>
            </p:txBody>
          </p:sp>
          <p:sp>
            <p:nvSpPr>
              <p:cNvPr id="51" name="Shape">
                <a:extLst>
                  <a:ext uri="{FF2B5EF4-FFF2-40B4-BE49-F238E27FC236}">
                    <a16:creationId xmlns:a16="http://schemas.microsoft.com/office/drawing/2014/main" id="{6F78A9E4-911A-44D3-8E08-EE66D65803E0}"/>
                  </a:ext>
                </a:extLst>
              </p:cNvPr>
              <p:cNvSpPr/>
              <p:nvPr/>
            </p:nvSpPr>
            <p:spPr>
              <a:xfrm>
                <a:off x="2190850" y="3719688"/>
                <a:ext cx="295157" cy="294987"/>
              </a:xfrm>
              <a:custGeom>
                <a:avLst/>
                <a:gdLst/>
                <a:ahLst/>
                <a:cxnLst>
                  <a:cxn ang="0">
                    <a:pos x="wd2" y="hd2"/>
                  </a:cxn>
                  <a:cxn ang="5400000">
                    <a:pos x="wd2" y="hd2"/>
                  </a:cxn>
                  <a:cxn ang="10800000">
                    <a:pos x="wd2" y="hd2"/>
                  </a:cxn>
                  <a:cxn ang="16200000">
                    <a:pos x="wd2" y="hd2"/>
                  </a:cxn>
                </a:cxnLst>
                <a:rect l="0" t="0" r="r" b="b"/>
                <a:pathLst>
                  <a:path w="21375" h="21600" extrusionOk="0">
                    <a:moveTo>
                      <a:pt x="14004" y="0"/>
                    </a:moveTo>
                    <a:lnTo>
                      <a:pt x="7358" y="0"/>
                    </a:lnTo>
                    <a:cubicBezTo>
                      <a:pt x="3323" y="0"/>
                      <a:pt x="0" y="3360"/>
                      <a:pt x="0" y="7440"/>
                    </a:cubicBezTo>
                    <a:lnTo>
                      <a:pt x="0" y="14160"/>
                    </a:lnTo>
                    <a:cubicBezTo>
                      <a:pt x="0" y="18240"/>
                      <a:pt x="3323" y="21600"/>
                      <a:pt x="7358" y="21600"/>
                    </a:cubicBezTo>
                    <a:lnTo>
                      <a:pt x="14004" y="21600"/>
                    </a:lnTo>
                    <a:cubicBezTo>
                      <a:pt x="18040" y="21600"/>
                      <a:pt x="21363" y="18240"/>
                      <a:pt x="21363" y="14160"/>
                    </a:cubicBezTo>
                    <a:lnTo>
                      <a:pt x="21363" y="7440"/>
                    </a:lnTo>
                    <a:cubicBezTo>
                      <a:pt x="21600" y="3360"/>
                      <a:pt x="18277" y="0"/>
                      <a:pt x="14004" y="0"/>
                    </a:cubicBezTo>
                    <a:close/>
                  </a:path>
                </a:pathLst>
              </a:custGeom>
              <a:solidFill>
                <a:srgbClr val="BCBEC0"/>
              </a:solidFill>
              <a:ln w="12700">
                <a:miter lim="400000"/>
              </a:ln>
            </p:spPr>
            <p:txBody>
              <a:bodyPr lIns="28575" tIns="28575" rIns="28575" bIns="28575" anchor="ctr"/>
              <a:lstStyle/>
              <a:p>
                <a:pPr>
                  <a:defRPr sz="3000">
                    <a:solidFill>
                      <a:srgbClr val="FFFFFF"/>
                    </a:solidFill>
                  </a:defRPr>
                </a:pPr>
                <a:endParaRPr sz="2250" dirty="0"/>
              </a:p>
            </p:txBody>
          </p:sp>
        </p:grpSp>
        <p:sp>
          <p:nvSpPr>
            <p:cNvPr id="28" name="Rectangle 27">
              <a:extLst>
                <a:ext uri="{FF2B5EF4-FFF2-40B4-BE49-F238E27FC236}">
                  <a16:creationId xmlns:a16="http://schemas.microsoft.com/office/drawing/2014/main" id="{13448AD0-3ED7-46D5-92F4-D88BF55C9839}"/>
                </a:ext>
              </a:extLst>
            </p:cNvPr>
            <p:cNvSpPr/>
            <p:nvPr/>
          </p:nvSpPr>
          <p:spPr>
            <a:xfrm>
              <a:off x="542684" y="2885797"/>
              <a:ext cx="1933988" cy="126849"/>
            </a:xfrm>
            <a:prstGeom prst="rect">
              <a:avLst/>
            </a:prstGeom>
          </p:spPr>
          <p:txBody>
            <a:bodyPr wrap="square" anchor="ctr">
              <a:spAutoFit/>
            </a:bodyPr>
            <a:lstStyle/>
            <a:p>
              <a:pPr algn="ctr"/>
              <a:endParaRPr lang="en-US" sz="2400" b="1" dirty="0"/>
            </a:p>
          </p:txBody>
        </p:sp>
      </p:grpSp>
      <p:sp>
        <p:nvSpPr>
          <p:cNvPr id="52" name="THE TITLE IS HERE"/>
          <p:cNvSpPr txBox="1"/>
          <p:nvPr/>
        </p:nvSpPr>
        <p:spPr>
          <a:xfrm>
            <a:off x="1440353" y="587999"/>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Υπολογισμοσ</a:t>
            </a:r>
            <a:r>
              <a:rPr lang="el-GR" sz="6600" dirty="0"/>
              <a:t> </a:t>
            </a:r>
            <a:r>
              <a:rPr lang="el-GR" sz="6600" dirty="0" err="1"/>
              <a:t>χορηγιασ</a:t>
            </a:r>
            <a:endParaRPr sz="6600" dirty="0"/>
          </a:p>
        </p:txBody>
      </p:sp>
      <p:grpSp>
        <p:nvGrpSpPr>
          <p:cNvPr id="54" name="Group 53">
            <a:extLst>
              <a:ext uri="{FF2B5EF4-FFF2-40B4-BE49-F238E27FC236}">
                <a16:creationId xmlns:a16="http://schemas.microsoft.com/office/drawing/2014/main" id="{8AA8FC66-2E8C-448B-BA7D-61AA35CA6437}"/>
              </a:ext>
            </a:extLst>
          </p:cNvPr>
          <p:cNvGrpSpPr/>
          <p:nvPr/>
        </p:nvGrpSpPr>
        <p:grpSpPr>
          <a:xfrm>
            <a:off x="927398" y="12919184"/>
            <a:ext cx="23115799" cy="632791"/>
            <a:chOff x="641119" y="12441826"/>
            <a:chExt cx="23115799" cy="632791"/>
          </a:xfrm>
        </p:grpSpPr>
        <p:pic>
          <p:nvPicPr>
            <p:cNvPr id="55" name="Image" descr="Image">
              <a:extLst>
                <a:ext uri="{FF2B5EF4-FFF2-40B4-BE49-F238E27FC236}">
                  <a16:creationId xmlns:a16="http://schemas.microsoft.com/office/drawing/2014/main" id="{1562A583-00E4-48D8-8A8A-245E9878E65C}"/>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56" name="Image" descr="Image">
              <a:extLst>
                <a:ext uri="{FF2B5EF4-FFF2-40B4-BE49-F238E27FC236}">
                  <a16:creationId xmlns:a16="http://schemas.microsoft.com/office/drawing/2014/main" id="{AD3D66B2-EBA2-4550-B9DA-844A3621509E}"/>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57" name="ΣΧΕΔΙΟ ΑΝΑΚΑΜΨΗΣ ΚΑΙ ΑΝΘΕΚΤΙΚΟΤΗΤΑΣ">
              <a:extLst>
                <a:ext uri="{FF2B5EF4-FFF2-40B4-BE49-F238E27FC236}">
                  <a16:creationId xmlns:a16="http://schemas.microsoft.com/office/drawing/2014/main" id="{2C4A34CF-2759-4408-A54E-3EA19D3ACFE7}"/>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58" name="Picture 57">
            <a:extLst>
              <a:ext uri="{FF2B5EF4-FFF2-40B4-BE49-F238E27FC236}">
                <a16:creationId xmlns:a16="http://schemas.microsoft.com/office/drawing/2014/main" id="{B0A9208B-81F6-4551-A420-201A71E11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17340"/>
            <a:ext cx="4043414" cy="884818"/>
          </a:xfrm>
          <a:prstGeom prst="rect">
            <a:avLst/>
          </a:prstGeom>
        </p:spPr>
      </p:pic>
      <p:sp>
        <p:nvSpPr>
          <p:cNvPr id="2" name="Slide Number Placeholder 1">
            <a:extLst>
              <a:ext uri="{FF2B5EF4-FFF2-40B4-BE49-F238E27FC236}">
                <a16:creationId xmlns:a16="http://schemas.microsoft.com/office/drawing/2014/main" id="{167076DA-DEC0-41F0-B1EA-C477C6215400}"/>
              </a:ext>
            </a:extLst>
          </p:cNvPr>
          <p:cNvSpPr>
            <a:spLocks noGrp="1"/>
          </p:cNvSpPr>
          <p:nvPr>
            <p:ph type="sldNum" sz="quarter" idx="2"/>
          </p:nvPr>
        </p:nvSpPr>
        <p:spPr/>
        <p:txBody>
          <a:bodyPr/>
          <a:lstStyle/>
          <a:p>
            <a:fld id="{86CB4B4D-7CA3-9044-876B-883B54F8677D}" type="slidenum">
              <a:rPr lang="en-US" smtClean="0"/>
              <a:pPr/>
              <a:t>18</a:t>
            </a:fld>
            <a:endParaRPr lang="en-US"/>
          </a:p>
        </p:txBody>
      </p:sp>
    </p:spTree>
    <p:extLst>
      <p:ext uri="{BB962C8B-B14F-4D97-AF65-F5344CB8AC3E}">
        <p14:creationId xmlns:p14="http://schemas.microsoft.com/office/powerpoint/2010/main" val="39086712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86597D5-A8DF-4441-9977-337AAA44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73" y="-660400"/>
            <a:ext cx="23966499" cy="15986684"/>
          </a:xfrm>
          <a:prstGeom prst="rect">
            <a:avLst/>
          </a:prstGeom>
        </p:spPr>
      </p:pic>
      <p:sp>
        <p:nvSpPr>
          <p:cNvPr id="7" name="Rectangle">
            <a:extLst>
              <a:ext uri="{FF2B5EF4-FFF2-40B4-BE49-F238E27FC236}">
                <a16:creationId xmlns:a16="http://schemas.microsoft.com/office/drawing/2014/main"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l-GR" dirty="0"/>
          </a:p>
        </p:txBody>
      </p:sp>
      <p:sp>
        <p:nvSpPr>
          <p:cNvPr id="343" name="Thank you"/>
          <p:cNvSpPr txBox="1"/>
          <p:nvPr/>
        </p:nvSpPr>
        <p:spPr>
          <a:xfrm>
            <a:off x="911327" y="2000584"/>
            <a:ext cx="10069788" cy="1008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pPr algn="ctr"/>
            <a:r>
              <a:rPr lang="el-GR" sz="5400" b="1" spc="300" dirty="0">
                <a:solidFill>
                  <a:schemeClr val="accent1">
                    <a:lumMod val="50000"/>
                  </a:schemeClr>
                </a:solidFill>
                <a:latin typeface="Arial" panose="020B0604020202020204" pitchFamily="34" charset="0"/>
                <a:cs typeface="Arial" panose="020B0604020202020204" pitchFamily="34" charset="0"/>
              </a:rPr>
              <a:t>Ευχαριστώ</a:t>
            </a:r>
            <a:r>
              <a:rPr sz="5400" dirty="0"/>
              <a:t>!</a:t>
            </a:r>
          </a:p>
        </p:txBody>
      </p:sp>
      <p:pic>
        <p:nvPicPr>
          <p:cNvPr id="9" name="Picture 8">
            <a:extLst>
              <a:ext uri="{FF2B5EF4-FFF2-40B4-BE49-F238E27FC236}">
                <a16:creationId xmlns:a16="http://schemas.microsoft.com/office/drawing/2014/main" id="{8B5453D1-B94F-4DC8-A3BC-02E88B9A5712}"/>
              </a:ext>
            </a:extLst>
          </p:cNvPr>
          <p:cNvPicPr>
            <a:picLocks noChangeAspect="1"/>
          </p:cNvPicPr>
          <p:nvPr/>
        </p:nvPicPr>
        <p:blipFill>
          <a:blip r:embed="rId3"/>
          <a:stretch>
            <a:fillRect/>
          </a:stretch>
        </p:blipFill>
        <p:spPr>
          <a:xfrm>
            <a:off x="8648176" y="12039600"/>
            <a:ext cx="7164468" cy="1498313"/>
          </a:xfrm>
          <a:prstGeom prst="rect">
            <a:avLst/>
          </a:prstGeom>
        </p:spPr>
      </p:pic>
      <p:pic>
        <p:nvPicPr>
          <p:cNvPr id="10" name="image2.jpg">
            <a:extLst>
              <a:ext uri="{FF2B5EF4-FFF2-40B4-BE49-F238E27FC236}">
                <a16:creationId xmlns:a16="http://schemas.microsoft.com/office/drawing/2014/main" id="{347183CD-A7E0-43E5-BCF0-5DEF0BCFA07B}"/>
              </a:ext>
            </a:extLst>
          </p:cNvPr>
          <p:cNvPicPr/>
          <p:nvPr/>
        </p:nvPicPr>
        <p:blipFill>
          <a:blip r:embed="rId4"/>
          <a:srcRect/>
          <a:stretch>
            <a:fillRect/>
          </a:stretch>
        </p:blipFill>
        <p:spPr>
          <a:xfrm>
            <a:off x="16271403" y="12004037"/>
            <a:ext cx="6557963" cy="1637832"/>
          </a:xfrm>
          <a:prstGeom prst="rect">
            <a:avLst/>
          </a:prstGeom>
          <a:ln/>
        </p:spPr>
      </p:pic>
      <p:sp>
        <p:nvSpPr>
          <p:cNvPr id="12" name="Lorem ipsum dolor sit amet, consec etur adip iscin elit. Suspe disse place rat, felis in biben dum trist ique, lectu magna fini bus dolor, ut sagit tis nibh lorem in massa.">
            <a:extLst>
              <a:ext uri="{FF2B5EF4-FFF2-40B4-BE49-F238E27FC236}">
                <a16:creationId xmlns:a16="http://schemas.microsoft.com/office/drawing/2014/main" id="{E499CDEC-9175-4577-BE3C-3AB31461853D}"/>
              </a:ext>
            </a:extLst>
          </p:cNvPr>
          <p:cNvSpPr txBox="1"/>
          <p:nvPr/>
        </p:nvSpPr>
        <p:spPr>
          <a:xfrm>
            <a:off x="1744133" y="3207771"/>
            <a:ext cx="7963908" cy="7323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4300" b="0" i="1">
                <a:solidFill>
                  <a:srgbClr val="FFFFFF"/>
                </a:solidFill>
                <a:latin typeface="Arial"/>
                <a:ea typeface="Arial"/>
                <a:cs typeface="Arial"/>
                <a:sym typeface="Arial"/>
              </a:defRPr>
            </a:lvl1pPr>
          </a:lstStyle>
          <a:p>
            <a:pPr algn="ctr"/>
            <a:r>
              <a:rPr lang="el-GR" sz="4400" b="1" spc="300" dirty="0">
                <a:solidFill>
                  <a:schemeClr val="accent1">
                    <a:lumMod val="50000"/>
                  </a:schemeClr>
                </a:solidFill>
                <a:latin typeface="Arial" panose="020B0604020202020204" pitchFamily="34" charset="0"/>
                <a:cs typeface="Arial" panose="020B0604020202020204" pitchFamily="34" charset="0"/>
              </a:rPr>
              <a:t>Ο Οδηγός Εφαρμογής </a:t>
            </a:r>
            <a:br>
              <a:rPr lang="el-GR" sz="4400" b="1" spc="300" dirty="0">
                <a:solidFill>
                  <a:schemeClr val="accent1">
                    <a:lumMod val="50000"/>
                  </a:schemeClr>
                </a:solidFill>
                <a:latin typeface="Arial" panose="020B0604020202020204" pitchFamily="34" charset="0"/>
                <a:cs typeface="Arial" panose="020B0604020202020204" pitchFamily="34" charset="0"/>
              </a:rPr>
            </a:br>
            <a:r>
              <a:rPr lang="el-GR" sz="4400" b="1" spc="300" dirty="0">
                <a:solidFill>
                  <a:schemeClr val="accent1">
                    <a:lumMod val="50000"/>
                  </a:schemeClr>
                </a:solidFill>
                <a:latin typeface="Arial" panose="020B0604020202020204" pitchFamily="34" charset="0"/>
                <a:cs typeface="Arial" panose="020B0604020202020204" pitchFamily="34" charset="0"/>
              </a:rPr>
              <a:t>του Σχεδίου και </a:t>
            </a:r>
            <a:br>
              <a:rPr lang="el-GR" sz="4400" b="1" spc="300" dirty="0">
                <a:solidFill>
                  <a:schemeClr val="accent1">
                    <a:lumMod val="50000"/>
                  </a:schemeClr>
                </a:solidFill>
                <a:latin typeface="Arial" panose="020B0604020202020204" pitchFamily="34" charset="0"/>
                <a:cs typeface="Arial" panose="020B0604020202020204" pitchFamily="34" charset="0"/>
              </a:rPr>
            </a:br>
            <a:r>
              <a:rPr lang="el-GR" sz="4400" b="1" spc="300" dirty="0">
                <a:solidFill>
                  <a:schemeClr val="accent1">
                    <a:lumMod val="50000"/>
                  </a:schemeClr>
                </a:solidFill>
                <a:latin typeface="Arial" panose="020B0604020202020204" pitchFamily="34" charset="0"/>
                <a:cs typeface="Arial" panose="020B0604020202020204" pitchFamily="34" charset="0"/>
              </a:rPr>
              <a:t>τα στοιχεία επικοινωνίας των αρμόδιων λειτουργών βρίσκονται αναρτημένα στην ιστοσελίδα του ΥΕΕΒ </a:t>
            </a:r>
          </a:p>
          <a:p>
            <a:pPr algn="ctr"/>
            <a:r>
              <a:rPr lang="el-GR" sz="4400" b="1" spc="300" dirty="0" err="1">
                <a:solidFill>
                  <a:schemeClr val="accent1">
                    <a:lumMod val="50000"/>
                  </a:schemeClr>
                </a:solidFill>
                <a:latin typeface="Arial" panose="020B0604020202020204" pitchFamily="34" charset="0"/>
                <a:cs typeface="Arial" panose="020B0604020202020204" pitchFamily="34" charset="0"/>
              </a:rPr>
              <a:t>www.meci.gov.cy</a:t>
            </a:r>
            <a:endParaRPr lang="el-GR" sz="4400" b="1" spc="300" dirty="0">
              <a:solidFill>
                <a:schemeClr val="accent1">
                  <a:lumMod val="50000"/>
                </a:schemeClr>
              </a:solidFill>
              <a:latin typeface="Arial" panose="020B0604020202020204" pitchFamily="34" charset="0"/>
              <a:cs typeface="Arial" panose="020B0604020202020204" pitchFamily="34" charset="0"/>
            </a:endParaRPr>
          </a:p>
          <a:p>
            <a:endParaRPr lang="en-US" dirty="0">
              <a:solidFill>
                <a:srgbClr val="307788"/>
              </a:solidFill>
            </a:endParaRPr>
          </a:p>
        </p:txBody>
      </p:sp>
      <p:pic>
        <p:nvPicPr>
          <p:cNvPr id="15" name="Picture 14">
            <a:extLst>
              <a:ext uri="{FF2B5EF4-FFF2-40B4-BE49-F238E27FC236}">
                <a16:creationId xmlns:a16="http://schemas.microsoft.com/office/drawing/2014/main" id="{45AD8815-4695-42BA-B04C-EAC3A36BF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59" y="11935643"/>
            <a:ext cx="7797058" cy="170622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185203" y="3447829"/>
            <a:ext cx="5408183" cy="4086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457200" indent="-457200">
              <a:buFont typeface="Wingdings" panose="05000000000000000000" pitchFamily="2" charset="2"/>
              <a:buChar char="v"/>
            </a:pPr>
            <a:r>
              <a:rPr lang="el-GR" sz="3200" dirty="0"/>
              <a:t>Ενεργειακή αναβάθμιση υφιστάμενων κτηρίων. </a:t>
            </a:r>
          </a:p>
          <a:p>
            <a:pPr marL="457200" indent="-457200">
              <a:lnSpc>
                <a:spcPct val="100000"/>
              </a:lnSpc>
              <a:buFont typeface="Wingdings" panose="05000000000000000000" pitchFamily="2" charset="2"/>
              <a:buChar char="v"/>
            </a:pPr>
            <a:endParaRPr lang="el-GR" sz="3200" dirty="0"/>
          </a:p>
          <a:p>
            <a:pPr marL="457200" indent="-457200">
              <a:buFont typeface="Wingdings" panose="05000000000000000000" pitchFamily="2" charset="2"/>
              <a:buChar char="v"/>
            </a:pPr>
            <a:r>
              <a:rPr lang="el-GR" sz="3200" dirty="0"/>
              <a:t>Εξοικονόμηση ενέργειας σε υφιστάμενες εγκαταστάσεις/υποδομές και μονάδες παραγωγής.  </a:t>
            </a:r>
          </a:p>
        </p:txBody>
      </p:sp>
      <p:pic>
        <p:nvPicPr>
          <p:cNvPr id="11" name="Picture 10" descr="Graphical user interface, text&#10;&#10;Description automatically generated">
            <a:extLst>
              <a:ext uri="{FF2B5EF4-FFF2-40B4-BE49-F238E27FC236}">
                <a16:creationId xmlns:a16="http://schemas.microsoft.com/office/drawing/2014/main" id="{113243A6-B6C7-4667-BF51-64F89A1880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9" name="THE TITLE IS HERE"/>
          <p:cNvSpPr txBox="1"/>
          <p:nvPr/>
        </p:nvSpPr>
        <p:spPr>
          <a:xfrm>
            <a:off x="1185203" y="1445506"/>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στοχοι</a:t>
            </a:r>
            <a:endParaRPr sz="6600" dirty="0"/>
          </a:p>
        </p:txBody>
      </p:sp>
      <p:grpSp>
        <p:nvGrpSpPr>
          <p:cNvPr id="10" name="Group 9">
            <a:extLst>
              <a:ext uri="{FF2B5EF4-FFF2-40B4-BE49-F238E27FC236}">
                <a16:creationId xmlns:a16="http://schemas.microsoft.com/office/drawing/2014/main" id="{F8D25083-6946-4020-ABD1-91322FA50681}"/>
              </a:ext>
            </a:extLst>
          </p:cNvPr>
          <p:cNvGrpSpPr/>
          <p:nvPr/>
        </p:nvGrpSpPr>
        <p:grpSpPr>
          <a:xfrm>
            <a:off x="927398" y="12919184"/>
            <a:ext cx="23115799" cy="632791"/>
            <a:chOff x="641119" y="12441826"/>
            <a:chExt cx="23115799" cy="632791"/>
          </a:xfrm>
        </p:grpSpPr>
        <p:pic>
          <p:nvPicPr>
            <p:cNvPr id="12" name="Image" descr="Image">
              <a:extLst>
                <a:ext uri="{FF2B5EF4-FFF2-40B4-BE49-F238E27FC236}">
                  <a16:creationId xmlns:a16="http://schemas.microsoft.com/office/drawing/2014/main" id="{1530BD58-81A6-4223-B125-9B195A211DF9}"/>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3" name="Image" descr="Image">
              <a:extLst>
                <a:ext uri="{FF2B5EF4-FFF2-40B4-BE49-F238E27FC236}">
                  <a16:creationId xmlns:a16="http://schemas.microsoft.com/office/drawing/2014/main" id="{C5BB49FB-DDCA-4E5B-8273-F839848E0AE9}"/>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4" name="ΣΧΕΔΙΟ ΑΝΑΚΑΜΨΗΣ ΚΑΙ ΑΝΘΕΚΤΙΚΟΤΗΤΑΣ">
              <a:extLst>
                <a:ext uri="{FF2B5EF4-FFF2-40B4-BE49-F238E27FC236}">
                  <a16:creationId xmlns:a16="http://schemas.microsoft.com/office/drawing/2014/main" id="{629009E0-68BD-4BAF-9C3D-17DBCCD0FF54}"/>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5" name="Picture 14">
            <a:extLst>
              <a:ext uri="{FF2B5EF4-FFF2-40B4-BE49-F238E27FC236}">
                <a16:creationId xmlns:a16="http://schemas.microsoft.com/office/drawing/2014/main" id="{EE9DACA1-E9F5-47B6-8724-01DE06D4B4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50590"/>
            <a:ext cx="4043414" cy="884818"/>
          </a:xfrm>
          <a:prstGeom prst="rect">
            <a:avLst/>
          </a:prstGeom>
        </p:spPr>
      </p:pic>
      <p:sp>
        <p:nvSpPr>
          <p:cNvPr id="18" name="Lorem ipsum dolor sit amet, consec etur adip iscin elit. Suspe disse place rat, felis in biben dum trist ique.">
            <a:extLst>
              <a:ext uri="{FF2B5EF4-FFF2-40B4-BE49-F238E27FC236}">
                <a16:creationId xmlns:a16="http://schemas.microsoft.com/office/drawing/2014/main" id="{9A53FAEA-201D-4B33-86D6-5C459331E1F2}"/>
              </a:ext>
            </a:extLst>
          </p:cNvPr>
          <p:cNvSpPr txBox="1"/>
          <p:nvPr/>
        </p:nvSpPr>
        <p:spPr>
          <a:xfrm>
            <a:off x="1185203" y="9749505"/>
            <a:ext cx="21345056" cy="1512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sz="4000" b="0" dirty="0"/>
              <a:t>Βασικός στόχος η μείωση της κατανάλωσης πρωτογενούς ενέργειας τουλάχιστον </a:t>
            </a:r>
            <a:r>
              <a:rPr lang="el-GR" sz="4000" dirty="0"/>
              <a:t>κατά 30%</a:t>
            </a:r>
            <a:r>
              <a:rPr lang="el-GR" sz="4000" b="0" dirty="0"/>
              <a:t>, κατά μέσο όρο από όλες τις στηριζόμενες επενδύσεις</a:t>
            </a:r>
          </a:p>
        </p:txBody>
      </p:sp>
      <p:pic>
        <p:nvPicPr>
          <p:cNvPr id="20" name="Picture 19">
            <a:extLst>
              <a:ext uri="{FF2B5EF4-FFF2-40B4-BE49-F238E27FC236}">
                <a16:creationId xmlns:a16="http://schemas.microsoft.com/office/drawing/2014/main" id="{5B54A8CF-A8E3-4059-ADE7-07ADCC11A5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8845" y="-571367"/>
            <a:ext cx="15012642" cy="11259481"/>
          </a:xfrm>
          <a:prstGeom prst="rect">
            <a:avLst/>
          </a:prstGeom>
        </p:spPr>
      </p:pic>
      <p:sp>
        <p:nvSpPr>
          <p:cNvPr id="21"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CE0D340B-7E27-45C8-86FD-9022D73A1F8C}"/>
              </a:ext>
            </a:extLst>
          </p:cNvPr>
          <p:cNvSpPr txBox="1"/>
          <p:nvPr/>
        </p:nvSpPr>
        <p:spPr>
          <a:xfrm>
            <a:off x="1185203" y="2731135"/>
            <a:ext cx="10818376" cy="1284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sz="3200" dirty="0"/>
              <a:t>Προώθηση επενδύσεων που αφορούν :</a:t>
            </a:r>
          </a:p>
          <a:p>
            <a:r>
              <a:rPr lang="el-GR" sz="3200" dirty="0"/>
              <a:t> </a:t>
            </a:r>
          </a:p>
        </p:txBody>
      </p:sp>
      <p:sp>
        <p:nvSpPr>
          <p:cNvPr id="2" name="Slide Number Placeholder 1">
            <a:extLst>
              <a:ext uri="{FF2B5EF4-FFF2-40B4-BE49-F238E27FC236}">
                <a16:creationId xmlns:a16="http://schemas.microsoft.com/office/drawing/2014/main" id="{4B6D8928-DA7D-41BA-ACB7-84CFEC7A635F}"/>
              </a:ext>
            </a:extLst>
          </p:cNvPr>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19942360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20,646 Energy Efficiency Stock Photos, Pictures &amp; Royalty-Free Images -  iStock">
            <a:extLst>
              <a:ext uri="{FF2B5EF4-FFF2-40B4-BE49-F238E27FC236}">
                <a16:creationId xmlns:a16="http://schemas.microsoft.com/office/drawing/2014/main" id="{AF423F82-8891-47C5-843D-A3D40088E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60" y="1047906"/>
            <a:ext cx="5810094" cy="5810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EIP: Energy Efficiency is connected">
            <a:extLst>
              <a:ext uri="{FF2B5EF4-FFF2-40B4-BE49-F238E27FC236}">
                <a16:creationId xmlns:a16="http://schemas.microsoft.com/office/drawing/2014/main" id="{7BD831EC-94DB-4B32-88AE-D6C1EFFD94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2253" y="2389752"/>
            <a:ext cx="2841041" cy="2805287"/>
          </a:xfrm>
          <a:prstGeom prst="rect">
            <a:avLst/>
          </a:prstGeom>
          <a:noFill/>
          <a:extLst>
            <a:ext uri="{909E8E84-426E-40DD-AFC4-6F175D3DCCD1}">
              <a14:hiddenFill xmlns:a14="http://schemas.microsoft.com/office/drawing/2010/main">
                <a:solidFill>
                  <a:srgbClr val="FFFFFF"/>
                </a:solidFill>
              </a14:hiddenFill>
            </a:ext>
          </a:extLst>
        </p:spPr>
      </p:pic>
      <p:sp>
        <p:nvSpPr>
          <p:cNvPr id="269" name="Lorem ipsum dolor sit amet, consec etur adip iscin elit. Suspe disse place rat, felis in biben dum trist ique, lectu magna fini bus dolor, ut sagit tis nibh lorem in massa. In eget purus et torto lobor tis auctor non ve."/>
          <p:cNvSpPr txBox="1"/>
          <p:nvPr/>
        </p:nvSpPr>
        <p:spPr>
          <a:xfrm>
            <a:off x="9227774" y="6197753"/>
            <a:ext cx="6569568" cy="2499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pPr>
            <a:endParaRPr lang="el-GR" sz="900" dirty="0"/>
          </a:p>
          <a:p>
            <a:pPr marL="342900" indent="-342900">
              <a:lnSpc>
                <a:spcPct val="200000"/>
              </a:lnSpc>
              <a:buFont typeface="Wingdings" panose="05000000000000000000" pitchFamily="2" charset="2"/>
              <a:buChar char="§"/>
            </a:pPr>
            <a:r>
              <a:rPr lang="el-GR" dirty="0">
                <a:solidFill>
                  <a:srgbClr val="5E5E5E"/>
                </a:solidFill>
              </a:rPr>
              <a:t>Σχέδιο Ανάκαμψης και Ανθεκτικότητας</a:t>
            </a:r>
          </a:p>
          <a:p>
            <a:pPr marL="342900" indent="-342900">
              <a:lnSpc>
                <a:spcPct val="200000"/>
              </a:lnSpc>
              <a:buFont typeface="Wingdings" panose="05000000000000000000" pitchFamily="2" charset="2"/>
              <a:buChar char="§"/>
            </a:pPr>
            <a:r>
              <a:rPr lang="el-GR" dirty="0">
                <a:solidFill>
                  <a:srgbClr val="5E5E5E"/>
                </a:solidFill>
              </a:rPr>
              <a:t>Δημοσίευση Οδηγού: 18/03/2022</a:t>
            </a:r>
          </a:p>
          <a:p>
            <a:pPr>
              <a:lnSpc>
                <a:spcPct val="200000"/>
              </a:lnSpc>
              <a:buFont typeface="Arial" pitchFamily="34" charset="0"/>
              <a:buChar char="•"/>
            </a:pPr>
            <a:r>
              <a:rPr lang="el-GR" b="1" dirty="0">
                <a:solidFill>
                  <a:srgbClr val="5E5E5E"/>
                </a:solidFill>
              </a:rPr>
              <a:t> Έναρξη Υποβολής Αιτήσεων: Μάιος 2022</a:t>
            </a:r>
          </a:p>
        </p:txBody>
      </p:sp>
      <p:sp>
        <p:nvSpPr>
          <p:cNvPr id="270" name="Line"/>
          <p:cNvSpPr/>
          <p:nvPr/>
        </p:nvSpPr>
        <p:spPr>
          <a:xfrm>
            <a:off x="9125339" y="6259519"/>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271" name="HEADLINE"/>
          <p:cNvSpPr txBox="1"/>
          <p:nvPr/>
        </p:nvSpPr>
        <p:spPr>
          <a:xfrm>
            <a:off x="9124382" y="5195039"/>
            <a:ext cx="631296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2800" dirty="0"/>
              <a:t>ΠΡΟΓΡΑΜΜΑ ΚΑΙ ΠΕΡΙΟΔΟΣ ΕΦΑΡΜΟΓΗΣ</a:t>
            </a:r>
          </a:p>
        </p:txBody>
      </p:sp>
      <p:sp>
        <p:nvSpPr>
          <p:cNvPr id="272" name="Lorem ipsum dolor sit amet, consec etur adip iscin elit. Suspe disse place rat, felis in biben dum trist ique, lectu magna fini bus dolor, ut sagit tis nibh lorem in massa. In eget purus et torto lobor tis auctor non ve."/>
          <p:cNvSpPr txBox="1"/>
          <p:nvPr/>
        </p:nvSpPr>
        <p:spPr>
          <a:xfrm>
            <a:off x="16498295" y="6463360"/>
            <a:ext cx="6350000" cy="29110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a:lnSpc>
                <a:spcPct val="150000"/>
              </a:lnSpc>
              <a:buFont typeface="Arial" pitchFamily="34" charset="0"/>
              <a:buChar char="•"/>
            </a:pPr>
            <a:r>
              <a:rPr lang="el-GR" dirty="0">
                <a:solidFill>
                  <a:srgbClr val="5E5E5E"/>
                </a:solidFill>
              </a:rPr>
              <a:t>  €40 εκατομμύρια</a:t>
            </a:r>
          </a:p>
          <a:p>
            <a:pPr>
              <a:lnSpc>
                <a:spcPct val="150000"/>
              </a:lnSpc>
            </a:pPr>
            <a:r>
              <a:rPr lang="el-GR" dirty="0">
                <a:solidFill>
                  <a:srgbClr val="5E5E5E"/>
                </a:solidFill>
              </a:rPr>
              <a:t>	€35 εκατ. για </a:t>
            </a:r>
            <a:r>
              <a:rPr lang="el-GR" dirty="0" err="1">
                <a:solidFill>
                  <a:srgbClr val="5E5E5E"/>
                </a:solidFill>
              </a:rPr>
              <a:t>ΜμΕ</a:t>
            </a:r>
            <a:endParaRPr lang="el-GR" dirty="0">
              <a:solidFill>
                <a:srgbClr val="5E5E5E"/>
              </a:solidFill>
            </a:endParaRPr>
          </a:p>
          <a:p>
            <a:pPr>
              <a:lnSpc>
                <a:spcPct val="150000"/>
              </a:lnSpc>
            </a:pPr>
            <a:r>
              <a:rPr lang="el-GR" dirty="0">
                <a:solidFill>
                  <a:srgbClr val="5E5E5E"/>
                </a:solidFill>
              </a:rPr>
              <a:t>	€1 εκατ. για  υδατοκαλλιέργεια</a:t>
            </a:r>
          </a:p>
          <a:p>
            <a:pPr>
              <a:lnSpc>
                <a:spcPct val="150000"/>
              </a:lnSpc>
            </a:pPr>
            <a:r>
              <a:rPr lang="el-GR" dirty="0">
                <a:solidFill>
                  <a:srgbClr val="5E5E5E"/>
                </a:solidFill>
              </a:rPr>
              <a:t>	€4 εκατ. για ΜΚΟ</a:t>
            </a:r>
          </a:p>
          <a:p>
            <a:endParaRPr lang="el-GR" dirty="0"/>
          </a:p>
        </p:txBody>
      </p:sp>
      <p:sp>
        <p:nvSpPr>
          <p:cNvPr id="273" name="Line"/>
          <p:cNvSpPr/>
          <p:nvPr/>
        </p:nvSpPr>
        <p:spPr>
          <a:xfrm flipV="1">
            <a:off x="16456822" y="6254409"/>
            <a:ext cx="6390362" cy="511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274" name="HEADLINE"/>
          <p:cNvSpPr txBox="1"/>
          <p:nvPr/>
        </p:nvSpPr>
        <p:spPr>
          <a:xfrm>
            <a:off x="16499406" y="5195039"/>
            <a:ext cx="6347778"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2800" dirty="0"/>
              <a:t>ΣΥΝΟΛΙΚΟΣ </a:t>
            </a:r>
          </a:p>
          <a:p>
            <a:pPr algn="ctr"/>
            <a:r>
              <a:rPr lang="el-GR" sz="2800" dirty="0"/>
              <a:t>ΠΡΟΫΠΟΛΟΓΙΣΜΟΣ</a:t>
            </a:r>
            <a:endParaRPr sz="2800" dirty="0"/>
          </a:p>
        </p:txBody>
      </p:sp>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588464" y="6267682"/>
            <a:ext cx="6698343" cy="4973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Arial" panose="020B0604020202020204" pitchFamily="34" charset="0"/>
              <a:buChar char="•"/>
            </a:pPr>
            <a:endParaRPr lang="el-GR" sz="1000" dirty="0"/>
          </a:p>
          <a:p>
            <a:pPr marL="342900" indent="-342900" algn="just">
              <a:buFont typeface="Wingdings" panose="05000000000000000000" pitchFamily="2" charset="2"/>
              <a:buChar char="§"/>
            </a:pPr>
            <a:r>
              <a:rPr lang="el-GR" b="1" dirty="0">
                <a:solidFill>
                  <a:srgbClr val="5E5E5E"/>
                </a:solidFill>
              </a:rPr>
              <a:t>Γενικός Απαλλακτικός Κανονισμός </a:t>
            </a:r>
            <a:r>
              <a:rPr lang="el-GR" dirty="0">
                <a:solidFill>
                  <a:srgbClr val="5E5E5E"/>
                </a:solidFill>
              </a:rPr>
              <a:t>Αριθ.651/2014 της ΕΕ </a:t>
            </a:r>
            <a:r>
              <a:rPr lang="el-GR" dirty="0" err="1">
                <a:solidFill>
                  <a:srgbClr val="5E5E5E"/>
                </a:solidFill>
              </a:rPr>
              <a:t>ημερ</a:t>
            </a:r>
            <a:r>
              <a:rPr lang="el-GR" dirty="0">
                <a:solidFill>
                  <a:srgbClr val="5E5E5E"/>
                </a:solidFill>
              </a:rPr>
              <a:t>. 17/6/2014.</a:t>
            </a:r>
            <a:endParaRPr lang="el-GR" sz="2400" dirty="0">
              <a:solidFill>
                <a:srgbClr val="5E5E5E"/>
              </a:solidFill>
            </a:endParaRPr>
          </a:p>
          <a:p>
            <a:pPr marL="342900" indent="-342900" algn="just">
              <a:buFont typeface="Wingdings" panose="05000000000000000000" pitchFamily="2" charset="2"/>
              <a:buChar char="§"/>
            </a:pPr>
            <a:endParaRPr lang="el-GR" sz="2400" b="1" dirty="0">
              <a:solidFill>
                <a:srgbClr val="5E5E5E"/>
              </a:solidFill>
            </a:endParaRPr>
          </a:p>
          <a:p>
            <a:pPr marL="342900" indent="-342900" algn="just">
              <a:buFont typeface="Wingdings" panose="05000000000000000000" pitchFamily="2" charset="2"/>
              <a:buChar char="§"/>
            </a:pPr>
            <a:r>
              <a:rPr lang="el-GR" sz="2400" b="1" dirty="0">
                <a:solidFill>
                  <a:srgbClr val="5E5E5E"/>
                </a:solidFill>
              </a:rPr>
              <a:t>Κανονισμός </a:t>
            </a:r>
            <a:r>
              <a:rPr lang="el-GR" sz="2400" dirty="0">
                <a:solidFill>
                  <a:srgbClr val="5E5E5E"/>
                </a:solidFill>
              </a:rPr>
              <a:t>Αριθ.1388/2014 της ΕΕ </a:t>
            </a:r>
            <a:r>
              <a:rPr lang="el-GR" sz="2400" dirty="0" err="1">
                <a:solidFill>
                  <a:srgbClr val="5E5E5E"/>
                </a:solidFill>
              </a:rPr>
              <a:t>ημερ</a:t>
            </a:r>
            <a:r>
              <a:rPr lang="el-GR" sz="2400" dirty="0">
                <a:solidFill>
                  <a:srgbClr val="5E5E5E"/>
                </a:solidFill>
              </a:rPr>
              <a:t>. 16/12/2014 (ΜΟΝΟ για δικαιούχους του τομέα υδατοκαλλιέργειας).</a:t>
            </a:r>
            <a:endParaRPr lang="el-GR" sz="1800" dirty="0">
              <a:solidFill>
                <a:srgbClr val="5E5E5E"/>
              </a:solidFill>
            </a:endParaRPr>
          </a:p>
          <a:p>
            <a:pPr marL="342900" indent="-342900" algn="just">
              <a:buFont typeface="Wingdings" panose="05000000000000000000" pitchFamily="2" charset="2"/>
              <a:buChar char="§"/>
            </a:pPr>
            <a:endParaRPr lang="el-GR" sz="1800" dirty="0">
              <a:solidFill>
                <a:srgbClr val="5E5E5E"/>
              </a:solidFill>
            </a:endParaRPr>
          </a:p>
          <a:p>
            <a:pPr marL="342900" indent="-342900" algn="just">
              <a:buFont typeface="Wingdings" panose="05000000000000000000" pitchFamily="2" charset="2"/>
              <a:buChar char="§"/>
            </a:pPr>
            <a:r>
              <a:rPr lang="el-GR" sz="2400" b="1" dirty="0">
                <a:solidFill>
                  <a:srgbClr val="5E5E5E"/>
                </a:solidFill>
              </a:rPr>
              <a:t>Οι πιο πάνω </a:t>
            </a:r>
            <a:r>
              <a:rPr lang="el-GR" sz="2400" dirty="0">
                <a:solidFill>
                  <a:srgbClr val="5E5E5E"/>
                </a:solidFill>
              </a:rPr>
              <a:t>Κανονισμοί της Επιτροπής ισχύουν και εφαρμόζονται με τις εκάστοτε τροποποιήσεις τους. </a:t>
            </a:r>
            <a:endParaRPr sz="2200" dirty="0">
              <a:solidFill>
                <a:srgbClr val="5E5E5E"/>
              </a:solidFill>
            </a:endParaRPr>
          </a:p>
        </p:txBody>
      </p:sp>
      <p:sp>
        <p:nvSpPr>
          <p:cNvPr id="276" name="Line"/>
          <p:cNvSpPr/>
          <p:nvPr/>
        </p:nvSpPr>
        <p:spPr>
          <a:xfrm>
            <a:off x="1590533" y="6276146"/>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dirty="0"/>
          </a:p>
        </p:txBody>
      </p:sp>
      <p:sp>
        <p:nvSpPr>
          <p:cNvPr id="277" name="HEADLINE"/>
          <p:cNvSpPr txBox="1"/>
          <p:nvPr/>
        </p:nvSpPr>
        <p:spPr>
          <a:xfrm>
            <a:off x="1589575" y="5290042"/>
            <a:ext cx="6226969"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sz="2800" dirty="0"/>
              <a:t>ΕΥΡΩΠΑΙΚΟΙ </a:t>
            </a:r>
          </a:p>
          <a:p>
            <a:pPr algn="ctr"/>
            <a:r>
              <a:rPr lang="el-GR" sz="2800" dirty="0"/>
              <a:t>ΚΑΝΟΝΙΣΜΟΙ</a:t>
            </a:r>
          </a:p>
        </p:txBody>
      </p:sp>
      <p:sp>
        <p:nvSpPr>
          <p:cNvPr id="278" name="THE TITLE IS HERE"/>
          <p:cNvSpPr txBox="1"/>
          <p:nvPr/>
        </p:nvSpPr>
        <p:spPr>
          <a:xfrm>
            <a:off x="1269999" y="710043"/>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Ταυτοτητα σχεδιου</a:t>
            </a:r>
            <a:endParaRPr sz="6600" dirty="0"/>
          </a:p>
        </p:txBody>
      </p:sp>
      <p:pic>
        <p:nvPicPr>
          <p:cNvPr id="19" name="Picture 18"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2855" y="12038489"/>
            <a:ext cx="6035270" cy="1310516"/>
          </a:xfrm>
          <a:prstGeom prst="rect">
            <a:avLst/>
          </a:prstGeom>
        </p:spPr>
      </p:pic>
      <p:grpSp>
        <p:nvGrpSpPr>
          <p:cNvPr id="18" name="Group 17">
            <a:extLst>
              <a:ext uri="{FF2B5EF4-FFF2-40B4-BE49-F238E27FC236}">
                <a16:creationId xmlns:a16="http://schemas.microsoft.com/office/drawing/2014/main" id="{58624560-27F5-4087-9356-6951FE6A41E1}"/>
              </a:ext>
            </a:extLst>
          </p:cNvPr>
          <p:cNvGrpSpPr/>
          <p:nvPr/>
        </p:nvGrpSpPr>
        <p:grpSpPr>
          <a:xfrm>
            <a:off x="927398" y="12935809"/>
            <a:ext cx="23115799" cy="632791"/>
            <a:chOff x="641119" y="12441826"/>
            <a:chExt cx="23115799" cy="632791"/>
          </a:xfrm>
        </p:grpSpPr>
        <p:pic>
          <p:nvPicPr>
            <p:cNvPr id="20" name="Image" descr="Image">
              <a:extLst>
                <a:ext uri="{FF2B5EF4-FFF2-40B4-BE49-F238E27FC236}">
                  <a16:creationId xmlns:a16="http://schemas.microsoft.com/office/drawing/2014/main" id="{A8F5F3AB-164D-4903-A584-D7D4355D6107}"/>
                </a:ext>
              </a:extLst>
            </p:cNvPr>
            <p:cNvPicPr>
              <a:picLocks noChangeAspect="1"/>
            </p:cNvPicPr>
            <p:nvPr/>
          </p:nvPicPr>
          <p:blipFill>
            <a:blip r:embed="rId5"/>
            <a:stretch>
              <a:fillRect/>
            </a:stretch>
          </p:blipFill>
          <p:spPr>
            <a:xfrm>
              <a:off x="660273" y="12968851"/>
              <a:ext cx="23063455" cy="105766"/>
            </a:xfrm>
            <a:prstGeom prst="rect">
              <a:avLst/>
            </a:prstGeom>
            <a:ln w="12700">
              <a:miter lim="400000"/>
            </a:ln>
          </p:spPr>
        </p:pic>
        <p:pic>
          <p:nvPicPr>
            <p:cNvPr id="21" name="Image" descr="Image">
              <a:extLst>
                <a:ext uri="{FF2B5EF4-FFF2-40B4-BE49-F238E27FC236}">
                  <a16:creationId xmlns:a16="http://schemas.microsoft.com/office/drawing/2014/main" id="{542AF0BF-11F0-4C0A-8992-6E55C2B848E8}"/>
                </a:ext>
              </a:extLst>
            </p:cNvPr>
            <p:cNvPicPr>
              <a:picLocks noChangeAspect="1"/>
            </p:cNvPicPr>
            <p:nvPr/>
          </p:nvPicPr>
          <p:blipFill>
            <a:blip r:embed="rId6"/>
            <a:stretch>
              <a:fillRect/>
            </a:stretch>
          </p:blipFill>
          <p:spPr>
            <a:xfrm>
              <a:off x="641119" y="12441826"/>
              <a:ext cx="4000395" cy="408890"/>
            </a:xfrm>
            <a:prstGeom prst="rect">
              <a:avLst/>
            </a:prstGeom>
            <a:ln w="12700">
              <a:miter lim="400000"/>
            </a:ln>
          </p:spPr>
        </p:pic>
        <p:sp>
          <p:nvSpPr>
            <p:cNvPr id="22" name="ΣΧΕΔΙΟ ΑΝΑΚΑΜΨΗΣ ΚΑΙ ΑΝΘΕΚΤΙΚΟΤΗΤΑΣ">
              <a:extLst>
                <a:ext uri="{FF2B5EF4-FFF2-40B4-BE49-F238E27FC236}">
                  <a16:creationId xmlns:a16="http://schemas.microsoft.com/office/drawing/2014/main" id="{39AF6CF0-EAA3-48ED-BA08-0EB2B199C03F}"/>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3" name="Picture 22">
            <a:extLst>
              <a:ext uri="{FF2B5EF4-FFF2-40B4-BE49-F238E27FC236}">
                <a16:creationId xmlns:a16="http://schemas.microsoft.com/office/drawing/2014/main" id="{A93A5F20-42FC-49D2-9AF1-185030E876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73295" y="12667215"/>
            <a:ext cx="4043414" cy="884818"/>
          </a:xfrm>
          <a:prstGeom prst="rect">
            <a:avLst/>
          </a:prstGeom>
        </p:spPr>
      </p:pic>
      <p:pic>
        <p:nvPicPr>
          <p:cNvPr id="24" name="Picture 23">
            <a:extLst>
              <a:ext uri="{FF2B5EF4-FFF2-40B4-BE49-F238E27FC236}">
                <a16:creationId xmlns:a16="http://schemas.microsoft.com/office/drawing/2014/main" id="{AC6BBB01-91A5-4169-9A37-A68FEDC99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45991" y="2280687"/>
            <a:ext cx="2654607" cy="2528197"/>
          </a:xfrm>
          <a:prstGeom prst="rect">
            <a:avLst/>
          </a:prstGeom>
          <a:effectLst>
            <a:reflection blurRad="6350" stA="28000" endPos="22449" dir="5400000" sy="-100000" algn="bl" rotWithShape="0"/>
          </a:effectLst>
        </p:spPr>
      </p:pic>
      <p:sp>
        <p:nvSpPr>
          <p:cNvPr id="2" name="Slide Number Placeholder 1">
            <a:extLst>
              <a:ext uri="{FF2B5EF4-FFF2-40B4-BE49-F238E27FC236}">
                <a16:creationId xmlns:a16="http://schemas.microsoft.com/office/drawing/2014/main" id="{886FD71C-91A6-4602-BF35-69CCCBB4182E}"/>
              </a:ext>
            </a:extLst>
          </p:cNvPr>
          <p:cNvSpPr>
            <a:spLocks noGrp="1"/>
          </p:cNvSpPr>
          <p:nvPr>
            <p:ph type="sldNum" sz="quarter" idx="2"/>
          </p:nvPr>
        </p:nvSpPr>
        <p:spPr/>
        <p:txBody>
          <a:bodyPr/>
          <a:lstStyle/>
          <a:p>
            <a:fld id="{86CB4B4D-7CA3-9044-876B-883B54F8677D}" type="slidenum">
              <a:rPr lang="en-US" smtClean="0"/>
              <a:pPr/>
              <a:t>3</a:t>
            </a:fld>
            <a:endParaRPr lang="en-US"/>
          </a:p>
        </p:txBody>
      </p:sp>
    </p:spTree>
    <p:extLst>
      <p:ext uri="{BB962C8B-B14F-4D97-AF65-F5344CB8AC3E}">
        <p14:creationId xmlns:p14="http://schemas.microsoft.com/office/powerpoint/2010/main" val="14941763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pic>
        <p:nvPicPr>
          <p:cNvPr id="16" name="Picture 15">
            <a:extLst>
              <a:ext uri="{FF2B5EF4-FFF2-40B4-BE49-F238E27FC236}">
                <a16:creationId xmlns:a16="http://schemas.microsoft.com/office/drawing/2014/main" id="{3D721320-0B91-4B8F-99AF-EB27FDABA24A}"/>
              </a:ext>
            </a:extLst>
          </p:cNvPr>
          <p:cNvPicPr>
            <a:picLocks noChangeAspect="1"/>
          </p:cNvPicPr>
          <p:nvPr/>
        </p:nvPicPr>
        <p:blipFill>
          <a:blip r:embed="rId3" cstate="print"/>
          <a:stretch>
            <a:fillRect/>
          </a:stretch>
        </p:blipFill>
        <p:spPr>
          <a:xfrm>
            <a:off x="14128877" y="-277726"/>
            <a:ext cx="9914320" cy="9345650"/>
          </a:xfrm>
          <a:prstGeom prst="rect">
            <a:avLst/>
          </a:prstGeom>
        </p:spPr>
      </p:pic>
      <p:sp>
        <p:nvSpPr>
          <p:cNvPr id="11" name="THE TITLE IS HERE"/>
          <p:cNvSpPr txBox="1"/>
          <p:nvPr/>
        </p:nvSpPr>
        <p:spPr>
          <a:xfrm>
            <a:off x="1375002" y="869535"/>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ΔΙΚΑΙΟΥΧΟΙ</a:t>
            </a:r>
            <a:r>
              <a:rPr lang="en-US" sz="6600" dirty="0"/>
              <a:t> - </a:t>
            </a:r>
            <a:r>
              <a:rPr lang="en-US" sz="6600" dirty="0" err="1"/>
              <a:t>mme</a:t>
            </a:r>
            <a:endParaRPr sz="6600" dirty="0"/>
          </a:p>
        </p:txBody>
      </p:sp>
      <p:sp>
        <p:nvSpPr>
          <p:cNvPr id="14" name="ΣΑΑ Κύπρου – παρούσα κατάσταση και προκλήσεις">
            <a:extLst>
              <a:ext uri="{FF2B5EF4-FFF2-40B4-BE49-F238E27FC236}">
                <a16:creationId xmlns:a16="http://schemas.microsoft.com/office/drawing/2014/main" id="{196CE8A8-EF61-4563-9949-2F528DDDA50B}"/>
              </a:ext>
            </a:extLst>
          </p:cNvPr>
          <p:cNvSpPr txBox="1"/>
          <p:nvPr/>
        </p:nvSpPr>
        <p:spPr>
          <a:xfrm>
            <a:off x="1329230" y="5094203"/>
            <a:ext cx="22680777" cy="628890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lnSpc>
                <a:spcPct val="150000"/>
              </a:lnSpc>
              <a:defRPr sz="6000" b="1">
                <a:solidFill>
                  <a:srgbClr val="78C0E8"/>
                </a:solidFill>
                <a:latin typeface="Arial"/>
                <a:ea typeface="Arial"/>
                <a:cs typeface="Arial"/>
                <a:sym typeface="Arial"/>
              </a:defRPr>
            </a:pPr>
            <a:r>
              <a:rPr lang="el-GR" sz="2800" b="0" dirty="0">
                <a:solidFill>
                  <a:srgbClr val="5E5E5E"/>
                </a:solidFill>
              </a:rPr>
              <a:t>Λίστα Αποκλεισμού :</a:t>
            </a:r>
            <a:endParaRPr lang="el-GR" sz="2800" b="0" i="0" dirty="0">
              <a:solidFill>
                <a:srgbClr val="5E5E5E"/>
              </a:solidFill>
            </a:endParaRPr>
          </a:p>
          <a:p>
            <a:pPr marL="342900" marR="0" lvl="0" indent="-34290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sz="6000" b="1">
                <a:solidFill>
                  <a:srgbClr val="78C0E8"/>
                </a:solidFill>
                <a:latin typeface="Arial"/>
                <a:ea typeface="Arial"/>
                <a:cs typeface="Arial"/>
                <a:sym typeface="Arial"/>
              </a:defRPr>
            </a:pPr>
            <a:r>
              <a:rPr lang="el-GR" sz="2400" dirty="0">
                <a:solidFill>
                  <a:srgbClr val="5E5E5E"/>
                </a:solidFill>
                <a:latin typeface="Arial"/>
                <a:cs typeface="Arial"/>
                <a:sym typeface="Arial"/>
              </a:rPr>
              <a:t>Προβληματικές Επιχειρήσεις</a:t>
            </a:r>
          </a:p>
          <a:p>
            <a:pPr marL="342900" marR="0" lvl="0" indent="-342900" algn="l" defTabSz="457200" rtl="0" eaLnBrk="1" fontAlgn="auto" latinLnBrk="0" hangingPunct="0">
              <a:lnSpc>
                <a:spcPct val="150000"/>
              </a:lnSpc>
              <a:spcBef>
                <a:spcPts val="0"/>
              </a:spcBef>
              <a:spcAft>
                <a:spcPts val="0"/>
              </a:spcAft>
              <a:buClrTx/>
              <a:buSzTx/>
              <a:buFont typeface="Wingdings" panose="05000000000000000000" pitchFamily="2" charset="2"/>
              <a:buChar char="q"/>
              <a:tabLst/>
              <a:defRPr sz="6000" b="1">
                <a:solidFill>
                  <a:srgbClr val="78C0E8"/>
                </a:solidFill>
                <a:latin typeface="Arial"/>
                <a:ea typeface="Arial"/>
                <a:cs typeface="Arial"/>
                <a:sym typeface="Arial"/>
              </a:defRPr>
            </a:pPr>
            <a:r>
              <a:rPr lang="el-GR" sz="2400" dirty="0" err="1">
                <a:solidFill>
                  <a:srgbClr val="5E5E5E"/>
                </a:solidFill>
                <a:latin typeface="Arial"/>
                <a:ea typeface="Arial"/>
                <a:cs typeface="Arial"/>
              </a:rPr>
              <a:t>ΜμΕ</a:t>
            </a:r>
            <a:r>
              <a:rPr lang="el-GR" sz="2400" dirty="0">
                <a:solidFill>
                  <a:srgbClr val="5E5E5E"/>
                </a:solidFill>
                <a:latin typeface="Arial"/>
                <a:ea typeface="Arial"/>
                <a:cs typeface="Arial"/>
              </a:rPr>
              <a:t> με δραστηριότητες</a:t>
            </a:r>
            <a:r>
              <a:rPr lang="el-GR" sz="2400" b="0" dirty="0">
                <a:solidFill>
                  <a:srgbClr val="5E5E5E"/>
                </a:solidFill>
                <a:latin typeface="Arial"/>
                <a:ea typeface="Arial"/>
                <a:cs typeface="Arial"/>
              </a:rPr>
              <a:t>:</a:t>
            </a:r>
          </a:p>
          <a:p>
            <a:pPr marL="342900" lvl="3" indent="-342900" algn="l" defTabSz="457200">
              <a:lnSpc>
                <a:spcPct val="150000"/>
              </a:lnSpc>
              <a:buFont typeface="Courier New" panose="02070309020205020404" pitchFamily="49" charset="0"/>
              <a:buChar char="o"/>
              <a:defRPr sz="6000" b="1">
                <a:solidFill>
                  <a:srgbClr val="78C0E8"/>
                </a:solidFill>
                <a:latin typeface="Arial"/>
                <a:ea typeface="Arial"/>
                <a:cs typeface="Arial"/>
                <a:sym typeface="Arial"/>
              </a:defRPr>
            </a:pPr>
            <a:r>
              <a:rPr lang="el-GR" sz="2400" b="0" dirty="0">
                <a:solidFill>
                  <a:srgbClr val="5E5E5E"/>
                </a:solidFill>
                <a:latin typeface="Arial"/>
                <a:ea typeface="Arial"/>
                <a:cs typeface="Arial"/>
              </a:rPr>
              <a:t>Στα ορυκτά καύσιμα. </a:t>
            </a:r>
          </a:p>
          <a:p>
            <a:pPr marL="342900" lvl="3" indent="-342900" algn="l" defTabSz="457200">
              <a:lnSpc>
                <a:spcPct val="150000"/>
              </a:lnSpc>
              <a:buFont typeface="Courier New" panose="02070309020205020404" pitchFamily="49" charset="0"/>
              <a:buChar char="o"/>
              <a:defRPr sz="6000" b="1">
                <a:solidFill>
                  <a:srgbClr val="78C0E8"/>
                </a:solidFill>
                <a:latin typeface="Arial"/>
                <a:ea typeface="Arial"/>
                <a:cs typeface="Arial"/>
                <a:sym typeface="Arial"/>
              </a:defRPr>
            </a:pPr>
            <a:r>
              <a:rPr lang="el-GR" sz="2400" b="0" dirty="0">
                <a:solidFill>
                  <a:srgbClr val="5E5E5E"/>
                </a:solidFill>
                <a:latin typeface="Arial"/>
                <a:ea typeface="Arial"/>
                <a:cs typeface="Arial"/>
              </a:rPr>
              <a:t>Στους χώρους υγειονομικής ταφής απορριμμάτων</a:t>
            </a:r>
            <a:r>
              <a:rPr lang="el-GR" sz="2400" b="0" dirty="0">
                <a:solidFill>
                  <a:srgbClr val="5E5E5E"/>
                </a:solidFill>
                <a:latin typeface="Arial"/>
                <a:ea typeface="Arial"/>
                <a:cs typeface="Arial"/>
                <a:sym typeface="Arial"/>
              </a:rPr>
              <a:t>, αποτεφρωτήρες </a:t>
            </a:r>
            <a:br>
              <a:rPr lang="el-GR" sz="2400" b="0" dirty="0">
                <a:solidFill>
                  <a:srgbClr val="5E5E5E"/>
                </a:solidFill>
                <a:latin typeface="Arial"/>
                <a:ea typeface="Arial"/>
                <a:cs typeface="Arial"/>
                <a:sym typeface="Arial"/>
              </a:rPr>
            </a:br>
            <a:r>
              <a:rPr lang="el-GR" sz="2400" b="0" dirty="0">
                <a:solidFill>
                  <a:srgbClr val="5E5E5E"/>
                </a:solidFill>
                <a:latin typeface="Arial"/>
                <a:ea typeface="Arial"/>
                <a:cs typeface="Arial"/>
                <a:sym typeface="Arial"/>
              </a:rPr>
              <a:t>και μονάδες μηχανικού βιολογικού καθαρισμού.</a:t>
            </a:r>
          </a:p>
          <a:p>
            <a:pPr marL="342900" lvl="3" indent="-342900" algn="l" defTabSz="457200">
              <a:lnSpc>
                <a:spcPct val="150000"/>
              </a:lnSpc>
              <a:buFont typeface="Courier New" panose="02070309020205020404" pitchFamily="49" charset="0"/>
              <a:buChar char="o"/>
              <a:defRPr sz="6000" b="1">
                <a:solidFill>
                  <a:srgbClr val="78C0E8"/>
                </a:solidFill>
                <a:latin typeface="Arial"/>
                <a:ea typeface="Arial"/>
                <a:cs typeface="Arial"/>
                <a:sym typeface="Arial"/>
              </a:defRPr>
            </a:pPr>
            <a:r>
              <a:rPr lang="el-GR" sz="2400" b="0" dirty="0">
                <a:solidFill>
                  <a:srgbClr val="5E5E5E"/>
                </a:solidFill>
                <a:latin typeface="Arial"/>
                <a:ea typeface="Arial"/>
                <a:cs typeface="Arial"/>
              </a:rPr>
              <a:t>Στην Αλιεία. </a:t>
            </a:r>
          </a:p>
          <a:p>
            <a:pPr marL="342900" lvl="3" indent="-342900" algn="l" defTabSz="457200">
              <a:lnSpc>
                <a:spcPct val="150000"/>
              </a:lnSpc>
              <a:buFont typeface="Courier New" panose="02070309020205020404" pitchFamily="49" charset="0"/>
              <a:buChar char="o"/>
              <a:defRPr sz="6000" b="1">
                <a:solidFill>
                  <a:srgbClr val="78C0E8"/>
                </a:solidFill>
                <a:latin typeface="Arial"/>
                <a:ea typeface="Arial"/>
                <a:cs typeface="Arial"/>
                <a:sym typeface="Arial"/>
              </a:defRPr>
            </a:pPr>
            <a:r>
              <a:rPr lang="el-GR" sz="2400" b="0" dirty="0">
                <a:solidFill>
                  <a:srgbClr val="5E5E5E"/>
                </a:solidFill>
                <a:latin typeface="Arial"/>
                <a:ea typeface="Arial"/>
                <a:cs typeface="Arial"/>
                <a:sym typeface="Arial"/>
              </a:rPr>
              <a:t>Των οποίων η μακροπρόθεσμη διάθεση αποβλήτων μπορεί να προκαλέσει βλάβη στο περιβάλλον.</a:t>
            </a:r>
          </a:p>
          <a:p>
            <a:pPr marL="342900" lvl="3" indent="-342900" algn="l" defTabSz="457200">
              <a:lnSpc>
                <a:spcPct val="150000"/>
              </a:lnSpc>
              <a:buFont typeface="Courier New" panose="02070309020205020404" pitchFamily="49" charset="0"/>
              <a:buChar char="o"/>
              <a:defRPr sz="6000" b="1">
                <a:solidFill>
                  <a:srgbClr val="78C0E8"/>
                </a:solidFill>
                <a:latin typeface="Arial"/>
                <a:ea typeface="Arial"/>
                <a:cs typeface="Arial"/>
                <a:sym typeface="Arial"/>
              </a:defRPr>
            </a:pPr>
            <a:r>
              <a:rPr lang="el-GR" sz="2400" b="0" dirty="0">
                <a:solidFill>
                  <a:srgbClr val="5E5E5E"/>
                </a:solidFill>
                <a:latin typeface="Arial"/>
                <a:ea typeface="Arial"/>
                <a:cs typeface="Arial"/>
              </a:rPr>
              <a:t>Που εμπίπτουν στο Σύστημα Εμπορίας Δικαιωμάτων Εκπομπής αερίων του θερμοκηπίου της ΕΕ (υπό προϋποθέσεις).</a:t>
            </a:r>
          </a:p>
          <a:p>
            <a:pPr algn="l" defTabSz="457200">
              <a:lnSpc>
                <a:spcPct val="150000"/>
              </a:lnSpc>
              <a:defRPr sz="6000" b="1">
                <a:solidFill>
                  <a:srgbClr val="78C0E8"/>
                </a:solidFill>
                <a:latin typeface="Arial"/>
                <a:ea typeface="Arial"/>
                <a:cs typeface="Arial"/>
                <a:sym typeface="Arial"/>
              </a:defRPr>
            </a:pPr>
            <a:endParaRPr lang="el-GR" sz="2400" dirty="0">
              <a:solidFill>
                <a:srgbClr val="5E5E5E"/>
              </a:solidFill>
              <a:latin typeface="Arial"/>
              <a:ea typeface="Arial"/>
              <a:cs typeface="Arial"/>
            </a:endParaRPr>
          </a:p>
          <a:p>
            <a:pPr algn="l" defTabSz="457200">
              <a:lnSpc>
                <a:spcPct val="150000"/>
              </a:lnSpc>
              <a:defRPr sz="6000" b="1">
                <a:solidFill>
                  <a:srgbClr val="78C0E8"/>
                </a:solidFill>
                <a:latin typeface="Arial"/>
                <a:ea typeface="Arial"/>
                <a:cs typeface="Arial"/>
                <a:sym typeface="Arial"/>
              </a:defRPr>
            </a:pPr>
            <a:r>
              <a:rPr lang="el-GR" sz="2400" dirty="0">
                <a:solidFill>
                  <a:srgbClr val="5E5E5E"/>
                </a:solidFill>
                <a:latin typeface="Arial"/>
                <a:ea typeface="Arial"/>
                <a:cs typeface="Arial"/>
              </a:rPr>
              <a:t>ΛΕΠΤΟΜΕΡΗΣ ΛΙΣΤΑ ΑΠΟΚΛΕΙΣΜΟΥ: ΣΤΟ ΠΑΡΑΡΤΗΜΑ «Γ» ΤΟΥ ΟΔΗΓΟΥ ΕΦΑΡΜΟΓΗΣ ΤΟΥ ΣΧΕΔΙΟΥ</a:t>
            </a:r>
          </a:p>
        </p:txBody>
      </p:sp>
      <p:grpSp>
        <p:nvGrpSpPr>
          <p:cNvPr id="12" name="Group 11">
            <a:extLst>
              <a:ext uri="{FF2B5EF4-FFF2-40B4-BE49-F238E27FC236}">
                <a16:creationId xmlns:a16="http://schemas.microsoft.com/office/drawing/2014/main" id="{D8C82267-1D59-4719-B100-3784880D205D}"/>
              </a:ext>
            </a:extLst>
          </p:cNvPr>
          <p:cNvGrpSpPr/>
          <p:nvPr/>
        </p:nvGrpSpPr>
        <p:grpSpPr>
          <a:xfrm>
            <a:off x="927398" y="12902559"/>
            <a:ext cx="23115799" cy="632791"/>
            <a:chOff x="641119" y="12441826"/>
            <a:chExt cx="23115799" cy="632791"/>
          </a:xfrm>
        </p:grpSpPr>
        <p:pic>
          <p:nvPicPr>
            <p:cNvPr id="17" name="Image" descr="Image">
              <a:extLst>
                <a:ext uri="{FF2B5EF4-FFF2-40B4-BE49-F238E27FC236}">
                  <a16:creationId xmlns:a16="http://schemas.microsoft.com/office/drawing/2014/main" id="{B57B970F-B4AB-493D-A925-2C96CAB20C79}"/>
                </a:ext>
              </a:extLst>
            </p:cNvPr>
            <p:cNvPicPr>
              <a:picLocks noChangeAspect="1"/>
            </p:cNvPicPr>
            <p:nvPr/>
          </p:nvPicPr>
          <p:blipFill>
            <a:blip r:embed="rId4"/>
            <a:stretch>
              <a:fillRect/>
            </a:stretch>
          </p:blipFill>
          <p:spPr>
            <a:xfrm>
              <a:off x="660273" y="12968851"/>
              <a:ext cx="23063455" cy="105766"/>
            </a:xfrm>
            <a:prstGeom prst="rect">
              <a:avLst/>
            </a:prstGeom>
            <a:ln w="12700">
              <a:miter lim="400000"/>
            </a:ln>
          </p:spPr>
        </p:pic>
        <p:pic>
          <p:nvPicPr>
            <p:cNvPr id="18" name="Image" descr="Image">
              <a:extLst>
                <a:ext uri="{FF2B5EF4-FFF2-40B4-BE49-F238E27FC236}">
                  <a16:creationId xmlns:a16="http://schemas.microsoft.com/office/drawing/2014/main" id="{E2BD5797-CEE5-489E-B224-E16954897365}"/>
                </a:ext>
              </a:extLst>
            </p:cNvPr>
            <p:cNvPicPr>
              <a:picLocks noChangeAspect="1"/>
            </p:cNvPicPr>
            <p:nvPr/>
          </p:nvPicPr>
          <p:blipFill>
            <a:blip r:embed="rId5"/>
            <a:stretch>
              <a:fillRect/>
            </a:stretch>
          </p:blipFill>
          <p:spPr>
            <a:xfrm>
              <a:off x="641119" y="12441826"/>
              <a:ext cx="4000395" cy="408890"/>
            </a:xfrm>
            <a:prstGeom prst="rect">
              <a:avLst/>
            </a:prstGeom>
            <a:ln w="12700">
              <a:miter lim="400000"/>
            </a:ln>
          </p:spPr>
        </p:pic>
        <p:sp>
          <p:nvSpPr>
            <p:cNvPr id="19" name="ΣΧΕΔΙΟ ΑΝΑΚΑΜΨΗΣ ΚΑΙ ΑΝΘΕΚΤΙΚΟΤΗΤΑΣ">
              <a:extLst>
                <a:ext uri="{FF2B5EF4-FFF2-40B4-BE49-F238E27FC236}">
                  <a16:creationId xmlns:a16="http://schemas.microsoft.com/office/drawing/2014/main" id="{CBD5F119-60EC-4E26-9210-27D640BAEFEF}"/>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0" name="Picture 19">
            <a:extLst>
              <a:ext uri="{FF2B5EF4-FFF2-40B4-BE49-F238E27FC236}">
                <a16:creationId xmlns:a16="http://schemas.microsoft.com/office/drawing/2014/main" id="{84FE2672-00E9-4977-BD1A-8B6ED809D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3295" y="12617340"/>
            <a:ext cx="4043414" cy="884818"/>
          </a:xfrm>
          <a:prstGeom prst="rect">
            <a:avLst/>
          </a:prstGeom>
        </p:spPr>
      </p:pic>
      <p:sp>
        <p:nvSpPr>
          <p:cNvPr id="22" name="Rectangle 21">
            <a:extLst>
              <a:ext uri="{FF2B5EF4-FFF2-40B4-BE49-F238E27FC236}">
                <a16:creationId xmlns:a16="http://schemas.microsoft.com/office/drawing/2014/main" id="{11C73540-4384-40F5-A437-5DA0379D87B0}"/>
              </a:ext>
            </a:extLst>
          </p:cNvPr>
          <p:cNvSpPr/>
          <p:nvPr/>
        </p:nvSpPr>
        <p:spPr>
          <a:xfrm>
            <a:off x="1375002" y="2387980"/>
            <a:ext cx="13275733" cy="2431435"/>
          </a:xfrm>
          <a:prstGeom prst="rect">
            <a:avLst/>
          </a:prstGeom>
        </p:spPr>
        <p:txBody>
          <a:bodyPr wrap="square">
            <a:spAutoFit/>
          </a:bodyPr>
          <a:lstStyle/>
          <a:p>
            <a:pPr marL="571500" indent="-571500" algn="l">
              <a:buFont typeface="Wingdings" panose="05000000000000000000" pitchFamily="2" charset="2"/>
              <a:buChar char="v"/>
            </a:pPr>
            <a:r>
              <a:rPr lang="el-GR" sz="4000" b="1" spc="300" dirty="0">
                <a:solidFill>
                  <a:srgbClr val="5E5E5E"/>
                </a:solidFill>
                <a:latin typeface="Arial" panose="020B0604020202020204" pitchFamily="34" charset="0"/>
                <a:cs typeface="Arial" panose="020B0604020202020204" pitchFamily="34" charset="0"/>
              </a:rPr>
              <a:t>Υφιστάμενες Μικρομεσαίες Επιχειρήσεις</a:t>
            </a:r>
            <a:r>
              <a:rPr lang="en-US" sz="4000" b="1" spc="300" dirty="0">
                <a:solidFill>
                  <a:srgbClr val="5E5E5E"/>
                </a:solidFill>
                <a:latin typeface="Arial" panose="020B0604020202020204" pitchFamily="34" charset="0"/>
                <a:cs typeface="Arial" panose="020B0604020202020204" pitchFamily="34" charset="0"/>
              </a:rPr>
              <a:t> </a:t>
            </a:r>
            <a:endParaRPr lang="el-GR" sz="4000" b="1" spc="300" dirty="0">
              <a:solidFill>
                <a:srgbClr val="5E5E5E"/>
              </a:solidFill>
              <a:latin typeface="Arial" panose="020B0604020202020204" pitchFamily="34" charset="0"/>
              <a:cs typeface="Arial" panose="020B0604020202020204" pitchFamily="34" charset="0"/>
            </a:endParaRPr>
          </a:p>
          <a:p>
            <a:pPr algn="l"/>
            <a:endParaRPr lang="el-GR" sz="2800" b="1" spc="300" dirty="0">
              <a:solidFill>
                <a:srgbClr val="5E5E5E"/>
              </a:solidFill>
              <a:latin typeface="Arial" panose="020B0604020202020204" pitchFamily="34" charset="0"/>
              <a:cs typeface="Arial" panose="020B0604020202020204" pitchFamily="34" charset="0"/>
            </a:endParaRPr>
          </a:p>
          <a:p>
            <a:pPr algn="l"/>
            <a:r>
              <a:rPr lang="el-GR" sz="2800" b="1" spc="300" dirty="0">
                <a:solidFill>
                  <a:srgbClr val="5E5E5E"/>
                </a:solidFill>
                <a:latin typeface="Arial" panose="020B0604020202020204" pitchFamily="34" charset="0"/>
                <a:cs typeface="Arial" panose="020B0604020202020204" pitchFamily="34" charset="0"/>
              </a:rPr>
              <a:t>Απασχολούν λιγότερους από 250 υπαλλήλους, έχουν ετήσιο κύκλο εργασιών που δεν υπερβαίνει τα €50 εκατ. ή ετήσιο ισολογισμό που δεν υπερβαίνει τα €43 εκατ.</a:t>
            </a:r>
          </a:p>
        </p:txBody>
      </p:sp>
      <p:sp>
        <p:nvSpPr>
          <p:cNvPr id="2" name="Slide Number Placeholder 1">
            <a:extLst>
              <a:ext uri="{FF2B5EF4-FFF2-40B4-BE49-F238E27FC236}">
                <a16:creationId xmlns:a16="http://schemas.microsoft.com/office/drawing/2014/main" id="{4D0098C6-0B1C-4BA4-832B-9C82124B77AE}"/>
              </a:ext>
            </a:extLst>
          </p:cNvPr>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1773009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grpSp>
        <p:nvGrpSpPr>
          <p:cNvPr id="12" name="Group 11">
            <a:extLst>
              <a:ext uri="{FF2B5EF4-FFF2-40B4-BE49-F238E27FC236}">
                <a16:creationId xmlns:a16="http://schemas.microsoft.com/office/drawing/2014/main" id="{94880078-D693-4EA1-97FE-883474A6C922}"/>
              </a:ext>
            </a:extLst>
          </p:cNvPr>
          <p:cNvGrpSpPr/>
          <p:nvPr/>
        </p:nvGrpSpPr>
        <p:grpSpPr>
          <a:xfrm>
            <a:off x="927398" y="12902559"/>
            <a:ext cx="23115799" cy="632791"/>
            <a:chOff x="641119" y="12441826"/>
            <a:chExt cx="23115799" cy="632791"/>
          </a:xfrm>
        </p:grpSpPr>
        <p:pic>
          <p:nvPicPr>
            <p:cNvPr id="14" name="Image" descr="Image">
              <a:extLst>
                <a:ext uri="{FF2B5EF4-FFF2-40B4-BE49-F238E27FC236}">
                  <a16:creationId xmlns:a16="http://schemas.microsoft.com/office/drawing/2014/main" id="{9AC2CA59-2BB2-4F66-AA4F-B1F2255A3B0A}"/>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5" name="Image" descr="Image">
              <a:extLst>
                <a:ext uri="{FF2B5EF4-FFF2-40B4-BE49-F238E27FC236}">
                  <a16:creationId xmlns:a16="http://schemas.microsoft.com/office/drawing/2014/main" id="{B288B2FD-1623-47DD-88C3-3669ACABBC84}"/>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7" name="ΣΧΕΔΙΟ ΑΝΑΚΑΜΨΗΣ ΚΑΙ ΑΝΘΕΚΤΙΚΟΤΗΤΑΣ">
              <a:extLst>
                <a:ext uri="{FF2B5EF4-FFF2-40B4-BE49-F238E27FC236}">
                  <a16:creationId xmlns:a16="http://schemas.microsoft.com/office/drawing/2014/main" id="{A8AFDED7-9B38-476E-B16C-254FCD53E76D}"/>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18" name="Picture 17">
            <a:extLst>
              <a:ext uri="{FF2B5EF4-FFF2-40B4-BE49-F238E27FC236}">
                <a16:creationId xmlns:a16="http://schemas.microsoft.com/office/drawing/2014/main" id="{3F7AFCE0-E900-49B2-AD7F-A458EE4D1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33965"/>
            <a:ext cx="4043414" cy="884818"/>
          </a:xfrm>
          <a:prstGeom prst="rect">
            <a:avLst/>
          </a:prstGeom>
        </p:spPr>
      </p:pic>
      <p:sp>
        <p:nvSpPr>
          <p:cNvPr id="19" name="Rectangle 18">
            <a:extLst>
              <a:ext uri="{FF2B5EF4-FFF2-40B4-BE49-F238E27FC236}">
                <a16:creationId xmlns:a16="http://schemas.microsoft.com/office/drawing/2014/main" id="{ABDC7706-FFDB-421C-84F5-2369AD0FA045}"/>
              </a:ext>
            </a:extLst>
          </p:cNvPr>
          <p:cNvSpPr/>
          <p:nvPr/>
        </p:nvSpPr>
        <p:spPr>
          <a:xfrm>
            <a:off x="1417035" y="3330975"/>
            <a:ext cx="10774965" cy="6363717"/>
          </a:xfrm>
          <a:prstGeom prst="rect">
            <a:avLst/>
          </a:prstGeom>
        </p:spPr>
        <p:txBody>
          <a:bodyPr wrap="square">
            <a:spAutoFit/>
          </a:bodyPr>
          <a:lstStyle/>
          <a:p>
            <a:pPr marL="571500" indent="-571500" algn="l">
              <a:buFont typeface="Wingdings" panose="05000000000000000000" pitchFamily="2" charset="2"/>
              <a:buChar char="v"/>
            </a:pPr>
            <a:r>
              <a:rPr lang="el-GR" sz="4000" b="1" spc="300" dirty="0">
                <a:solidFill>
                  <a:srgbClr val="5E5E5E"/>
                </a:solidFill>
                <a:latin typeface="Arial" panose="020B0604020202020204" pitchFamily="34" charset="0"/>
                <a:cs typeface="Arial" panose="020B0604020202020204" pitchFamily="34" charset="0"/>
              </a:rPr>
              <a:t>Μη Κερδοσκοπικοί Οργανισμοί</a:t>
            </a:r>
          </a:p>
          <a:p>
            <a:pPr algn="l"/>
            <a:endParaRPr lang="el-GR" sz="2800" b="1" spc="300" dirty="0">
              <a:solidFill>
                <a:srgbClr val="5E5E5E"/>
              </a:solidFill>
              <a:latin typeface="Arial" panose="020B0604020202020204" pitchFamily="34" charset="0"/>
              <a:cs typeface="Arial" panose="020B0604020202020204" pitchFamily="34" charset="0"/>
            </a:endParaRPr>
          </a:p>
          <a:p>
            <a:pPr algn="l"/>
            <a:r>
              <a:rPr lang="el-GR" sz="2800" b="0" spc="300" dirty="0">
                <a:solidFill>
                  <a:srgbClr val="5E5E5E"/>
                </a:solidFill>
                <a:latin typeface="Arial" panose="020B0604020202020204" pitchFamily="34" charset="0"/>
                <a:cs typeface="Arial" panose="020B0604020202020204" pitchFamily="34" charset="0"/>
              </a:rPr>
              <a:t>ΜΚΟ που δεν ασκούν οικονομική δραστηριότητα, εγγεγραμμένοι με μια από τις ακόλουθες μορφές: </a:t>
            </a:r>
          </a:p>
          <a:p>
            <a:pPr algn="l"/>
            <a:endParaRPr lang="el-GR" sz="2800" b="0" spc="300" dirty="0">
              <a:solidFill>
                <a:srgbClr val="5E5E5E"/>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q"/>
            </a:pPr>
            <a:r>
              <a:rPr lang="el-GR" sz="2800" b="0" spc="300" dirty="0">
                <a:solidFill>
                  <a:srgbClr val="5E5E5E"/>
                </a:solidFill>
                <a:latin typeface="Arial" panose="020B0604020202020204" pitchFamily="34" charset="0"/>
                <a:cs typeface="Arial" panose="020B0604020202020204" pitchFamily="34" charset="0"/>
              </a:rPr>
              <a:t>Αγαθοεργή Ιδρύματα που είναι εγγεγραμμένα με βάση τον περί Αγαθοεργών Ιδρυμάτων Νόμο, ή</a:t>
            </a:r>
          </a:p>
          <a:p>
            <a:pPr algn="l"/>
            <a:r>
              <a:rPr lang="el-GR" sz="2800" b="0" spc="300" dirty="0">
                <a:solidFill>
                  <a:srgbClr val="5E5E5E"/>
                </a:solidFill>
                <a:latin typeface="Arial" panose="020B0604020202020204" pitchFamily="34" charset="0"/>
                <a:cs typeface="Arial" panose="020B0604020202020204" pitchFamily="34" charset="0"/>
              </a:rPr>
              <a:t> </a:t>
            </a:r>
          </a:p>
          <a:p>
            <a:pPr marL="457200" indent="-457200" algn="l">
              <a:buFont typeface="Wingdings" panose="05000000000000000000" pitchFamily="2" charset="2"/>
              <a:buChar char="q"/>
            </a:pPr>
            <a:r>
              <a:rPr lang="el-GR" sz="2800" b="0" spc="300" dirty="0">
                <a:solidFill>
                  <a:srgbClr val="5E5E5E"/>
                </a:solidFill>
                <a:latin typeface="Arial" panose="020B0604020202020204" pitchFamily="34" charset="0"/>
                <a:cs typeface="Arial" panose="020B0604020202020204" pitchFamily="34" charset="0"/>
              </a:rPr>
              <a:t>Μοναστηριακές / εκκλησιαστικές αρχές, ή άλλες θρησκευτικές αρχές που αναγνωρίζονται από την Κυπριακή Δημοκρατία, για επενδύσεις σε μοναστηριακές μονάδες ή άλλους χώρους θρησκευτικής λατρείας, στους οποίους διαμένουν </a:t>
            </a:r>
            <a:br>
              <a:rPr lang="el-GR" sz="2800" b="0" spc="300" dirty="0">
                <a:solidFill>
                  <a:srgbClr val="5E5E5E"/>
                </a:solidFill>
                <a:latin typeface="Arial" panose="020B0604020202020204" pitchFamily="34" charset="0"/>
                <a:cs typeface="Arial" panose="020B0604020202020204" pitchFamily="34" charset="0"/>
              </a:rPr>
            </a:br>
            <a:r>
              <a:rPr lang="el-GR" sz="2800" b="0" spc="300" dirty="0">
                <a:solidFill>
                  <a:srgbClr val="5E5E5E"/>
                </a:solidFill>
                <a:latin typeface="Arial" panose="020B0604020202020204" pitchFamily="34" charset="0"/>
                <a:cs typeface="Arial" panose="020B0604020202020204" pitchFamily="34" charset="0"/>
              </a:rPr>
              <a:t>σε μόνιμη βάση μοναχοί/μοναχές. </a:t>
            </a:r>
          </a:p>
        </p:txBody>
      </p:sp>
      <p:pic>
        <p:nvPicPr>
          <p:cNvPr id="2050" name="Picture 2" descr="Global Branding And The Non-Profit Organization - Brand2Global">
            <a:extLst>
              <a:ext uri="{FF2B5EF4-FFF2-40B4-BE49-F238E27FC236}">
                <a16:creationId xmlns:a16="http://schemas.microsoft.com/office/drawing/2014/main" id="{8A353193-4A33-42D5-BD08-A7985B816E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8092" y="3133680"/>
            <a:ext cx="11668570" cy="6561012"/>
          </a:xfrm>
          <a:prstGeom prst="rect">
            <a:avLst/>
          </a:prstGeom>
          <a:noFill/>
          <a:extLst>
            <a:ext uri="{909E8E84-426E-40DD-AFC4-6F175D3DCCD1}">
              <a14:hiddenFill xmlns:a14="http://schemas.microsoft.com/office/drawing/2010/main">
                <a:solidFill>
                  <a:srgbClr val="FFFFFF"/>
                </a:solidFill>
              </a14:hiddenFill>
            </a:ext>
          </a:extLst>
        </p:spPr>
      </p:pic>
      <p:sp>
        <p:nvSpPr>
          <p:cNvPr id="11" name="THE TITLE IS HERE">
            <a:extLst>
              <a:ext uri="{FF2B5EF4-FFF2-40B4-BE49-F238E27FC236}">
                <a16:creationId xmlns:a16="http://schemas.microsoft.com/office/drawing/2014/main" id="{EF782431-ED72-495A-9D7D-C85AB689179C}"/>
              </a:ext>
            </a:extLst>
          </p:cNvPr>
          <p:cNvSpPr txBox="1"/>
          <p:nvPr/>
        </p:nvSpPr>
        <p:spPr>
          <a:xfrm>
            <a:off x="1375002" y="869535"/>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a:t>ΔΙΚΑΙΟΥΧΟΙ</a:t>
            </a:r>
            <a:r>
              <a:rPr lang="en-US" sz="6600" dirty="0"/>
              <a:t> - </a:t>
            </a:r>
            <a:r>
              <a:rPr lang="en-US" sz="6600" dirty="0" err="1"/>
              <a:t>mko</a:t>
            </a:r>
            <a:endParaRPr sz="6600" dirty="0"/>
          </a:p>
        </p:txBody>
      </p:sp>
      <p:sp>
        <p:nvSpPr>
          <p:cNvPr id="2" name="Slide Number Placeholder 1">
            <a:extLst>
              <a:ext uri="{FF2B5EF4-FFF2-40B4-BE49-F238E27FC236}">
                <a16:creationId xmlns:a16="http://schemas.microsoft.com/office/drawing/2014/main" id="{4B6B550E-2FEE-410B-AD89-C9571937D73C}"/>
              </a:ext>
            </a:extLst>
          </p:cNvPr>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2974365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27728" y="11986238"/>
            <a:ext cx="6035270" cy="1310516"/>
          </a:xfrm>
          <a:prstGeom prst="rect">
            <a:avLst/>
          </a:prstGeom>
        </p:spPr>
      </p:pic>
      <p:sp>
        <p:nvSpPr>
          <p:cNvPr id="11" name="THE TITLE IS HERE"/>
          <p:cNvSpPr txBox="1"/>
          <p:nvPr/>
        </p:nvSpPr>
        <p:spPr>
          <a:xfrm>
            <a:off x="1319209" y="566614"/>
            <a:ext cx="203200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Προϋποθεσεισ</a:t>
            </a:r>
            <a:r>
              <a:rPr lang="el-GR" sz="6600" dirty="0"/>
              <a:t> </a:t>
            </a:r>
            <a:r>
              <a:rPr lang="el-GR" sz="6600" dirty="0" err="1"/>
              <a:t>συμμετοχησ</a:t>
            </a:r>
            <a:endParaRPr lang="el-GR" sz="6600" dirty="0"/>
          </a:p>
        </p:txBody>
      </p:sp>
      <p:grpSp>
        <p:nvGrpSpPr>
          <p:cNvPr id="12" name="Group 11">
            <a:extLst>
              <a:ext uri="{FF2B5EF4-FFF2-40B4-BE49-F238E27FC236}">
                <a16:creationId xmlns:a16="http://schemas.microsoft.com/office/drawing/2014/main" id="{D8C82267-1D59-4719-B100-3784880D205D}"/>
              </a:ext>
            </a:extLst>
          </p:cNvPr>
          <p:cNvGrpSpPr/>
          <p:nvPr/>
        </p:nvGrpSpPr>
        <p:grpSpPr>
          <a:xfrm>
            <a:off x="927398" y="12935810"/>
            <a:ext cx="23115799" cy="632791"/>
            <a:chOff x="641119" y="12441826"/>
            <a:chExt cx="23115799" cy="632791"/>
          </a:xfrm>
        </p:grpSpPr>
        <p:pic>
          <p:nvPicPr>
            <p:cNvPr id="17" name="Image" descr="Image">
              <a:extLst>
                <a:ext uri="{FF2B5EF4-FFF2-40B4-BE49-F238E27FC236}">
                  <a16:creationId xmlns:a16="http://schemas.microsoft.com/office/drawing/2014/main" id="{B57B970F-B4AB-493D-A925-2C96CAB20C79}"/>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8" name="Image" descr="Image">
              <a:extLst>
                <a:ext uri="{FF2B5EF4-FFF2-40B4-BE49-F238E27FC236}">
                  <a16:creationId xmlns:a16="http://schemas.microsoft.com/office/drawing/2014/main" id="{E2BD5797-CEE5-489E-B224-E16954897365}"/>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9" name="ΣΧΕΔΙΟ ΑΝΑΚΑΜΨΗΣ ΚΑΙ ΑΝΘΕΚΤΙΚΟΤΗΤΑΣ">
              <a:extLst>
                <a:ext uri="{FF2B5EF4-FFF2-40B4-BE49-F238E27FC236}">
                  <a16:creationId xmlns:a16="http://schemas.microsoft.com/office/drawing/2014/main" id="{CBD5F119-60EC-4E26-9210-27D640BAEFEF}"/>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0" name="Picture 19">
            <a:extLst>
              <a:ext uri="{FF2B5EF4-FFF2-40B4-BE49-F238E27FC236}">
                <a16:creationId xmlns:a16="http://schemas.microsoft.com/office/drawing/2014/main" id="{84FE2672-00E9-4977-BD1A-8B6ED809D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683841"/>
            <a:ext cx="4043414" cy="884818"/>
          </a:xfrm>
          <a:prstGeom prst="rect">
            <a:avLst/>
          </a:prstGeom>
        </p:spPr>
      </p:pic>
      <p:sp>
        <p:nvSpPr>
          <p:cNvPr id="22" name="Rectangle 21">
            <a:extLst>
              <a:ext uri="{FF2B5EF4-FFF2-40B4-BE49-F238E27FC236}">
                <a16:creationId xmlns:a16="http://schemas.microsoft.com/office/drawing/2014/main" id="{11C73540-4384-40F5-A437-5DA0379D87B0}"/>
              </a:ext>
            </a:extLst>
          </p:cNvPr>
          <p:cNvSpPr/>
          <p:nvPr/>
        </p:nvSpPr>
        <p:spPr>
          <a:xfrm>
            <a:off x="1403004" y="1956716"/>
            <a:ext cx="12655896" cy="9864239"/>
          </a:xfrm>
          <a:prstGeom prst="rect">
            <a:avLst/>
          </a:prstGeom>
        </p:spPr>
        <p:txBody>
          <a:bodyPr wrap="square">
            <a:spAutoFit/>
          </a:bodyPr>
          <a:lstStyle/>
          <a:p>
            <a:pPr marL="571500" indent="-571500" algn="l">
              <a:spcAft>
                <a:spcPts val="600"/>
              </a:spcAft>
              <a:buFont typeface="Wingdings" panose="05000000000000000000" pitchFamily="2" charset="2"/>
              <a:buChar char="v"/>
            </a:pPr>
            <a:r>
              <a:rPr lang="el-GR" sz="3200" spc="300" dirty="0" err="1">
                <a:solidFill>
                  <a:srgbClr val="5E5E5E"/>
                </a:solidFill>
                <a:latin typeface="Arial" panose="020B0604020202020204" pitchFamily="34" charset="0"/>
                <a:cs typeface="Arial" panose="020B0604020202020204" pitchFamily="34" charset="0"/>
              </a:rPr>
              <a:t>Αιτητής</a:t>
            </a:r>
            <a:r>
              <a:rPr lang="el-GR" sz="3200" spc="300" dirty="0">
                <a:solidFill>
                  <a:srgbClr val="5E5E5E"/>
                </a:solidFill>
                <a:latin typeface="Arial" panose="020B0604020202020204" pitchFamily="34" charset="0"/>
                <a:cs typeface="Arial" panose="020B0604020202020204" pitchFamily="34" charset="0"/>
              </a:rPr>
              <a:t>:</a:t>
            </a:r>
          </a:p>
          <a:p>
            <a:pPr marL="457200" indent="-457200" algn="l">
              <a:lnSpc>
                <a:spcPct val="150000"/>
              </a:lnSpc>
              <a:buFont typeface="Wingdings" panose="05000000000000000000" pitchFamily="2" charset="2"/>
              <a:buChar char="q"/>
            </a:pPr>
            <a:r>
              <a:rPr lang="el-GR" sz="2400" spc="300" dirty="0">
                <a:solidFill>
                  <a:srgbClr val="5E5E5E"/>
                </a:solidFill>
                <a:latin typeface="Arial" panose="020B0604020202020204" pitchFamily="34" charset="0"/>
                <a:cs typeface="Arial" panose="020B0604020202020204" pitchFamily="34" charset="0"/>
              </a:rPr>
              <a:t>Να εμπίπτει στους δικαιούχους </a:t>
            </a:r>
            <a:r>
              <a:rPr lang="el-GR" sz="2400" b="0" spc="300" dirty="0">
                <a:solidFill>
                  <a:srgbClr val="5E5E5E"/>
                </a:solidFill>
                <a:latin typeface="Arial" panose="020B0604020202020204" pitchFamily="34" charset="0"/>
                <a:cs typeface="Arial" panose="020B0604020202020204" pitchFamily="34" charset="0"/>
              </a:rPr>
              <a:t>και οι δραστηριότητες του να μην περιλαμβάνονται στη λίστα αποκλεισμού.</a:t>
            </a:r>
          </a:p>
          <a:p>
            <a:pPr marL="457200" indent="-457200" algn="l">
              <a:lnSpc>
                <a:spcPct val="150000"/>
              </a:lnSpc>
              <a:buFont typeface="Wingdings" panose="05000000000000000000" pitchFamily="2" charset="2"/>
              <a:buChar char="q"/>
            </a:pPr>
            <a:r>
              <a:rPr lang="el-GR" sz="2400" spc="300" dirty="0">
                <a:solidFill>
                  <a:srgbClr val="5E5E5E"/>
                </a:solidFill>
                <a:latin typeface="Arial" panose="020B0604020202020204" pitchFamily="34" charset="0"/>
                <a:cs typeface="Arial" panose="020B0604020202020204" pitchFamily="34" charset="0"/>
              </a:rPr>
              <a:t>Να μην εμπίπτει στις προβληματικές επιχειρήσεις </a:t>
            </a:r>
            <a:r>
              <a:rPr lang="el-GR" sz="2400" b="0" spc="300" dirty="0">
                <a:solidFill>
                  <a:srgbClr val="5E5E5E"/>
                </a:solidFill>
                <a:latin typeface="Arial" panose="020B0604020202020204" pitchFamily="34" charset="0"/>
                <a:cs typeface="Arial" panose="020B0604020202020204" pitchFamily="34" charset="0"/>
              </a:rPr>
              <a:t>με βάση τις σχετικές κατευθυντήριες γραμμές της</a:t>
            </a:r>
            <a:r>
              <a:rPr lang="en-US" sz="2400" b="0" spc="300" dirty="0">
                <a:solidFill>
                  <a:srgbClr val="5E5E5E"/>
                </a:solidFill>
                <a:latin typeface="Arial" panose="020B0604020202020204" pitchFamily="34" charset="0"/>
                <a:cs typeface="Arial" panose="020B0604020202020204" pitchFamily="34" charset="0"/>
              </a:rPr>
              <a:t> </a:t>
            </a:r>
            <a:r>
              <a:rPr lang="el-GR" sz="2400" b="0" spc="300" dirty="0">
                <a:solidFill>
                  <a:srgbClr val="5E5E5E"/>
                </a:solidFill>
                <a:latin typeface="Arial" panose="020B0604020202020204" pitchFamily="34" charset="0"/>
                <a:cs typeface="Arial" panose="020B0604020202020204" pitchFamily="34" charset="0"/>
              </a:rPr>
              <a:t>ΕΕ</a:t>
            </a:r>
            <a:r>
              <a:rPr lang="en-US" sz="2400" b="0" spc="300" dirty="0">
                <a:solidFill>
                  <a:srgbClr val="5E5E5E"/>
                </a:solidFill>
                <a:latin typeface="Arial" panose="020B0604020202020204" pitchFamily="34" charset="0"/>
                <a:cs typeface="Arial" panose="020B0604020202020204" pitchFamily="34" charset="0"/>
              </a:rPr>
              <a:t>.</a:t>
            </a:r>
            <a:endParaRPr lang="el-GR" sz="2400" b="0" spc="300" dirty="0">
              <a:solidFill>
                <a:srgbClr val="5E5E5E"/>
              </a:solidFill>
              <a:latin typeface="Arial" panose="020B0604020202020204" pitchFamily="34" charset="0"/>
              <a:cs typeface="Arial" panose="020B0604020202020204" pitchFamily="34" charset="0"/>
            </a:endParaRPr>
          </a:p>
          <a:p>
            <a:pPr algn="l"/>
            <a:endParaRPr lang="el-GR" sz="3200" b="0" spc="300" dirty="0">
              <a:solidFill>
                <a:srgbClr val="5E5E5E"/>
              </a:solidFill>
              <a:latin typeface="Arial" panose="020B0604020202020204" pitchFamily="34" charset="0"/>
              <a:cs typeface="Arial" panose="020B0604020202020204" pitchFamily="34" charset="0"/>
            </a:endParaRPr>
          </a:p>
          <a:p>
            <a:pPr marL="342900" indent="-342900" algn="l">
              <a:spcAft>
                <a:spcPts val="600"/>
              </a:spcAft>
              <a:buFont typeface="Wingdings" panose="05000000000000000000" pitchFamily="2" charset="2"/>
              <a:buChar char="v"/>
            </a:pPr>
            <a:r>
              <a:rPr lang="en-US" sz="2800" spc="300" dirty="0">
                <a:solidFill>
                  <a:srgbClr val="5E5E5E"/>
                </a:solidFill>
                <a:latin typeface="Arial" panose="020B0604020202020204" pitchFamily="34" charset="0"/>
                <a:cs typeface="Arial" panose="020B0604020202020204" pitchFamily="34" charset="0"/>
              </a:rPr>
              <a:t> </a:t>
            </a:r>
            <a:r>
              <a:rPr lang="el-GR" sz="3200" spc="300" dirty="0">
                <a:solidFill>
                  <a:srgbClr val="5E5E5E"/>
                </a:solidFill>
                <a:latin typeface="Arial" panose="020B0604020202020204" pitchFamily="34" charset="0"/>
                <a:cs typeface="Arial" panose="020B0604020202020204" pitchFamily="34" charset="0"/>
              </a:rPr>
              <a:t>Κτήρια στα οποία θα γίνουν οι επενδύσεις:</a:t>
            </a:r>
          </a:p>
          <a:p>
            <a:pPr marL="342900"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Να </a:t>
            </a:r>
            <a:r>
              <a:rPr lang="el-GR" sz="2400" spc="300" dirty="0">
                <a:solidFill>
                  <a:srgbClr val="5E5E5E"/>
                </a:solidFill>
                <a:latin typeface="Arial" panose="020B0604020202020204" pitchFamily="34" charset="0"/>
                <a:cs typeface="Arial" panose="020B0604020202020204" pitchFamily="34" charset="0"/>
              </a:rPr>
              <a:t>ανήκουν</a:t>
            </a:r>
            <a:r>
              <a:rPr lang="el-GR" sz="2400" b="0" spc="300" dirty="0">
                <a:solidFill>
                  <a:srgbClr val="5E5E5E"/>
                </a:solidFill>
                <a:latin typeface="Arial" panose="020B0604020202020204" pitchFamily="34" charset="0"/>
                <a:cs typeface="Arial" panose="020B0604020202020204" pitchFamily="34" charset="0"/>
              </a:rPr>
              <a:t> ή να </a:t>
            </a:r>
            <a:r>
              <a:rPr lang="el-GR" sz="2400" spc="300" dirty="0">
                <a:solidFill>
                  <a:srgbClr val="5E5E5E"/>
                </a:solidFill>
                <a:latin typeface="Arial" panose="020B0604020202020204" pitchFamily="34" charset="0"/>
                <a:cs typeface="Arial" panose="020B0604020202020204" pitchFamily="34" charset="0"/>
              </a:rPr>
              <a:t>χρησιμοποιούνται</a:t>
            </a:r>
            <a:r>
              <a:rPr lang="el-GR" sz="2400" b="0" spc="300" dirty="0">
                <a:solidFill>
                  <a:srgbClr val="5E5E5E"/>
                </a:solidFill>
                <a:latin typeface="Arial" panose="020B0604020202020204" pitchFamily="34" charset="0"/>
                <a:cs typeface="Arial" panose="020B0604020202020204" pitchFamily="34" charset="0"/>
              </a:rPr>
              <a:t> από τους δικαιούχους.</a:t>
            </a:r>
          </a:p>
          <a:p>
            <a:pPr marL="342900"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Να είναι </a:t>
            </a:r>
            <a:r>
              <a:rPr lang="el-GR" sz="2400" spc="300" dirty="0">
                <a:solidFill>
                  <a:srgbClr val="5E5E5E"/>
                </a:solidFill>
                <a:latin typeface="Arial" panose="020B0604020202020204" pitchFamily="34" charset="0"/>
                <a:cs typeface="Arial" panose="020B0604020202020204" pitchFamily="34" charset="0"/>
              </a:rPr>
              <a:t>υφιστάμενα</a:t>
            </a:r>
            <a:r>
              <a:rPr lang="el-GR" sz="2400" b="0" spc="300" dirty="0">
                <a:solidFill>
                  <a:srgbClr val="5E5E5E"/>
                </a:solidFill>
                <a:latin typeface="Arial" panose="020B0604020202020204" pitchFamily="34" charset="0"/>
                <a:cs typeface="Arial" panose="020B0604020202020204" pitchFamily="34" charset="0"/>
              </a:rPr>
              <a:t>.</a:t>
            </a:r>
          </a:p>
          <a:p>
            <a:pPr marL="342900"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Η αίτηση </a:t>
            </a:r>
            <a:r>
              <a:rPr lang="el-GR" sz="2400" spc="300" dirty="0">
                <a:solidFill>
                  <a:srgbClr val="5E5E5E"/>
                </a:solidFill>
                <a:latin typeface="Arial" panose="020B0604020202020204" pitchFamily="34" charset="0"/>
                <a:cs typeface="Arial" panose="020B0604020202020204" pitchFamily="34" charset="0"/>
              </a:rPr>
              <a:t>για την αρχική </a:t>
            </a:r>
            <a:r>
              <a:rPr lang="el-GR" sz="2400" b="0" spc="300" dirty="0">
                <a:solidFill>
                  <a:srgbClr val="5E5E5E"/>
                </a:solidFill>
                <a:latin typeface="Arial" panose="020B0604020202020204" pitchFamily="34" charset="0"/>
                <a:cs typeface="Arial" panose="020B0604020202020204" pitchFamily="34" charset="0"/>
              </a:rPr>
              <a:t>τους πολεοδομική άδεια/άδεια οικοδομής </a:t>
            </a:r>
            <a:br>
              <a:rPr lang="en-US" sz="2400" b="0" spc="300" dirty="0">
                <a:solidFill>
                  <a:srgbClr val="5E5E5E"/>
                </a:solidFill>
                <a:latin typeface="Arial" panose="020B0604020202020204" pitchFamily="34" charset="0"/>
                <a:cs typeface="Arial" panose="020B0604020202020204" pitchFamily="34" charset="0"/>
              </a:rPr>
            </a:br>
            <a:r>
              <a:rPr lang="el-GR" sz="2400" b="0" spc="300" dirty="0">
                <a:solidFill>
                  <a:srgbClr val="5E5E5E"/>
                </a:solidFill>
                <a:latin typeface="Arial" panose="020B0604020202020204" pitchFamily="34" charset="0"/>
                <a:cs typeface="Arial" panose="020B0604020202020204" pitchFamily="34" charset="0"/>
              </a:rPr>
              <a:t>να έχει εκδοθεί πριν από τις </a:t>
            </a:r>
            <a:r>
              <a:rPr lang="el-GR" sz="2400" spc="300" dirty="0">
                <a:solidFill>
                  <a:srgbClr val="5E5E5E"/>
                </a:solidFill>
                <a:latin typeface="Arial" panose="020B0604020202020204" pitchFamily="34" charset="0"/>
                <a:cs typeface="Arial" panose="020B0604020202020204" pitchFamily="34" charset="0"/>
              </a:rPr>
              <a:t>21/12/2007</a:t>
            </a:r>
            <a:r>
              <a:rPr lang="el-GR" sz="2400" b="0" spc="300" dirty="0">
                <a:solidFill>
                  <a:srgbClr val="5E5E5E"/>
                </a:solidFill>
                <a:latin typeface="Arial" panose="020B0604020202020204" pitchFamily="34" charset="0"/>
                <a:cs typeface="Arial" panose="020B0604020202020204" pitchFamily="34" charset="0"/>
              </a:rPr>
              <a:t>.</a:t>
            </a:r>
          </a:p>
          <a:p>
            <a:pPr algn="l"/>
            <a:endParaRPr lang="el-GR" sz="3200" b="0" spc="300" dirty="0">
              <a:solidFill>
                <a:srgbClr val="5E5E5E"/>
              </a:solidFill>
              <a:latin typeface="Arial" panose="020B0604020202020204" pitchFamily="34" charset="0"/>
              <a:cs typeface="Arial" panose="020B0604020202020204" pitchFamily="34" charset="0"/>
            </a:endParaRPr>
          </a:p>
          <a:p>
            <a:pPr marL="571500" indent="-571500" algn="l">
              <a:spcAft>
                <a:spcPts val="600"/>
              </a:spcAft>
              <a:buFont typeface="Wingdings" panose="05000000000000000000" pitchFamily="2" charset="2"/>
              <a:buChar char="v"/>
            </a:pPr>
            <a:r>
              <a:rPr lang="el-GR" sz="3200" spc="300" dirty="0">
                <a:solidFill>
                  <a:srgbClr val="5E5E5E"/>
                </a:solidFill>
                <a:latin typeface="Arial" panose="020B0604020202020204" pitchFamily="34" charset="0"/>
                <a:cs typeface="Arial" panose="020B0604020202020204" pitchFamily="34" charset="0"/>
              </a:rPr>
              <a:t>Επενδύσεις:</a:t>
            </a:r>
          </a:p>
          <a:p>
            <a:pPr marL="342900" lvl="1"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Να </a:t>
            </a:r>
            <a:r>
              <a:rPr lang="el-GR" sz="2400" spc="300" dirty="0">
                <a:solidFill>
                  <a:srgbClr val="5E5E5E"/>
                </a:solidFill>
                <a:latin typeface="Arial" panose="020B0604020202020204" pitchFamily="34" charset="0"/>
                <a:cs typeface="Arial" panose="020B0604020202020204" pitchFamily="34" charset="0"/>
              </a:rPr>
              <a:t>εμπίπτουν στις επιλέξιμες δαπάνες </a:t>
            </a:r>
            <a:r>
              <a:rPr lang="el-GR" sz="2400" b="0" spc="300" dirty="0">
                <a:solidFill>
                  <a:srgbClr val="5E5E5E"/>
                </a:solidFill>
                <a:latin typeface="Arial" panose="020B0604020202020204" pitchFamily="34" charset="0"/>
                <a:cs typeface="Arial" panose="020B0604020202020204" pitchFamily="34" charset="0"/>
              </a:rPr>
              <a:t>του Σχεδίου.</a:t>
            </a:r>
          </a:p>
          <a:p>
            <a:pPr marL="342900"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Να </a:t>
            </a:r>
            <a:r>
              <a:rPr lang="el-GR" sz="2400" spc="300" dirty="0">
                <a:solidFill>
                  <a:srgbClr val="5E5E5E"/>
                </a:solidFill>
                <a:latin typeface="Arial" panose="020B0604020202020204" pitchFamily="34" charset="0"/>
                <a:cs typeface="Arial" panose="020B0604020202020204" pitchFamily="34" charset="0"/>
              </a:rPr>
              <a:t>μην έχουν εγκριθεί για επιχορήγηση </a:t>
            </a:r>
            <a:r>
              <a:rPr lang="el-GR" sz="2400" b="0" spc="300" dirty="0">
                <a:solidFill>
                  <a:srgbClr val="5E5E5E"/>
                </a:solidFill>
                <a:latin typeface="Arial" panose="020B0604020202020204" pitchFamily="34" charset="0"/>
                <a:cs typeface="Arial" panose="020B0604020202020204" pitchFamily="34" charset="0"/>
              </a:rPr>
              <a:t>από οποιοδήποτε άλλο Σχέδιο.</a:t>
            </a:r>
          </a:p>
          <a:p>
            <a:pPr marL="342900" indent="-342900" algn="l">
              <a:lnSpc>
                <a:spcPct val="150000"/>
              </a:lnSpc>
              <a:buFont typeface="Wingdings" panose="05000000000000000000" pitchFamily="2" charset="2"/>
              <a:buChar char="q"/>
            </a:pPr>
            <a:r>
              <a:rPr lang="el-GR" sz="2400" b="0" spc="300" dirty="0">
                <a:solidFill>
                  <a:srgbClr val="5E5E5E"/>
                </a:solidFill>
                <a:latin typeface="Arial" panose="020B0604020202020204" pitchFamily="34" charset="0"/>
                <a:cs typeface="Arial" panose="020B0604020202020204" pitchFamily="34" charset="0"/>
              </a:rPr>
              <a:t>Να </a:t>
            </a:r>
            <a:r>
              <a:rPr lang="el-GR" sz="2400" spc="300" dirty="0">
                <a:solidFill>
                  <a:srgbClr val="5E5E5E"/>
                </a:solidFill>
                <a:latin typeface="Arial" panose="020B0604020202020204" pitchFamily="34" charset="0"/>
                <a:cs typeface="Arial" panose="020B0604020202020204" pitchFamily="34" charset="0"/>
              </a:rPr>
              <a:t>υλοποιηθούν μετά την ημερομηνία υποβολής αίτησης.</a:t>
            </a:r>
          </a:p>
          <a:p>
            <a:pPr algn="l"/>
            <a:endParaRPr lang="el-GR" sz="2800" b="0" spc="300" dirty="0">
              <a:solidFill>
                <a:srgbClr val="5E5E5E"/>
              </a:solidFill>
              <a:latin typeface="Arial" panose="020B0604020202020204" pitchFamily="34" charset="0"/>
              <a:cs typeface="Arial" panose="020B0604020202020204" pitchFamily="34" charset="0"/>
            </a:endParaRPr>
          </a:p>
        </p:txBody>
      </p:sp>
      <p:pic>
        <p:nvPicPr>
          <p:cNvPr id="3074" name="Picture 2" descr="Why Is LED Lighting More Efficient? | REenergizeCO | Denver">
            <a:extLst>
              <a:ext uri="{FF2B5EF4-FFF2-40B4-BE49-F238E27FC236}">
                <a16:creationId xmlns:a16="http://schemas.microsoft.com/office/drawing/2014/main" id="{1CDCAB58-FC52-4193-9A93-3033A20A98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66678" y="3393860"/>
            <a:ext cx="12834548" cy="671674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38DE2CA-1079-4485-B6B4-D3C717BB8469}"/>
              </a:ext>
            </a:extLst>
          </p:cNvPr>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8528454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8F38F0-0720-4923-88E8-6460C6560E2D}"/>
              </a:ext>
            </a:extLst>
          </p:cNvPr>
          <p:cNvGrpSpPr/>
          <p:nvPr/>
        </p:nvGrpSpPr>
        <p:grpSpPr>
          <a:xfrm>
            <a:off x="927399" y="12819434"/>
            <a:ext cx="22927164" cy="632791"/>
            <a:chOff x="641119" y="12441826"/>
            <a:chExt cx="23115799" cy="632791"/>
          </a:xfrm>
        </p:grpSpPr>
        <p:pic>
          <p:nvPicPr>
            <p:cNvPr id="15" name="Image" descr="Image">
              <a:extLst>
                <a:ext uri="{FF2B5EF4-FFF2-40B4-BE49-F238E27FC236}">
                  <a16:creationId xmlns:a16="http://schemas.microsoft.com/office/drawing/2014/main" id="{5E1DE3C6-FD45-4955-B2D4-B353B992A3C2}"/>
                </a:ext>
              </a:extLst>
            </p:cNvPr>
            <p:cNvPicPr>
              <a:picLocks noChangeAspect="1"/>
            </p:cNvPicPr>
            <p:nvPr/>
          </p:nvPicPr>
          <p:blipFill>
            <a:blip r:embed="rId3"/>
            <a:stretch>
              <a:fillRect/>
            </a:stretch>
          </p:blipFill>
          <p:spPr>
            <a:xfrm>
              <a:off x="660273" y="12968851"/>
              <a:ext cx="23063455" cy="105766"/>
            </a:xfrm>
            <a:prstGeom prst="rect">
              <a:avLst/>
            </a:prstGeom>
            <a:ln w="12700">
              <a:miter lim="400000"/>
            </a:ln>
          </p:spPr>
        </p:pic>
        <p:pic>
          <p:nvPicPr>
            <p:cNvPr id="16" name="Image" descr="Image">
              <a:extLst>
                <a:ext uri="{FF2B5EF4-FFF2-40B4-BE49-F238E27FC236}">
                  <a16:creationId xmlns:a16="http://schemas.microsoft.com/office/drawing/2014/main" id="{4F8668ED-0E0C-46D9-8386-4A1309E67560}"/>
                </a:ext>
              </a:extLst>
            </p:cNvPr>
            <p:cNvPicPr>
              <a:picLocks noChangeAspect="1"/>
            </p:cNvPicPr>
            <p:nvPr/>
          </p:nvPicPr>
          <p:blipFill>
            <a:blip r:embed="rId4"/>
            <a:stretch>
              <a:fillRect/>
            </a:stretch>
          </p:blipFill>
          <p:spPr>
            <a:xfrm>
              <a:off x="641119" y="12441826"/>
              <a:ext cx="4000395" cy="408890"/>
            </a:xfrm>
            <a:prstGeom prst="rect">
              <a:avLst/>
            </a:prstGeom>
            <a:ln w="12700">
              <a:miter lim="400000"/>
            </a:ln>
          </p:spPr>
        </p:pic>
        <p:sp>
          <p:nvSpPr>
            <p:cNvPr id="17" name="ΣΧΕΔΙΟ ΑΝΑΚΑΜΨΗΣ ΚΑΙ ΑΝΘΕΚΤΙΚΟΤΗΤΑΣ">
              <a:extLst>
                <a:ext uri="{FF2B5EF4-FFF2-40B4-BE49-F238E27FC236}">
                  <a16:creationId xmlns:a16="http://schemas.microsoft.com/office/drawing/2014/main" id="{55B3BA90-DD83-4C27-AD78-2C56399DA459}"/>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946553" y="2462495"/>
            <a:ext cx="12170932" cy="8472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Wingdings" panose="05000000000000000000" pitchFamily="2" charset="2"/>
              <a:buChar char="v"/>
            </a:pPr>
            <a:r>
              <a:rPr lang="el-GR" sz="3200" b="1" dirty="0"/>
              <a:t>Το υπόλοιπο ποσό πέραν της δημόσιας χρηματοδότησης </a:t>
            </a:r>
            <a:r>
              <a:rPr lang="el-GR" sz="3200" dirty="0"/>
              <a:t>(δηλαδή της χορηγίας) για την κάλυψη του συνολικού προϋπολογισμού, θεωρείται ίδια συμμετοχή για την υλοποίηση του έργου και </a:t>
            </a:r>
            <a:r>
              <a:rPr lang="el-GR" sz="3200" b="1" dirty="0"/>
              <a:t>θα πρέπει να τεκμηριώνεται κατά το στάδιο υποβολής της αίτησης</a:t>
            </a:r>
            <a:r>
              <a:rPr lang="el-GR" sz="3200" dirty="0"/>
              <a:t>.</a:t>
            </a:r>
          </a:p>
          <a:p>
            <a:pPr marL="457200" indent="-457200">
              <a:buFont typeface="Wingdings" panose="05000000000000000000" pitchFamily="2" charset="2"/>
              <a:buChar char="v"/>
            </a:pPr>
            <a:endParaRPr lang="el-GR" sz="3200" dirty="0"/>
          </a:p>
          <a:p>
            <a:pPr marL="457200" indent="-457200">
              <a:buFont typeface="Wingdings" panose="05000000000000000000" pitchFamily="2" charset="2"/>
              <a:buChar char="v"/>
            </a:pPr>
            <a:r>
              <a:rPr lang="el-GR" sz="3200" dirty="0"/>
              <a:t>Η ίδια συμμετοχή θα αποδεικνύεται από επίσημα στοιχεία που θα υποβάλλονται:</a:t>
            </a:r>
          </a:p>
          <a:p>
            <a:pPr marL="457200" indent="-457200">
              <a:buFont typeface="Wingdings" panose="05000000000000000000" pitchFamily="2" charset="2"/>
              <a:buChar char="q"/>
            </a:pPr>
            <a:r>
              <a:rPr lang="el-GR" sz="2800" dirty="0"/>
              <a:t>Λογαριασμοί καταθέσεων, επιστολή/βεβαίωση τράπεζας που να τεκμηριώνει το διαθέσιμο υπόλοιπο κτλ., στο όνομα της επιχείρησης </a:t>
            </a:r>
            <a:br>
              <a:rPr lang="el-GR" sz="2800" dirty="0"/>
            </a:br>
            <a:r>
              <a:rPr lang="el-GR" sz="2800" dirty="0"/>
              <a:t>ή των μετόχων. </a:t>
            </a:r>
          </a:p>
          <a:p>
            <a:pPr marL="457200" indent="-457200">
              <a:buFont typeface="Wingdings" panose="05000000000000000000" pitchFamily="2" charset="2"/>
              <a:buChar char="q"/>
            </a:pPr>
            <a:r>
              <a:rPr lang="el-GR" sz="2800" dirty="0"/>
              <a:t>Επιστολή ή/και βεβαίωση χρηματοπιστωτικού ιδρύματος για έγκριση χρηματοδότησης του επιχειρηματικού σχεδίου.</a:t>
            </a:r>
          </a:p>
          <a:p>
            <a:endParaRPr lang="el-GR" dirty="0"/>
          </a:p>
        </p:txBody>
      </p:sp>
      <p:sp>
        <p:nvSpPr>
          <p:cNvPr id="278" name="THE TITLE IS HERE"/>
          <p:cNvSpPr txBox="1"/>
          <p:nvPr/>
        </p:nvSpPr>
        <p:spPr>
          <a:xfrm>
            <a:off x="946552" y="1013718"/>
            <a:ext cx="1960699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Ιδια</a:t>
            </a:r>
            <a:r>
              <a:rPr lang="el-GR" sz="6600" dirty="0"/>
              <a:t> </a:t>
            </a:r>
            <a:r>
              <a:rPr lang="el-GR" sz="6600" dirty="0" err="1"/>
              <a:t>συμμετοχη</a:t>
            </a:r>
            <a:endParaRPr sz="6600" dirty="0"/>
          </a:p>
        </p:txBody>
      </p:sp>
      <p:sp>
        <p:nvSpPr>
          <p:cNvPr id="21" name="Slide Number Placeholder 3">
            <a:extLst>
              <a:ext uri="{FF2B5EF4-FFF2-40B4-BE49-F238E27FC236}">
                <a16:creationId xmlns:a16="http://schemas.microsoft.com/office/drawing/2014/main" id="{EF984919-E50C-4013-AFD1-3AC9F0573468}"/>
              </a:ext>
            </a:extLst>
          </p:cNvPr>
          <p:cNvSpPr>
            <a:spLocks noGrp="1"/>
          </p:cNvSpPr>
          <p:nvPr>
            <p:ph type="sldNum" sz="quarter" idx="2"/>
          </p:nvPr>
        </p:nvSpPr>
        <p:spPr>
          <a:xfrm>
            <a:off x="23854562" y="13233289"/>
            <a:ext cx="453238" cy="461059"/>
          </a:xfrm>
        </p:spPr>
        <p:txBody>
          <a:bodyPr/>
          <a:lstStyle/>
          <a:p>
            <a:fld id="{86CB4B4D-7CA3-9044-876B-883B54F8677D}" type="slidenum">
              <a:rPr lang="x-none" smtClean="0"/>
              <a:t>7</a:t>
            </a:fld>
            <a:endParaRPr lang="x-none" dirty="0"/>
          </a:p>
        </p:txBody>
      </p:sp>
      <p:pic>
        <p:nvPicPr>
          <p:cNvPr id="19" name="Picture 18">
            <a:extLst>
              <a:ext uri="{FF2B5EF4-FFF2-40B4-BE49-F238E27FC236}">
                <a16:creationId xmlns:a16="http://schemas.microsoft.com/office/drawing/2014/main" id="{E2FF9DCC-FDAB-4E0D-9B2A-A9E91C4E2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3295" y="12550840"/>
            <a:ext cx="4043414" cy="884818"/>
          </a:xfrm>
          <a:prstGeom prst="rect">
            <a:avLst/>
          </a:prstGeom>
        </p:spPr>
      </p:pic>
      <p:pic>
        <p:nvPicPr>
          <p:cNvPr id="22" name="Picture 21">
            <a:extLst>
              <a:ext uri="{FF2B5EF4-FFF2-40B4-BE49-F238E27FC236}">
                <a16:creationId xmlns:a16="http://schemas.microsoft.com/office/drawing/2014/main" id="{0E5EF3FC-0ADF-4E2D-A746-0EEEE88E10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92698" y="-482305"/>
            <a:ext cx="11991302" cy="12002386"/>
          </a:xfrm>
          <a:prstGeom prst="rect">
            <a:avLst/>
          </a:prstGeom>
        </p:spPr>
      </p:pic>
    </p:spTree>
    <p:extLst>
      <p:ext uri="{BB962C8B-B14F-4D97-AF65-F5344CB8AC3E}">
        <p14:creationId xmlns:p14="http://schemas.microsoft.com/office/powerpoint/2010/main" val="35183199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solar water.jpg">
            <a:extLst>
              <a:ext uri="{FF2B5EF4-FFF2-40B4-BE49-F238E27FC236}">
                <a16:creationId xmlns:a16="http://schemas.microsoft.com/office/drawing/2014/main" id="{C87892D8-8B36-45DA-9C8B-6B04947A3CDF}"/>
              </a:ext>
            </a:extLst>
          </p:cNvPr>
          <p:cNvPicPr>
            <a:picLocks noChangeAspect="1"/>
          </p:cNvPicPr>
          <p:nvPr/>
        </p:nvPicPr>
        <p:blipFill>
          <a:blip r:embed="rId2" cstate="print"/>
          <a:stretch>
            <a:fillRect/>
          </a:stretch>
        </p:blipFill>
        <p:spPr>
          <a:xfrm>
            <a:off x="8614194" y="1614215"/>
            <a:ext cx="5577922" cy="4780735"/>
          </a:xfrm>
          <a:prstGeom prst="rect">
            <a:avLst/>
          </a:prstGeom>
        </p:spPr>
      </p:pic>
      <p:pic>
        <p:nvPicPr>
          <p:cNvPr id="31" name="Picture 30" descr="109.jpg">
            <a:extLst>
              <a:ext uri="{FF2B5EF4-FFF2-40B4-BE49-F238E27FC236}">
                <a16:creationId xmlns:a16="http://schemas.microsoft.com/office/drawing/2014/main" id="{050CB520-CB49-41CD-8D2A-F91E83DDE6E6}"/>
              </a:ext>
            </a:extLst>
          </p:cNvPr>
          <p:cNvPicPr>
            <a:picLocks noChangeAspect="1"/>
          </p:cNvPicPr>
          <p:nvPr/>
        </p:nvPicPr>
        <p:blipFill>
          <a:blip r:embed="rId3" cstate="print"/>
          <a:stretch>
            <a:fillRect/>
          </a:stretch>
        </p:blipFill>
        <p:spPr>
          <a:xfrm>
            <a:off x="2377344" y="2436172"/>
            <a:ext cx="3841280" cy="3841280"/>
          </a:xfrm>
          <a:prstGeom prst="rect">
            <a:avLst/>
          </a:prstGeom>
        </p:spPr>
      </p:pic>
      <p:sp>
        <p:nvSpPr>
          <p:cNvPr id="245" name="Lorem ipsum dolor sit amet, consec etur adip iscin elit. Suspe disse place rat, felis in biben dum trist ique, lectu magna fini bus dolor, ut sagit tis nibh lorem in massa. In eget purus et torto lobor tis auctor non ve."/>
          <p:cNvSpPr txBox="1"/>
          <p:nvPr/>
        </p:nvSpPr>
        <p:spPr>
          <a:xfrm>
            <a:off x="8614194" y="6419958"/>
            <a:ext cx="6350000" cy="4051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t>Ηλιακά συστήματα παραγωγής ζεστού νερού ή προθέρμανσης νερού για παραγωγή ατμού.</a:t>
            </a:r>
          </a:p>
          <a:p>
            <a:pPr marL="342900" indent="-342900">
              <a:buFont typeface="Wingdings" panose="05000000000000000000" pitchFamily="2" charset="2"/>
              <a:buChar char="§"/>
            </a:pPr>
            <a:r>
              <a:rPr lang="el-GR" dirty="0"/>
              <a:t>Ηλιακά συστήματα για θέρμανση / ψύξη χώρων. </a:t>
            </a:r>
          </a:p>
          <a:p>
            <a:pPr marL="342900" indent="-342900">
              <a:buFont typeface="Wingdings" panose="05000000000000000000" pitchFamily="2" charset="2"/>
              <a:buChar char="§"/>
            </a:pPr>
            <a:r>
              <a:rPr lang="el-GR" dirty="0"/>
              <a:t>Φωτοβολταϊκά συστήματα (Αυτόνομα ή Net-Billing).</a:t>
            </a:r>
          </a:p>
          <a:p>
            <a:pPr marL="342900" indent="-342900">
              <a:buFont typeface="Wingdings" panose="05000000000000000000" pitchFamily="2" charset="2"/>
              <a:buChar char="§"/>
            </a:pPr>
            <a:r>
              <a:rPr lang="el-GR" dirty="0"/>
              <a:t>Μπαταρίες αποθήκευσης ενέργειας Φ/Β.</a:t>
            </a:r>
          </a:p>
        </p:txBody>
      </p:sp>
      <p:sp>
        <p:nvSpPr>
          <p:cNvPr id="246" name="Line"/>
          <p:cNvSpPr/>
          <p:nvPr/>
        </p:nvSpPr>
        <p:spPr>
          <a:xfrm>
            <a:off x="8616262" y="6296661"/>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47" name="HEADLINE"/>
          <p:cNvSpPr txBox="1"/>
          <p:nvPr/>
        </p:nvSpPr>
        <p:spPr>
          <a:xfrm>
            <a:off x="8615305" y="5628691"/>
            <a:ext cx="5444591"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dirty="0"/>
              <a:t>ΣΥΣΤΗΜΑΤΑ ΑΠΕ</a:t>
            </a:r>
            <a:endParaRPr dirty="0"/>
          </a:p>
        </p:txBody>
      </p:sp>
      <p:sp>
        <p:nvSpPr>
          <p:cNvPr id="248" name="Lorem ipsum dolor sit amet, consec etur adip iscin elit. Suspe disse place rat, felis in biben dum trist ique, lectu magna fini bus dolor, ut sagit tis nibh lorem in massa. In eget purus et torto lobor tis auctor non ve."/>
          <p:cNvSpPr txBox="1"/>
          <p:nvPr/>
        </p:nvSpPr>
        <p:spPr>
          <a:xfrm>
            <a:off x="15738894" y="6419958"/>
            <a:ext cx="6350000" cy="5552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t>Αντικατάσταση αυτόνομων κλιματιστικών.</a:t>
            </a:r>
          </a:p>
          <a:p>
            <a:pPr marL="342900" indent="-342900">
              <a:buFont typeface="Wingdings" panose="05000000000000000000" pitchFamily="2" charset="2"/>
              <a:buChar char="§"/>
            </a:pPr>
            <a:r>
              <a:rPr lang="el-GR" dirty="0"/>
              <a:t>Κεντρικά συστήματα θέρμανσης/ ψύξης.</a:t>
            </a:r>
          </a:p>
          <a:p>
            <a:pPr marL="342900" indent="-342900">
              <a:buFont typeface="Wingdings" panose="05000000000000000000" pitchFamily="2" charset="2"/>
              <a:buChar char="§"/>
            </a:pPr>
            <a:r>
              <a:rPr lang="el-GR" dirty="0"/>
              <a:t>Λέβητες αερίου καυσίμου.</a:t>
            </a:r>
          </a:p>
          <a:p>
            <a:pPr marL="342900" indent="-342900">
              <a:buFont typeface="Wingdings" panose="05000000000000000000" pitchFamily="2" charset="2"/>
              <a:buChar char="§"/>
            </a:pPr>
            <a:r>
              <a:rPr lang="el-GR" dirty="0"/>
              <a:t>Συστήματα ενεργειακής διαχείρισης/ αυτοματισμών/ παρακολούθησης κατανάλωσης-παραγωγής ενέργειας.</a:t>
            </a:r>
          </a:p>
          <a:p>
            <a:pPr marL="342900" indent="-342900">
              <a:buFont typeface="Wingdings" panose="05000000000000000000" pitchFamily="2" charset="2"/>
              <a:buChar char="§"/>
            </a:pPr>
            <a:r>
              <a:rPr lang="el-GR" dirty="0"/>
              <a:t>Θερμομόνωση σωληνώσεων ζεστού νερού. </a:t>
            </a:r>
          </a:p>
          <a:p>
            <a:pPr marL="342900" indent="-342900">
              <a:buFont typeface="Wingdings" panose="05000000000000000000" pitchFamily="2" charset="2"/>
              <a:buChar char="§"/>
            </a:pPr>
            <a:r>
              <a:rPr lang="el-GR" dirty="0"/>
              <a:t>Συστήματα ανάκτησης θερμότητας.</a:t>
            </a:r>
          </a:p>
          <a:p>
            <a:pPr marL="342900" indent="-342900">
              <a:buFont typeface="Wingdings" panose="05000000000000000000" pitchFamily="2" charset="2"/>
              <a:buChar char="§"/>
            </a:pPr>
            <a:r>
              <a:rPr lang="el-GR" dirty="0"/>
              <a:t>Συστήματα συμπαραγωγής ηλεκτρισμού και θερμότητας ψηλής απόδοσης.</a:t>
            </a:r>
          </a:p>
        </p:txBody>
      </p:sp>
      <p:sp>
        <p:nvSpPr>
          <p:cNvPr id="249" name="Line"/>
          <p:cNvSpPr/>
          <p:nvPr/>
        </p:nvSpPr>
        <p:spPr>
          <a:xfrm>
            <a:off x="15740962" y="6296661"/>
            <a:ext cx="6345863"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50" name="HEADLINE"/>
          <p:cNvSpPr txBox="1"/>
          <p:nvPr/>
        </p:nvSpPr>
        <p:spPr>
          <a:xfrm>
            <a:off x="15740005" y="5628691"/>
            <a:ext cx="6347778"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dirty="0"/>
              <a:t>ΤΕΧΝΙΚΑ ΣΥΣΤΗΜΑΤΑ</a:t>
            </a:r>
            <a:endParaRPr dirty="0"/>
          </a:p>
        </p:txBody>
      </p:sp>
      <p:sp>
        <p:nvSpPr>
          <p:cNvPr id="251" name="Lorem ipsum dolor sit amet, consec etur adip iscin elit. Suspe disse place rat, felis in biben dum trist ique, lectu magna fini bus dolor, ut sagit tis nibh lorem in massa. In eget purus et torto lobor tis auctor non ve."/>
          <p:cNvSpPr txBox="1"/>
          <p:nvPr/>
        </p:nvSpPr>
        <p:spPr>
          <a:xfrm>
            <a:off x="1489494" y="6419958"/>
            <a:ext cx="6350000" cy="2051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t>Θερμομόνωση κελύφους: Τοιχοποιία, δοκοί, οροφές, εκτεθειμένα δάπεδα </a:t>
            </a:r>
            <a:r>
              <a:rPr lang="el-GR" dirty="0" err="1"/>
              <a:t>κλπ</a:t>
            </a:r>
            <a:endParaRPr lang="el-GR" dirty="0"/>
          </a:p>
          <a:p>
            <a:pPr marL="342900" indent="-342900">
              <a:buFont typeface="Wingdings" panose="05000000000000000000" pitchFamily="2" charset="2"/>
              <a:buChar char="§"/>
            </a:pPr>
            <a:r>
              <a:rPr lang="el-GR" dirty="0"/>
              <a:t>Αντικατάσταση κουφωμάτων.</a:t>
            </a:r>
          </a:p>
          <a:p>
            <a:pPr marL="342900" indent="-342900">
              <a:buFont typeface="Wingdings" panose="05000000000000000000" pitchFamily="2" charset="2"/>
              <a:buChar char="§"/>
            </a:pPr>
            <a:r>
              <a:rPr lang="el-GR" dirty="0"/>
              <a:t>Εξωτερική σκίαση κουφωμάτων.</a:t>
            </a:r>
          </a:p>
        </p:txBody>
      </p:sp>
      <p:sp>
        <p:nvSpPr>
          <p:cNvPr id="252" name="Line"/>
          <p:cNvSpPr/>
          <p:nvPr/>
        </p:nvSpPr>
        <p:spPr>
          <a:xfrm>
            <a:off x="1491562" y="6296661"/>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53" name="HEADLINE"/>
          <p:cNvSpPr txBox="1"/>
          <p:nvPr/>
        </p:nvSpPr>
        <p:spPr>
          <a:xfrm>
            <a:off x="1490604" y="5628691"/>
            <a:ext cx="6173729"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dirty="0"/>
              <a:t>ΟΙΚΟΔΟΜΙΚΕΣ ΕΡΓΑΣΙΕΣ</a:t>
            </a:r>
            <a:endParaRPr dirty="0"/>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dirty="0"/>
              <a:t>ΥΠΟΥΡΓΕΙΟ ΟΙΚΟΝΟΜΙΚΩΝ</a:t>
            </a:r>
          </a:p>
        </p:txBody>
      </p:sp>
      <p:sp>
        <p:nvSpPr>
          <p:cNvPr id="264" name="THE TITLE IS HERE"/>
          <p:cNvSpPr txBox="1"/>
          <p:nvPr/>
        </p:nvSpPr>
        <p:spPr>
          <a:xfrm>
            <a:off x="1270000" y="1137260"/>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Επιλεξιμεσ</a:t>
            </a:r>
            <a:r>
              <a:rPr lang="el-GR" sz="6600" dirty="0"/>
              <a:t> </a:t>
            </a:r>
            <a:r>
              <a:rPr lang="el-GR" sz="6600" dirty="0" err="1"/>
              <a:t>δαπανεσ</a:t>
            </a:r>
            <a:endParaRPr sz="6600" dirty="0"/>
          </a:p>
        </p:txBody>
      </p:sp>
      <p:grpSp>
        <p:nvGrpSpPr>
          <p:cNvPr id="25" name="Group 24">
            <a:extLst>
              <a:ext uri="{FF2B5EF4-FFF2-40B4-BE49-F238E27FC236}">
                <a16:creationId xmlns:a16="http://schemas.microsoft.com/office/drawing/2014/main" id="{3BCEA844-26F1-4016-B9A0-EF667B2B0096}"/>
              </a:ext>
            </a:extLst>
          </p:cNvPr>
          <p:cNvGrpSpPr/>
          <p:nvPr/>
        </p:nvGrpSpPr>
        <p:grpSpPr>
          <a:xfrm>
            <a:off x="927398" y="12919184"/>
            <a:ext cx="23115799" cy="632791"/>
            <a:chOff x="641119" y="12441826"/>
            <a:chExt cx="23115799" cy="632791"/>
          </a:xfrm>
        </p:grpSpPr>
        <p:pic>
          <p:nvPicPr>
            <p:cNvPr id="26" name="Image" descr="Image">
              <a:extLst>
                <a:ext uri="{FF2B5EF4-FFF2-40B4-BE49-F238E27FC236}">
                  <a16:creationId xmlns:a16="http://schemas.microsoft.com/office/drawing/2014/main" id="{A00462EF-AA2D-452B-B00D-84A02C2795F8}"/>
                </a:ext>
              </a:extLst>
            </p:cNvPr>
            <p:cNvPicPr>
              <a:picLocks noChangeAspect="1"/>
            </p:cNvPicPr>
            <p:nvPr/>
          </p:nvPicPr>
          <p:blipFill>
            <a:blip r:embed="rId4"/>
            <a:stretch>
              <a:fillRect/>
            </a:stretch>
          </p:blipFill>
          <p:spPr>
            <a:xfrm>
              <a:off x="660273" y="12968851"/>
              <a:ext cx="23063455" cy="105766"/>
            </a:xfrm>
            <a:prstGeom prst="rect">
              <a:avLst/>
            </a:prstGeom>
            <a:ln w="12700">
              <a:miter lim="400000"/>
            </a:ln>
          </p:spPr>
        </p:pic>
        <p:pic>
          <p:nvPicPr>
            <p:cNvPr id="27" name="Image" descr="Image">
              <a:extLst>
                <a:ext uri="{FF2B5EF4-FFF2-40B4-BE49-F238E27FC236}">
                  <a16:creationId xmlns:a16="http://schemas.microsoft.com/office/drawing/2014/main" id="{6850C7F7-7E6D-4FB7-82BD-1D5EB9E08E7C}"/>
                </a:ext>
              </a:extLst>
            </p:cNvPr>
            <p:cNvPicPr>
              <a:picLocks noChangeAspect="1"/>
            </p:cNvPicPr>
            <p:nvPr/>
          </p:nvPicPr>
          <p:blipFill>
            <a:blip r:embed="rId5"/>
            <a:stretch>
              <a:fillRect/>
            </a:stretch>
          </p:blipFill>
          <p:spPr>
            <a:xfrm>
              <a:off x="641119" y="12441826"/>
              <a:ext cx="4000395" cy="408890"/>
            </a:xfrm>
            <a:prstGeom prst="rect">
              <a:avLst/>
            </a:prstGeom>
            <a:ln w="12700">
              <a:miter lim="400000"/>
            </a:ln>
          </p:spPr>
        </p:pic>
        <p:sp>
          <p:nvSpPr>
            <p:cNvPr id="28" name="ΣΧΕΔΙΟ ΑΝΑΚΑΜΨΗΣ ΚΑΙ ΑΝΘΕΚΤΙΚΟΤΗΤΑΣ">
              <a:extLst>
                <a:ext uri="{FF2B5EF4-FFF2-40B4-BE49-F238E27FC236}">
                  <a16:creationId xmlns:a16="http://schemas.microsoft.com/office/drawing/2014/main" id="{C0E13537-5F9D-46F5-AD61-2A186B1110F4}"/>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9" name="Picture 28">
            <a:extLst>
              <a:ext uri="{FF2B5EF4-FFF2-40B4-BE49-F238E27FC236}">
                <a16:creationId xmlns:a16="http://schemas.microsoft.com/office/drawing/2014/main" id="{13F62388-2DF1-4F60-880A-F7F123FAE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3295" y="12633965"/>
            <a:ext cx="4043414" cy="884818"/>
          </a:xfrm>
          <a:prstGeom prst="rect">
            <a:avLst/>
          </a:prstGeom>
        </p:spPr>
      </p:pic>
      <p:pic>
        <p:nvPicPr>
          <p:cNvPr id="4098" name="Picture 2" descr="Air conditioner energy efficiency class - Rotenso®">
            <a:extLst>
              <a:ext uri="{FF2B5EF4-FFF2-40B4-BE49-F238E27FC236}">
                <a16:creationId xmlns:a16="http://schemas.microsoft.com/office/drawing/2014/main" id="{5B0A830F-6ADC-4011-85B3-7FA59B8798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07679" y="2900334"/>
            <a:ext cx="6345863" cy="229293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7DD116A-647D-4515-926C-D0CB5F2F267C}"/>
              </a:ext>
            </a:extLst>
          </p:cNvPr>
          <p:cNvSpPr>
            <a:spLocks noGrp="1"/>
          </p:cNvSpPr>
          <p:nvPr>
            <p:ph type="sldNum" sz="quarter" idx="2"/>
          </p:nvPr>
        </p:nvSpPr>
        <p:spPr/>
        <p:txBody>
          <a:bodyPr/>
          <a:lstStyle/>
          <a:p>
            <a:fld id="{86CB4B4D-7CA3-9044-876B-883B54F8677D}" type="slidenum">
              <a:rPr lang="en-US" smtClean="0"/>
              <a:pPr/>
              <a:t>8</a:t>
            </a:fld>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VAC System Energy Efficiency | Air Conditioning Quality | Monthly Energy  Savings">
            <a:extLst>
              <a:ext uri="{FF2B5EF4-FFF2-40B4-BE49-F238E27FC236}">
                <a16:creationId xmlns:a16="http://schemas.microsoft.com/office/drawing/2014/main" id="{B7721308-720E-41BE-9F73-420B47F42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462" y="1848582"/>
            <a:ext cx="4251073" cy="34717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4785.jpg">
            <a:extLst>
              <a:ext uri="{FF2B5EF4-FFF2-40B4-BE49-F238E27FC236}">
                <a16:creationId xmlns:a16="http://schemas.microsoft.com/office/drawing/2014/main" id="{A0AEE83D-F793-4106-BCD3-C72EAA69458B}"/>
              </a:ext>
            </a:extLst>
          </p:cNvPr>
          <p:cNvPicPr>
            <a:picLocks noChangeAspect="1"/>
          </p:cNvPicPr>
          <p:nvPr/>
        </p:nvPicPr>
        <p:blipFill>
          <a:blip r:embed="rId3" cstate="print"/>
          <a:stretch>
            <a:fillRect/>
          </a:stretch>
        </p:blipFill>
        <p:spPr>
          <a:xfrm>
            <a:off x="2130458" y="1183829"/>
            <a:ext cx="4989536" cy="4989536"/>
          </a:xfrm>
          <a:prstGeom prst="rect">
            <a:avLst/>
          </a:prstGeom>
        </p:spPr>
      </p:pic>
      <p:sp>
        <p:nvSpPr>
          <p:cNvPr id="245" name="Lorem ipsum dolor sit amet, consec etur adip iscin elit. Suspe disse place rat, felis in biben dum trist ique, lectu magna fini bus dolor, ut sagit tis nibh lorem in massa. In eget purus et torto lobor tis auctor non ve."/>
          <p:cNvSpPr txBox="1"/>
          <p:nvPr/>
        </p:nvSpPr>
        <p:spPr>
          <a:xfrm>
            <a:off x="8614194" y="6419958"/>
            <a:ext cx="6350000" cy="40516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t>Αντικατάσταση ψυγείων συντήρησης/ αποθήκευσης προϊόντων.</a:t>
            </a:r>
          </a:p>
          <a:p>
            <a:pPr marL="342900" indent="-342900">
              <a:buFont typeface="Wingdings" panose="05000000000000000000" pitchFamily="2" charset="2"/>
              <a:buChar char="§"/>
            </a:pPr>
            <a:r>
              <a:rPr lang="el-GR" dirty="0"/>
              <a:t>Αντικατάσταση κινητήρων/αντλιών/ κυκλοφορητών/ συμπιεστών.</a:t>
            </a:r>
          </a:p>
          <a:p>
            <a:pPr marL="342900" indent="-342900">
              <a:buFont typeface="Wingdings" panose="05000000000000000000" pitchFamily="2" charset="2"/>
              <a:buChar char="§"/>
            </a:pPr>
            <a:r>
              <a:rPr lang="el-GR" dirty="0"/>
              <a:t>Συστήματα διόρθωσης συντελεστή ισχύος ή/και βελτιστοποίησης τάσης.</a:t>
            </a:r>
          </a:p>
          <a:p>
            <a:pPr marL="342900" indent="-342900">
              <a:buFont typeface="Wingdings" panose="05000000000000000000" pitchFamily="2" charset="2"/>
              <a:buChar char="§"/>
            </a:pPr>
            <a:r>
              <a:rPr lang="el-GR" dirty="0"/>
              <a:t>Άλλα συστήματα εξοικονόμησης ενέργειας στην παραγωγική διαδικασία. </a:t>
            </a:r>
          </a:p>
        </p:txBody>
      </p:sp>
      <p:sp>
        <p:nvSpPr>
          <p:cNvPr id="246" name="Line"/>
          <p:cNvSpPr/>
          <p:nvPr/>
        </p:nvSpPr>
        <p:spPr>
          <a:xfrm>
            <a:off x="8616262" y="6296661"/>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47" name="HEADLINE"/>
          <p:cNvSpPr txBox="1"/>
          <p:nvPr/>
        </p:nvSpPr>
        <p:spPr>
          <a:xfrm>
            <a:off x="8707704" y="4855099"/>
            <a:ext cx="5444591" cy="1256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pPr algn="ctr"/>
            <a:r>
              <a:rPr lang="el-GR" dirty="0"/>
              <a:t>ΜΕΤΡΑ ΕΞΟΙΚΟΝΟΜΗΣΗΣ ΣΕ ΔΙΑΔΙΚΑΣΙΕΣ ΠΑΡΑΓΩΓΗΣ / ΛΕΙΤΟΥΡΓΙΑΣ</a:t>
            </a:r>
          </a:p>
        </p:txBody>
      </p:sp>
      <p:sp>
        <p:nvSpPr>
          <p:cNvPr id="251" name="Lorem ipsum dolor sit amet, consec etur adip iscin elit. Suspe disse place rat, felis in biben dum trist ique, lectu magna fini bus dolor, ut sagit tis nibh lorem in massa. In eget purus et torto lobor tis auctor non ve."/>
          <p:cNvSpPr txBox="1"/>
          <p:nvPr/>
        </p:nvSpPr>
        <p:spPr>
          <a:xfrm>
            <a:off x="1489494" y="6419958"/>
            <a:ext cx="6350000" cy="2551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
            </a:pPr>
            <a:r>
              <a:rPr lang="el-GR" dirty="0"/>
              <a:t>Έκδοση Πιστοποιητικών Ενεργειακής Απόδοσης κτηρίων.</a:t>
            </a:r>
          </a:p>
          <a:p>
            <a:pPr marL="342900" indent="-342900">
              <a:buFont typeface="Wingdings" panose="05000000000000000000" pitchFamily="2" charset="2"/>
              <a:buChar char="§"/>
            </a:pPr>
            <a:r>
              <a:rPr lang="el-GR" dirty="0"/>
              <a:t>Διενέργεια ενεργειακών ελέγχων. </a:t>
            </a:r>
          </a:p>
          <a:p>
            <a:pPr marL="342900" indent="-342900">
              <a:buFont typeface="Wingdings" panose="05000000000000000000" pitchFamily="2" charset="2"/>
              <a:buChar char="§"/>
            </a:pPr>
            <a:r>
              <a:rPr lang="el-GR" dirty="0"/>
              <a:t>Μη επιλέξιμες για επιχειρήσεις του τομέα υδατοκαλλιέργειας</a:t>
            </a:r>
          </a:p>
        </p:txBody>
      </p:sp>
      <p:sp>
        <p:nvSpPr>
          <p:cNvPr id="252" name="Line"/>
          <p:cNvSpPr/>
          <p:nvPr/>
        </p:nvSpPr>
        <p:spPr>
          <a:xfrm>
            <a:off x="1491562" y="6296661"/>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53" name="HEADLINE"/>
          <p:cNvSpPr txBox="1"/>
          <p:nvPr/>
        </p:nvSpPr>
        <p:spPr>
          <a:xfrm>
            <a:off x="1490604" y="5628691"/>
            <a:ext cx="6173729" cy="487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dirty="0"/>
              <a:t>ΥΠΗΡΕΣΙΕΣ</a:t>
            </a:r>
            <a:endParaRPr dirty="0"/>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dirty="0"/>
              <a:t>ΥΠΟΥΡΓΕΙΟ ΟΙΚΟΝΟΜΙΚΩΝ</a:t>
            </a:r>
          </a:p>
        </p:txBody>
      </p:sp>
      <p:grpSp>
        <p:nvGrpSpPr>
          <p:cNvPr id="25" name="Group 24">
            <a:extLst>
              <a:ext uri="{FF2B5EF4-FFF2-40B4-BE49-F238E27FC236}">
                <a16:creationId xmlns:a16="http://schemas.microsoft.com/office/drawing/2014/main" id="{3BCEA844-26F1-4016-B9A0-EF667B2B0096}"/>
              </a:ext>
            </a:extLst>
          </p:cNvPr>
          <p:cNvGrpSpPr/>
          <p:nvPr/>
        </p:nvGrpSpPr>
        <p:grpSpPr>
          <a:xfrm>
            <a:off x="927398" y="12919184"/>
            <a:ext cx="23115799" cy="632791"/>
            <a:chOff x="641119" y="12441826"/>
            <a:chExt cx="23115799" cy="632791"/>
          </a:xfrm>
        </p:grpSpPr>
        <p:pic>
          <p:nvPicPr>
            <p:cNvPr id="26" name="Image" descr="Image">
              <a:extLst>
                <a:ext uri="{FF2B5EF4-FFF2-40B4-BE49-F238E27FC236}">
                  <a16:creationId xmlns:a16="http://schemas.microsoft.com/office/drawing/2014/main" id="{A00462EF-AA2D-452B-B00D-84A02C2795F8}"/>
                </a:ext>
              </a:extLst>
            </p:cNvPr>
            <p:cNvPicPr>
              <a:picLocks noChangeAspect="1"/>
            </p:cNvPicPr>
            <p:nvPr/>
          </p:nvPicPr>
          <p:blipFill>
            <a:blip r:embed="rId4"/>
            <a:stretch>
              <a:fillRect/>
            </a:stretch>
          </p:blipFill>
          <p:spPr>
            <a:xfrm>
              <a:off x="660273" y="12968851"/>
              <a:ext cx="23063455" cy="105766"/>
            </a:xfrm>
            <a:prstGeom prst="rect">
              <a:avLst/>
            </a:prstGeom>
            <a:ln w="12700">
              <a:miter lim="400000"/>
            </a:ln>
          </p:spPr>
        </p:pic>
        <p:pic>
          <p:nvPicPr>
            <p:cNvPr id="27" name="Image" descr="Image">
              <a:extLst>
                <a:ext uri="{FF2B5EF4-FFF2-40B4-BE49-F238E27FC236}">
                  <a16:creationId xmlns:a16="http://schemas.microsoft.com/office/drawing/2014/main" id="{6850C7F7-7E6D-4FB7-82BD-1D5EB9E08E7C}"/>
                </a:ext>
              </a:extLst>
            </p:cNvPr>
            <p:cNvPicPr>
              <a:picLocks noChangeAspect="1"/>
            </p:cNvPicPr>
            <p:nvPr/>
          </p:nvPicPr>
          <p:blipFill>
            <a:blip r:embed="rId5"/>
            <a:stretch>
              <a:fillRect/>
            </a:stretch>
          </p:blipFill>
          <p:spPr>
            <a:xfrm>
              <a:off x="641119" y="12441826"/>
              <a:ext cx="4000395" cy="408890"/>
            </a:xfrm>
            <a:prstGeom prst="rect">
              <a:avLst/>
            </a:prstGeom>
            <a:ln w="12700">
              <a:miter lim="400000"/>
            </a:ln>
          </p:spPr>
        </p:pic>
        <p:sp>
          <p:nvSpPr>
            <p:cNvPr id="28" name="ΣΧΕΔΙΟ ΑΝΑΚΑΜΨΗΣ ΚΑΙ ΑΝΘΕΚΤΙΚΟΤΗΤΑΣ">
              <a:extLst>
                <a:ext uri="{FF2B5EF4-FFF2-40B4-BE49-F238E27FC236}">
                  <a16:creationId xmlns:a16="http://schemas.microsoft.com/office/drawing/2014/main" id="{C0E13537-5F9D-46F5-AD61-2A186B1110F4}"/>
                </a:ext>
              </a:extLst>
            </p:cNvPr>
            <p:cNvSpPr txBox="1"/>
            <p:nvPr/>
          </p:nvSpPr>
          <p:spPr>
            <a:xfrm>
              <a:off x="18948942" y="12525871"/>
              <a:ext cx="4807976" cy="342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700">
                  <a:solidFill>
                    <a:srgbClr val="4B6EAF"/>
                  </a:solidFill>
                  <a:latin typeface="Gotham Greek Book"/>
                  <a:ea typeface="Gotham Greek Book"/>
                  <a:cs typeface="Gotham Greek Book"/>
                  <a:sym typeface="Gotham Greek Book"/>
                </a:defRPr>
              </a:lvl1pPr>
            </a:lstStyle>
            <a:p>
              <a:pPr algn="r"/>
              <a:r>
                <a:rPr dirty="0">
                  <a:solidFill>
                    <a:schemeClr val="bg1"/>
                  </a:solidFill>
                  <a:latin typeface="Arial"/>
                  <a:cs typeface="Arial"/>
                </a:rPr>
                <a:t>ΣΧΕΔΙΟ ΑΝΑΚΑΜΨΗΣ ΚΑΙ ΑΝΘΕΚΤΙΚΟΤΗΤΑΣ</a:t>
              </a:r>
            </a:p>
          </p:txBody>
        </p:sp>
      </p:grpSp>
      <p:pic>
        <p:nvPicPr>
          <p:cNvPr id="29" name="Picture 28">
            <a:extLst>
              <a:ext uri="{FF2B5EF4-FFF2-40B4-BE49-F238E27FC236}">
                <a16:creationId xmlns:a16="http://schemas.microsoft.com/office/drawing/2014/main" id="{13F62388-2DF1-4F60-880A-F7F123FAE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73295" y="12650590"/>
            <a:ext cx="4043414" cy="884818"/>
          </a:xfrm>
          <a:prstGeom prst="rect">
            <a:avLst/>
          </a:prstGeom>
        </p:spPr>
      </p:pic>
      <p:sp>
        <p:nvSpPr>
          <p:cNvPr id="23" name="Lorem ipsum dolor sit amet, consec etur adip iscin elit. Suspe disse place rat, felis in biben dum trist ique.">
            <a:extLst>
              <a:ext uri="{FF2B5EF4-FFF2-40B4-BE49-F238E27FC236}">
                <a16:creationId xmlns:a16="http://schemas.microsoft.com/office/drawing/2014/main" id="{02E6BCAB-9AE5-4FCC-B957-B23154B6C624}"/>
              </a:ext>
            </a:extLst>
          </p:cNvPr>
          <p:cNvSpPr txBox="1"/>
          <p:nvPr/>
        </p:nvSpPr>
        <p:spPr>
          <a:xfrm>
            <a:off x="17315459" y="2391136"/>
            <a:ext cx="4379543" cy="7811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pPr marL="457200" indent="-457200">
              <a:buFont typeface="Wingdings" panose="05000000000000000000" pitchFamily="2" charset="2"/>
              <a:buChar char="v"/>
            </a:pPr>
            <a:r>
              <a:rPr lang="el-GR" sz="2800" b="0" dirty="0"/>
              <a:t>Εφαρμόζονται ελάχιστα τεχνικά κριτήρια ανά είδος επιλέξιμης δαπάνης: Λεπτομέρειες στον Παράρτημα Στ’ του Οδηγού Εφαρμογής.</a:t>
            </a:r>
          </a:p>
          <a:p>
            <a:pPr marL="457200" indent="-457200">
              <a:buFont typeface="Wingdings" panose="05000000000000000000" pitchFamily="2" charset="2"/>
              <a:buChar char="v"/>
            </a:pPr>
            <a:endParaRPr lang="en-US" sz="2800" dirty="0"/>
          </a:p>
          <a:p>
            <a:pPr marL="457200" indent="-457200">
              <a:buFont typeface="Wingdings" panose="05000000000000000000" pitchFamily="2" charset="2"/>
              <a:buChar char="v"/>
            </a:pPr>
            <a:endParaRPr lang="el-GR" sz="2800" dirty="0"/>
          </a:p>
          <a:p>
            <a:pPr marL="457200" indent="-457200">
              <a:buFont typeface="Wingdings" panose="05000000000000000000" pitchFamily="2" charset="2"/>
              <a:buChar char="v"/>
            </a:pPr>
            <a:r>
              <a:rPr lang="el-GR" sz="2800" b="0" dirty="0"/>
              <a:t>Δυνατότητα καθορισμού μέγιστου αποδεκτού κόστους: Θα ανακοινωθεί </a:t>
            </a:r>
            <a:r>
              <a:rPr lang="el-GR" sz="2800" dirty="0"/>
              <a:t>ΠΡΙΝ την έναρξη υποβολής αιτήσεων.</a:t>
            </a:r>
          </a:p>
        </p:txBody>
      </p:sp>
      <p:sp>
        <p:nvSpPr>
          <p:cNvPr id="17" name="THE TITLE IS HERE">
            <a:extLst>
              <a:ext uri="{FF2B5EF4-FFF2-40B4-BE49-F238E27FC236}">
                <a16:creationId xmlns:a16="http://schemas.microsoft.com/office/drawing/2014/main" id="{9E8DBD06-6E83-4318-837C-B70C924631C8}"/>
              </a:ext>
            </a:extLst>
          </p:cNvPr>
          <p:cNvSpPr txBox="1"/>
          <p:nvPr/>
        </p:nvSpPr>
        <p:spPr>
          <a:xfrm>
            <a:off x="1375002" y="607031"/>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600" dirty="0" err="1"/>
              <a:t>Επιλεξιμεσ</a:t>
            </a:r>
            <a:r>
              <a:rPr lang="el-GR" sz="6600" dirty="0"/>
              <a:t> </a:t>
            </a:r>
            <a:r>
              <a:rPr lang="el-GR" sz="6600" dirty="0" err="1"/>
              <a:t>δαπανεσ</a:t>
            </a:r>
            <a:endParaRPr sz="6600" dirty="0"/>
          </a:p>
        </p:txBody>
      </p:sp>
      <p:sp>
        <p:nvSpPr>
          <p:cNvPr id="2" name="Slide Number Placeholder 1">
            <a:extLst>
              <a:ext uri="{FF2B5EF4-FFF2-40B4-BE49-F238E27FC236}">
                <a16:creationId xmlns:a16="http://schemas.microsoft.com/office/drawing/2014/main" id="{1CE055B2-F139-4C95-AF73-C4EE8ECC17E9}"/>
              </a:ext>
            </a:extLst>
          </p:cNvPr>
          <p:cNvSpPr>
            <a:spLocks noGrp="1"/>
          </p:cNvSpPr>
          <p:nvPr>
            <p:ph type="sldNum" sz="quarter" idx="2"/>
          </p:nvPr>
        </p:nvSpPr>
        <p:spPr/>
        <p:txBody>
          <a:bodyPr/>
          <a:lstStyle/>
          <a:p>
            <a:fld id="{86CB4B4D-7CA3-9044-876B-883B54F8677D}" type="slidenum">
              <a:rPr lang="en-US" smtClean="0"/>
              <a:pPr/>
              <a:t>9</a:t>
            </a:fld>
            <a:endParaRPr lang="en-US"/>
          </a:p>
        </p:txBody>
      </p:sp>
    </p:spTree>
    <p:extLst>
      <p:ext uri="{BB962C8B-B14F-4D97-AF65-F5344CB8AC3E}">
        <p14:creationId xmlns:p14="http://schemas.microsoft.com/office/powerpoint/2010/main" val="132647366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4602</TotalTime>
  <Words>1687</Words>
  <Application>Microsoft Office PowerPoint</Application>
  <PresentationFormat>Custom</PresentationFormat>
  <Paragraphs>316</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 Light</vt:lpstr>
      <vt:lpstr>Calibri</vt:lpstr>
      <vt:lpstr>Courier New</vt:lpstr>
      <vt:lpstr>Graphik</vt:lpstr>
      <vt:lpstr>Helvetica Neue</vt:lpstr>
      <vt:lpstr>Helvetica Neue Light</vt:lpstr>
      <vt:lpstr>Helvetica Neue Medium</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Emmamouela Katsi</dc:creator>
  <cp:lastModifiedBy>User</cp:lastModifiedBy>
  <cp:revision>339</cp:revision>
  <cp:lastPrinted>2021-06-23T13:27:21Z</cp:lastPrinted>
  <dcterms:modified xsi:type="dcterms:W3CDTF">2022-04-15T06:14:07Z</dcterms:modified>
</cp:coreProperties>
</file>