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62" r:id="rId5"/>
    <p:sldId id="259" r:id="rId6"/>
    <p:sldId id="260" r:id="rId7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0E45F-065F-4B87-A063-8B9B18E314E5}" type="datetimeFigureOut">
              <a:rPr lang="en-CY" smtClean="0"/>
              <a:t>20/01/2021</a:t>
            </a:fld>
            <a:endParaRPr lang="en-C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C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05D29-9FAA-422C-B183-9662283F6245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3560410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0E45F-065F-4B87-A063-8B9B18E314E5}" type="datetimeFigureOut">
              <a:rPr lang="en-CY" smtClean="0"/>
              <a:t>20/01/2021</a:t>
            </a:fld>
            <a:endParaRPr lang="en-C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05D29-9FAA-422C-B183-9662283F6245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2893982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0E45F-065F-4B87-A063-8B9B18E314E5}" type="datetimeFigureOut">
              <a:rPr lang="en-CY" smtClean="0"/>
              <a:t>20/01/2021</a:t>
            </a:fld>
            <a:endParaRPr lang="en-C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05D29-9FAA-422C-B183-9662283F6245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2100913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0E45F-065F-4B87-A063-8B9B18E314E5}" type="datetimeFigureOut">
              <a:rPr lang="en-CY" smtClean="0"/>
              <a:t>20/01/2021</a:t>
            </a:fld>
            <a:endParaRPr lang="en-C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05D29-9FAA-422C-B183-9662283F6245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19815941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0E45F-065F-4B87-A063-8B9B18E314E5}" type="datetimeFigureOut">
              <a:rPr lang="en-CY" smtClean="0"/>
              <a:t>20/01/2021</a:t>
            </a:fld>
            <a:endParaRPr lang="en-C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05D29-9FAA-422C-B183-9662283F6245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27478223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0E45F-065F-4B87-A063-8B9B18E314E5}" type="datetimeFigureOut">
              <a:rPr lang="en-CY" smtClean="0"/>
              <a:t>20/01/2021</a:t>
            </a:fld>
            <a:endParaRPr lang="en-C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05D29-9FAA-422C-B183-9662283F6245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34188317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0E45F-065F-4B87-A063-8B9B18E314E5}" type="datetimeFigureOut">
              <a:rPr lang="en-CY" smtClean="0"/>
              <a:t>20/01/2021</a:t>
            </a:fld>
            <a:endParaRPr lang="en-C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05D29-9FAA-422C-B183-9662283F6245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18434752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0E45F-065F-4B87-A063-8B9B18E314E5}" type="datetimeFigureOut">
              <a:rPr lang="en-CY" smtClean="0"/>
              <a:t>20/01/2021</a:t>
            </a:fld>
            <a:endParaRPr lang="en-C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05D29-9FAA-422C-B183-9662283F6245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31489008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0E45F-065F-4B87-A063-8B9B18E314E5}" type="datetimeFigureOut">
              <a:rPr lang="en-CY" smtClean="0"/>
              <a:t>20/01/2021</a:t>
            </a:fld>
            <a:endParaRPr lang="en-C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05D29-9FAA-422C-B183-9662283F6245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280271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0E45F-065F-4B87-A063-8B9B18E314E5}" type="datetimeFigureOut">
              <a:rPr lang="en-CY" smtClean="0"/>
              <a:t>20/01/2021</a:t>
            </a:fld>
            <a:endParaRPr lang="en-C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1105D29-9FAA-422C-B183-9662283F6245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1329262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0E45F-065F-4B87-A063-8B9B18E314E5}" type="datetimeFigureOut">
              <a:rPr lang="en-CY" smtClean="0"/>
              <a:t>20/01/2021</a:t>
            </a:fld>
            <a:endParaRPr lang="en-C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05D29-9FAA-422C-B183-9662283F6245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177127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0E45F-065F-4B87-A063-8B9B18E314E5}" type="datetimeFigureOut">
              <a:rPr lang="en-CY" smtClean="0"/>
              <a:t>20/01/2021</a:t>
            </a:fld>
            <a:endParaRPr lang="en-C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05D29-9FAA-422C-B183-9662283F6245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2334540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0E45F-065F-4B87-A063-8B9B18E314E5}" type="datetimeFigureOut">
              <a:rPr lang="en-CY" smtClean="0"/>
              <a:t>20/01/2021</a:t>
            </a:fld>
            <a:endParaRPr lang="en-C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05D29-9FAA-422C-B183-9662283F6245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3146895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0E45F-065F-4B87-A063-8B9B18E314E5}" type="datetimeFigureOut">
              <a:rPr lang="en-CY" smtClean="0"/>
              <a:t>20/01/2021</a:t>
            </a:fld>
            <a:endParaRPr lang="en-C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05D29-9FAA-422C-B183-9662283F6245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2877106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0E45F-065F-4B87-A063-8B9B18E314E5}" type="datetimeFigureOut">
              <a:rPr lang="en-CY" smtClean="0"/>
              <a:t>20/01/2021</a:t>
            </a:fld>
            <a:endParaRPr lang="en-C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05D29-9FAA-422C-B183-9662283F6245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1602963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0E45F-065F-4B87-A063-8B9B18E314E5}" type="datetimeFigureOut">
              <a:rPr lang="en-CY" smtClean="0"/>
              <a:t>20/01/2021</a:t>
            </a:fld>
            <a:endParaRPr lang="en-C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05D29-9FAA-422C-B183-9662283F6245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124629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0E45F-065F-4B87-A063-8B9B18E314E5}" type="datetimeFigureOut">
              <a:rPr lang="en-CY" smtClean="0"/>
              <a:t>20/01/2021</a:t>
            </a:fld>
            <a:endParaRPr lang="en-C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05D29-9FAA-422C-B183-9662283F6245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4136575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6B0E45F-065F-4B87-A063-8B9B18E314E5}" type="datetimeFigureOut">
              <a:rPr lang="en-CY" smtClean="0"/>
              <a:t>20/01/2021</a:t>
            </a:fld>
            <a:endParaRPr lang="en-C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C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1105D29-9FAA-422C-B183-9662283F6245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194657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31E1A-C27F-4662-8E44-C268FB02A7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94260"/>
            <a:ext cx="10212280" cy="1842052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Ηλεκτρονική Υποβολή Ετήσιας Έκθεσης ( ΗΕ32)</a:t>
            </a:r>
            <a:endParaRPr lang="en-CY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139D2E-6226-4AF8-83AA-059B8D6E20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711687"/>
            <a:ext cx="9144000" cy="643765"/>
          </a:xfrm>
        </p:spPr>
        <p:txBody>
          <a:bodyPr/>
          <a:lstStyle/>
          <a:p>
            <a:r>
              <a:rPr lang="el-GR" dirty="0"/>
              <a:t>Ιανουάριος, </a:t>
            </a:r>
            <a:r>
              <a:rPr lang="en-US" dirty="0"/>
              <a:t>202</a:t>
            </a:r>
            <a:r>
              <a:rPr lang="el-GR" dirty="0"/>
              <a:t>1</a:t>
            </a:r>
            <a:endParaRPr lang="en-CY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9946AB-0C50-4010-9B1C-67EEB18389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7961" y="107260"/>
            <a:ext cx="4289207" cy="7905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A99ED0A-B134-45CD-9674-254516B6EA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6838" y="107260"/>
            <a:ext cx="4289207" cy="79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254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0DB26-BB7F-4D45-8975-7EEE16D04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7981" y="985421"/>
            <a:ext cx="7146524" cy="310719"/>
          </a:xfrm>
        </p:spPr>
        <p:txBody>
          <a:bodyPr>
            <a:noAutofit/>
          </a:bodyPr>
          <a:lstStyle/>
          <a:p>
            <a:pPr algn="l"/>
            <a:r>
              <a:rPr lang="el-GR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Ηλεκτρονική Υποβολή Ετήσιας Έκ</a:t>
            </a:r>
            <a:r>
              <a:rPr lang="el-GR" sz="2800" b="1" u="sng" dirty="0"/>
              <a:t>θεσης</a:t>
            </a:r>
            <a:br>
              <a:rPr lang="en-US" sz="2800" b="1" u="sng" dirty="0"/>
            </a:br>
            <a:endParaRPr lang="en-CY" sz="2800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42582-F903-4482-9763-3D528B121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8901" y="1207363"/>
            <a:ext cx="10005135" cy="5264458"/>
          </a:xfrm>
        </p:spPr>
        <p:txBody>
          <a:bodyPr>
            <a:normAutofit fontScale="47500" lnSpcReduction="20000"/>
          </a:bodyPr>
          <a:lstStyle/>
          <a:p>
            <a:endParaRPr lang="en-US" dirty="0"/>
          </a:p>
          <a:p>
            <a:r>
              <a:rPr lang="el-GR" sz="4500" b="1" dirty="0">
                <a:latin typeface="Calibri" panose="020F0502020204030204" pitchFamily="34" charset="0"/>
                <a:cs typeface="Calibri" panose="020F0502020204030204" pitchFamily="34" charset="0"/>
              </a:rPr>
              <a:t>Ετήσια υποχρέωση  όλων των εγγεγραμμένων Ημεδαπών Εταιρειών</a:t>
            </a:r>
          </a:p>
          <a:p>
            <a:pPr marL="0" indent="0">
              <a:buNone/>
            </a:pPr>
            <a:r>
              <a:rPr lang="el-GR" sz="4500" dirty="0">
                <a:latin typeface="Calibri" panose="020F0502020204030204" pitchFamily="34" charset="0"/>
                <a:cs typeface="Calibri" panose="020F0502020204030204" pitchFamily="34" charset="0"/>
              </a:rPr>
              <a:t>	-	ΗΕ32(Ι)</a:t>
            </a:r>
          </a:p>
          <a:p>
            <a:pPr marL="0" indent="0">
              <a:buNone/>
            </a:pPr>
            <a:r>
              <a:rPr lang="el-GR" sz="4500" dirty="0">
                <a:latin typeface="Calibri" panose="020F0502020204030204" pitchFamily="34" charset="0"/>
                <a:cs typeface="Calibri" panose="020F0502020204030204" pitchFamily="34" charset="0"/>
              </a:rPr>
              <a:t> 	-	ΗΕ32(Δ)</a:t>
            </a:r>
          </a:p>
          <a:p>
            <a:pPr marL="0" indent="0">
              <a:buNone/>
            </a:pPr>
            <a:r>
              <a:rPr lang="el-GR" sz="4500" dirty="0">
                <a:latin typeface="Calibri" panose="020F0502020204030204" pitchFamily="34" charset="0"/>
                <a:cs typeface="Calibri" panose="020F0502020204030204" pitchFamily="34" charset="0"/>
              </a:rPr>
              <a:t>	- 	ΗΕ32(ΧΚ)</a:t>
            </a:r>
            <a:endParaRPr lang="en-US" sz="4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l-GR" sz="4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4500" b="1" dirty="0">
                <a:latin typeface="Calibri" panose="020F0502020204030204" pitchFamily="34" charset="0"/>
                <a:cs typeface="Calibri" panose="020F0502020204030204" pitchFamily="34" charset="0"/>
              </a:rPr>
              <a:t>Περιεχόμενο ΗΕ32</a:t>
            </a:r>
          </a:p>
          <a:p>
            <a:pPr marL="0" indent="0">
              <a:buNone/>
            </a:pPr>
            <a:r>
              <a:rPr lang="en-US" sz="45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l-GR" sz="4500" dirty="0">
                <a:latin typeface="Calibri" panose="020F0502020204030204" pitchFamily="34" charset="0"/>
                <a:cs typeface="Calibri" panose="020F0502020204030204" pitchFamily="34" charset="0"/>
              </a:rPr>
              <a:t>-	Διεύθυνση  Εγγεγραμμένου γραφείου / τόπου φύλαξης μητρώων</a:t>
            </a:r>
          </a:p>
          <a:p>
            <a:pPr marL="0" indent="0">
              <a:buNone/>
            </a:pPr>
            <a:r>
              <a:rPr lang="en-US" sz="45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l-GR" sz="4500" dirty="0">
                <a:latin typeface="Calibri" panose="020F0502020204030204" pitchFamily="34" charset="0"/>
                <a:cs typeface="Calibri" panose="020F0502020204030204" pitchFamily="34" charset="0"/>
              </a:rPr>
              <a:t>-	Μετοχικό κεφάλαιο ( σε περίπτωση εταιρείας με μετοχικό κεφάλαιο</a:t>
            </a:r>
            <a:r>
              <a:rPr lang="en-US" sz="4500" dirty="0">
                <a:latin typeface="Calibri" panose="020F0502020204030204" pitchFamily="34" charset="0"/>
                <a:cs typeface="Calibri" panose="020F0502020204030204" pitchFamily="34" charset="0"/>
              </a:rPr>
              <a:t> )</a:t>
            </a:r>
            <a:endParaRPr lang="el-GR" sz="4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45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l-GR" sz="4500" dirty="0">
                <a:latin typeface="Calibri" panose="020F0502020204030204" pitchFamily="34" charset="0"/>
                <a:cs typeface="Calibri" panose="020F0502020204030204" pitchFamily="34" charset="0"/>
              </a:rPr>
              <a:t>-	Μητρώο Μετόχων</a:t>
            </a:r>
          </a:p>
          <a:p>
            <a:pPr marL="0" indent="0">
              <a:buNone/>
            </a:pPr>
            <a:r>
              <a:rPr lang="en-US" sz="45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l-GR" sz="4500" dirty="0">
                <a:latin typeface="Calibri" panose="020F0502020204030204" pitchFamily="34" charset="0"/>
                <a:cs typeface="Calibri" panose="020F0502020204030204" pitchFamily="34" charset="0"/>
              </a:rPr>
              <a:t>-	Αξιωματούχοι</a:t>
            </a:r>
            <a:endParaRPr lang="en-US" sz="4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l-GR" sz="4500" dirty="0"/>
          </a:p>
          <a:p>
            <a:pPr marL="0" indent="0">
              <a:buNone/>
            </a:pPr>
            <a:r>
              <a:rPr lang="en-US" sz="2900" dirty="0"/>
              <a:t>	</a:t>
            </a:r>
            <a:endParaRPr lang="el-GR" sz="2900" dirty="0"/>
          </a:p>
          <a:p>
            <a:endParaRPr lang="en-CY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A232DB-8F91-43E2-B713-C009594EC2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7170" y="0"/>
            <a:ext cx="4295775" cy="754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106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EB787-CC00-47AF-82F6-92613FBA5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2166" y="795130"/>
            <a:ext cx="7954393" cy="503583"/>
          </a:xfrm>
        </p:spPr>
        <p:txBody>
          <a:bodyPr>
            <a:noAutofit/>
          </a:bodyPr>
          <a:lstStyle/>
          <a:p>
            <a:pPr algn="l"/>
            <a:r>
              <a:rPr lang="el-GR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Ηλεκτρονική Υποβολή Ετήσιας Έκθεσης</a:t>
            </a:r>
            <a:endParaRPr lang="en-CY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1DE47-79DC-480F-AEB4-CB54D3F47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7583" y="1484243"/>
            <a:ext cx="9501808" cy="5194853"/>
          </a:xfrm>
        </p:spPr>
        <p:txBody>
          <a:bodyPr>
            <a:normAutofit lnSpcReduction="10000"/>
          </a:bodyPr>
          <a:lstStyle/>
          <a:p>
            <a:r>
              <a:rPr lang="el-GR" sz="2100" b="1" dirty="0">
                <a:latin typeface="Calibri" panose="020F0502020204030204" pitchFamily="34" charset="0"/>
                <a:cs typeface="Calibri" panose="020F0502020204030204" pitchFamily="34" charset="0"/>
              </a:rPr>
              <a:t>Ερμηνεία ημερομηνίας αναφοράς</a:t>
            </a:r>
            <a:r>
              <a:rPr lang="el-GR" sz="2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el-GR" sz="21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l-GR" sz="2100" b="1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l-GR" sz="21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η</a:t>
            </a:r>
            <a:r>
              <a:rPr lang="el-GR" sz="2100" b="1" dirty="0">
                <a:latin typeface="Calibri" panose="020F0502020204030204" pitchFamily="34" charset="0"/>
                <a:cs typeface="Calibri" panose="020F0502020204030204" pitchFamily="34" charset="0"/>
              </a:rPr>
              <a:t> ΗΕ32  - εντός 18 μηνών και 1 ημέρα από την ημερομηνία σύστασης</a:t>
            </a:r>
          </a:p>
          <a:p>
            <a:pPr marL="0" indent="0">
              <a:buNone/>
            </a:pPr>
            <a:r>
              <a:rPr lang="el-GR" sz="2100" dirty="0">
                <a:latin typeface="Calibri" panose="020F0502020204030204" pitchFamily="34" charset="0"/>
                <a:cs typeface="Calibri" panose="020F0502020204030204" pitchFamily="34" charset="0"/>
              </a:rPr>
              <a:t>		Παράδειγμα</a:t>
            </a: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el-GR" sz="2100" dirty="0">
                <a:latin typeface="Calibri" panose="020F0502020204030204" pitchFamily="34" charset="0"/>
                <a:cs typeface="Calibri" panose="020F0502020204030204" pitchFamily="34" charset="0"/>
              </a:rPr>
              <a:t>εάν η ημερομηνία σύστασης είναι 06/01/2020 τότε η 1</a:t>
            </a:r>
            <a:r>
              <a:rPr lang="el-GR" sz="21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η</a:t>
            </a:r>
            <a:r>
              <a:rPr lang="el-GR" sz="2100" dirty="0">
                <a:latin typeface="Calibri" panose="020F0502020204030204" pitchFamily="34" charset="0"/>
                <a:cs typeface="Calibri" panose="020F0502020204030204" pitchFamily="34" charset="0"/>
              </a:rPr>
              <a:t> ΗΕ32 						πρέπει να συνταχθεί μέχρι και 07/07/2021</a:t>
            </a:r>
          </a:p>
          <a:p>
            <a:pPr marL="0" indent="0">
              <a:buNone/>
            </a:pPr>
            <a:r>
              <a:rPr lang="el-GR" sz="2100" dirty="0">
                <a:latin typeface="Calibri" panose="020F0502020204030204" pitchFamily="34" charset="0"/>
                <a:cs typeface="Calibri" panose="020F0502020204030204" pitchFamily="34" charset="0"/>
              </a:rPr>
              <a:t>  	</a:t>
            </a: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l-GR" sz="2100" b="1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l-GR" sz="21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η </a:t>
            </a:r>
            <a:r>
              <a:rPr lang="el-GR" sz="2100" b="1" dirty="0">
                <a:latin typeface="Calibri" panose="020F0502020204030204" pitchFamily="34" charset="0"/>
                <a:cs typeface="Calibri" panose="020F0502020204030204" pitchFamily="34" charset="0"/>
              </a:rPr>
              <a:t> ΗΕ32 και εντεύθεν - εντός 12 – 15 μηνών νοουμένου ότι δεν 					παραλείπετε έτος</a:t>
            </a:r>
          </a:p>
          <a:p>
            <a:pPr marL="0" indent="0">
              <a:buNone/>
            </a:pPr>
            <a:r>
              <a:rPr lang="el-GR" sz="2100" dirty="0">
                <a:latin typeface="Calibri" panose="020F0502020204030204" pitchFamily="34" charset="0"/>
                <a:cs typeface="Calibri" panose="020F0502020204030204" pitchFamily="34" charset="0"/>
              </a:rPr>
              <a:t>		Παράδειγμα – εάν η τελευταία υποβληθείσα ΗΕ32 έχει ημερομηνία 							     αναφοράς 05/12/2019 τότε η επόμενη ΗΕ32 θα πρέπει να 						     συνταχθεί μέχρι και 05/12/2020</a:t>
            </a:r>
          </a:p>
          <a:p>
            <a:r>
              <a:rPr lang="el-GR" sz="2100" b="1" dirty="0">
                <a:latin typeface="Calibri" panose="020F0502020204030204" pitchFamily="34" charset="0"/>
                <a:cs typeface="Calibri" panose="020F0502020204030204" pitchFamily="34" charset="0"/>
              </a:rPr>
              <a:t>Επέκταση ημερομηνίας αναφοράς</a:t>
            </a:r>
          </a:p>
          <a:p>
            <a:pPr marL="0" indent="0">
              <a:buNone/>
            </a:pPr>
            <a:r>
              <a:rPr lang="el-GR" sz="2100" dirty="0">
                <a:latin typeface="Calibri" panose="020F0502020204030204" pitchFamily="34" charset="0"/>
                <a:cs typeface="Calibri" panose="020F0502020204030204" pitchFamily="34" charset="0"/>
              </a:rPr>
              <a:t>	Παράδειγμα – εάν η ημερομηνία αναφοράς είναι 30/11/2020 τότε μπορεί να  					     ληφθεί επέκταση της ημερομηνίας αναφοράς μέχρι και 						     31/12/2020 νοουμένου ότι η κοινοποίηση της επέκτασης 						     πραγματοποιηθεί μέχρι 29/1</a:t>
            </a: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l-GR" sz="2100" dirty="0">
                <a:latin typeface="Calibri" panose="020F0502020204030204" pitchFamily="34" charset="0"/>
                <a:cs typeface="Calibri" panose="020F0502020204030204" pitchFamily="34" charset="0"/>
              </a:rPr>
              <a:t>/2020</a:t>
            </a:r>
          </a:p>
          <a:p>
            <a:pPr marL="0" indent="0">
              <a:buNone/>
            </a:pPr>
            <a:endParaRPr lang="el-GR" sz="18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F5A4F0-570B-480F-A1D1-9B22231BA8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7322" y="76547"/>
            <a:ext cx="4134677" cy="851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442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842CA-C969-4889-9B43-1043DFAB6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520147"/>
          </a:xfrm>
        </p:spPr>
        <p:txBody>
          <a:bodyPr>
            <a:normAutofit/>
          </a:bodyPr>
          <a:lstStyle/>
          <a:p>
            <a:pPr algn="l"/>
            <a:r>
              <a:rPr lang="el-GR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Ηλεκτρονική Υποβολή Ετήσιας Έκθεσης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C43C83-5AB0-48C1-AFDB-9BCA2D79F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1815201"/>
            <a:ext cx="9819794" cy="4356997"/>
          </a:xfrm>
        </p:spPr>
        <p:txBody>
          <a:bodyPr>
            <a:normAutofit/>
          </a:bodyPr>
          <a:lstStyle/>
          <a:p>
            <a:r>
              <a:rPr lang="el-GR" sz="2100" b="1" dirty="0">
                <a:latin typeface="Calibri" panose="020F0502020204030204" pitchFamily="34" charset="0"/>
                <a:cs typeface="Calibri" panose="020F0502020204030204" pitchFamily="34" charset="0"/>
              </a:rPr>
              <a:t>Εμπρόθεσμη / εκπρόθεσμη υποβολής</a:t>
            </a:r>
          </a:p>
          <a:p>
            <a:pPr marL="0" indent="0">
              <a:buNone/>
            </a:pPr>
            <a:r>
              <a:rPr lang="el-GR" sz="2100" dirty="0">
                <a:latin typeface="Calibri" panose="020F0502020204030204" pitchFamily="34" charset="0"/>
                <a:cs typeface="Calibri" panose="020F0502020204030204" pitchFamily="34" charset="0"/>
              </a:rPr>
              <a:t>	 	-20ευρώ εάν είναι εμπρόθεσμη υποβολή –η πληρωμή 		 					  	πραγματοποιείται εντός 28 ημερών από την ημερομηνία αναφοράς </a:t>
            </a:r>
          </a:p>
          <a:p>
            <a:pPr marL="0" indent="0">
              <a:buNone/>
            </a:pPr>
            <a:r>
              <a:rPr lang="el-GR" sz="2100" dirty="0">
                <a:latin typeface="Calibri" panose="020F0502020204030204" pitchFamily="34" charset="0"/>
                <a:cs typeface="Calibri" panose="020F0502020204030204" pitchFamily="34" charset="0"/>
              </a:rPr>
              <a:t>	 	-επιπλέον 20ευρώ εάν είναι εκπρόθεσμη υποβολή –η πληρωμή		  				πραγματοποιείται μετά από 28 ημέρες από την ημερομηνία 			          			αναφοράς </a:t>
            </a:r>
          </a:p>
          <a:p>
            <a:pPr marL="0" indent="0">
              <a:buNone/>
            </a:pPr>
            <a:endParaRPr lang="el-GR" sz="2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l-GR" sz="21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Τροποποίηση νομοθεσίας ημερομηνίας 19/06/2015 Ν89(</a:t>
            </a:r>
            <a:r>
              <a:rPr lang="en-US" sz="21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I) 2015</a:t>
            </a:r>
            <a:endParaRPr lang="el-GR" sz="2100" b="1" i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l-GR" sz="2400" b="1" i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F8CDE2-0CB8-438A-93D9-FFFEB49DCB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7322" y="76547"/>
            <a:ext cx="4134677" cy="851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763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32DE4-A6AE-40F9-B54A-466082932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994300"/>
            <a:ext cx="10018713" cy="559292"/>
          </a:xfrm>
        </p:spPr>
        <p:txBody>
          <a:bodyPr>
            <a:normAutofit/>
          </a:bodyPr>
          <a:lstStyle/>
          <a:p>
            <a:pPr algn="l"/>
            <a:r>
              <a:rPr lang="el-GR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Ηλεκτρονική Υποβολή Ετήσιας Έκθεσης</a:t>
            </a:r>
            <a:endParaRPr lang="en-CY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7BB75-93AB-478C-9A7D-5559E389D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828799"/>
            <a:ext cx="10018713" cy="4034901"/>
          </a:xfrm>
        </p:spPr>
        <p:txBody>
          <a:bodyPr>
            <a:noAutofit/>
          </a:bodyPr>
          <a:lstStyle/>
          <a:p>
            <a:r>
              <a:rPr lang="el-GR" sz="2100" b="1" dirty="0">
                <a:latin typeface="Calibri" panose="020F0502020204030204" pitchFamily="34" charset="0"/>
                <a:cs typeface="Calibri" panose="020F0502020204030204" pitchFamily="34" charset="0"/>
              </a:rPr>
              <a:t>Οικονομικές καταστάσεις</a:t>
            </a:r>
          </a:p>
          <a:p>
            <a:pPr marL="0" indent="0">
              <a:buNone/>
            </a:pPr>
            <a:r>
              <a:rPr lang="el-GR" sz="2100" dirty="0">
                <a:latin typeface="Calibri" panose="020F0502020204030204" pitchFamily="34" charset="0"/>
                <a:cs typeface="Calibri" panose="020F0502020204030204" pitchFamily="34" charset="0"/>
              </a:rPr>
              <a:t>	-Όλες οι εταιρείες οφείλουν να υποβάλλουν οικονομικές καταστάσεις οι οποίες 	παρουσιάστηκαν και εγκρίθηκαν στην ετήσια γενική συνέλευση</a:t>
            </a:r>
          </a:p>
          <a:p>
            <a:pPr marL="0" indent="0">
              <a:buNone/>
            </a:pPr>
            <a:r>
              <a:rPr lang="el-GR" sz="2100" dirty="0">
                <a:latin typeface="Calibri" panose="020F0502020204030204" pitchFamily="34" charset="0"/>
                <a:cs typeface="Calibri" panose="020F0502020204030204" pitchFamily="34" charset="0"/>
              </a:rPr>
              <a:t>	Παράδειγμα – εάν η ετήσια έκθεση έχει ημερομηνία αναφοράς εντός του 2020 τότε 				    θα πρέπει να συνοδεύεται από τις οικονομικές καταστάσεις του 2019</a:t>
            </a:r>
          </a:p>
          <a:p>
            <a:pPr marL="0" indent="0">
              <a:buNone/>
            </a:pPr>
            <a:r>
              <a:rPr lang="el-GR" sz="2100" dirty="0">
                <a:latin typeface="Calibri" panose="020F0502020204030204" pitchFamily="34" charset="0"/>
                <a:cs typeface="Calibri" panose="020F0502020204030204" pitchFamily="34" charset="0"/>
              </a:rPr>
              <a:t>	-Ενοποιημένες οικονομικές καταστάσεις – Μητρική Εταιρεία</a:t>
            </a:r>
            <a:endParaRPr lang="en-US" sz="2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100" dirty="0">
                <a:latin typeface="Calibri" panose="020F0502020204030204" pitchFamily="34" charset="0"/>
                <a:cs typeface="Calibri" panose="020F0502020204030204" pitchFamily="34" charset="0"/>
              </a:rPr>
              <a:t>	-</a:t>
            </a:r>
            <a:r>
              <a:rPr lang="el-GR" sz="2100" dirty="0">
                <a:latin typeface="Calibri" panose="020F0502020204030204" pitchFamily="34" charset="0"/>
                <a:cs typeface="Calibri" panose="020F0502020204030204" pitchFamily="34" charset="0"/>
              </a:rPr>
              <a:t>Τουρκοκρατούμενες εταιρείες  - ένορκη δήλωση αντί οικονομικών καταστάσεων </a:t>
            </a:r>
            <a:endParaRPr lang="en-CY" sz="2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l-GR" sz="2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100" b="1" dirty="0">
                <a:latin typeface="Calibri" panose="020F0502020204030204" pitchFamily="34" charset="0"/>
                <a:cs typeface="Calibri" panose="020F0502020204030204" pitchFamily="34" charset="0"/>
              </a:rPr>
              <a:t>Ποσόν υπέρ το άρτιο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BEDE56-6046-4647-A483-1E9FFAF903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7322" y="76547"/>
            <a:ext cx="4134677" cy="851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376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EDE74-78F0-4193-84EF-157FC4082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775252"/>
            <a:ext cx="10018713" cy="523461"/>
          </a:xfrm>
        </p:spPr>
        <p:txBody>
          <a:bodyPr>
            <a:noAutofit/>
          </a:bodyPr>
          <a:lstStyle/>
          <a:p>
            <a:pPr algn="l"/>
            <a:r>
              <a:rPr lang="el-GR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Ηλεκτρονική Υποβολή Ετήσιας Έκθεσης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5317B-0CC4-42AB-BB35-51994FF81B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166151"/>
            <a:ext cx="10018713" cy="3916597"/>
          </a:xfrm>
        </p:spPr>
        <p:txBody>
          <a:bodyPr>
            <a:normAutofit lnSpcReduction="10000"/>
          </a:bodyPr>
          <a:lstStyle/>
          <a:p>
            <a:r>
              <a:rPr lang="el-GR" sz="2300" b="1" dirty="0">
                <a:latin typeface="Calibri" panose="020F0502020204030204" pitchFamily="34" charset="0"/>
                <a:cs typeface="Calibri" panose="020F0502020204030204" pitchFamily="34" charset="0"/>
              </a:rPr>
              <a:t>Υποβολή ΗΕ32 στο ταμείο του Εφόρου Εταιρειών</a:t>
            </a:r>
          </a:p>
          <a:p>
            <a:pPr marL="0" indent="0">
              <a:buNone/>
            </a:pPr>
            <a:r>
              <a:rPr lang="el-GR" sz="2300" dirty="0">
                <a:latin typeface="Calibri" panose="020F0502020204030204" pitchFamily="34" charset="0"/>
                <a:cs typeface="Calibri" panose="020F0502020204030204" pitchFamily="34" charset="0"/>
              </a:rPr>
              <a:t> 	1. ΗΕ32 (Ι) με ημερομηνίας σύνταξης πριν το έτος 2014</a:t>
            </a:r>
          </a:p>
          <a:p>
            <a:pPr marL="0" indent="0">
              <a:buNone/>
            </a:pPr>
            <a:r>
              <a:rPr lang="el-GR" sz="2300" dirty="0">
                <a:latin typeface="Calibri" panose="020F0502020204030204" pitchFamily="34" charset="0"/>
                <a:cs typeface="Calibri" panose="020F0502020204030204" pitchFamily="34" charset="0"/>
              </a:rPr>
              <a:t>	2. ΗΕ32 (Δ) </a:t>
            </a:r>
          </a:p>
          <a:p>
            <a:pPr marL="0" indent="0">
              <a:buNone/>
            </a:pPr>
            <a:r>
              <a:rPr lang="el-GR" sz="2300" dirty="0">
                <a:latin typeface="Calibri" panose="020F0502020204030204" pitchFamily="34" charset="0"/>
                <a:cs typeface="Calibri" panose="020F0502020204030204" pitchFamily="34" charset="0"/>
              </a:rPr>
              <a:t>	3. ΗΕ32(ΧΚ) </a:t>
            </a:r>
          </a:p>
          <a:p>
            <a:pPr marL="0" indent="0">
              <a:buNone/>
            </a:pPr>
            <a:r>
              <a:rPr lang="el-GR" sz="2300" dirty="0">
                <a:latin typeface="Calibri" panose="020F0502020204030204" pitchFamily="34" charset="0"/>
                <a:cs typeface="Calibri" panose="020F0502020204030204" pitchFamily="34" charset="0"/>
              </a:rPr>
              <a:t>	4.ΗΕ32(Ι) και ΗΕ32(Δ) που αφορούν εταιρείες μεταβλητού κεφαλαίου</a:t>
            </a:r>
          </a:p>
          <a:p>
            <a:pPr marL="0" indent="0">
              <a:buNone/>
            </a:pPr>
            <a:endParaRPr lang="el-GR" sz="2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300" b="1" dirty="0">
                <a:latin typeface="Calibri" panose="020F0502020204030204" pitchFamily="34" charset="0"/>
                <a:cs typeface="Calibri" panose="020F0502020204030204" pitchFamily="34" charset="0"/>
              </a:rPr>
              <a:t>Υποβολή ΗΕ32 μέσω του Ηλεκτρονικού Συστήματος Καταχώρησης Εγγράφων</a:t>
            </a:r>
          </a:p>
          <a:p>
            <a:pPr marL="0" indent="0">
              <a:buNone/>
            </a:pPr>
            <a:r>
              <a:rPr lang="el-GR" sz="2300" dirty="0">
                <a:latin typeface="Calibri" panose="020F0502020204030204" pitchFamily="34" charset="0"/>
                <a:cs typeface="Calibri" panose="020F0502020204030204" pitchFamily="34" charset="0"/>
              </a:rPr>
              <a:t> 	ΗΕ32(Ι) από το 2014 και μετά</a:t>
            </a:r>
          </a:p>
          <a:p>
            <a:endParaRPr lang="el-GR" sz="2300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A8EA89-AF12-4FB3-8039-02D73F2E1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7322" y="76547"/>
            <a:ext cx="4134677" cy="851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5184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234</TotalTime>
  <Words>480</Words>
  <Application>Microsoft Office PowerPoint</Application>
  <PresentationFormat>Widescreen</PresentationFormat>
  <Paragraphs>47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Corbel</vt:lpstr>
      <vt:lpstr>Parallax</vt:lpstr>
      <vt:lpstr>Ηλεκτρονική Υποβολή Ετήσιας Έκθεσης ( ΗΕ32)</vt:lpstr>
      <vt:lpstr>Ηλεκτρονική Υποβολή Ετήσιας Έκθεσης </vt:lpstr>
      <vt:lpstr>Ηλεκτρονική Υποβολή Ετήσιας Έκθεσης</vt:lpstr>
      <vt:lpstr>Ηλεκτρονική Υποβολή Ετήσιας Έκθεσης</vt:lpstr>
      <vt:lpstr>Ηλεκτρονική Υποβολή Ετήσιας Έκθεσης</vt:lpstr>
      <vt:lpstr>Ηλεκτρονική Υποβολή Ετήσιας Έκθεσης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Ηλεκτρονική Υποβολή Ετήσιας Έκθεσης ( ΗΕ32)</dc:title>
  <dc:creator>Kyriaki (Koulla) Panayi</dc:creator>
  <cp:lastModifiedBy>Kyriaki (Koulla) Panayi</cp:lastModifiedBy>
  <cp:revision>91</cp:revision>
  <cp:lastPrinted>2020-11-24T08:30:52Z</cp:lastPrinted>
  <dcterms:created xsi:type="dcterms:W3CDTF">2020-11-11T16:34:19Z</dcterms:created>
  <dcterms:modified xsi:type="dcterms:W3CDTF">2021-01-20T12:38:55Z</dcterms:modified>
</cp:coreProperties>
</file>