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83" r:id="rId6"/>
    <p:sldId id="322" r:id="rId7"/>
    <p:sldId id="303" r:id="rId8"/>
    <p:sldId id="299" r:id="rId9"/>
    <p:sldId id="305" r:id="rId10"/>
    <p:sldId id="321" r:id="rId11"/>
    <p:sldId id="279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ysanthos Papachrysanthou" initials="CP" lastIdx="1" clrIdx="0">
    <p:extLst>
      <p:ext uri="{19B8F6BF-5375-455C-9EA6-DF929625EA0E}">
        <p15:presenceInfo xmlns:p15="http://schemas.microsoft.com/office/powerpoint/2012/main" userId="S::cpapachrysanthou@treasury.gov.cy::8cbee19f-be03-41bf-b90f-efa7006efb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788"/>
    <a:srgbClr val="E38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984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9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CF3FE-C2A0-FBA6-751A-ED9DD66F1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D640A6-D61B-CEB0-654B-8D3A5E586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F8ABD-967F-AF10-ADDA-59720BD99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2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2AFE6-E774-C518-2443-989A888FA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3F318-C818-D9C5-B656-864679828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AEBAA-11F3-5DAA-4130-CDE3AA438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0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858D-0629-95F0-338F-29901004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F8C6E1-A818-7FFB-70FF-428B499AA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D2567-9EDE-2396-42CB-2CAC58CBD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7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328" y="-2152259"/>
            <a:ext cx="24737827" cy="1661021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Lorem ipsum dolor sit amet, consec etur adip iscin elit. Suspe disse place rat."/>
          <p:cNvSpPr txBox="1">
            <a:spLocks noGrp="1"/>
          </p:cNvSpPr>
          <p:nvPr>
            <p:ph type="ctrTitle"/>
          </p:nvPr>
        </p:nvSpPr>
        <p:spPr>
          <a:xfrm>
            <a:off x="1176543" y="1745014"/>
            <a:ext cx="19593399" cy="5126093"/>
          </a:xfrm>
          <a:prstGeom prst="rect">
            <a:avLst/>
          </a:prstGeom>
        </p:spPr>
        <p:txBody>
          <a:bodyPr anchor="t"/>
          <a:lstStyle>
            <a:lvl1pPr algn="l">
              <a:defRPr sz="8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The status of electronic invoicing in Cyprus for B2G transactions and the way forward</a:t>
            </a:r>
            <a:endParaRPr dirty="0"/>
          </a:p>
        </p:txBody>
      </p:sp>
      <p:sp>
        <p:nvSpPr>
          <p:cNvPr id="122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  <a:r>
              <a:rPr lang="el-GR"/>
              <a:t>3</a:t>
            </a:r>
            <a:endParaRPr/>
          </a:p>
        </p:txBody>
      </p:sp>
      <p:sp>
        <p:nvSpPr>
          <p:cNvPr id="123" name="ΥΠΟΥΡΓΕΙΟ ΟΙΚΟΝΟΜΙΚΩΝ"/>
          <p:cNvSpPr txBox="1"/>
          <p:nvPr/>
        </p:nvSpPr>
        <p:spPr>
          <a:xfrm>
            <a:off x="12459231" y="10722463"/>
            <a:ext cx="9605670" cy="61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E0D0E-0C56-6698-0CFD-0BBF29C7ECC9}"/>
              </a:ext>
            </a:extLst>
          </p:cNvPr>
          <p:cNvSpPr txBox="1"/>
          <p:nvPr/>
        </p:nvSpPr>
        <p:spPr>
          <a:xfrm>
            <a:off x="11681927" y="10424153"/>
            <a:ext cx="1183121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Andreas Antoniades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Accountant General</a:t>
            </a:r>
            <a:endParaRPr lang="el-GR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84" y="10335817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  <a:r>
              <a:rPr lang="el-GR"/>
              <a:t>3</a:t>
            </a:r>
            <a:endParaRPr/>
          </a:p>
        </p:txBody>
      </p:sp>
      <p:sp>
        <p:nvSpPr>
          <p:cNvPr id="263" name="ΥΠΟΥΡΓΕΙΟ ΟΙΚΟΝΟΜΙΚΩΝ"/>
          <p:cNvSpPr txBox="1">
            <a:spLocks noGrp="1"/>
          </p:cNvSpPr>
          <p:nvPr>
            <p:ph type="subTitle" sz="quarter" idx="1"/>
          </p:nvPr>
        </p:nvSpPr>
        <p:spPr>
          <a:xfrm>
            <a:off x="11104845" y="12424383"/>
            <a:ext cx="9605670" cy="613971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TREASURY OF THE REPUBLIC</a:t>
            </a:r>
            <a:endParaRPr dirty="0"/>
          </a:p>
        </p:txBody>
      </p:sp>
      <p:sp>
        <p:nvSpPr>
          <p:cNvPr id="31" name="headline goes here goes here">
            <a:extLst>
              <a:ext uri="{FF2B5EF4-FFF2-40B4-BE49-F238E27FC236}">
                <a16:creationId xmlns:a16="http://schemas.microsoft.com/office/drawing/2014/main" id="{68B6EFB1-6142-29A7-A5E6-65D011687921}"/>
              </a:ext>
            </a:extLst>
          </p:cNvPr>
          <p:cNvSpPr txBox="1"/>
          <p:nvPr/>
        </p:nvSpPr>
        <p:spPr>
          <a:xfrm>
            <a:off x="860928" y="562098"/>
            <a:ext cx="18341472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GB" dirty="0"/>
              <a:t>ELECTRONIC INVOICING AT B2G TRANSACTIONS</a:t>
            </a:r>
          </a:p>
        </p:txBody>
      </p:sp>
      <p:sp>
        <p:nvSpPr>
          <p:cNvPr id="32" name="Subtitle here">
            <a:extLst>
              <a:ext uri="{FF2B5EF4-FFF2-40B4-BE49-F238E27FC236}">
                <a16:creationId xmlns:a16="http://schemas.microsoft.com/office/drawing/2014/main" id="{73184F1D-8CC5-49BB-9780-A09DDE3B4EDD}"/>
              </a:ext>
            </a:extLst>
          </p:cNvPr>
          <p:cNvSpPr txBox="1"/>
          <p:nvPr/>
        </p:nvSpPr>
        <p:spPr>
          <a:xfrm>
            <a:off x="860928" y="1348265"/>
            <a:ext cx="7269281" cy="87203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3EB83-9983-14EF-C5D0-545F760157A5}"/>
              </a:ext>
            </a:extLst>
          </p:cNvPr>
          <p:cNvSpPr txBox="1"/>
          <p:nvPr/>
        </p:nvSpPr>
        <p:spPr>
          <a:xfrm>
            <a:off x="597158" y="4577968"/>
            <a:ext cx="23606449" cy="4950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Current status of e-invoicing for B2G transactions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dirty="0">
              <a:solidFill>
                <a:srgbClr val="2F7788"/>
              </a:solidFill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500" b="0" i="0" u="none" strike="noStrike" dirty="0">
                <a:solidFill>
                  <a:srgbClr val="2F7788"/>
                </a:solidFill>
                <a:effectLst/>
                <a:latin typeface="Arial"/>
                <a:cs typeface="Arial"/>
              </a:rPr>
              <a:t>Iss</a:t>
            </a: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ues that prevent increase use of</a:t>
            </a:r>
            <a:r>
              <a:rPr lang="en-US" sz="4500" b="0" i="0" u="none" strike="noStrike" dirty="0">
                <a:solidFill>
                  <a:srgbClr val="2F7788"/>
                </a:solidFill>
                <a:effectLst/>
                <a:latin typeface="Arial"/>
                <a:cs typeface="Arial"/>
              </a:rPr>
              <a:t> e-invoicing from the side of Government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In</a:t>
            </a:r>
            <a:r>
              <a:rPr lang="en-US" sz="4500" b="0" i="0" u="none" strike="noStrike" dirty="0">
                <a:solidFill>
                  <a:srgbClr val="2F7788"/>
                </a:solidFill>
                <a:effectLst/>
                <a:latin typeface="Arial"/>
                <a:cs typeface="Arial"/>
              </a:rPr>
              <a:t>itiatives to promote e-invoicing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27483631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84" y="10335817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  <a:r>
              <a:rPr lang="el-GR"/>
              <a:t>3</a:t>
            </a:r>
            <a:endParaRPr/>
          </a:p>
        </p:txBody>
      </p:sp>
      <p:pic>
        <p:nvPicPr>
          <p:cNvPr id="13" name="Picture 12" descr="A blue and grey circle with arrow in center&#10;&#10;Description automatically generated">
            <a:extLst>
              <a:ext uri="{FF2B5EF4-FFF2-40B4-BE49-F238E27FC236}">
                <a16:creationId xmlns:a16="http://schemas.microsoft.com/office/drawing/2014/main" id="{F85F54A2-0B75-D064-CAF0-FD45846B1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627" y="2226772"/>
            <a:ext cx="1895678" cy="1902245"/>
          </a:xfrm>
          <a:prstGeom prst="rect">
            <a:avLst/>
          </a:prstGeom>
        </p:spPr>
      </p:pic>
      <p:sp>
        <p:nvSpPr>
          <p:cNvPr id="31" name="headline goes here goes here">
            <a:extLst>
              <a:ext uri="{FF2B5EF4-FFF2-40B4-BE49-F238E27FC236}">
                <a16:creationId xmlns:a16="http://schemas.microsoft.com/office/drawing/2014/main" id="{68B6EFB1-6142-29A7-A5E6-65D011687921}"/>
              </a:ext>
            </a:extLst>
          </p:cNvPr>
          <p:cNvSpPr txBox="1"/>
          <p:nvPr/>
        </p:nvSpPr>
        <p:spPr>
          <a:xfrm>
            <a:off x="860928" y="562098"/>
            <a:ext cx="18341472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GB" dirty="0"/>
              <a:t>ELECTRONIC INVOICING AT B2G TRANSACTIONS</a:t>
            </a:r>
          </a:p>
        </p:txBody>
      </p:sp>
      <p:sp>
        <p:nvSpPr>
          <p:cNvPr id="32" name="Subtitle here">
            <a:extLst>
              <a:ext uri="{FF2B5EF4-FFF2-40B4-BE49-F238E27FC236}">
                <a16:creationId xmlns:a16="http://schemas.microsoft.com/office/drawing/2014/main" id="{73184F1D-8CC5-49BB-9780-A09DDE3B4EDD}"/>
              </a:ext>
            </a:extLst>
          </p:cNvPr>
          <p:cNvSpPr txBox="1"/>
          <p:nvPr/>
        </p:nvSpPr>
        <p:spPr>
          <a:xfrm>
            <a:off x="860928" y="1348265"/>
            <a:ext cx="7269281" cy="87203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here">
            <a:extLst>
              <a:ext uri="{FF2B5EF4-FFF2-40B4-BE49-F238E27FC236}">
                <a16:creationId xmlns:a16="http://schemas.microsoft.com/office/drawing/2014/main" id="{0643F226-AD6E-7EBB-1663-C1BCFB355AAF}"/>
              </a:ext>
            </a:extLst>
          </p:cNvPr>
          <p:cNvSpPr txBox="1"/>
          <p:nvPr/>
        </p:nvSpPr>
        <p:spPr>
          <a:xfrm>
            <a:off x="2150219" y="4096053"/>
            <a:ext cx="8751277" cy="34265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just"/>
            <a:r>
              <a:rPr lang="en-US" sz="3600" dirty="0"/>
              <a:t>In accordance with the relevant Directive 2014/55/EU, we have introduced the concept of electronic invoicing for B2G transactions in the public sector on 18/4/19 for the central government</a:t>
            </a:r>
            <a:endParaRPr lang="en-GB" sz="3600" dirty="0"/>
          </a:p>
        </p:txBody>
      </p:sp>
      <p:sp>
        <p:nvSpPr>
          <p:cNvPr id="12" name="Subtitle here">
            <a:extLst>
              <a:ext uri="{FF2B5EF4-FFF2-40B4-BE49-F238E27FC236}">
                <a16:creationId xmlns:a16="http://schemas.microsoft.com/office/drawing/2014/main" id="{7C622072-3656-2907-9EFE-F6496E6A6684}"/>
              </a:ext>
            </a:extLst>
          </p:cNvPr>
          <p:cNvSpPr txBox="1"/>
          <p:nvPr/>
        </p:nvSpPr>
        <p:spPr>
          <a:xfrm>
            <a:off x="11919067" y="4096053"/>
            <a:ext cx="8751277" cy="287258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just"/>
            <a:r>
              <a:rPr lang="en-US" sz="3600" dirty="0"/>
              <a:t>Through the i) adoption of European and international standard, ii) its authorized PEPPOL Access Point and iii) the development of an e-platform that receives and distributes e-invoices</a:t>
            </a:r>
            <a:endParaRPr lang="el-GR" sz="3600" dirty="0"/>
          </a:p>
        </p:txBody>
      </p:sp>
      <p:sp>
        <p:nvSpPr>
          <p:cNvPr id="18" name="01/…">
            <a:extLst>
              <a:ext uri="{FF2B5EF4-FFF2-40B4-BE49-F238E27FC236}">
                <a16:creationId xmlns:a16="http://schemas.microsoft.com/office/drawing/2014/main" id="{4EF7D83A-A232-036D-4AFC-60DE9B18EAF2}"/>
              </a:ext>
            </a:extLst>
          </p:cNvPr>
          <p:cNvSpPr txBox="1"/>
          <p:nvPr/>
        </p:nvSpPr>
        <p:spPr>
          <a:xfrm>
            <a:off x="2150220" y="3307701"/>
            <a:ext cx="8067728" cy="773313"/>
          </a:xfrm>
          <a:prstGeom prst="rect">
            <a:avLst/>
          </a:prstGeom>
          <a:ln w="12700">
            <a:miter lim="400000"/>
          </a:ln>
        </p:spPr>
        <p:txBody>
          <a:bodyPr wrap="square" lIns="50780" tIns="50780" rIns="50780" bIns="50780">
            <a:spAutoFit/>
          </a:bodyPr>
          <a:lstStyle/>
          <a:p>
            <a:pPr algn="l" defTabSz="821055">
              <a:lnSpc>
                <a:spcPct val="120000"/>
              </a:lnSpc>
              <a:defRPr sz="4000">
                <a:solidFill>
                  <a:srgbClr val="3B83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4000" b="0" i="1" cap="all" spc="150" dirty="0" err="1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sCOPE</a:t>
            </a:r>
            <a:endParaRPr lang="el-GR" sz="4000" b="0" i="1" cap="all" spc="150" dirty="0">
              <a:solidFill>
                <a:srgbClr val="30768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01/…">
            <a:extLst>
              <a:ext uri="{FF2B5EF4-FFF2-40B4-BE49-F238E27FC236}">
                <a16:creationId xmlns:a16="http://schemas.microsoft.com/office/drawing/2014/main" id="{28761A81-79EC-6699-BDF7-745BB0B69474}"/>
              </a:ext>
            </a:extLst>
          </p:cNvPr>
          <p:cNvSpPr txBox="1"/>
          <p:nvPr/>
        </p:nvSpPr>
        <p:spPr>
          <a:xfrm>
            <a:off x="11919067" y="3307701"/>
            <a:ext cx="8791448" cy="773313"/>
          </a:xfrm>
          <a:prstGeom prst="rect">
            <a:avLst/>
          </a:prstGeom>
          <a:ln w="12700">
            <a:miter lim="400000"/>
          </a:ln>
        </p:spPr>
        <p:txBody>
          <a:bodyPr wrap="square" lIns="50780" tIns="50780" rIns="50780" bIns="50780">
            <a:spAutoFit/>
          </a:bodyPr>
          <a:lstStyle/>
          <a:p>
            <a:pPr algn="l" defTabSz="821055">
              <a:lnSpc>
                <a:spcPct val="120000"/>
              </a:lnSpc>
              <a:defRPr sz="4000">
                <a:solidFill>
                  <a:srgbClr val="3B83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sz="4000" b="0" i="1" cap="all" spc="150" dirty="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HOW?</a:t>
            </a:r>
            <a:endParaRPr lang="el-GR" sz="4000" b="0" i="1" cap="all" spc="150" dirty="0">
              <a:solidFill>
                <a:srgbClr val="307687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5808CB-E87C-925A-F74E-8C77E198FEC1}"/>
              </a:ext>
            </a:extLst>
          </p:cNvPr>
          <p:cNvCxnSpPr>
            <a:cxnSpLocks/>
          </p:cNvCxnSpPr>
          <p:nvPr/>
        </p:nvCxnSpPr>
        <p:spPr>
          <a:xfrm>
            <a:off x="12000161" y="4081014"/>
            <a:ext cx="8028000" cy="0"/>
          </a:xfrm>
          <a:prstGeom prst="line">
            <a:avLst/>
          </a:prstGeom>
          <a:noFill/>
          <a:ln w="25400" cap="flat">
            <a:solidFill>
              <a:srgbClr val="2F778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381BB6-23CA-7213-80F5-50C2C9A305A5}"/>
              </a:ext>
            </a:extLst>
          </p:cNvPr>
          <p:cNvCxnSpPr>
            <a:cxnSpLocks/>
          </p:cNvCxnSpPr>
          <p:nvPr/>
        </p:nvCxnSpPr>
        <p:spPr>
          <a:xfrm>
            <a:off x="2167413" y="4081014"/>
            <a:ext cx="8028000" cy="0"/>
          </a:xfrm>
          <a:prstGeom prst="line">
            <a:avLst/>
          </a:prstGeom>
          <a:noFill/>
          <a:ln w="25400" cap="flat">
            <a:solidFill>
              <a:srgbClr val="2F778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6" name="Picture 45" descr="A black and grey logo&#10;&#10;Description automatically generated">
            <a:extLst>
              <a:ext uri="{FF2B5EF4-FFF2-40B4-BE49-F238E27FC236}">
                <a16:creationId xmlns:a16="http://schemas.microsoft.com/office/drawing/2014/main" id="{9B7BDBE2-9FB4-FA30-01BB-808F7076F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09" y="2281132"/>
            <a:ext cx="1322888" cy="1793525"/>
          </a:xfrm>
          <a:prstGeom prst="rect">
            <a:avLst/>
          </a:prstGeom>
        </p:spPr>
      </p:pic>
      <p:sp>
        <p:nvSpPr>
          <p:cNvPr id="2" name="ΥΠΟΥΡΓΕΙΟ ΟΙΚΟΝΟΜΙΚΩΝ">
            <a:extLst>
              <a:ext uri="{FF2B5EF4-FFF2-40B4-BE49-F238E27FC236}">
                <a16:creationId xmlns:a16="http://schemas.microsoft.com/office/drawing/2014/main" id="{6A09B7D4-AA23-49AF-3339-44DC27124052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1104563" y="12423775"/>
            <a:ext cx="9605962" cy="614363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TREASURY OF THE REPUBLIC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0779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A6151-CE18-DE7F-3917-38B5EA6AC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>
            <a:extLst>
              <a:ext uri="{FF2B5EF4-FFF2-40B4-BE49-F238E27FC236}">
                <a16:creationId xmlns:a16="http://schemas.microsoft.com/office/drawing/2014/main" id="{7443871F-2C9D-4CF1-0415-4800A60A4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ΚΥΠΡΙΑΚΗ ΔΗΜΟΚΡΑΤΙΑ / ΠΝΕΥΜΑΤΙΚΑ ΔΙΚΑΙΩΜΑΤΑ 2020">
            <a:extLst>
              <a:ext uri="{FF2B5EF4-FFF2-40B4-BE49-F238E27FC236}">
                <a16:creationId xmlns:a16="http://schemas.microsoft.com/office/drawing/2014/main" id="{1543A5C7-128A-B3CF-8423-28D898F5903C}"/>
              </a:ext>
            </a:extLst>
          </p:cNvPr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  <a:r>
              <a:rPr lang="el-GR"/>
              <a:t>3</a:t>
            </a:r>
            <a:endParaRPr/>
          </a:p>
        </p:txBody>
      </p:sp>
      <p:sp>
        <p:nvSpPr>
          <p:cNvPr id="31" name="headline goes here goes here">
            <a:extLst>
              <a:ext uri="{FF2B5EF4-FFF2-40B4-BE49-F238E27FC236}">
                <a16:creationId xmlns:a16="http://schemas.microsoft.com/office/drawing/2014/main" id="{76522DEB-27DA-F0DE-0A99-6492379D0402}"/>
              </a:ext>
            </a:extLst>
          </p:cNvPr>
          <p:cNvSpPr txBox="1"/>
          <p:nvPr/>
        </p:nvSpPr>
        <p:spPr>
          <a:xfrm>
            <a:off x="860928" y="562098"/>
            <a:ext cx="18640052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GB" dirty="0"/>
              <a:t>ELECTRONIC INVOICING AT B2G TRANSACTIONS</a:t>
            </a:r>
          </a:p>
        </p:txBody>
      </p:sp>
      <p:sp>
        <p:nvSpPr>
          <p:cNvPr id="32" name="Subtitle here">
            <a:extLst>
              <a:ext uri="{FF2B5EF4-FFF2-40B4-BE49-F238E27FC236}">
                <a16:creationId xmlns:a16="http://schemas.microsoft.com/office/drawing/2014/main" id="{FDBA4126-EC35-38C1-EFB2-4C35A3388181}"/>
              </a:ext>
            </a:extLst>
          </p:cNvPr>
          <p:cNvSpPr txBox="1"/>
          <p:nvPr/>
        </p:nvSpPr>
        <p:spPr>
          <a:xfrm>
            <a:off x="860928" y="1348265"/>
            <a:ext cx="20730109" cy="87203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status of e-invoicing in Cyprus central government  (B2G)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CFB601C-C077-8C99-B31F-E0C5713547C8}"/>
              </a:ext>
            </a:extLst>
          </p:cNvPr>
          <p:cNvSpPr/>
          <p:nvPr/>
        </p:nvSpPr>
        <p:spPr>
          <a:xfrm>
            <a:off x="852000" y="2414746"/>
            <a:ext cx="22680000" cy="1"/>
          </a:xfrm>
          <a:prstGeom prst="line">
            <a:avLst/>
          </a:prstGeom>
          <a:ln w="25400">
            <a:solidFill>
              <a:srgbClr val="E38C1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sz="4000" b="0" cap="all">
                <a:solidFill>
                  <a:srgbClr val="83878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F4CB2-FE0B-A3D3-109C-401E630CBE84}"/>
              </a:ext>
            </a:extLst>
          </p:cNvPr>
          <p:cNvSpPr txBox="1"/>
          <p:nvPr/>
        </p:nvSpPr>
        <p:spPr>
          <a:xfrm>
            <a:off x="690465" y="2980560"/>
            <a:ext cx="23513142" cy="9797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 9-12 e-invoices received per month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dirty="0">
              <a:solidFill>
                <a:srgbClr val="2F7788"/>
              </a:solidFill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 3-4 unique suppliers </a:t>
            </a:r>
            <a:r>
              <a:rPr lang="en-US" sz="4500" b="0" dirty="0" err="1">
                <a:solidFill>
                  <a:srgbClr val="2F7788"/>
                </a:solidFill>
                <a:latin typeface="Arial"/>
                <a:cs typeface="Arial"/>
              </a:rPr>
              <a:t>utilise</a:t>
            </a: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 the facility for e-invoicing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l-GR" sz="4500" b="0" dirty="0">
              <a:solidFill>
                <a:srgbClr val="2F7788"/>
              </a:solidFill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l-GR" sz="4500" b="0" dirty="0">
                <a:solidFill>
                  <a:srgbClr val="2F7788"/>
                </a:solidFill>
                <a:latin typeface="Arial"/>
                <a:cs typeface="Arial"/>
              </a:rPr>
              <a:t> ≈</a:t>
            </a: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 </a:t>
            </a:r>
            <a:r>
              <a:rPr lang="el-GR" sz="4500" b="0" dirty="0">
                <a:solidFill>
                  <a:srgbClr val="2F7788"/>
                </a:solidFill>
                <a:latin typeface="Arial"/>
                <a:cs typeface="Arial"/>
              </a:rPr>
              <a:t>0,5%-1%</a:t>
            </a: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 </a:t>
            </a:r>
            <a:r>
              <a:rPr lang="el-GR" sz="4500" b="0" dirty="0">
                <a:solidFill>
                  <a:srgbClr val="2F7788"/>
                </a:solidFill>
                <a:latin typeface="Arial"/>
                <a:cs typeface="Arial"/>
              </a:rPr>
              <a:t>ο</a:t>
            </a: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f total invoices received in 2023 were e-invoices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l-GR" sz="4500" b="0" dirty="0">
              <a:solidFill>
                <a:srgbClr val="2F7788"/>
              </a:solidFill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GB" sz="4500" b="0" dirty="0">
                <a:solidFill>
                  <a:srgbClr val="2F7788"/>
                </a:solidFill>
                <a:latin typeface="Arial"/>
                <a:cs typeface="Arial"/>
              </a:rPr>
              <a:t> </a:t>
            </a:r>
            <a:r>
              <a:rPr lang="el-GR" sz="4500" b="0" dirty="0">
                <a:solidFill>
                  <a:srgbClr val="2F7788"/>
                </a:solidFill>
                <a:latin typeface="Arial"/>
                <a:cs typeface="Arial"/>
              </a:rPr>
              <a:t>% </a:t>
            </a: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remains approximately the same since the ad</a:t>
            </a:r>
            <a:r>
              <a:rPr lang="en-GB" sz="4500" b="0" dirty="0">
                <a:solidFill>
                  <a:srgbClr val="2F7788"/>
                </a:solidFill>
                <a:latin typeface="Arial"/>
                <a:cs typeface="Arial"/>
              </a:rPr>
              <a:t>o</a:t>
            </a:r>
            <a:r>
              <a:rPr lang="en-US" sz="4500" b="0" dirty="0" err="1">
                <a:solidFill>
                  <a:srgbClr val="2F7788"/>
                </a:solidFill>
                <a:latin typeface="Arial"/>
                <a:cs typeface="Arial"/>
              </a:rPr>
              <a:t>ption</a:t>
            </a:r>
            <a:r>
              <a:rPr lang="en-US" sz="4500" b="0" dirty="0">
                <a:solidFill>
                  <a:srgbClr val="2F7788"/>
                </a:solidFill>
                <a:latin typeface="Arial"/>
                <a:cs typeface="Arial"/>
              </a:rPr>
              <a:t> of e-invoicing in 2019</a:t>
            </a:r>
            <a:endParaRPr lang="el-GR" sz="4500" b="0" dirty="0">
              <a:solidFill>
                <a:srgbClr val="2F7788"/>
              </a:solidFill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dirty="0">
              <a:solidFill>
                <a:srgbClr val="2F7788"/>
              </a:solidFill>
              <a:latin typeface="Arial"/>
              <a:cs typeface="Arial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ΟΥΡΓΕΙΟ ΟΙΚΟΝΟΜΙΚΩΝ">
            <a:extLst>
              <a:ext uri="{FF2B5EF4-FFF2-40B4-BE49-F238E27FC236}">
                <a16:creationId xmlns:a16="http://schemas.microsoft.com/office/drawing/2014/main" id="{254C14A4-581A-1EC9-C3DC-A90FA68141E1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1104563" y="12423775"/>
            <a:ext cx="9605962" cy="614363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TREASURY OF THE REPUBLIC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0854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15EC1E9-3677-6980-8303-ECE5C3F93A77}"/>
              </a:ext>
            </a:extLst>
          </p:cNvPr>
          <p:cNvGrpSpPr/>
          <p:nvPr/>
        </p:nvGrpSpPr>
        <p:grpSpPr>
          <a:xfrm>
            <a:off x="1025770" y="2848355"/>
            <a:ext cx="22602326" cy="4083942"/>
            <a:chOff x="1025770" y="2848355"/>
            <a:chExt cx="9510726" cy="4083942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8249BBB-294C-CA9D-319A-125F542675D7}"/>
                </a:ext>
              </a:extLst>
            </p:cNvPr>
            <p:cNvSpPr/>
            <p:nvPr/>
          </p:nvSpPr>
          <p:spPr>
            <a:xfrm>
              <a:off x="1025770" y="6061097"/>
              <a:ext cx="9510726" cy="871200"/>
            </a:xfrm>
            <a:prstGeom prst="rect">
              <a:avLst/>
            </a:prstGeom>
            <a:solidFill>
              <a:srgbClr val="2F778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BAD96E3-2F7E-DFA7-E361-8C47DB24A590}"/>
                </a:ext>
              </a:extLst>
            </p:cNvPr>
            <p:cNvSpPr/>
            <p:nvPr/>
          </p:nvSpPr>
          <p:spPr>
            <a:xfrm>
              <a:off x="1025770" y="4990183"/>
              <a:ext cx="9510726" cy="871200"/>
            </a:xfrm>
            <a:prstGeom prst="rect">
              <a:avLst/>
            </a:prstGeom>
            <a:solidFill>
              <a:srgbClr val="2F778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619E412-3637-AA42-E8D0-789D4CD7C04A}"/>
                </a:ext>
              </a:extLst>
            </p:cNvPr>
            <p:cNvSpPr/>
            <p:nvPr/>
          </p:nvSpPr>
          <p:spPr>
            <a:xfrm>
              <a:off x="1025770" y="3919269"/>
              <a:ext cx="9510726" cy="871200"/>
            </a:xfrm>
            <a:prstGeom prst="rect">
              <a:avLst/>
            </a:prstGeom>
            <a:solidFill>
              <a:srgbClr val="2F778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FACFA9-CFF7-2272-8038-7A8649044197}"/>
                </a:ext>
              </a:extLst>
            </p:cNvPr>
            <p:cNvSpPr/>
            <p:nvPr/>
          </p:nvSpPr>
          <p:spPr>
            <a:xfrm>
              <a:off x="1025770" y="2848355"/>
              <a:ext cx="9510726" cy="871200"/>
            </a:xfrm>
            <a:prstGeom prst="rect">
              <a:avLst/>
            </a:prstGeom>
            <a:solidFill>
              <a:srgbClr val="2F7788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44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  <a:r>
              <a:rPr lang="el-GR"/>
              <a:t>3</a:t>
            </a:r>
            <a:endParaRPr/>
          </a:p>
        </p:txBody>
      </p:sp>
      <p:sp>
        <p:nvSpPr>
          <p:cNvPr id="31" name="headline goes here goes here">
            <a:extLst>
              <a:ext uri="{FF2B5EF4-FFF2-40B4-BE49-F238E27FC236}">
                <a16:creationId xmlns:a16="http://schemas.microsoft.com/office/drawing/2014/main" id="{68B6EFB1-6142-29A7-A5E6-65D011687921}"/>
              </a:ext>
            </a:extLst>
          </p:cNvPr>
          <p:cNvSpPr txBox="1"/>
          <p:nvPr/>
        </p:nvSpPr>
        <p:spPr>
          <a:xfrm>
            <a:off x="860928" y="562098"/>
            <a:ext cx="20804754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GB" dirty="0"/>
              <a:t>ELECTRONIC INVOICING AT B2G TRANSACTIONS</a:t>
            </a:r>
          </a:p>
        </p:txBody>
      </p:sp>
      <p:sp>
        <p:nvSpPr>
          <p:cNvPr id="32" name="Subtitle here">
            <a:extLst>
              <a:ext uri="{FF2B5EF4-FFF2-40B4-BE49-F238E27FC236}">
                <a16:creationId xmlns:a16="http://schemas.microsoft.com/office/drawing/2014/main" id="{73184F1D-8CC5-49BB-9780-A09DDE3B4EDD}"/>
              </a:ext>
            </a:extLst>
          </p:cNvPr>
          <p:cNvSpPr txBox="1"/>
          <p:nvPr/>
        </p:nvSpPr>
        <p:spPr>
          <a:xfrm>
            <a:off x="860928" y="1348265"/>
            <a:ext cx="12798361" cy="7181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Issues that prevent wide use of e-invoicing</a:t>
            </a:r>
          </a:p>
        </p:txBody>
      </p:sp>
      <p:sp>
        <p:nvSpPr>
          <p:cNvPr id="23" name="Subtitle here">
            <a:extLst>
              <a:ext uri="{FF2B5EF4-FFF2-40B4-BE49-F238E27FC236}">
                <a16:creationId xmlns:a16="http://schemas.microsoft.com/office/drawing/2014/main" id="{48CF4CEF-F8C9-9028-1FE2-7842E569BA29}"/>
              </a:ext>
            </a:extLst>
          </p:cNvPr>
          <p:cNvSpPr txBox="1"/>
          <p:nvPr/>
        </p:nvSpPr>
        <p:spPr>
          <a:xfrm>
            <a:off x="1367295" y="5030418"/>
            <a:ext cx="8751277" cy="7062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endParaRPr lang="el-GR" sz="3500" i="0" kern="0" spc="0">
              <a:solidFill>
                <a:schemeClr val="bg1"/>
              </a:solidFill>
            </a:endParaRPr>
          </a:p>
        </p:txBody>
      </p:sp>
      <p:sp>
        <p:nvSpPr>
          <p:cNvPr id="24" name="Subtitle here">
            <a:extLst>
              <a:ext uri="{FF2B5EF4-FFF2-40B4-BE49-F238E27FC236}">
                <a16:creationId xmlns:a16="http://schemas.microsoft.com/office/drawing/2014/main" id="{2B0A2990-B37A-65E3-6DA1-F58472D114E0}"/>
              </a:ext>
            </a:extLst>
          </p:cNvPr>
          <p:cNvSpPr txBox="1"/>
          <p:nvPr/>
        </p:nvSpPr>
        <p:spPr>
          <a:xfrm>
            <a:off x="1367295" y="6103845"/>
            <a:ext cx="22132785" cy="6894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n-US" sz="3500" i="0" spc="0" dirty="0">
                <a:solidFill>
                  <a:schemeClr val="bg1"/>
                </a:solidFill>
              </a:rPr>
              <a:t>No integrated government information system to receive, process and settle e-invoices efficiently  </a:t>
            </a:r>
          </a:p>
        </p:txBody>
      </p:sp>
      <p:sp>
        <p:nvSpPr>
          <p:cNvPr id="25" name="Subtitle here">
            <a:extLst>
              <a:ext uri="{FF2B5EF4-FFF2-40B4-BE49-F238E27FC236}">
                <a16:creationId xmlns:a16="http://schemas.microsoft.com/office/drawing/2014/main" id="{AB06B469-C571-0219-08A2-A061166DEA99}"/>
              </a:ext>
            </a:extLst>
          </p:cNvPr>
          <p:cNvSpPr txBox="1"/>
          <p:nvPr/>
        </p:nvSpPr>
        <p:spPr>
          <a:xfrm>
            <a:off x="1367295" y="7168181"/>
            <a:ext cx="22132785" cy="6894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l-GR" sz="3500" i="0" spc="0" dirty="0">
                <a:solidFill>
                  <a:schemeClr val="bg1"/>
                </a:solidFill>
              </a:rPr>
              <a:t>Προώθηση ορθολογιστικής διαχείρισης των στοιχείων ενεργητικού και των υποχρεώσεων της Δημοκρατίας</a:t>
            </a:r>
          </a:p>
        </p:txBody>
      </p:sp>
      <p:sp>
        <p:nvSpPr>
          <p:cNvPr id="43" name="Subtitle here">
            <a:extLst>
              <a:ext uri="{FF2B5EF4-FFF2-40B4-BE49-F238E27FC236}">
                <a16:creationId xmlns:a16="http://schemas.microsoft.com/office/drawing/2014/main" id="{28D596CB-2C97-B514-FF88-AEF1EA8D30DC}"/>
              </a:ext>
            </a:extLst>
          </p:cNvPr>
          <p:cNvSpPr txBox="1"/>
          <p:nvPr/>
        </p:nvSpPr>
        <p:spPr>
          <a:xfrm>
            <a:off x="11709360" y="1807571"/>
            <a:ext cx="8751277" cy="7062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l-GR" sz="3500" i="0" kern="0" spc="0" dirty="0">
                <a:solidFill>
                  <a:schemeClr val="bg1"/>
                </a:solidFill>
              </a:rPr>
              <a:t>Τμήμα Κτηματολογίου και Χωρομετρίας</a:t>
            </a:r>
          </a:p>
        </p:txBody>
      </p:sp>
      <p:sp>
        <p:nvSpPr>
          <p:cNvPr id="10" name="Subtitle here">
            <a:extLst>
              <a:ext uri="{FF2B5EF4-FFF2-40B4-BE49-F238E27FC236}">
                <a16:creationId xmlns:a16="http://schemas.microsoft.com/office/drawing/2014/main" id="{0643F226-AD6E-7EBB-1663-C1BCFB355AAF}"/>
              </a:ext>
            </a:extLst>
          </p:cNvPr>
          <p:cNvSpPr txBox="1"/>
          <p:nvPr/>
        </p:nvSpPr>
        <p:spPr>
          <a:xfrm>
            <a:off x="1367295" y="4982651"/>
            <a:ext cx="22132784" cy="6894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n-US" sz="3500" i="0" spc="0" dirty="0">
                <a:solidFill>
                  <a:schemeClr val="bg1"/>
                </a:solidFill>
              </a:rPr>
              <a:t>No proper </a:t>
            </a:r>
            <a:r>
              <a:rPr lang="en-US" sz="3500" i="0" spc="0" dirty="0" err="1">
                <a:solidFill>
                  <a:schemeClr val="bg1"/>
                </a:solidFill>
              </a:rPr>
              <a:t>utilisation</a:t>
            </a:r>
            <a:r>
              <a:rPr lang="en-US" sz="3500" i="0" spc="0" dirty="0">
                <a:solidFill>
                  <a:schemeClr val="bg1"/>
                </a:solidFill>
              </a:rPr>
              <a:t> of</a:t>
            </a:r>
            <a:r>
              <a:rPr lang="en-US" sz="3500" i="0" kern="0" spc="0" dirty="0">
                <a:solidFill>
                  <a:schemeClr val="bg1"/>
                </a:solidFill>
              </a:rPr>
              <a:t> </a:t>
            </a:r>
            <a:r>
              <a:rPr lang="en-US" sz="3500" i="0" spc="0" dirty="0">
                <a:solidFill>
                  <a:schemeClr val="bg1"/>
                </a:solidFill>
              </a:rPr>
              <a:t>information</a:t>
            </a:r>
            <a:r>
              <a:rPr lang="en-US" sz="3500" i="0" kern="0" spc="0" dirty="0">
                <a:solidFill>
                  <a:schemeClr val="bg1"/>
                </a:solidFill>
              </a:rPr>
              <a:t> systems to enable business to send e-invoices to Government </a:t>
            </a:r>
          </a:p>
        </p:txBody>
      </p:sp>
      <p:sp>
        <p:nvSpPr>
          <p:cNvPr id="253" name="Subtitle here">
            <a:extLst>
              <a:ext uri="{FF2B5EF4-FFF2-40B4-BE49-F238E27FC236}">
                <a16:creationId xmlns:a16="http://schemas.microsoft.com/office/drawing/2014/main" id="{02679B13-7C27-9B35-2583-4CBCDCA71B33}"/>
              </a:ext>
            </a:extLst>
          </p:cNvPr>
          <p:cNvSpPr txBox="1"/>
          <p:nvPr/>
        </p:nvSpPr>
        <p:spPr>
          <a:xfrm>
            <a:off x="1367295" y="10374558"/>
            <a:ext cx="22132784" cy="6894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l-GR" sz="3500" i="0" spc="0" dirty="0">
                <a:solidFill>
                  <a:schemeClr val="bg1"/>
                </a:solidFill>
              </a:rPr>
              <a:t>Διενέργεια κεντρικών αγορών και υποστήριξη για την εφαρμογή βέλτιστων πρακτικών στις Δημόσιες Συμβάσεις</a:t>
            </a:r>
          </a:p>
        </p:txBody>
      </p:sp>
      <p:sp>
        <p:nvSpPr>
          <p:cNvPr id="266" name="ΥΠΟΥΡΓΕΙΟ ΟΙΚΟΝΟΜΙΚΩΝ">
            <a:extLst>
              <a:ext uri="{FF2B5EF4-FFF2-40B4-BE49-F238E27FC236}">
                <a16:creationId xmlns:a16="http://schemas.microsoft.com/office/drawing/2014/main" id="{02381798-8EC0-EF15-292E-E3E9BEC1E341}"/>
              </a:ext>
            </a:extLst>
          </p:cNvPr>
          <p:cNvSpPr txBox="1">
            <a:spLocks/>
          </p:cNvSpPr>
          <p:nvPr/>
        </p:nvSpPr>
        <p:spPr>
          <a:xfrm>
            <a:off x="11104845" y="12424383"/>
            <a:ext cx="9605670" cy="61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l-GR" dirty="0"/>
          </a:p>
        </p:txBody>
      </p:sp>
      <p:sp>
        <p:nvSpPr>
          <p:cNvPr id="267" name="Line">
            <a:extLst>
              <a:ext uri="{FF2B5EF4-FFF2-40B4-BE49-F238E27FC236}">
                <a16:creationId xmlns:a16="http://schemas.microsoft.com/office/drawing/2014/main" id="{96EB97DA-03BD-4427-D6AA-CAFE27628EF1}"/>
              </a:ext>
            </a:extLst>
          </p:cNvPr>
          <p:cNvSpPr/>
          <p:nvPr/>
        </p:nvSpPr>
        <p:spPr>
          <a:xfrm>
            <a:off x="852000" y="2439461"/>
            <a:ext cx="14356898" cy="77808"/>
          </a:xfrm>
          <a:prstGeom prst="line">
            <a:avLst/>
          </a:prstGeom>
          <a:ln w="25400">
            <a:solidFill>
              <a:srgbClr val="E38C1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sz="4000" b="0" cap="all">
                <a:solidFill>
                  <a:srgbClr val="83878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</p:txBody>
      </p:sp>
      <p:pic>
        <p:nvPicPr>
          <p:cNvPr id="268" name="Picture 267">
            <a:extLst>
              <a:ext uri="{FF2B5EF4-FFF2-40B4-BE49-F238E27FC236}">
                <a16:creationId xmlns:a16="http://schemas.microsoft.com/office/drawing/2014/main" id="{6A81A24D-A00A-60B3-30D2-C9C3B6B84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59289" y="1194944"/>
            <a:ext cx="1549609" cy="1200161"/>
          </a:xfrm>
          <a:prstGeom prst="rect">
            <a:avLst/>
          </a:prstGeom>
        </p:spPr>
      </p:pic>
      <p:sp>
        <p:nvSpPr>
          <p:cNvPr id="54" name="Subtitle here">
            <a:extLst>
              <a:ext uri="{FF2B5EF4-FFF2-40B4-BE49-F238E27FC236}">
                <a16:creationId xmlns:a16="http://schemas.microsoft.com/office/drawing/2014/main" id="{0A9033F5-94FA-AEDA-0276-481DA3F6C924}"/>
              </a:ext>
            </a:extLst>
          </p:cNvPr>
          <p:cNvSpPr txBox="1"/>
          <p:nvPr/>
        </p:nvSpPr>
        <p:spPr>
          <a:xfrm>
            <a:off x="1367295" y="4054020"/>
            <a:ext cx="22260801" cy="6894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n-US" sz="3500" i="0" spc="0" dirty="0">
                <a:solidFill>
                  <a:schemeClr val="bg1"/>
                </a:solidFill>
              </a:rPr>
              <a:t>Lack of culture to adapt to change and introduce electronic means for managing e-invoices </a:t>
            </a:r>
          </a:p>
        </p:txBody>
      </p:sp>
      <p:sp>
        <p:nvSpPr>
          <p:cNvPr id="55" name="Subtitle here">
            <a:extLst>
              <a:ext uri="{FF2B5EF4-FFF2-40B4-BE49-F238E27FC236}">
                <a16:creationId xmlns:a16="http://schemas.microsoft.com/office/drawing/2014/main" id="{0643F226-AD6E-7EBB-1663-C1BCFB355AAF}"/>
              </a:ext>
            </a:extLst>
          </p:cNvPr>
          <p:cNvSpPr txBox="1"/>
          <p:nvPr/>
        </p:nvSpPr>
        <p:spPr>
          <a:xfrm>
            <a:off x="1367296" y="2917921"/>
            <a:ext cx="22260800" cy="68948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lnSpc>
                <a:spcPct val="120000"/>
              </a:lnSpc>
              <a:buClr>
                <a:srgbClr val="2F7788"/>
              </a:buClr>
              <a:buSzPct val="120000"/>
            </a:pPr>
            <a:r>
              <a:rPr lang="en-US" sz="3500" i="0" spc="0" dirty="0">
                <a:solidFill>
                  <a:schemeClr val="bg1"/>
                </a:solidFill>
              </a:rPr>
              <a:t>Lack of awareness of the benefits of e-invoicing </a:t>
            </a:r>
          </a:p>
        </p:txBody>
      </p:sp>
      <p:sp>
        <p:nvSpPr>
          <p:cNvPr id="5" name="ΥΠΟΥΡΓΕΙΟ ΟΙΚΟΝΟΜΙΚΩΝ">
            <a:extLst>
              <a:ext uri="{FF2B5EF4-FFF2-40B4-BE49-F238E27FC236}">
                <a16:creationId xmlns:a16="http://schemas.microsoft.com/office/drawing/2014/main" id="{8A69A876-1BCD-6B1D-DB31-F8B719CC1383}"/>
              </a:ext>
            </a:extLst>
          </p:cNvPr>
          <p:cNvSpPr txBox="1">
            <a:spLocks/>
          </p:cNvSpPr>
          <p:nvPr/>
        </p:nvSpPr>
        <p:spPr>
          <a:xfrm>
            <a:off x="11104563" y="12423775"/>
            <a:ext cx="9605962" cy="61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/>
              <a:t>TREASURY OF THE REPUBLIC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C56DB-E5BA-A2DF-479E-8897BE0B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343" y="10234932"/>
            <a:ext cx="15704657" cy="3346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77748-DF19-392E-858A-C262836DC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563" y="12104878"/>
            <a:ext cx="9748349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21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B02A2-72A2-D739-08E4-2EE2E5387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>
            <a:extLst>
              <a:ext uri="{FF2B5EF4-FFF2-40B4-BE49-F238E27FC236}">
                <a16:creationId xmlns:a16="http://schemas.microsoft.com/office/drawing/2014/main" id="{74E40B33-7E0E-C6E3-C1ED-BEC696CD0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628" y="10347386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ΚΥΠΡΙΑΚΗ ΔΗΜΟΚΡΑΤΙΑ / ΠΝΕΥΜΑΤΙΚΑ ΔΙΚΑΙΩΜΑΤΑ 2020">
            <a:extLst>
              <a:ext uri="{FF2B5EF4-FFF2-40B4-BE49-F238E27FC236}">
                <a16:creationId xmlns:a16="http://schemas.microsoft.com/office/drawing/2014/main" id="{9EA2A397-1FD9-920A-12B8-391C722A9333}"/>
              </a:ext>
            </a:extLst>
          </p:cNvPr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  <a:r>
              <a:rPr lang="el-GR"/>
              <a:t>3</a:t>
            </a:r>
            <a:endParaRPr/>
          </a:p>
        </p:txBody>
      </p:sp>
      <p:sp>
        <p:nvSpPr>
          <p:cNvPr id="31" name="headline goes here goes here">
            <a:extLst>
              <a:ext uri="{FF2B5EF4-FFF2-40B4-BE49-F238E27FC236}">
                <a16:creationId xmlns:a16="http://schemas.microsoft.com/office/drawing/2014/main" id="{C0DCCBFB-D229-3F42-00AC-D483ED1981AE}"/>
              </a:ext>
            </a:extLst>
          </p:cNvPr>
          <p:cNvSpPr txBox="1"/>
          <p:nvPr/>
        </p:nvSpPr>
        <p:spPr>
          <a:xfrm>
            <a:off x="860928" y="562098"/>
            <a:ext cx="20226256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GB" dirty="0"/>
              <a:t>ELECTRONIC INVOICING AT B2G TRANSACTIONS</a:t>
            </a:r>
          </a:p>
        </p:txBody>
      </p:sp>
      <p:sp>
        <p:nvSpPr>
          <p:cNvPr id="32" name="Subtitle here">
            <a:extLst>
              <a:ext uri="{FF2B5EF4-FFF2-40B4-BE49-F238E27FC236}">
                <a16:creationId xmlns:a16="http://schemas.microsoft.com/office/drawing/2014/main" id="{51A182BB-51C3-5D4B-C6AF-E4B71782A57D}"/>
              </a:ext>
            </a:extLst>
          </p:cNvPr>
          <p:cNvSpPr txBox="1"/>
          <p:nvPr/>
        </p:nvSpPr>
        <p:spPr>
          <a:xfrm>
            <a:off x="860928" y="1348265"/>
            <a:ext cx="22662143" cy="79508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marR="0" lvl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0" i="0" u="none" strike="noStrike" kern="0" cap="none" spc="0" normalizeH="0" baseline="0" noProof="0" dirty="0">
                <a:ln>
                  <a:noFill/>
                </a:ln>
                <a:solidFill>
                  <a:srgbClr val="2F7788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Initiatives to promote e-invoicing for B2G transactions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40293EFC-D6E4-73F7-9FF8-63379868670B}"/>
              </a:ext>
            </a:extLst>
          </p:cNvPr>
          <p:cNvSpPr/>
          <p:nvPr/>
        </p:nvSpPr>
        <p:spPr>
          <a:xfrm>
            <a:off x="852000" y="2414746"/>
            <a:ext cx="22680000" cy="1"/>
          </a:xfrm>
          <a:prstGeom prst="line">
            <a:avLst/>
          </a:prstGeom>
          <a:ln w="25400">
            <a:solidFill>
              <a:srgbClr val="E38C1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sz="4000" b="0" cap="all">
                <a:solidFill>
                  <a:srgbClr val="83878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292213-9EFA-1CEC-2232-23E35C3B2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50805"/>
              </p:ext>
            </p:extLst>
          </p:nvPr>
        </p:nvGraphicFramePr>
        <p:xfrm>
          <a:off x="1210618" y="2583298"/>
          <a:ext cx="21521195" cy="8326865"/>
        </p:xfrm>
        <a:graphic>
          <a:graphicData uri="http://schemas.openxmlformats.org/drawingml/2006/table">
            <a:tbl>
              <a:tblPr firstRow="1" firstCol="1" bandRow="1"/>
              <a:tblGrid>
                <a:gridCol w="5062145">
                  <a:extLst>
                    <a:ext uri="{9D8B030D-6E8A-4147-A177-3AD203B41FA5}">
                      <a16:colId xmlns:a16="http://schemas.microsoft.com/office/drawing/2014/main" val="3291127650"/>
                    </a:ext>
                  </a:extLst>
                </a:gridCol>
                <a:gridCol w="5379184">
                  <a:extLst>
                    <a:ext uri="{9D8B030D-6E8A-4147-A177-3AD203B41FA5}">
                      <a16:colId xmlns:a16="http://schemas.microsoft.com/office/drawing/2014/main" val="985897864"/>
                    </a:ext>
                  </a:extLst>
                </a:gridCol>
                <a:gridCol w="6766682">
                  <a:extLst>
                    <a:ext uri="{9D8B030D-6E8A-4147-A177-3AD203B41FA5}">
                      <a16:colId xmlns:a16="http://schemas.microsoft.com/office/drawing/2014/main" val="1528964573"/>
                    </a:ext>
                  </a:extLst>
                </a:gridCol>
                <a:gridCol w="4313184">
                  <a:extLst>
                    <a:ext uri="{9D8B030D-6E8A-4147-A177-3AD203B41FA5}">
                      <a16:colId xmlns:a16="http://schemas.microsoft.com/office/drawing/2014/main" val="2916999180"/>
                    </a:ext>
                  </a:extLst>
                </a:gridCol>
              </a:tblGrid>
              <a:tr h="862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l-GR" sz="28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915" marR="56915" marT="7905" marB="790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Current Status</a:t>
                      </a:r>
                      <a:endParaRPr kumimoji="0" lang="el-GR" sz="2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Plans</a:t>
                      </a:r>
                      <a:endParaRPr kumimoji="0" lang="el-GR" sz="2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Expected provisional timeframe</a:t>
                      </a:r>
                      <a:endParaRPr kumimoji="0" lang="el-GR" sz="2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83243"/>
                  </a:ext>
                </a:extLst>
              </a:tr>
              <a:tr h="2264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Prioritisation of settlement of e-invoices</a:t>
                      </a:r>
                      <a:endParaRPr kumimoji="0" lang="el-GR" sz="32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All invoices are treated in the same way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E-invoices to be </a:t>
                      </a:r>
                      <a:r>
                        <a:rPr kumimoji="0" lang="en-US" sz="3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prioritised</a:t>
                      </a: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 over traditional for settlement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Q1 2025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096943"/>
                  </a:ext>
                </a:extLst>
              </a:tr>
              <a:tr h="240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GB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E-invoicing inclusion in public procurement tenders</a:t>
                      </a:r>
                      <a:endParaRPr kumimoji="0" lang="el-GR" sz="32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No specific requirement in tenders for  contractors to </a:t>
                      </a:r>
                      <a:r>
                        <a:rPr kumimoji="0" lang="en-US" sz="3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utilise</a:t>
                      </a: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 e-invoicing </a:t>
                      </a:r>
                    </a:p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      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Requirement in tenders of specific nature and value to use e-invoicing </a:t>
                      </a:r>
                    </a:p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      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Q1 – Q2 2025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711845"/>
                  </a:ext>
                </a:extLst>
              </a:tr>
              <a:tr h="225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32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Mandatory e-invoicing for contracts above certain limit</a:t>
                      </a:r>
                      <a:endParaRPr kumimoji="0" lang="el-GR" sz="32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Current legislation has no provision for mandatory e-invoicing 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8255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An amendment to the current legislation</a:t>
                      </a:r>
                      <a:r>
                        <a:rPr kumimoji="0" lang="el-GR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 </a:t>
                      </a:r>
                      <a:r>
                        <a:rPr kumimoji="0" lang="en-US" sz="3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is under examination in order to gradually introduce mandatory e-invoicing for contracts above specific limits </a:t>
                      </a:r>
                      <a:endParaRPr kumimoji="0" lang="el-GR" sz="3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2F7788"/>
                        </a:solidFill>
                        <a:effectLst/>
                        <a:uFillTx/>
                        <a:latin typeface="Arial"/>
                        <a:ea typeface="+mn-ea"/>
                        <a:cs typeface="Arial"/>
                        <a:sym typeface="Helvetica Neue Light"/>
                      </a:endParaRPr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F7788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  <a:sym typeface="Helvetica Neue Light"/>
                        </a:rPr>
                        <a:t>Q2 2025</a:t>
                      </a:r>
                      <a:endParaRPr lang="el-GR" dirty="0"/>
                    </a:p>
                  </a:txBody>
                  <a:tcPr marL="56915" marR="5691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480401"/>
                  </a:ext>
                </a:extLst>
              </a:tr>
            </a:tbl>
          </a:graphicData>
        </a:graphic>
      </p:graphicFrame>
      <p:sp>
        <p:nvSpPr>
          <p:cNvPr id="4" name="ΥΠΟΥΡΓΕΙΟ ΟΙΚΟΝΟΜΙΚΩΝ">
            <a:extLst>
              <a:ext uri="{FF2B5EF4-FFF2-40B4-BE49-F238E27FC236}">
                <a16:creationId xmlns:a16="http://schemas.microsoft.com/office/drawing/2014/main" id="{4586CDCC-21AF-B7F2-8D8C-B50F7F1D7CF5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1104563" y="12423775"/>
            <a:ext cx="9605962" cy="614363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TREASURY OF THE REPUBLIC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8308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5AFE-E67E-D786-3F92-C00B6CC5B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>
            <a:extLst>
              <a:ext uri="{FF2B5EF4-FFF2-40B4-BE49-F238E27FC236}">
                <a16:creationId xmlns:a16="http://schemas.microsoft.com/office/drawing/2014/main" id="{5802F368-F8B9-6BCB-39CF-37B18E02B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84" y="10354105"/>
            <a:ext cx="15700723" cy="33453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ΚΥΠΡΙΑΚΗ ΔΗΜΟΚΡΑΤΙΑ / ΠΝΕΥΜΑΤΙΚΑ ΔΙΚΑΙΩΜΑΤΑ 2020">
            <a:extLst>
              <a:ext uri="{FF2B5EF4-FFF2-40B4-BE49-F238E27FC236}">
                <a16:creationId xmlns:a16="http://schemas.microsoft.com/office/drawing/2014/main" id="{3B2D6005-F0F4-E095-6FEC-EC011728B194}"/>
              </a:ext>
            </a:extLst>
          </p:cNvPr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  <a:r>
              <a:rPr lang="el-GR"/>
              <a:t>3</a:t>
            </a:r>
            <a:endParaRPr/>
          </a:p>
        </p:txBody>
      </p:sp>
      <p:sp>
        <p:nvSpPr>
          <p:cNvPr id="31" name="headline goes here goes here">
            <a:extLst>
              <a:ext uri="{FF2B5EF4-FFF2-40B4-BE49-F238E27FC236}">
                <a16:creationId xmlns:a16="http://schemas.microsoft.com/office/drawing/2014/main" id="{02F17635-7B79-E1A7-219F-ED440BBA7FBD}"/>
              </a:ext>
            </a:extLst>
          </p:cNvPr>
          <p:cNvSpPr txBox="1"/>
          <p:nvPr/>
        </p:nvSpPr>
        <p:spPr>
          <a:xfrm>
            <a:off x="860928" y="562098"/>
            <a:ext cx="18154860" cy="77335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 cap="all">
                <a:solidFill>
                  <a:srgbClr val="2F77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GB" dirty="0"/>
              <a:t>ELECTRONIC INVOICING AT B2G TRANSACTIONS</a:t>
            </a:r>
          </a:p>
        </p:txBody>
      </p:sp>
      <p:sp>
        <p:nvSpPr>
          <p:cNvPr id="32" name="Subtitle here">
            <a:extLst>
              <a:ext uri="{FF2B5EF4-FFF2-40B4-BE49-F238E27FC236}">
                <a16:creationId xmlns:a16="http://schemas.microsoft.com/office/drawing/2014/main" id="{5934E737-1F88-C752-705E-9D7ED0ED5C2F}"/>
              </a:ext>
            </a:extLst>
          </p:cNvPr>
          <p:cNvSpPr txBox="1"/>
          <p:nvPr/>
        </p:nvSpPr>
        <p:spPr>
          <a:xfrm>
            <a:off x="860928" y="1348265"/>
            <a:ext cx="22662143" cy="87203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 defTabSz="457200">
              <a:defRPr sz="5000" b="0" i="1" spc="150">
                <a:solidFill>
                  <a:srgbClr val="307687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0F0F8D2C-EC89-F313-F950-31CCE139734A}"/>
              </a:ext>
            </a:extLst>
          </p:cNvPr>
          <p:cNvSpPr/>
          <p:nvPr/>
        </p:nvSpPr>
        <p:spPr>
          <a:xfrm>
            <a:off x="852000" y="2414746"/>
            <a:ext cx="22680000" cy="1"/>
          </a:xfrm>
          <a:prstGeom prst="line">
            <a:avLst/>
          </a:prstGeom>
          <a:ln w="25400">
            <a:solidFill>
              <a:srgbClr val="E38C1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80000"/>
              </a:lnSpc>
              <a:defRPr sz="4000" b="0" cap="all">
                <a:solidFill>
                  <a:srgbClr val="83878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FD683-79AE-9324-E326-966C009AD8F9}"/>
              </a:ext>
            </a:extLst>
          </p:cNvPr>
          <p:cNvSpPr txBox="1"/>
          <p:nvPr/>
        </p:nvSpPr>
        <p:spPr>
          <a:xfrm>
            <a:off x="1210618" y="2776374"/>
            <a:ext cx="22321382" cy="57195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4500" b="0" i="0" u="none" strike="noStrike" dirty="0">
              <a:solidFill>
                <a:srgbClr val="2F77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indent="-6858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="0" i="0" u="none" strike="noStrike" dirty="0">
                <a:solidFill>
                  <a:srgbClr val="2F7788"/>
                </a:solidFill>
                <a:effectLst/>
                <a:latin typeface="Arial"/>
                <a:cs typeface="Arial"/>
              </a:rPr>
              <a:t>In collaboration with the associated government departments to implement the planned initiatives 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0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2F7788"/>
                </a:solidFill>
                <a:latin typeface="Arial"/>
                <a:cs typeface="Arial"/>
              </a:rPr>
              <a:t>Promote e-invoicing through active marketing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000" b="0" dirty="0">
              <a:solidFill>
                <a:srgbClr val="2F7788"/>
              </a:solidFill>
              <a:latin typeface="Arial"/>
              <a:cs typeface="Arial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rgbClr val="2F7788"/>
                </a:solidFill>
                <a:latin typeface="Arial"/>
                <a:cs typeface="Arial"/>
              </a:rPr>
              <a:t>Cooperate with private digital platforms to facilitate channeling of e-invoices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l-GR" sz="4000" b="0" i="0" u="none" strike="noStrike" dirty="0">
              <a:solidFill>
                <a:srgbClr val="2F7788"/>
              </a:solidFill>
              <a:effectLst/>
              <a:latin typeface="Arial"/>
              <a:cs typeface="Arial"/>
            </a:endParaRPr>
          </a:p>
          <a:p>
            <a:pPr marL="685800" marR="0" indent="-6858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="0" i="0" u="none" strike="noStrike" dirty="0">
                <a:solidFill>
                  <a:srgbClr val="2F778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Explore the options for integrated system to handle, process and settle e-invoices</a:t>
            </a:r>
            <a:endParaRPr lang="el-GR" sz="4000" b="0" i="0" u="none" strike="noStrike" dirty="0">
              <a:solidFill>
                <a:srgbClr val="2F778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ΟΥΡΓΕΙΟ ΟΙΚΟΝΟΜΙΚΩΝ">
            <a:extLst>
              <a:ext uri="{FF2B5EF4-FFF2-40B4-BE49-F238E27FC236}">
                <a16:creationId xmlns:a16="http://schemas.microsoft.com/office/drawing/2014/main" id="{707E397A-7538-24D5-56B4-7529D27BD44A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1104563" y="12423775"/>
            <a:ext cx="9605962" cy="614363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TREASURY OF THE REPUBLIC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83575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06" y="-2178660"/>
            <a:ext cx="24897783" cy="1661540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ΚΥΠΡΙΑΚΗ ΔΗΜΟΚΡΑΤΙΑ / ΠΝΕΥΜΑΤΙΚΑ ΔΙΚΑΙΩΜΑΤΑ 2020"/>
          <p:cNvSpPr txBox="1"/>
          <p:nvPr/>
        </p:nvSpPr>
        <p:spPr>
          <a:xfrm>
            <a:off x="1210618" y="12858825"/>
            <a:ext cx="4015061" cy="48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10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ΚΥΠΡΙΑΚΗ ΔΗΜΟΚΡΑΤΙΑ</a:t>
            </a:r>
            <a:r>
              <a:t> / ΠΝΕΥΜΑΤΙΚΑ ΔΙΚΑΙΩΜΑΤΑ 202</a:t>
            </a:r>
          </a:p>
        </p:txBody>
      </p:sp>
      <p:sp>
        <p:nvSpPr>
          <p:cNvPr id="343" name="Thank you"/>
          <p:cNvSpPr txBox="1"/>
          <p:nvPr/>
        </p:nvSpPr>
        <p:spPr>
          <a:xfrm>
            <a:off x="356984" y="1472617"/>
            <a:ext cx="9234885" cy="664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8500" b="0" i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6000" dirty="0"/>
              <a:t>We look forward to cooperating with all stakeholders for the success of this project and move ahead with digital transformation.</a:t>
            </a:r>
            <a:endParaRPr sz="6000" dirty="0"/>
          </a:p>
        </p:txBody>
      </p:sp>
      <p:sp>
        <p:nvSpPr>
          <p:cNvPr id="344" name="ΥΠΟΥΡΓΕΙΟ ΟΙΚΟΝΟΜΙΚΩΝ"/>
          <p:cNvSpPr txBox="1"/>
          <p:nvPr/>
        </p:nvSpPr>
        <p:spPr>
          <a:xfrm>
            <a:off x="12459230" y="10722463"/>
            <a:ext cx="9605671" cy="61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9F3A9FD0BF75408EE570C0F5CAF3A2" ma:contentTypeVersion="6" ma:contentTypeDescription="Create a new document." ma:contentTypeScope="" ma:versionID="8ef5e8f39767358520ea2b0dfb21ff53">
  <xsd:schema xmlns:xsd="http://www.w3.org/2001/XMLSchema" xmlns:xs="http://www.w3.org/2001/XMLSchema" xmlns:p="http://schemas.microsoft.com/office/2006/metadata/properties" xmlns:ns2="08b72b23-d422-4985-a053-243855639455" xmlns:ns3="502bc316-7d2a-4f3d-b7c4-278452d72617" targetNamespace="http://schemas.microsoft.com/office/2006/metadata/properties" ma:root="true" ma:fieldsID="9784126305e09d0530a1613c6784b020" ns2:_="" ns3:_="">
    <xsd:import namespace="08b72b23-d422-4985-a053-243855639455"/>
    <xsd:import namespace="502bc316-7d2a-4f3d-b7c4-278452d726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72b23-d422-4985-a053-243855639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bc316-7d2a-4f3d-b7c4-278452d72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B3F948-D825-43CA-8811-03CDBAD64D69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502bc316-7d2a-4f3d-b7c4-278452d7261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8b72b23-d422-4985-a053-243855639455"/>
  </ds:schemaRefs>
</ds:datastoreItem>
</file>

<file path=customXml/itemProps2.xml><?xml version="1.0" encoding="utf-8"?>
<ds:datastoreItem xmlns:ds="http://schemas.openxmlformats.org/officeDocument/2006/customXml" ds:itemID="{984D6BC7-06EC-4311-ADAE-128270AE8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05F8F5-EFAD-446B-B8F1-EFE484FA6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72b23-d422-4985-a053-243855639455"/>
    <ds:schemaRef ds:uri="502bc316-7d2a-4f3d-b7c4-278452d72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528</Words>
  <Application>Microsoft Office PowerPoint</Application>
  <PresentationFormat>Custom</PresentationFormat>
  <Paragraphs>84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Helvetica Neue</vt:lpstr>
      <vt:lpstr>Helvetica Neue Light</vt:lpstr>
      <vt:lpstr>Helvetica Neue Medium</vt:lpstr>
      <vt:lpstr>Wingdings</vt:lpstr>
      <vt:lpstr>White</vt:lpstr>
      <vt:lpstr>The status of electronic invoicing in Cyprus for B2G transactions and the way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 etur adip iscin elit. Suspe disse place rat.</dc:title>
  <dc:creator>Panayiotis Eftychiou</dc:creator>
  <cp:lastModifiedBy>Andreas Antoniades</cp:lastModifiedBy>
  <cp:revision>43</cp:revision>
  <cp:lastPrinted>2024-03-13T11:53:08Z</cp:lastPrinted>
  <dcterms:modified xsi:type="dcterms:W3CDTF">2024-10-14T12:22:08Z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0x010100009F3A9FD0BF75408EE570C0F5CAF3A2</vt:lpwstr>
  </property>
</Properties>
</file>