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8" r:id="rId4"/>
    <p:sldId id="269" r:id="rId5"/>
    <p:sldId id="270" r:id="rId6"/>
    <p:sldId id="275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317" r:id="rId15"/>
    <p:sldId id="282" r:id="rId16"/>
    <p:sldId id="286" r:id="rId17"/>
    <p:sldId id="288" r:id="rId18"/>
    <p:sldId id="289" r:id="rId19"/>
    <p:sldId id="290" r:id="rId20"/>
    <p:sldId id="287" r:id="rId21"/>
    <p:sldId id="285" r:id="rId22"/>
  </p:sldIdLst>
  <p:sldSz cx="9144000" cy="6858000" type="screen4x3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76"/>
    <a:srgbClr val="00B0AC"/>
    <a:srgbClr val="FF0066"/>
    <a:srgbClr val="957DB1"/>
    <a:srgbClr val="005E5C"/>
    <a:srgbClr val="009999"/>
    <a:srgbClr val="E5F2FF"/>
    <a:srgbClr val="6B95C7"/>
    <a:srgbClr val="A591BD"/>
    <a:srgbClr val="1D240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61" autoAdjust="0"/>
  </p:normalViewPr>
  <p:slideViewPr>
    <p:cSldViewPr>
      <p:cViewPr varScale="1">
        <p:scale>
          <a:sx n="101" d="100"/>
          <a:sy n="101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7"/>
  <c:chart>
    <c:autoTitleDeleted val="1"/>
    <c:plotArea>
      <c:layout>
        <c:manualLayout>
          <c:layoutTarget val="inner"/>
          <c:xMode val="edge"/>
          <c:yMode val="edge"/>
          <c:x val="0.26008499055660539"/>
          <c:y val="0.11786298636370851"/>
          <c:w val="0.36639044937036053"/>
          <c:h val="0.54720651529339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explosion val="21"/>
          <c:dPt>
            <c:idx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20-44C2-873C-93BE24F0ACA7}"/>
              </c:ext>
            </c:extLst>
          </c:dPt>
          <c:dPt>
            <c:idx val="1"/>
            <c:spPr>
              <a:solidFill>
                <a:srgbClr val="005E5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20-44C2-873C-93BE24F0ACA7}"/>
              </c:ext>
            </c:extLst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20-44C2-873C-93BE24F0ACA7}"/>
              </c:ext>
            </c:extLst>
          </c:dPt>
          <c:dPt>
            <c:idx val="3"/>
            <c:spPr>
              <a:solidFill>
                <a:srgbClr val="D07C7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20-44C2-873C-93BE24F0ACA7}"/>
              </c:ext>
            </c:extLst>
          </c:dPt>
          <c:dPt>
            <c:idx val="4"/>
            <c:spPr>
              <a:solidFill>
                <a:srgbClr val="A996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B60-4313-9251-8FC2655B1CC1}"/>
              </c:ext>
            </c:extLst>
          </c:dPt>
          <c:dPt>
            <c:idx val="5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60-4313-9251-8FC2655B1CC1}"/>
              </c:ext>
            </c:extLst>
          </c:dPt>
          <c:dLbls>
            <c:dLbl>
              <c:idx val="0"/>
              <c:layout>
                <c:manualLayout>
                  <c:x val="-7.8103531087285408E-3"/>
                  <c:y val="-5.454006395293193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20-44C2-873C-93BE24F0ACA7}"/>
                </c:ext>
              </c:extLst>
            </c:dLbl>
            <c:dLbl>
              <c:idx val="1"/>
              <c:layout>
                <c:manualLayout>
                  <c:x val="6.0903619404607326E-2"/>
                  <c:y val="8.10227435046902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20-44C2-873C-93BE24F0ACA7}"/>
                </c:ext>
              </c:extLst>
            </c:dLbl>
            <c:dLbl>
              <c:idx val="2"/>
              <c:layout>
                <c:manualLayout>
                  <c:x val="0"/>
                  <c:y val="-8.65479232466235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20-44C2-873C-93BE24F0ACA7}"/>
                </c:ext>
              </c:extLst>
            </c:dLbl>
            <c:dLbl>
              <c:idx val="3"/>
              <c:layout>
                <c:manualLayout>
                  <c:x val="-1.8661318660632614E-2"/>
                  <c:y val="8.818464615042943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20-44C2-873C-93BE24F0ACA7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60-4313-9251-8FC2655B1CC1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60-4313-9251-8FC2655B1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Καθόλου </c:v>
                </c:pt>
                <c:pt idx="1">
                  <c:v>Λίγο </c:v>
                </c:pt>
                <c:pt idx="2">
                  <c:v>Αρκετά </c:v>
                </c:pt>
                <c:pt idx="3">
                  <c:v>Πολύ </c:v>
                </c:pt>
                <c:pt idx="4">
                  <c:v>Απόλυτα </c:v>
                </c:pt>
                <c:pt idx="5">
                  <c:v>Δεν γνωρίζω/δεν απαντώ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0.43000000000000038</c:v>
                </c:pt>
                <c:pt idx="1">
                  <c:v>0.23</c:v>
                </c:pt>
                <c:pt idx="2">
                  <c:v>0.23</c:v>
                </c:pt>
                <c:pt idx="3">
                  <c:v>0.11</c:v>
                </c:pt>
                <c:pt idx="5">
                  <c:v>1.0000000000000005E-2</c:v>
                </c:pt>
                <c:pt idx="6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D20-44C2-873C-93BE24F0ACA7}"/>
            </c:ext>
          </c:extLst>
        </c:ser>
        <c:firstSliceAng val="0"/>
      </c:pieChart>
    </c:plotArea>
    <c:legend>
      <c:legendPos val="b"/>
      <c:layout>
        <c:manualLayout>
          <c:xMode val="edge"/>
          <c:yMode val="edge"/>
          <c:x val="0"/>
          <c:y val="0.80644376454564159"/>
          <c:w val="0.58961383517773358"/>
          <c:h val="0.11567888560722688"/>
        </c:manualLayout>
      </c:layout>
      <c:txPr>
        <a:bodyPr rot="0" vert="horz"/>
        <a:lstStyle/>
        <a:p>
          <a:pPr>
            <a:defRPr sz="1200"/>
          </a:pPr>
          <a:endParaRPr lang="el-GR"/>
        </a:p>
      </c:txPr>
    </c:legend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7"/>
  <c:chart>
    <c:autoTitleDeleted val="1"/>
    <c:plotArea>
      <c:layout>
        <c:manualLayout>
          <c:layoutTarget val="inner"/>
          <c:xMode val="edge"/>
          <c:yMode val="edge"/>
          <c:x val="0.20980269504992441"/>
          <c:y val="8.8955393845128766E-2"/>
          <c:w val="0.53058795384844659"/>
          <c:h val="0.751541495389410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explosion val="21"/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2-46F0-A9BB-04D45DC6DD42}"/>
              </c:ext>
            </c:extLst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61-4D6B-8123-38B580882A9B}"/>
              </c:ext>
            </c:extLst>
          </c:dPt>
          <c:dPt>
            <c:idx val="3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2-46F0-A9BB-04D45DC6DD42}"/>
              </c:ext>
            </c:extLst>
          </c:dPt>
          <c:dLbls>
            <c:dLbl>
              <c:idx val="0"/>
              <c:layout>
                <c:manualLayout>
                  <c:x val="2.9959978194881283E-2"/>
                  <c:y val="-3.78135068325742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72-46F0-A9BB-04D45DC6DD42}"/>
                </c:ext>
              </c:extLst>
            </c:dLbl>
            <c:dLbl>
              <c:idx val="1"/>
              <c:layout>
                <c:manualLayout>
                  <c:x val="-5.8973826013977238E-3"/>
                  <c:y val="-1.77810104432840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72-46F0-A9BB-04D45DC6DD42}"/>
                </c:ext>
              </c:extLst>
            </c:dLbl>
            <c:dLbl>
              <c:idx val="2"/>
              <c:layout>
                <c:manualLayout>
                  <c:x val="-0.14502757014110579"/>
                  <c:y val="-0.116465647335481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61-4D6B-8123-38B580882A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Έχει μειωθεί</c:v>
                </c:pt>
                <c:pt idx="1">
                  <c:v>Έχει παραμείνει το ίδιο </c:v>
                </c:pt>
                <c:pt idx="2">
                  <c:v>Έχει αυξηθεί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6.0000000000000032E-2</c:v>
                </c:pt>
                <c:pt idx="1">
                  <c:v>7.0000000000000021E-2</c:v>
                </c:pt>
                <c:pt idx="2">
                  <c:v>0.81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72-46F0-A9BB-04D45DC6DD42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0"/>
      <c:rotY val="0"/>
      <c:perspective val="30"/>
    </c:view3D>
    <c:floor>
      <c:spPr>
        <a:noFill/>
        <a:ln w="9525">
          <a:noFill/>
        </a:ln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4.7970449082893232E-2"/>
          <c:y val="0.18309187923125811"/>
          <c:w val="0.89471712927419345"/>
          <c:h val="0.60560123360363127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39</c:v>
                </c:pt>
                <c:pt idx="2">
                  <c:v>19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C3-430E-9198-29D5BDBAFC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55</c:v>
                </c:pt>
                <c:pt idx="2">
                  <c:v>14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C3-430E-9198-29D5BDBAFC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64</c:v>
                </c:pt>
                <c:pt idx="2">
                  <c:v>10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C3-430E-9198-29D5BDBAFC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</c:v>
                </c:pt>
                <c:pt idx="1">
                  <c:v>57</c:v>
                </c:pt>
                <c:pt idx="2">
                  <c:v>9</c:v>
                </c:pt>
                <c:pt idx="3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C3-430E-9198-29D5BDBAFCF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F5FC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5</c:v>
                </c:pt>
                <c:pt idx="1">
                  <c:v>50</c:v>
                </c:pt>
                <c:pt idx="2">
                  <c:v>7</c:v>
                </c:pt>
                <c:pt idx="3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FC3-430E-9198-29D5BDBAFCF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3</c:v>
                </c:pt>
                <c:pt idx="1">
                  <c:v>65</c:v>
                </c:pt>
                <c:pt idx="2">
                  <c:v>7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FC3-430E-9198-29D5BDBAFCF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4</c:v>
                </c:pt>
                <c:pt idx="1">
                  <c:v>55</c:v>
                </c:pt>
                <c:pt idx="2">
                  <c:v>9</c:v>
                </c:pt>
                <c:pt idx="3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FC3-430E-9198-29D5BDBAFCFE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13</c:v>
                </c:pt>
                <c:pt idx="1">
                  <c:v>45</c:v>
                </c:pt>
                <c:pt idx="2">
                  <c:v>13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CF-4FB9-AAF5-B1A3B2E5758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6666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15</c:v>
                </c:pt>
                <c:pt idx="1">
                  <c:v>40</c:v>
                </c:pt>
                <c:pt idx="2">
                  <c:v>10</c:v>
                </c:pt>
                <c:pt idx="3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CF-4FB9-AAF5-B1A3B2E57587}"/>
            </c:ext>
          </c:extLst>
        </c:ser>
        <c:dLbls>
          <c:showVal val="1"/>
        </c:dLbls>
        <c:gapWidth val="100"/>
        <c:shape val="cylinder"/>
        <c:axId val="149567360"/>
        <c:axId val="149581824"/>
        <c:axId val="0"/>
      </c:bar3DChart>
      <c:catAx>
        <c:axId val="14956736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49581824"/>
        <c:crosses val="autoZero"/>
        <c:auto val="1"/>
        <c:lblAlgn val="ctr"/>
        <c:lblOffset val="100"/>
      </c:catAx>
      <c:valAx>
        <c:axId val="149581824"/>
        <c:scaling>
          <c:orientation val="minMax"/>
        </c:scaling>
        <c:delete val="1"/>
        <c:axPos val="l"/>
        <c:numFmt formatCode="General" sourceLinked="1"/>
        <c:tickLblPos val="none"/>
        <c:crossAx val="149567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808314949132919"/>
          <c:y val="0.93627290042633249"/>
          <c:w val="0.58000011951347263"/>
          <c:h val="4.8867514883390528E-2"/>
        </c:manualLayout>
      </c:layout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l-G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7"/>
  <c:chart>
    <c:autoTitleDeleted val="1"/>
    <c:plotArea>
      <c:layout>
        <c:manualLayout>
          <c:layoutTarget val="inner"/>
          <c:xMode val="edge"/>
          <c:yMode val="edge"/>
          <c:x val="0.20980269504992441"/>
          <c:y val="8.8955393845128766E-2"/>
          <c:w val="0.53058795384844659"/>
          <c:h val="0.751541495389410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explosion val="21"/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2-46F0-A9BB-04D45DC6DD42}"/>
              </c:ext>
            </c:extLst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41-4B6C-BE45-98F1B3936437}"/>
              </c:ext>
            </c:extLst>
          </c:dPt>
          <c:dPt>
            <c:idx val="3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2-46F0-A9BB-04D45DC6DD42}"/>
              </c:ext>
            </c:extLst>
          </c:dPt>
          <c:dLbls>
            <c:dLbl>
              <c:idx val="0"/>
              <c:layout>
                <c:manualLayout>
                  <c:x val="2.9959978194881283E-2"/>
                  <c:y val="-3.78135068325742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72-46F0-A9BB-04D45DC6DD42}"/>
                </c:ext>
              </c:extLst>
            </c:dLbl>
            <c:dLbl>
              <c:idx val="1"/>
              <c:layout>
                <c:manualLayout>
                  <c:x val="-5.8973826013977238E-3"/>
                  <c:y val="-1.77810104432840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72-46F0-A9BB-04D45DC6DD42}"/>
                </c:ext>
              </c:extLst>
            </c:dLbl>
            <c:dLbl>
              <c:idx val="3"/>
              <c:layout>
                <c:manualLayout>
                  <c:x val="8.4127412877569765E-2"/>
                  <c:y val="-9.32014498389067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72-46F0-A9BB-04D45DC6D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Έχει μειωθεί</c:v>
                </c:pt>
                <c:pt idx="1">
                  <c:v>Έχει παραμείνει το ίδιο </c:v>
                </c:pt>
                <c:pt idx="2">
                  <c:v>Έχει αυξηθεί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0.15000000000000024</c:v>
                </c:pt>
                <c:pt idx="3">
                  <c:v>0.35000000000000031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72-46F0-A9BB-04D45DC6DD42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0"/>
      <c:rotY val="0"/>
      <c:perspective val="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4.4141275969336813E-2"/>
          <c:y val="0.15912148105548432"/>
          <c:w val="0.87952831111634366"/>
          <c:h val="0.5756619300302119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ACC77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28</c:v>
                </c:pt>
                <c:pt idx="2">
                  <c:v>58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CC-4643-ABD4-2D83127B7D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51</c:v>
                </c:pt>
                <c:pt idx="2">
                  <c:v>39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CC-4643-ABD4-2D83127B7D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</c:v>
                </c:pt>
                <c:pt idx="1">
                  <c:v>52</c:v>
                </c:pt>
                <c:pt idx="2">
                  <c:v>21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CC-4643-ABD4-2D83127B7D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18</c:v>
                </c:pt>
                <c:pt idx="1">
                  <c:v>59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CC-4643-ABD4-2D83127B7DD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F5FC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15</c:v>
                </c:pt>
                <c:pt idx="1">
                  <c:v>67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CC-4643-ABD4-2D83127B7DD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7</c:v>
                </c:pt>
                <c:pt idx="1">
                  <c:v>69</c:v>
                </c:pt>
                <c:pt idx="2">
                  <c:v>20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CC-4643-ABD4-2D83127B7DD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1</c:v>
                </c:pt>
                <c:pt idx="1">
                  <c:v>28</c:v>
                </c:pt>
                <c:pt idx="2">
                  <c:v>66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ECC-4643-ABD4-2D83127B7DD8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6</c:v>
                </c:pt>
                <c:pt idx="1">
                  <c:v>29</c:v>
                </c:pt>
                <c:pt idx="2">
                  <c:v>59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D0-4440-A879-B3C28AACD95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6666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11</c:v>
                </c:pt>
                <c:pt idx="1">
                  <c:v>38</c:v>
                </c:pt>
                <c:pt idx="2">
                  <c:v>46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D0-4440-A879-B3C28AACD956}"/>
            </c:ext>
          </c:extLst>
        </c:ser>
        <c:dLbls>
          <c:showVal val="1"/>
        </c:dLbls>
        <c:gapWidth val="100"/>
        <c:shape val="cylinder"/>
        <c:axId val="150405120"/>
        <c:axId val="150406656"/>
        <c:axId val="0"/>
      </c:bar3DChart>
      <c:catAx>
        <c:axId val="15040512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50406656"/>
        <c:crosses val="autoZero"/>
        <c:auto val="1"/>
        <c:lblAlgn val="ctr"/>
        <c:lblOffset val="100"/>
      </c:catAx>
      <c:valAx>
        <c:axId val="150406656"/>
        <c:scaling>
          <c:orientation val="minMax"/>
        </c:scaling>
        <c:delete val="1"/>
        <c:axPos val="l"/>
        <c:numFmt formatCode="General" sourceLinked="1"/>
        <c:tickLblPos val="none"/>
        <c:crossAx val="1504051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022594711698701"/>
          <c:y val="0.88439948665835222"/>
          <c:w val="0.54751530516671598"/>
          <c:h val="5.2771659696512541E-2"/>
        </c:manualLayout>
      </c:layout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l-G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7"/>
  <c:chart>
    <c:autoTitleDeleted val="1"/>
    <c:plotArea>
      <c:layout>
        <c:manualLayout>
          <c:layoutTarget val="inner"/>
          <c:xMode val="edge"/>
          <c:yMode val="edge"/>
          <c:x val="0.20980269504992441"/>
          <c:y val="8.8955393845128766E-2"/>
          <c:w val="0.53058795384844659"/>
          <c:h val="0.7515414953894110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explosion val="21"/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2-46F0-A9BB-04D45DC6DD42}"/>
              </c:ext>
            </c:extLst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24-4F28-89B9-F16965CDCBA2}"/>
              </c:ext>
            </c:extLst>
          </c:dPt>
          <c:dPt>
            <c:idx val="3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2-46F0-A9BB-04D45DC6DD42}"/>
              </c:ext>
            </c:extLst>
          </c:dPt>
          <c:dLbls>
            <c:dLbl>
              <c:idx val="0"/>
              <c:layout>
                <c:manualLayout>
                  <c:x val="2.9959978194881283E-2"/>
                  <c:y val="-3.78135068325742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72-46F0-A9BB-04D45DC6DD42}"/>
                </c:ext>
              </c:extLst>
            </c:dLbl>
            <c:dLbl>
              <c:idx val="1"/>
              <c:layout>
                <c:manualLayout>
                  <c:x val="-5.8973826013977238E-3"/>
                  <c:y val="-1.77810104432840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72-46F0-A9BB-04D45DC6D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Έχει μειωθεί</c:v>
                </c:pt>
                <c:pt idx="1">
                  <c:v>Έχει παραμείνει το ίδιο </c:v>
                </c:pt>
                <c:pt idx="2">
                  <c:v>Έχει αυξηθεί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0.46</c:v>
                </c:pt>
                <c:pt idx="1">
                  <c:v>0.38000000000000062</c:v>
                </c:pt>
                <c:pt idx="2">
                  <c:v>0.11</c:v>
                </c:pt>
                <c:pt idx="3">
                  <c:v>4.0000000000000022E-2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72-46F0-A9BB-04D45DC6DD42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7"/>
  <c:chart>
    <c:autoTitleDeleted val="1"/>
    <c:plotArea>
      <c:layout>
        <c:manualLayout>
          <c:layoutTarget val="inner"/>
          <c:xMode val="edge"/>
          <c:yMode val="edge"/>
          <c:x val="0.20980269504992441"/>
          <c:y val="8.8955393845128766E-2"/>
          <c:w val="0.53058795384844659"/>
          <c:h val="0.75154149538941151"/>
        </c:manualLayout>
      </c:layout>
      <c:pieChart>
        <c:varyColors val="1"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0"/>
      <c:rotY val="0"/>
      <c:perspective val="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2.6734039616993412E-2"/>
          <c:y val="0.19764334463926694"/>
          <c:w val="0.95481866028152762"/>
          <c:h val="0.5545882634611304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ACC77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Έχουν αυξηθεί</c:v>
                </c:pt>
                <c:pt idx="1">
                  <c:v>Έχουν παραμείνει το ίδιο </c:v>
                </c:pt>
                <c:pt idx="2">
                  <c:v>Έχουν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23</c:v>
                </c:pt>
                <c:pt idx="2">
                  <c:v>23</c:v>
                </c:pt>
                <c:pt idx="3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98-4E63-BA2A-59AB8052E4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Έχουν αυξηθεί</c:v>
                </c:pt>
                <c:pt idx="1">
                  <c:v>Έχουν παραμείνει το ίδιο </c:v>
                </c:pt>
                <c:pt idx="2">
                  <c:v>Έχουν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42</c:v>
                </c:pt>
                <c:pt idx="2">
                  <c:v>22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98-4E63-BA2A-59AB8052E4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Έχουν αυξηθεί</c:v>
                </c:pt>
                <c:pt idx="1">
                  <c:v>Έχουν παραμείνει το ίδιο </c:v>
                </c:pt>
                <c:pt idx="2">
                  <c:v>Έχουν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</c:v>
                </c:pt>
                <c:pt idx="1">
                  <c:v>45</c:v>
                </c:pt>
                <c:pt idx="2">
                  <c:v>11</c:v>
                </c:pt>
                <c:pt idx="3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98-4E63-BA2A-59AB8052E4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Έχουν αυξηθεί</c:v>
                </c:pt>
                <c:pt idx="1">
                  <c:v>Έχουν παραμείνει το ίδιο </c:v>
                </c:pt>
                <c:pt idx="2">
                  <c:v>Έχουν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</c:v>
                </c:pt>
                <c:pt idx="1">
                  <c:v>56</c:v>
                </c:pt>
                <c:pt idx="2">
                  <c:v>5</c:v>
                </c:pt>
                <c:pt idx="3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98-4E63-BA2A-59AB8052E4A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F5FC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Έχουν αυξηθεί</c:v>
                </c:pt>
                <c:pt idx="1">
                  <c:v>Έχουν παραμείνει το ίδιο </c:v>
                </c:pt>
                <c:pt idx="2">
                  <c:v>Έχουν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13</c:v>
                </c:pt>
                <c:pt idx="1">
                  <c:v>44</c:v>
                </c:pt>
                <c:pt idx="2">
                  <c:v>3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98-4E63-BA2A-59AB8052E4A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Έχουν αυξηθεί</c:v>
                </c:pt>
                <c:pt idx="1">
                  <c:v>Έχουν παραμείνει το ίδιο </c:v>
                </c:pt>
                <c:pt idx="2">
                  <c:v>Έχουν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14</c:v>
                </c:pt>
                <c:pt idx="1">
                  <c:v>60</c:v>
                </c:pt>
                <c:pt idx="2">
                  <c:v>6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98-4E63-BA2A-59AB8052E4A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Έχουν αυξηθεί</c:v>
                </c:pt>
                <c:pt idx="1">
                  <c:v>Έχουν παραμείνει το ίδιο </c:v>
                </c:pt>
                <c:pt idx="2">
                  <c:v>Έχουν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5</c:v>
                </c:pt>
                <c:pt idx="1">
                  <c:v>50</c:v>
                </c:pt>
                <c:pt idx="2">
                  <c:v>17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A98-4E63-BA2A-59AB8052E4A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Έχουν αυξηθεί</c:v>
                </c:pt>
                <c:pt idx="1">
                  <c:v>Έχουν παραμείνει το ίδιο </c:v>
                </c:pt>
                <c:pt idx="2">
                  <c:v>Έχουν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7</c:v>
                </c:pt>
                <c:pt idx="1">
                  <c:v>31</c:v>
                </c:pt>
                <c:pt idx="2">
                  <c:v>44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23-4A7A-823A-9E9D73F5D4C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6666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Έχουν αυξηθεί</c:v>
                </c:pt>
                <c:pt idx="1">
                  <c:v>Έχουν παραμείνει το ίδιο </c:v>
                </c:pt>
                <c:pt idx="2">
                  <c:v>Έχουν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14</c:v>
                </c:pt>
                <c:pt idx="1">
                  <c:v>46</c:v>
                </c:pt>
                <c:pt idx="2">
                  <c:v>25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23-4A7A-823A-9E9D73F5D4C7}"/>
            </c:ext>
          </c:extLst>
        </c:ser>
        <c:dLbls>
          <c:showVal val="1"/>
        </c:dLbls>
        <c:gapWidth val="100"/>
        <c:shape val="cylinder"/>
        <c:axId val="150958464"/>
        <c:axId val="150960000"/>
        <c:axId val="0"/>
      </c:bar3DChart>
      <c:catAx>
        <c:axId val="15095846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50960000"/>
        <c:crosses val="autoZero"/>
        <c:auto val="1"/>
        <c:lblAlgn val="ctr"/>
        <c:lblOffset val="100"/>
      </c:catAx>
      <c:valAx>
        <c:axId val="150960000"/>
        <c:scaling>
          <c:orientation val="minMax"/>
        </c:scaling>
        <c:delete val="1"/>
        <c:axPos val="l"/>
        <c:numFmt formatCode="General" sourceLinked="1"/>
        <c:tickLblPos val="none"/>
        <c:crossAx val="1509584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11839097542161"/>
          <c:y val="0.91287794003280687"/>
          <c:w val="0.58801076394667473"/>
          <c:h val="5.2408629314939427E-2"/>
        </c:manualLayout>
      </c:layout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l-G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7"/>
  <c:chart>
    <c:autoTitleDeleted val="1"/>
    <c:plotArea>
      <c:layout>
        <c:manualLayout>
          <c:layoutTarget val="inner"/>
          <c:xMode val="edge"/>
          <c:yMode val="edge"/>
          <c:x val="0.20980269504992441"/>
          <c:y val="8.8955393845128766E-2"/>
          <c:w val="0.53058795384844659"/>
          <c:h val="0.751541495389411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explosion val="21"/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2-46F0-A9BB-04D45DC6DD42}"/>
              </c:ext>
            </c:extLst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B0-44A0-970F-7A8FC908AB97}"/>
              </c:ext>
            </c:extLst>
          </c:dPt>
          <c:dPt>
            <c:idx val="3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2-46F0-A9BB-04D45DC6DD42}"/>
              </c:ext>
            </c:extLst>
          </c:dPt>
          <c:dLbls>
            <c:dLbl>
              <c:idx val="0"/>
              <c:layout>
                <c:manualLayout>
                  <c:x val="2.9959978194881283E-2"/>
                  <c:y val="-3.78135068325742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72-46F0-A9BB-04D45DC6DD42}"/>
                </c:ext>
              </c:extLst>
            </c:dLbl>
            <c:dLbl>
              <c:idx val="1"/>
              <c:layout>
                <c:manualLayout>
                  <c:x val="-5.8973826013977238E-3"/>
                  <c:y val="-1.77810104432840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72-46F0-A9BB-04D45DC6D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Έχει μειωθεί</c:v>
                </c:pt>
                <c:pt idx="1">
                  <c:v>Έχει παραμείνει το ίδιο </c:v>
                </c:pt>
                <c:pt idx="2">
                  <c:v>Έχει αυξηθεί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0.46</c:v>
                </c:pt>
                <c:pt idx="2">
                  <c:v>0.14000000000000001</c:v>
                </c:pt>
                <c:pt idx="3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72-46F0-A9BB-04D45DC6DD42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3"/>
  <c:chart>
    <c:autoTitleDeleted val="1"/>
    <c:plotArea>
      <c:layout>
        <c:manualLayout>
          <c:layoutTarget val="inner"/>
          <c:xMode val="edge"/>
          <c:yMode val="edge"/>
          <c:x val="0.30566257141536901"/>
          <c:y val="0"/>
          <c:w val="0.63732237715966666"/>
          <c:h val="0.7463799684357768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Έχει αυξηθεί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Pt>
            <c:idx val="0"/>
            <c:explosion val="12"/>
            <c:spPr>
              <a:solidFill>
                <a:schemeClr val="accent2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EA2-4043-9CDE-E23C62D4B4B3}"/>
              </c:ext>
            </c:extLst>
          </c:dPt>
          <c:dPt>
            <c:idx val="1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A2-4043-9CDE-E23C62D4B4B3}"/>
              </c:ext>
            </c:extLst>
          </c:dPt>
          <c:dPt>
            <c:idx val="2"/>
            <c:explosion val="14"/>
            <c:spPr>
              <a:solidFill>
                <a:schemeClr val="accent2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EA2-4043-9CDE-E23C62D4B4B3}"/>
              </c:ext>
            </c:extLst>
          </c:dPt>
          <c:dPt>
            <c:idx val="3"/>
            <c:explosion val="12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A2-4043-9CDE-E23C62D4B4B3}"/>
              </c:ext>
            </c:extLst>
          </c:dPt>
          <c:dLbls>
            <c:dLbl>
              <c:idx val="1"/>
              <c:layout>
                <c:manualLayout>
                  <c:x val="0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A2-4043-9CDE-E23C62D4B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l-G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Αξία επιχείρησης </c:v>
                </c:pt>
                <c:pt idx="1">
                  <c:v>Επενδύσεις </c:v>
                </c:pt>
                <c:pt idx="2">
                  <c:v>Εισπράξεις/ Ρευστότητα επιχείρησης </c:v>
                </c:pt>
                <c:pt idx="3">
                  <c:v>Κόστος χρηματοδότησης</c:v>
                </c:pt>
                <c:pt idx="4">
                  <c:v>Κόστος αγορών πρώτων υλών</c:v>
                </c:pt>
                <c:pt idx="5">
                  <c:v>Κόστος εργατικού δυναμικού </c:v>
                </c:pt>
                <c:pt idx="6">
                  <c:v>Κερδοφορίας </c:v>
                </c:pt>
                <c:pt idx="7">
                  <c:v>Κύκλος εργασιών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0.12000000000000002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0.15000000000000011</c:v>
                </c:pt>
                <c:pt idx="4">
                  <c:v>0.81</c:v>
                </c:pt>
                <c:pt idx="5">
                  <c:v>0.34</c:v>
                </c:pt>
                <c:pt idx="6">
                  <c:v>0.13</c:v>
                </c:pt>
                <c:pt idx="7">
                  <c:v>0.2400000000000001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A2-4043-9CDE-E23C62D4B4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Έχει παραμείνει το ίδιο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Αξία επιχείρησης </c:v>
                </c:pt>
                <c:pt idx="1">
                  <c:v>Επενδύσεις </c:v>
                </c:pt>
                <c:pt idx="2">
                  <c:v>Εισπράξεις/ Ρευστότητα επιχείρησης </c:v>
                </c:pt>
                <c:pt idx="3">
                  <c:v>Κόστος χρηματοδότησης</c:v>
                </c:pt>
                <c:pt idx="4">
                  <c:v>Κόστος αγορών πρώτων υλών</c:v>
                </c:pt>
                <c:pt idx="5">
                  <c:v>Κόστος εργατικού δυναμικού </c:v>
                </c:pt>
                <c:pt idx="6">
                  <c:v>Κερδοφορίας </c:v>
                </c:pt>
                <c:pt idx="7">
                  <c:v>Κύκλος εργασιών 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0.61000000000000043</c:v>
                </c:pt>
                <c:pt idx="1">
                  <c:v>0.46</c:v>
                </c:pt>
                <c:pt idx="2">
                  <c:v>0.38000000000000023</c:v>
                </c:pt>
                <c:pt idx="3">
                  <c:v>0.4</c:v>
                </c:pt>
                <c:pt idx="4">
                  <c:v>7.0000000000000021E-2</c:v>
                </c:pt>
                <c:pt idx="5">
                  <c:v>0.60000000000000042</c:v>
                </c:pt>
                <c:pt idx="6">
                  <c:v>0.31000000000000022</c:v>
                </c:pt>
                <c:pt idx="7">
                  <c:v>0.33000000000000035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EA2-4043-9CDE-E23C62D4B4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Έχει μειωθεί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1.2486321578821739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A2-4043-9CDE-E23C62D4B4B3}"/>
                </c:ext>
              </c:extLst>
            </c:dLbl>
            <c:dLbl>
              <c:idx val="6"/>
              <c:layout>
                <c:manualLayout>
                  <c:x val="7.8039509867635273E-3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A2-4043-9CDE-E23C62D4B4B3}"/>
                </c:ext>
              </c:extLst>
            </c:dLbl>
            <c:dLbl>
              <c:idx val="7"/>
              <c:layout>
                <c:manualLayout>
                  <c:x val="6.2431607894108208E-3"/>
                  <c:y val="-2.4160177027514381E-3"/>
                </c:manualLayout>
              </c:layout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Αξία επιχείρησης </c:v>
                </c:pt>
                <c:pt idx="1">
                  <c:v>Επενδύσεις </c:v>
                </c:pt>
                <c:pt idx="2">
                  <c:v>Εισπράξεις/ Ρευστότητα επιχείρησης </c:v>
                </c:pt>
                <c:pt idx="3">
                  <c:v>Κόστος χρηματοδότησης</c:v>
                </c:pt>
                <c:pt idx="4">
                  <c:v>Κόστος αγορών πρώτων υλών</c:v>
                </c:pt>
                <c:pt idx="5">
                  <c:v>Κόστος εργατικού δυναμικού </c:v>
                </c:pt>
                <c:pt idx="6">
                  <c:v>Κερδοφορίας </c:v>
                </c:pt>
                <c:pt idx="7">
                  <c:v>Κύκλος εργασιών 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0.15000000000000011</c:v>
                </c:pt>
                <c:pt idx="1">
                  <c:v>0.25</c:v>
                </c:pt>
                <c:pt idx="2">
                  <c:v>0.46</c:v>
                </c:pt>
                <c:pt idx="3">
                  <c:v>0.1</c:v>
                </c:pt>
                <c:pt idx="4">
                  <c:v>6.0000000000000032E-2</c:v>
                </c:pt>
                <c:pt idx="5">
                  <c:v>3.0000000000000002E-2</c:v>
                </c:pt>
                <c:pt idx="6">
                  <c:v>0.53</c:v>
                </c:pt>
                <c:pt idx="7">
                  <c:v>0.4100000000000002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EA2-4043-9CDE-E23C62D4B4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   </c:v>
                </c:pt>
              </c:strCache>
            </c:strRef>
          </c:tx>
          <c:spPr>
            <a:noFill/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Αξία επιχείρησης </c:v>
                </c:pt>
                <c:pt idx="1">
                  <c:v>Επενδύσεις </c:v>
                </c:pt>
                <c:pt idx="2">
                  <c:v>Εισπράξεις/ Ρευστότητα επιχείρησης </c:v>
                </c:pt>
                <c:pt idx="3">
                  <c:v>Κόστος χρηματοδότησης</c:v>
                </c:pt>
                <c:pt idx="4">
                  <c:v>Κόστος αγορών πρώτων υλών</c:v>
                </c:pt>
                <c:pt idx="5">
                  <c:v>Κόστος εργατικού δυναμικού </c:v>
                </c:pt>
                <c:pt idx="6">
                  <c:v>Κερδοφορίας </c:v>
                </c:pt>
                <c:pt idx="7">
                  <c:v>Κύκλος εργασιών 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0.11</c:v>
                </c:pt>
                <c:pt idx="1">
                  <c:v>0.14000000000000001</c:v>
                </c:pt>
                <c:pt idx="2">
                  <c:v>4.0000000000000022E-2</c:v>
                </c:pt>
                <c:pt idx="3">
                  <c:v>0.3500000000000002</c:v>
                </c:pt>
                <c:pt idx="4">
                  <c:v>0.05</c:v>
                </c:pt>
                <c:pt idx="5">
                  <c:v>2.0000000000000011E-2</c:v>
                </c:pt>
                <c:pt idx="6">
                  <c:v>4.0000000000000022E-2</c:v>
                </c:pt>
                <c:pt idx="7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EA2-4043-9CDE-E23C62D4B4B3}"/>
            </c:ext>
          </c:extLst>
        </c:ser>
        <c:dLbls>
          <c:showVal val="1"/>
        </c:dLbls>
        <c:gapWidth val="100"/>
        <c:overlap val="100"/>
        <c:axId val="151323776"/>
        <c:axId val="151301504"/>
      </c:barChart>
      <c:valAx>
        <c:axId val="151301504"/>
        <c:scaling>
          <c:orientation val="minMax"/>
          <c:max val="1"/>
        </c:scaling>
        <c:delete val="1"/>
        <c:axPos val="b"/>
        <c:numFmt formatCode="0%" sourceLinked="1"/>
        <c:tickLblPos val="none"/>
        <c:crossAx val="151323776"/>
        <c:crosses val="autoZero"/>
        <c:crossBetween val="between"/>
      </c:valAx>
      <c:catAx>
        <c:axId val="15132377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el-GR"/>
          </a:p>
        </c:txPr>
        <c:crossAx val="151301504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16184362012873688"/>
          <c:y val="0.86348643910189582"/>
          <c:w val="0.83239177947779663"/>
          <c:h val="4.9536923599052173E-2"/>
        </c:manualLayout>
      </c:layout>
      <c:txPr>
        <a:bodyPr/>
        <a:lstStyle/>
        <a:p>
          <a:pPr>
            <a:defRPr sz="1200"/>
          </a:pPr>
          <a:endParaRPr lang="el-GR"/>
        </a:p>
      </c:txPr>
    </c:legend>
    <c:plotVisOnly val="1"/>
    <c:dispBlanksAs val="zero"/>
  </c:chart>
  <c:txPr>
    <a:bodyPr/>
    <a:lstStyle/>
    <a:p>
      <a:pPr>
        <a:defRPr sz="1800">
          <a:solidFill>
            <a:schemeClr val="tx1"/>
          </a:solidFill>
        </a:defRPr>
      </a:pPr>
      <a:endParaRPr lang="el-G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7"/>
  <c:chart>
    <c:autoTitleDeleted val="1"/>
    <c:plotArea>
      <c:layout>
        <c:manualLayout>
          <c:layoutTarget val="inner"/>
          <c:xMode val="edge"/>
          <c:yMode val="edge"/>
          <c:x val="0.20980269504992441"/>
          <c:y val="8.8955393845128766E-2"/>
          <c:w val="0.53058795384844659"/>
          <c:h val="0.75154149538941184"/>
        </c:manualLayout>
      </c:layout>
      <c:pieChart>
        <c:varyColors val="1"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18"/>
  <c:chart>
    <c:autoTitleDeleted val="1"/>
    <c:plotArea>
      <c:layout>
        <c:manualLayout>
          <c:layoutTarget val="inner"/>
          <c:xMode val="edge"/>
          <c:yMode val="edge"/>
          <c:x val="0.19072217372715719"/>
          <c:y val="0.11397767397825377"/>
          <c:w val="0.78631112848471552"/>
          <c:h val="0.45943445897315754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Καθόλου/Λίγο ικανοποιημένοι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65</c:v>
                </c:pt>
                <c:pt idx="1">
                  <c:v>68</c:v>
                </c:pt>
                <c:pt idx="2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E1-4999-8BB4-970E87F58AB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Αρκετά ικανοποιημένοι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E1-4999-8BB4-970E87F58AB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Πολύ/ Απόλυτα ικανοποιημένοι</c:v>
                </c:pt>
              </c:strCache>
            </c:strRef>
          </c:tx>
          <c:spPr>
            <a:solidFill>
              <a:srgbClr val="005E5C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E1-4999-8BB4-970E87F58ABF}"/>
            </c:ext>
          </c:extLst>
        </c:ser>
        <c:dLbls>
          <c:showVal val="1"/>
        </c:dLbls>
        <c:gapWidth val="100"/>
        <c:overlap val="100"/>
        <c:axId val="166037760"/>
        <c:axId val="166036224"/>
      </c:barChart>
      <c:valAx>
        <c:axId val="166036224"/>
        <c:scaling>
          <c:orientation val="minMax"/>
        </c:scaling>
        <c:delete val="1"/>
        <c:axPos val="b"/>
        <c:numFmt formatCode="General" sourceLinked="1"/>
        <c:tickLblPos val="none"/>
        <c:crossAx val="166037760"/>
        <c:crosses val="autoZero"/>
        <c:crossBetween val="between"/>
      </c:valAx>
      <c:catAx>
        <c:axId val="166037760"/>
        <c:scaling>
          <c:orientation val="minMax"/>
        </c:scaling>
        <c:axPos val="l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el-GR"/>
          </a:p>
        </c:txPr>
        <c:crossAx val="166036224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8.6213353757494574E-2"/>
          <c:y val="0.81202893720343838"/>
          <c:w val="0.89999997589974678"/>
          <c:h val="5.8582661507819593E-2"/>
        </c:manualLayout>
      </c:layout>
      <c:txPr>
        <a:bodyPr/>
        <a:lstStyle/>
        <a:p>
          <a:pPr>
            <a:defRPr sz="1200"/>
          </a:pPr>
          <a:endParaRPr lang="el-GR"/>
        </a:p>
      </c:txPr>
    </c:legend>
    <c:plotVisOnly val="1"/>
    <c:dispBlanksAs val="gap"/>
  </c:chart>
  <c:txPr>
    <a:bodyPr/>
    <a:lstStyle/>
    <a:p>
      <a:pPr>
        <a:defRPr sz="1400">
          <a:solidFill>
            <a:schemeClr val="tx1"/>
          </a:solidFill>
        </a:defRPr>
      </a:pPr>
      <a:endParaRPr lang="el-G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>
        <c:manualLayout>
          <c:layoutTarget val="inner"/>
          <c:xMode val="edge"/>
          <c:yMode val="edge"/>
          <c:x val="0.30680128697814585"/>
          <c:y val="0.12183587598425222"/>
          <c:w val="0.37823437535969601"/>
          <c:h val="0.645907933306557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explosion val="13"/>
          <c:dPt>
            <c:idx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1AE-4294-8D03-700F379A0529}"/>
              </c:ext>
            </c:extLst>
          </c:dPt>
          <c:dPt>
            <c:idx val="1"/>
            <c:explosion val="28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AE-4294-8D03-700F379A0529}"/>
              </c:ext>
            </c:extLst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1AE-4294-8D03-700F379A0529}"/>
              </c:ext>
            </c:extLst>
          </c:dPt>
          <c:dPt>
            <c:idx val="3"/>
            <c:explosion val="28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AE-4294-8D03-700F379A0529}"/>
              </c:ext>
            </c:extLst>
          </c:dPt>
          <c:dLbls>
            <c:dLbl>
              <c:idx val="0"/>
              <c:layout>
                <c:manualLayout>
                  <c:x val="3.4811344441532852E-3"/>
                  <c:y val="-2.99187992125983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AE-4294-8D03-700F379A0529}"/>
                </c:ext>
              </c:extLst>
            </c:dLbl>
            <c:dLbl>
              <c:idx val="1"/>
              <c:layout>
                <c:manualLayout>
                  <c:x val="4.525474777399266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AE-4294-8D03-700F379A0529}"/>
                </c:ext>
              </c:extLst>
            </c:dLbl>
            <c:dLbl>
              <c:idx val="2"/>
              <c:layout>
                <c:manualLayout>
                  <c:x val="-8.7028361103832413E-2"/>
                  <c:y val="-1.25000000000000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AE-4294-8D03-700F379A0529}"/>
                </c:ext>
              </c:extLst>
            </c:dLbl>
            <c:dLbl>
              <c:idx val="3"/>
              <c:layout>
                <c:manualLayout>
                  <c:x val="-2.436807816161017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AE-4294-8D03-700F379A052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Έχει μειωθεί</c:v>
                </c:pt>
                <c:pt idx="1">
                  <c:v>Έχει παραμείνει το ίδιο</c:v>
                </c:pt>
                <c:pt idx="2">
                  <c:v>Έχει αυξηθεί</c:v>
                </c:pt>
                <c:pt idx="3">
                  <c:v>Δεν γνωρίζω/ δεν απαντώ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1.0000000000000005E-2</c:v>
                </c:pt>
                <c:pt idx="1">
                  <c:v>0.05</c:v>
                </c:pt>
                <c:pt idx="2">
                  <c:v>0.9</c:v>
                </c:pt>
                <c:pt idx="3">
                  <c:v>4.0000000000000022E-2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AE-4294-8D03-700F379A0529}"/>
            </c:ext>
          </c:extLst>
        </c:ser>
        <c:firstSliceAng val="0"/>
      </c:pieChart>
    </c:plotArea>
    <c:legend>
      <c:legendPos val="b"/>
      <c:txPr>
        <a:bodyPr/>
        <a:lstStyle/>
        <a:p>
          <a:pPr>
            <a:defRPr sz="1200"/>
          </a:pPr>
          <a:endParaRPr lang="el-GR"/>
        </a:p>
      </c:txPr>
    </c:legend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.34248469171702439"/>
          <c:y val="5.2216420397733748E-2"/>
          <c:w val="0.63130795487009383"/>
          <c:h val="0.87632355365533032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>
                <c:manualLayout>
                  <c:x val="1.5336460200074386E-2"/>
                  <c:y val="-2.989310038997558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B9-4BCC-A05D-19703426688E}"/>
                </c:ext>
              </c:extLst>
            </c:dLbl>
            <c:dLbl>
              <c:idx val="1"/>
              <c:layout>
                <c:manualLayout>
                  <c:x val="1.789253690008678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B9-4BCC-A05D-19703426688E}"/>
                </c:ext>
              </c:extLst>
            </c:dLbl>
            <c:dLbl>
              <c:idx val="2"/>
              <c:layout>
                <c:manualLayout>
                  <c:x val="1.2780383500061988E-2"/>
                  <c:y val="-1.19572401559901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B9-4BCC-A05D-19703426688E}"/>
                </c:ext>
              </c:extLst>
            </c:dLbl>
            <c:dLbl>
              <c:idx val="3"/>
              <c:layout>
                <c:manualLayout>
                  <c:x val="5.1121534000247984E-3"/>
                  <c:y val="-5.97862007799510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B9-4BCC-A05D-19703426688E}"/>
                </c:ext>
              </c:extLst>
            </c:dLbl>
            <c:dLbl>
              <c:idx val="4"/>
              <c:layout>
                <c:manualLayout>
                  <c:x val="1.5336460200074386E-2"/>
                  <c:y val="-2.989310038997558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B9-4BCC-A05D-19703426688E}"/>
                </c:ext>
              </c:extLst>
            </c:dLbl>
            <c:dLbl>
              <c:idx val="5"/>
              <c:layout>
                <c:manualLayout>
                  <c:x val="1.789253690008678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B9-4BCC-A05D-19703426688E}"/>
                </c:ext>
              </c:extLst>
            </c:dLbl>
            <c:dLbl>
              <c:idx val="6"/>
              <c:layout>
                <c:manualLayout>
                  <c:x val="7.6682301000372015E-3"/>
                  <c:y val="2.989310038997558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B9-4BCC-A05D-19703426688E}"/>
                </c:ext>
              </c:extLst>
            </c:dLbl>
            <c:dLbl>
              <c:idx val="7"/>
              <c:layout>
                <c:manualLayout>
                  <c:x val="1.5336460200074386E-2"/>
                  <c:y val="-5.97862007799510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B9-4BCC-A05D-19703426688E}"/>
                </c:ext>
              </c:extLst>
            </c:dLbl>
            <c:dLbl>
              <c:idx val="8"/>
              <c:layout>
                <c:manualLayout>
                  <c:x val="2.044861360009921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B9-4BCC-A05D-197034266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Δεν γνωρίζω/ Δεν απαντώ</c:v>
                </c:pt>
                <c:pt idx="1">
                  <c:v>81 90</c:v>
                </c:pt>
                <c:pt idx="2">
                  <c:v>91  100</c:v>
                </c:pt>
                <c:pt idx="3">
                  <c:v>31  40</c:v>
                </c:pt>
                <c:pt idx="4">
                  <c:v>71  80</c:v>
                </c:pt>
                <c:pt idx="5">
                  <c:v>41  50</c:v>
                </c:pt>
                <c:pt idx="6">
                  <c:v>11  20</c:v>
                </c:pt>
                <c:pt idx="7">
                  <c:v>1  10</c:v>
                </c:pt>
                <c:pt idx="8">
                  <c:v>21  30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</c:v>
                </c:pt>
                <c:pt idx="1">
                  <c:v>1</c:v>
                </c:pt>
                <c:pt idx="2">
                  <c:v>2</c:v>
                </c:pt>
                <c:pt idx="3">
                  <c:v>8</c:v>
                </c:pt>
                <c:pt idx="4">
                  <c:v>9</c:v>
                </c:pt>
                <c:pt idx="5">
                  <c:v>11</c:v>
                </c:pt>
                <c:pt idx="6">
                  <c:v>18</c:v>
                </c:pt>
                <c:pt idx="7">
                  <c:v>19</c:v>
                </c:pt>
                <c:pt idx="8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BB9-4BCC-A05D-19703426688E}"/>
            </c:ext>
          </c:extLst>
        </c:ser>
        <c:dLbls>
          <c:showVal val="1"/>
        </c:dLbls>
        <c:gapWidth val="70"/>
        <c:shape val="cylinder"/>
        <c:axId val="151692800"/>
        <c:axId val="151694336"/>
        <c:axId val="0"/>
      </c:bar3DChart>
      <c:catAx>
        <c:axId val="151692800"/>
        <c:scaling>
          <c:orientation val="minMax"/>
        </c:scaling>
        <c:delete val="1"/>
        <c:axPos val="l"/>
        <c:numFmt formatCode="General" sourceLinked="0"/>
        <c:tickLblPos val="none"/>
        <c:crossAx val="151694336"/>
        <c:crosses val="autoZero"/>
        <c:auto val="1"/>
        <c:lblAlgn val="ctr"/>
        <c:lblOffset val="100"/>
      </c:catAx>
      <c:valAx>
        <c:axId val="151694336"/>
        <c:scaling>
          <c:orientation val="minMax"/>
          <c:max val="100"/>
        </c:scaling>
        <c:delete val="1"/>
        <c:axPos val="b"/>
        <c:numFmt formatCode="General" sourceLinked="1"/>
        <c:tickLblPos val="none"/>
        <c:crossAx val="1516928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.34248469171702461"/>
          <c:y val="5.2216420397733797E-2"/>
          <c:w val="0.63130795487009383"/>
          <c:h val="0.87632355365533054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>
                <c:manualLayout>
                  <c:x val="3.5785073800173643E-2"/>
                  <c:y val="-8.967930116992558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AA-4D3C-9ABA-1B1AA07F9FED}"/>
                </c:ext>
              </c:extLst>
            </c:dLbl>
            <c:dLbl>
              <c:idx val="1"/>
              <c:layout>
                <c:manualLayout>
                  <c:x val="4.3453303900210793E-2"/>
                  <c:y val="-8.967930116992666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AA-4D3C-9ABA-1B1AA07F9FED}"/>
                </c:ext>
              </c:extLst>
            </c:dLbl>
            <c:dLbl>
              <c:idx val="2"/>
              <c:layout>
                <c:manualLayout>
                  <c:x val="4.0897227200198498E-2"/>
                  <c:y val="-2.39144803119802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AA-4D3C-9ABA-1B1AA07F9FED}"/>
                </c:ext>
              </c:extLst>
            </c:dLbl>
            <c:dLbl>
              <c:idx val="3"/>
              <c:layout>
                <c:manualLayout>
                  <c:x val="2.5560767000124017E-2"/>
                  <c:y val="-5.978620077995109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AA-4D3C-9ABA-1B1AA07F9FED}"/>
                </c:ext>
              </c:extLst>
            </c:dLbl>
            <c:dLbl>
              <c:idx val="4"/>
              <c:layout>
                <c:manualLayout>
                  <c:x val="1.7892536900086693E-2"/>
                  <c:y val="-5.978620077995109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AA-4D3C-9ABA-1B1AA07F9FED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5"/>
                <c:pt idx="0">
                  <c:v>Δεν γνωρίζω/ Δεν απαντώ</c:v>
                </c:pt>
                <c:pt idx="1">
                  <c:v>31  40</c:v>
                </c:pt>
                <c:pt idx="2">
                  <c:v>21  30</c:v>
                </c:pt>
                <c:pt idx="3">
                  <c:v>11  20</c:v>
                </c:pt>
                <c:pt idx="4">
                  <c:v>1  10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22</c:v>
                </c:pt>
                <c:pt idx="4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EAA-4D3C-9ABA-1B1AA07F9FED}"/>
            </c:ext>
          </c:extLst>
        </c:ser>
        <c:dLbls>
          <c:showVal val="1"/>
        </c:dLbls>
        <c:gapWidth val="70"/>
        <c:shape val="cylinder"/>
        <c:axId val="151766912"/>
        <c:axId val="151768448"/>
        <c:axId val="0"/>
      </c:bar3DChart>
      <c:catAx>
        <c:axId val="151766912"/>
        <c:scaling>
          <c:orientation val="minMax"/>
        </c:scaling>
        <c:delete val="1"/>
        <c:axPos val="l"/>
        <c:numFmt formatCode="General" sourceLinked="0"/>
        <c:tickLblPos val="none"/>
        <c:crossAx val="151768448"/>
        <c:crosses val="autoZero"/>
        <c:auto val="1"/>
        <c:lblAlgn val="ctr"/>
        <c:lblOffset val="100"/>
      </c:catAx>
      <c:valAx>
        <c:axId val="151768448"/>
        <c:scaling>
          <c:orientation val="minMax"/>
          <c:max val="100"/>
        </c:scaling>
        <c:delete val="1"/>
        <c:axPos val="b"/>
        <c:numFmt formatCode="General" sourceLinked="1"/>
        <c:tickLblPos val="none"/>
        <c:crossAx val="151766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3"/>
  <c:chart>
    <c:autoTitleDeleted val="1"/>
    <c:plotArea>
      <c:layout>
        <c:manualLayout>
          <c:layoutTarget val="inner"/>
          <c:xMode val="edge"/>
          <c:yMode val="edge"/>
          <c:x val="4.6748487115889401E-2"/>
          <c:y val="7.7725902572670119E-2"/>
          <c:w val="0.54793460030545471"/>
          <c:h val="0.858086260855711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explosion val="25"/>
          <c:dPt>
            <c:idx val="0"/>
            <c:explosion val="12"/>
            <c:spPr>
              <a:solidFill>
                <a:srgbClr val="BC5908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F94-407E-9042-80E978ACCBB8}"/>
              </c:ext>
            </c:extLst>
          </c:dPt>
          <c:dPt>
            <c:idx val="1"/>
            <c:explosion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94-407E-9042-80E978ACCBB8}"/>
              </c:ext>
            </c:extLst>
          </c:dPt>
          <c:dPt>
            <c:idx val="2"/>
            <c:explosion val="14"/>
            <c:spPr>
              <a:solidFill>
                <a:schemeClr val="accent5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F94-407E-9042-80E978ACCBB8}"/>
              </c:ext>
            </c:extLst>
          </c:dPt>
          <c:dPt>
            <c:idx val="3"/>
            <c:explosion val="12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94-407E-9042-80E978ACCBB8}"/>
              </c:ext>
            </c:extLst>
          </c:dPt>
          <c:dLbls>
            <c:dLbl>
              <c:idx val="0"/>
              <c:layout>
                <c:manualLayout>
                  <c:x val="-5.9258830825878933E-2"/>
                  <c:y val="0.16289197033662928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l-GR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94-407E-9042-80E978ACCBB8}"/>
                </c:ext>
              </c:extLst>
            </c:dLbl>
            <c:dLbl>
              <c:idx val="1"/>
              <c:layout>
                <c:manualLayout>
                  <c:x val="-9.0666971069148644E-2"/>
                  <c:y val="-0.14908239362293144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l-GR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94-407E-9042-80E978ACCBB8}"/>
                </c:ext>
              </c:extLst>
            </c:dLbl>
            <c:dLbl>
              <c:idx val="2"/>
              <c:layout>
                <c:manualLayout>
                  <c:x val="0.10439316266446586"/>
                  <c:y val="-8.8683896233751808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l-GR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94-407E-9042-80E978ACCBB8}"/>
                </c:ext>
              </c:extLst>
            </c:dLbl>
            <c:dLbl>
              <c:idx val="3"/>
              <c:layout>
                <c:manualLayout>
                  <c:x val="3.135518519920253E-2"/>
                  <c:y val="0.12986439006777056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l-GR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94-407E-9042-80E978ACCB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l-GR"/>
              </a:p>
            </c:txPr>
            <c:dLblPos val="outEnd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Θα αυξηθεί</c:v>
                </c:pt>
                <c:pt idx="1">
                  <c:v>Θα παραμείνει ο ίδιος</c:v>
                </c:pt>
                <c:pt idx="2">
                  <c:v>Θα μειωθεί</c:v>
                </c:pt>
                <c:pt idx="3">
                  <c:v>Δεν γνωρίζω/δεν απαντώ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0.28000000000000008</c:v>
                </c:pt>
                <c:pt idx="1">
                  <c:v>0.30000000000000032</c:v>
                </c:pt>
                <c:pt idx="2">
                  <c:v>0.34</c:v>
                </c:pt>
                <c:pt idx="3">
                  <c:v>8.0000000000000043E-2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94-407E-9042-80E978ACCBB8}"/>
            </c:ext>
          </c:extLst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0432357332701769"/>
          <c:y val="0.1255079296744806"/>
          <c:w val="0.37840179593572337"/>
          <c:h val="0.75578918904188863"/>
        </c:manualLayout>
      </c:layout>
      <c:txPr>
        <a:bodyPr/>
        <a:lstStyle/>
        <a:p>
          <a:pPr>
            <a:defRPr sz="1400"/>
          </a:pPr>
          <a:endParaRPr lang="el-GR"/>
        </a:p>
      </c:txPr>
    </c:legend>
    <c:plotVisOnly val="1"/>
    <c:dispBlanksAs val="zero"/>
  </c:chart>
  <c:txPr>
    <a:bodyPr/>
    <a:lstStyle/>
    <a:p>
      <a:pPr>
        <a:defRPr sz="1800">
          <a:solidFill>
            <a:schemeClr val="tx1"/>
          </a:solidFill>
        </a:defRPr>
      </a:pPr>
      <a:endParaRPr lang="el-G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>
        <c:manualLayout>
          <c:layoutTarget val="inner"/>
          <c:xMode val="edge"/>
          <c:yMode val="edge"/>
          <c:x val="1.0466312463172166E-2"/>
          <c:y val="5.3867343080935812E-2"/>
          <c:w val="0.9844939103988446"/>
          <c:h val="0.6489673762024577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Θα αυξηθεί</c:v>
                </c:pt>
              </c:strCache>
            </c:strRef>
          </c:tx>
          <c:spPr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5.0875757394477465E-3"/>
                  <c:y val="-4.786498675584995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CD-4ACE-AC4B-71C8BC2BBEF3}"/>
                </c:ext>
              </c:extLst>
            </c:dLbl>
            <c:dLbl>
              <c:idx val="1"/>
              <c:layout>
                <c:manualLayout>
                  <c:x val="-3.3917171596318401E-3"/>
                  <c:y val="3.045931899267045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CD-4ACE-AC4B-71C8BC2BBEF3}"/>
                </c:ext>
              </c:extLst>
            </c:dLbl>
            <c:dLbl>
              <c:idx val="3"/>
              <c:layout>
                <c:manualLayout>
                  <c:x val="-8.4792928990796192E-3"/>
                  <c:y val="-3.916198156200459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CD-4ACE-AC4B-71C8BC2BBEF3}"/>
                </c:ext>
              </c:extLst>
            </c:dLbl>
            <c:dLbl>
              <c:idx val="4"/>
              <c:layout>
                <c:manualLayout>
                  <c:x val="-6.7834343192636924E-3"/>
                  <c:y val="-2.610798770800328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CD-4ACE-AC4B-71C8BC2BBEF3}"/>
                </c:ext>
              </c:extLst>
            </c:dLbl>
            <c:dLbl>
              <c:idx val="5"/>
              <c:layout>
                <c:manualLayout>
                  <c:x val="-5.0875757394477465E-3"/>
                  <c:y val="-2.175665642333583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CD-4ACE-AC4B-71C8BC2BBEF3}"/>
                </c:ext>
              </c:extLst>
            </c:dLbl>
            <c:dLbl>
              <c:idx val="6"/>
              <c:layout>
                <c:manualLayout>
                  <c:x val="-3.3917171596318401E-3"/>
                  <c:y val="4.351331284667193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CD-4ACE-AC4B-71C8BC2BBEF3}"/>
                </c:ext>
              </c:extLst>
            </c:dLbl>
            <c:dLbl>
              <c:idx val="7"/>
              <c:layout>
                <c:manualLayout>
                  <c:x val="-1.3566868638527411E-2"/>
                  <c:y val="4.351331284667191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CD-4ACE-AC4B-71C8BC2BBE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0"/>
                </a:pPr>
                <a:endParaRPr lang="el-GR"/>
              </a:p>
            </c:txPr>
            <c:dLblPos val="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26</c:v>
                </c:pt>
                <c:pt idx="1">
                  <c:v>23</c:v>
                </c:pt>
                <c:pt idx="2">
                  <c:v>27</c:v>
                </c:pt>
                <c:pt idx="3">
                  <c:v>42</c:v>
                </c:pt>
                <c:pt idx="4">
                  <c:v>39</c:v>
                </c:pt>
                <c:pt idx="5">
                  <c:v>28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1CD-4ACE-AC4B-71C8BC2BBEF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Θα μειωθεί</c:v>
                </c:pt>
              </c:strCache>
            </c:strRef>
          </c:tx>
          <c:spPr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accent6"/>
              </a:solidFill>
              <a:ln w="254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marker>
          <c:dLbls>
            <c:dLbl>
              <c:idx val="1"/>
              <c:layout>
                <c:manualLayout>
                  <c:x val="-5.0875757394477465E-3"/>
                  <c:y val="4.786430150682879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CD-4ACE-AC4B-71C8BC2BBEF3}"/>
                </c:ext>
              </c:extLst>
            </c:dLbl>
            <c:dLbl>
              <c:idx val="2"/>
              <c:layout>
                <c:manualLayout>
                  <c:x val="-1.6958585798159355E-3"/>
                  <c:y val="5.221597541600612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CD-4ACE-AC4B-71C8BC2BBEF3}"/>
                </c:ext>
              </c:extLst>
            </c:dLbl>
            <c:dLbl>
              <c:idx val="3"/>
              <c:layout>
                <c:manualLayout>
                  <c:x val="6.2180762942439386E-17"/>
                  <c:y val="-3.045931899267045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1CD-4ACE-AC4B-71C8BC2BBEF3}"/>
                </c:ext>
              </c:extLst>
            </c:dLbl>
            <c:dLbl>
              <c:idx val="4"/>
              <c:layout>
                <c:manualLayout>
                  <c:x val="0"/>
                  <c:y val="8.7026625693343747E-3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CD-4ACE-AC4B-71C8BC2BBEF3}"/>
                </c:ext>
              </c:extLst>
            </c:dLbl>
            <c:dLbl>
              <c:idx val="6"/>
              <c:layout>
                <c:manualLayout>
                  <c:x val="-1.3566868638527499E-2"/>
                  <c:y val="-5.656730670067328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1CD-4ACE-AC4B-71C8BC2BBEF3}"/>
                </c:ext>
              </c:extLst>
            </c:dLbl>
            <c:dLbl>
              <c:idx val="7"/>
              <c:layout>
                <c:manualLayout>
                  <c:x val="-1.3566868638527411E-2"/>
                  <c:y val="-6.091863798534077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1CD-4ACE-AC4B-71C8BC2BBEF3}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23</c:v>
                </c:pt>
                <c:pt idx="1">
                  <c:v>11</c:v>
                </c:pt>
                <c:pt idx="2">
                  <c:v>13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  <c:pt idx="6">
                  <c:v>29</c:v>
                </c:pt>
                <c:pt idx="7">
                  <c:v>27</c:v>
                </c:pt>
                <c:pt idx="8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1CD-4ACE-AC4B-71C8BC2BBEF3}"/>
            </c:ext>
          </c:extLst>
        </c:ser>
        <c:dLbls>
          <c:showVal val="1"/>
        </c:dLbls>
        <c:marker val="1"/>
        <c:axId val="152213376"/>
        <c:axId val="152214912"/>
      </c:lineChart>
      <c:catAx>
        <c:axId val="15221337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52214912"/>
        <c:crosses val="autoZero"/>
        <c:auto val="1"/>
        <c:lblAlgn val="ctr"/>
        <c:lblOffset val="100"/>
      </c:catAx>
      <c:valAx>
        <c:axId val="152214912"/>
        <c:scaling>
          <c:orientation val="minMax"/>
        </c:scaling>
        <c:delete val="1"/>
        <c:axPos val="l"/>
        <c:numFmt formatCode="General" sourceLinked="1"/>
        <c:tickLblPos val="none"/>
        <c:crossAx val="15221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689712361019716"/>
          <c:y val="0.83215750130377764"/>
          <c:w val="0.43185936443067946"/>
          <c:h val="8.4097567970485662E-2"/>
        </c:manualLayout>
      </c:layout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l-G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3"/>
  <c:chart>
    <c:autoTitleDeleted val="1"/>
    <c:plotArea>
      <c:layout>
        <c:manualLayout>
          <c:layoutTarget val="inner"/>
          <c:xMode val="edge"/>
          <c:yMode val="edge"/>
          <c:x val="4.6748487115889401E-2"/>
          <c:y val="7.7725902572670119E-2"/>
          <c:w val="0.54793460030545471"/>
          <c:h val="0.858086260855711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explosion val="25"/>
          <c:dPt>
            <c:idx val="0"/>
            <c:explosion val="12"/>
            <c:spPr>
              <a:solidFill>
                <a:srgbClr val="BC5908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D7F-4028-9E39-2413D01FFA26}"/>
              </c:ext>
            </c:extLst>
          </c:dPt>
          <c:dPt>
            <c:idx val="1"/>
            <c:explosion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7F-4028-9E39-2413D01FFA26}"/>
              </c:ext>
            </c:extLst>
          </c:dPt>
          <c:dPt>
            <c:idx val="2"/>
            <c:explosion val="14"/>
            <c:spPr>
              <a:solidFill>
                <a:schemeClr val="accent5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D7F-4028-9E39-2413D01FFA26}"/>
              </c:ext>
            </c:extLst>
          </c:dPt>
          <c:dPt>
            <c:idx val="3"/>
            <c:explosion val="12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7F-4028-9E39-2413D01FFA26}"/>
              </c:ext>
            </c:extLst>
          </c:dPt>
          <c:dLbls>
            <c:dLbl>
              <c:idx val="0"/>
              <c:layout>
                <c:manualLayout>
                  <c:x val="-5.3444458552224357E-2"/>
                  <c:y val="0.16289197033662928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l-GR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7F-4028-9E39-2413D01FFA26}"/>
                </c:ext>
              </c:extLst>
            </c:dLbl>
            <c:dLbl>
              <c:idx val="1"/>
              <c:layout>
                <c:manualLayout>
                  <c:x val="-9.0666971069148644E-2"/>
                  <c:y val="-0.14908239362293146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l-GR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7F-4028-9E39-2413D01FFA26}"/>
                </c:ext>
              </c:extLst>
            </c:dLbl>
            <c:dLbl>
              <c:idx val="2"/>
              <c:layout>
                <c:manualLayout>
                  <c:x val="0.10439316266446586"/>
                  <c:y val="-8.8683896233751808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l-GR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7F-4028-9E39-2413D01FFA26}"/>
                </c:ext>
              </c:extLst>
            </c:dLbl>
            <c:dLbl>
              <c:idx val="3"/>
              <c:layout>
                <c:manualLayout>
                  <c:x val="4.104580565529338E-2"/>
                  <c:y val="0.1430920869903348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l-GR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7F-4028-9E39-2413D01FFA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l-GR"/>
              </a:p>
            </c:txPr>
            <c:dLblPos val="outEnd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Θα αυξηθεί</c:v>
                </c:pt>
                <c:pt idx="1">
                  <c:v>Θα παραμείνει ο ίδιος</c:v>
                </c:pt>
                <c:pt idx="2">
                  <c:v>Θα μειωθεί</c:v>
                </c:pt>
                <c:pt idx="3">
                  <c:v>Δεν γνωρίζω/δεν απαντώ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0.11</c:v>
                </c:pt>
                <c:pt idx="1">
                  <c:v>0.42000000000000032</c:v>
                </c:pt>
                <c:pt idx="2">
                  <c:v>0.37000000000000038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7F-4028-9E39-2413D01FFA26}"/>
            </c:ext>
          </c:extLst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0432357332701769"/>
          <c:y val="0.1255079296744806"/>
          <c:w val="0.37840179593572343"/>
          <c:h val="0.75578918904188863"/>
        </c:manualLayout>
      </c:layout>
      <c:txPr>
        <a:bodyPr/>
        <a:lstStyle/>
        <a:p>
          <a:pPr>
            <a:defRPr sz="1400"/>
          </a:pPr>
          <a:endParaRPr lang="el-GR"/>
        </a:p>
      </c:txPr>
    </c:legend>
    <c:plotVisOnly val="1"/>
    <c:dispBlanksAs val="zero"/>
  </c:chart>
  <c:txPr>
    <a:bodyPr/>
    <a:lstStyle/>
    <a:p>
      <a:pPr>
        <a:defRPr sz="1800">
          <a:solidFill>
            <a:schemeClr val="tx1"/>
          </a:solidFill>
        </a:defRPr>
      </a:pPr>
      <a:endParaRPr lang="el-G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>
        <c:manualLayout>
          <c:layoutTarget val="inner"/>
          <c:xMode val="edge"/>
          <c:yMode val="edge"/>
          <c:x val="1.8145842484035543E-2"/>
          <c:y val="9.3946121825707329E-2"/>
          <c:w val="0.98075629985208757"/>
          <c:h val="0.60288484494630623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Θα αυξηθεί</c:v>
                </c:pt>
              </c:strCache>
            </c:strRef>
          </c:tx>
          <c:spPr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1.4697441025071274E-2"/>
                  <c:y val="4.76673762975285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0-4A89-AFBD-31F3EA885791}"/>
                </c:ext>
              </c:extLst>
            </c:dLbl>
            <c:dLbl>
              <c:idx val="1"/>
              <c:layout>
                <c:manualLayout>
                  <c:x val="-8.1652450139285768E-3"/>
                  <c:y val="2.86004257785171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F0-4A89-AFBD-31F3EA885791}"/>
                </c:ext>
              </c:extLst>
            </c:dLbl>
            <c:dLbl>
              <c:idx val="3"/>
              <c:layout>
                <c:manualLayout>
                  <c:x val="-1.3064392022285588E-2"/>
                  <c:y val="-4.76673762975285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0-4A89-AFBD-31F3EA885791}"/>
                </c:ext>
              </c:extLst>
            </c:dLbl>
            <c:dLbl>
              <c:idx val="4"/>
              <c:layout>
                <c:manualLayout>
                  <c:x val="-4.8991470083570984E-3"/>
                  <c:y val="-5.24341139272818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0-4A89-AFBD-31F3EA885791}"/>
                </c:ext>
              </c:extLst>
            </c:dLbl>
            <c:dLbl>
              <c:idx val="5"/>
              <c:layout>
                <c:manualLayout>
                  <c:x val="-8.1652450139285768E-3"/>
                  <c:y val="-6.67343268165399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F0-4A89-AFBD-31F3EA885791}"/>
                </c:ext>
              </c:extLst>
            </c:dLbl>
            <c:dLbl>
              <c:idx val="6"/>
              <c:layout>
                <c:manualLayout>
                  <c:x val="-9.7982940167141968E-3"/>
                  <c:y val="5.24341139272818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F0-4A89-AFBD-31F3EA885791}"/>
                </c:ext>
              </c:extLst>
            </c:dLbl>
            <c:dLbl>
              <c:idx val="7"/>
              <c:layout>
                <c:manualLayout>
                  <c:x val="-3.2660980055712802E-3"/>
                  <c:y val="9.05680149653041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F0-4A89-AFBD-31F3EA8857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23</c:v>
                </c:pt>
                <c:pt idx="1">
                  <c:v>20</c:v>
                </c:pt>
                <c:pt idx="2">
                  <c:v>24</c:v>
                </c:pt>
                <c:pt idx="3">
                  <c:v>38</c:v>
                </c:pt>
                <c:pt idx="4">
                  <c:v>34</c:v>
                </c:pt>
                <c:pt idx="5">
                  <c:v>24</c:v>
                </c:pt>
                <c:pt idx="6">
                  <c:v>18</c:v>
                </c:pt>
                <c:pt idx="7">
                  <c:v>17</c:v>
                </c:pt>
                <c:pt idx="8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F0-4A89-AFBD-31F3EA88579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Θα μειωθεί</c:v>
                </c:pt>
              </c:strCache>
            </c:strRef>
          </c:tx>
          <c:spPr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accent6"/>
              </a:solidFill>
              <a:ln w="254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1.6330490027857108E-3"/>
                  <c:y val="-2.86004257785171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F0-4A89-AFBD-31F3EA885791}"/>
                </c:ext>
              </c:extLst>
            </c:dLbl>
            <c:dLbl>
              <c:idx val="1"/>
              <c:layout>
                <c:manualLayout>
                  <c:x val="-8.1652450139285768E-3"/>
                  <c:y val="5.72008515570342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F0-4A89-AFBD-31F3EA885791}"/>
                </c:ext>
              </c:extLst>
            </c:dLbl>
            <c:dLbl>
              <c:idx val="2"/>
              <c:layout>
                <c:manualLayout>
                  <c:x val="-1.6330490027857108E-3"/>
                  <c:y val="5.72008515570342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F0-4A89-AFBD-31F3EA885791}"/>
                </c:ext>
              </c:extLst>
            </c:dLbl>
            <c:dLbl>
              <c:idx val="3"/>
              <c:layout>
                <c:manualLayout>
                  <c:x val="-1.3064392022285588E-2"/>
                  <c:y val="-7.1501064446292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F0-4A89-AFBD-31F3EA885791}"/>
                </c:ext>
              </c:extLst>
            </c:dLbl>
            <c:dLbl>
              <c:idx val="4"/>
              <c:layout>
                <c:manualLayout>
                  <c:x val="-4.8991470083570984E-3"/>
                  <c:y val="3.33671634082699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F0-4A89-AFBD-31F3EA885791}"/>
                </c:ext>
              </c:extLst>
            </c:dLbl>
            <c:dLbl>
              <c:idx val="6"/>
              <c:layout>
                <c:manualLayout>
                  <c:x val="-1.9596588033428518E-2"/>
                  <c:y val="-7.6267802076045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F0-4A89-AFBD-31F3EA885791}"/>
                </c:ext>
              </c:extLst>
            </c:dLbl>
            <c:dLbl>
              <c:idx val="7"/>
              <c:layout>
                <c:manualLayout>
                  <c:x val="-3.2660980055712802E-3"/>
                  <c:y val="-7.15010644462927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F0-4A89-AFBD-31F3EA88579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25</c:v>
                </c:pt>
                <c:pt idx="1">
                  <c:v>11</c:v>
                </c:pt>
                <c:pt idx="2">
                  <c:v>13</c:v>
                </c:pt>
                <c:pt idx="3">
                  <c:v>13</c:v>
                </c:pt>
                <c:pt idx="4">
                  <c:v>6</c:v>
                </c:pt>
                <c:pt idx="5">
                  <c:v>10</c:v>
                </c:pt>
                <c:pt idx="6">
                  <c:v>29</c:v>
                </c:pt>
                <c:pt idx="7">
                  <c:v>31</c:v>
                </c:pt>
                <c:pt idx="8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AF0-4A89-AFBD-31F3EA885791}"/>
            </c:ext>
          </c:extLst>
        </c:ser>
        <c:dLbls>
          <c:showVal val="1"/>
        </c:dLbls>
        <c:marker val="1"/>
        <c:axId val="152444928"/>
        <c:axId val="152446464"/>
      </c:lineChart>
      <c:catAx>
        <c:axId val="15244492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52446464"/>
        <c:crosses val="autoZero"/>
        <c:auto val="1"/>
        <c:lblAlgn val="ctr"/>
        <c:lblOffset val="100"/>
      </c:catAx>
      <c:valAx>
        <c:axId val="152446464"/>
        <c:scaling>
          <c:orientation val="minMax"/>
        </c:scaling>
        <c:delete val="1"/>
        <c:axPos val="l"/>
        <c:numFmt formatCode="General" sourceLinked="1"/>
        <c:tickLblPos val="none"/>
        <c:crossAx val="15244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23845704386756"/>
          <c:y val="0.8881712092049836"/>
          <c:w val="0.39906087805157492"/>
          <c:h val="7.6940328143208669E-2"/>
        </c:manualLayout>
      </c:layout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l-G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3"/>
  <c:chart>
    <c:autoTitleDeleted val="1"/>
    <c:plotArea>
      <c:layout>
        <c:manualLayout>
          <c:layoutTarget val="inner"/>
          <c:xMode val="edge"/>
          <c:yMode val="edge"/>
          <c:x val="0.46082404314958197"/>
          <c:y val="0"/>
          <c:w val="0.49841204959527674"/>
          <c:h val="0.74637996843577636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Θα αυξηθεί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Pt>
            <c:idx val="0"/>
            <c:explosion val="12"/>
            <c:spPr>
              <a:solidFill>
                <a:schemeClr val="accent2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EA2-4043-9CDE-E23C62D4B4B3}"/>
              </c:ext>
            </c:extLst>
          </c:dPt>
          <c:dPt>
            <c:idx val="1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A2-4043-9CDE-E23C62D4B4B3}"/>
              </c:ext>
            </c:extLst>
          </c:dPt>
          <c:dPt>
            <c:idx val="2"/>
            <c:explosion val="14"/>
            <c:spPr>
              <a:solidFill>
                <a:schemeClr val="accent2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EA2-4043-9CDE-E23C62D4B4B3}"/>
              </c:ext>
            </c:extLst>
          </c:dPt>
          <c:dPt>
            <c:idx val="3"/>
            <c:explosion val="12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A2-4043-9CDE-E23C62D4B4B3}"/>
              </c:ext>
            </c:extLst>
          </c:dPt>
          <c:dLbls>
            <c:dLbl>
              <c:idx val="1"/>
              <c:layout>
                <c:manualLayout>
                  <c:x val="0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A2-4043-9CDE-E23C62D4B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l-G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Κόστος εργατικού δυναμικού </c:v>
                </c:pt>
                <c:pt idx="1">
                  <c:v>Κόστος αγορών πρώτων υλών</c:v>
                </c:pt>
                <c:pt idx="2">
                  <c:v>Κόστος χρηματοδότησης</c:v>
                </c:pt>
                <c:pt idx="3">
                  <c:v>Εισπράξεις/ Ρευστότητα επιχείρησης </c:v>
                </c:pt>
                <c:pt idx="4">
                  <c:v>Επενδύσεις </c:v>
                </c:pt>
                <c:pt idx="5">
                  <c:v>Αξία επιχείρησης </c:v>
                </c:pt>
                <c:pt idx="6">
                  <c:v>Κόστος Ενέργειας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0.21000000000000021</c:v>
                </c:pt>
                <c:pt idx="1">
                  <c:v>0.61000000000000065</c:v>
                </c:pt>
                <c:pt idx="2">
                  <c:v>0.14000000000000001</c:v>
                </c:pt>
                <c:pt idx="3">
                  <c:v>0.16</c:v>
                </c:pt>
                <c:pt idx="4">
                  <c:v>7.0000000000000021E-2</c:v>
                </c:pt>
                <c:pt idx="5">
                  <c:v>7.0000000000000021E-2</c:v>
                </c:pt>
                <c:pt idx="6">
                  <c:v>0.750000000000001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A2-4043-9CDE-E23C62D4B4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Θα παραμείνει το ίδιο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Κόστος εργατικού δυναμικού </c:v>
                </c:pt>
                <c:pt idx="1">
                  <c:v>Κόστος αγορών πρώτων υλών</c:v>
                </c:pt>
                <c:pt idx="2">
                  <c:v>Κόστος χρηματοδότησης</c:v>
                </c:pt>
                <c:pt idx="3">
                  <c:v>Εισπράξεις/ Ρευστότητα επιχείρησης </c:v>
                </c:pt>
                <c:pt idx="4">
                  <c:v>Επενδύσεις </c:v>
                </c:pt>
                <c:pt idx="5">
                  <c:v>Αξία επιχείρησης </c:v>
                </c:pt>
                <c:pt idx="6">
                  <c:v>Κόστος Ενέργειας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0.71000000000000063</c:v>
                </c:pt>
                <c:pt idx="1">
                  <c:v>0.21000000000000021</c:v>
                </c:pt>
                <c:pt idx="2">
                  <c:v>0.39000000000000051</c:v>
                </c:pt>
                <c:pt idx="3">
                  <c:v>0.41000000000000031</c:v>
                </c:pt>
                <c:pt idx="4">
                  <c:v>0.47000000000000008</c:v>
                </c:pt>
                <c:pt idx="5">
                  <c:v>0.64000000000000101</c:v>
                </c:pt>
                <c:pt idx="6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EA2-4043-9CDE-E23C62D4B4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Θα μειωθεί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1.2486321578821739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A2-4043-9CDE-E23C62D4B4B3}"/>
                </c:ext>
              </c:extLst>
            </c:dLbl>
            <c:dLbl>
              <c:idx val="6"/>
              <c:layout>
                <c:manualLayout>
                  <c:x val="7.8039509867635247E-3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A2-4043-9CDE-E23C62D4B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Κόστος εργατικού δυναμικού </c:v>
                </c:pt>
                <c:pt idx="1">
                  <c:v>Κόστος αγορών πρώτων υλών</c:v>
                </c:pt>
                <c:pt idx="2">
                  <c:v>Κόστος χρηματοδότησης</c:v>
                </c:pt>
                <c:pt idx="3">
                  <c:v>Εισπράξεις/ Ρευστότητα επιχείρησης </c:v>
                </c:pt>
                <c:pt idx="4">
                  <c:v>Επενδύσεις </c:v>
                </c:pt>
                <c:pt idx="5">
                  <c:v>Αξία επιχείρησης </c:v>
                </c:pt>
                <c:pt idx="6">
                  <c:v>Κόστος Ενέργειας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0.05</c:v>
                </c:pt>
                <c:pt idx="1">
                  <c:v>3.0000000000000002E-2</c:v>
                </c:pt>
                <c:pt idx="2">
                  <c:v>6.0000000000000032E-2</c:v>
                </c:pt>
                <c:pt idx="3">
                  <c:v>0.32000000000000051</c:v>
                </c:pt>
                <c:pt idx="4">
                  <c:v>0.21000000000000021</c:v>
                </c:pt>
                <c:pt idx="5">
                  <c:v>0.11</c:v>
                </c:pt>
                <c:pt idx="6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EA2-4043-9CDE-E23C62D4B4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   </c:v>
                </c:pt>
              </c:strCache>
            </c:strRef>
          </c:tx>
          <c:spPr>
            <a:noFill/>
          </c:spPr>
          <c:dLbls>
            <c:dLbl>
              <c:idx val="0"/>
              <c:layout>
                <c:manualLayout>
                  <c:x val="1.8729482368232485E-2"/>
                  <c:y val="2.4160177027514498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A2-4043-9CDE-E23C62D4B4B3}"/>
                </c:ext>
              </c:extLst>
            </c:dLbl>
            <c:dLbl>
              <c:idx val="1"/>
              <c:layout>
                <c:manualLayout>
                  <c:x val="5.2386632557051407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A2-4043-9CDE-E23C62D4B4B3}"/>
                </c:ext>
              </c:extLst>
            </c:dLbl>
            <c:dLbl>
              <c:idx val="2"/>
              <c:layout>
                <c:manualLayout>
                  <c:x val="0.11468809267013597"/>
                  <c:y val="9.6640708110057993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A2-4043-9CDE-E23C62D4B4B3}"/>
                </c:ext>
              </c:extLst>
            </c:dLbl>
            <c:dLbl>
              <c:idx val="3"/>
              <c:layout>
                <c:manualLayout>
                  <c:x val="4.0580422234304463E-2"/>
                  <c:y val="4.8320354055028979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A2-4043-9CDE-E23C62D4B4B3}"/>
                </c:ext>
              </c:extLst>
            </c:dLbl>
            <c:dLbl>
              <c:idx val="4"/>
              <c:layout>
                <c:manualLayout>
                  <c:x val="7.3357139275577049E-2"/>
                  <c:y val="2.4160177027514498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A2-4043-9CDE-E23C62D4B4B3}"/>
                </c:ext>
              </c:extLst>
            </c:dLbl>
            <c:dLbl>
              <c:idx val="5"/>
              <c:layout>
                <c:manualLayout>
                  <c:x val="5.5809924757622899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A2-4043-9CDE-E23C62D4B4B3}"/>
                </c:ext>
              </c:extLst>
            </c:dLbl>
            <c:dLbl>
              <c:idx val="6"/>
              <c:layout>
                <c:manualLayout>
                  <c:x val="3.5898174539112176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A2-4043-9CDE-E23C62D4B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Κόστος εργατικού δυναμικού </c:v>
                </c:pt>
                <c:pt idx="1">
                  <c:v>Κόστος αγορών πρώτων υλών</c:v>
                </c:pt>
                <c:pt idx="2">
                  <c:v>Κόστος χρηματοδότησης</c:v>
                </c:pt>
                <c:pt idx="3">
                  <c:v>Εισπράξεις/ Ρευστότητα επιχείρησης </c:v>
                </c:pt>
                <c:pt idx="4">
                  <c:v>Επενδύσεις </c:v>
                </c:pt>
                <c:pt idx="5">
                  <c:v>Αξία επιχείρησης </c:v>
                </c:pt>
                <c:pt idx="6">
                  <c:v>Κόστος Ενέργειας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4.0000000000000022E-2</c:v>
                </c:pt>
                <c:pt idx="1">
                  <c:v>0.14000000000000001</c:v>
                </c:pt>
                <c:pt idx="2">
                  <c:v>0.41000000000000031</c:v>
                </c:pt>
                <c:pt idx="3">
                  <c:v>0.1</c:v>
                </c:pt>
                <c:pt idx="4">
                  <c:v>0.25</c:v>
                </c:pt>
                <c:pt idx="5">
                  <c:v>0.18000000000000022</c:v>
                </c:pt>
                <c:pt idx="6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EA2-4043-9CDE-E23C62D4B4B3}"/>
            </c:ext>
          </c:extLst>
        </c:ser>
        <c:dLbls>
          <c:showVal val="1"/>
        </c:dLbls>
        <c:gapWidth val="100"/>
        <c:overlap val="100"/>
        <c:axId val="152553728"/>
        <c:axId val="152552192"/>
      </c:barChart>
      <c:valAx>
        <c:axId val="152552192"/>
        <c:scaling>
          <c:orientation val="minMax"/>
          <c:max val="1"/>
        </c:scaling>
        <c:delete val="1"/>
        <c:axPos val="b"/>
        <c:numFmt formatCode="0%" sourceLinked="1"/>
        <c:tickLblPos val="none"/>
        <c:crossAx val="152553728"/>
        <c:crosses val="autoZero"/>
        <c:crossBetween val="between"/>
      </c:valAx>
      <c:catAx>
        <c:axId val="15255372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el-GR"/>
          </a:p>
        </c:txPr>
        <c:crossAx val="152552192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24612629078578291"/>
          <c:y val="0.86348643910189582"/>
          <c:w val="0.65134011658488566"/>
          <c:h val="4.9536923599052173E-2"/>
        </c:manualLayout>
      </c:layout>
      <c:txPr>
        <a:bodyPr/>
        <a:lstStyle/>
        <a:p>
          <a:pPr>
            <a:defRPr sz="1200"/>
          </a:pPr>
          <a:endParaRPr lang="el-GR"/>
        </a:p>
      </c:txPr>
    </c:legend>
    <c:plotVisOnly val="1"/>
    <c:dispBlanksAs val="zero"/>
  </c:chart>
  <c:txPr>
    <a:bodyPr/>
    <a:lstStyle/>
    <a:p>
      <a:pPr>
        <a:defRPr sz="1800">
          <a:solidFill>
            <a:schemeClr val="tx1"/>
          </a:solidFill>
        </a:defRPr>
      </a:pPr>
      <a:endParaRPr lang="el-G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18"/>
  <c:chart>
    <c:plotArea>
      <c:layout>
        <c:manualLayout>
          <c:layoutTarget val="inner"/>
          <c:xMode val="edge"/>
          <c:yMode val="edge"/>
          <c:x val="0.55485976391986835"/>
          <c:y val="2.6576194730265887E-2"/>
          <c:w val="0.41480694927534351"/>
          <c:h val="0.90392296594137778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flip="none" rotWithShape="1">
              <a:gsLst>
                <a:gs pos="0">
                  <a:srgbClr val="1C3854">
                    <a:shade val="30000"/>
                    <a:satMod val="115000"/>
                  </a:srgbClr>
                </a:gs>
                <a:gs pos="50000">
                  <a:srgbClr val="1C3854">
                    <a:shade val="67500"/>
                    <a:satMod val="115000"/>
                  </a:srgbClr>
                </a:gs>
                <a:gs pos="100000">
                  <a:srgbClr val="1C3854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c:spPr>
          <c:cat>
            <c:strRef>
              <c:f>Sheet1!$A$2:$A$11</c:f>
              <c:strCache>
                <c:ptCount val="10"/>
                <c:pt idx="0">
                  <c:v>Συμμετοχή στο μετοχικό κεφάλαιο της επιχείρησης </c:v>
                </c:pt>
                <c:pt idx="1">
                  <c:v>Αλλαγή δραστηριοτήτων επιχείρησης </c:v>
                </c:pt>
                <c:pt idx="2">
                  <c:v>Ανάπτυξη εξαγωγών/ δραστηριοποίηση στο εξωτερικό</c:v>
                </c:pt>
                <c:pt idx="3">
                  <c:v>Νέες επενδύσεις</c:v>
                </c:pt>
                <c:pt idx="4">
                  <c:v>Συρρίκνωση της επιχείρησης</c:v>
                </c:pt>
                <c:pt idx="5">
                  <c:v>Αλλαγή του τρόπου λειτουργίας</c:v>
                </c:pt>
                <c:pt idx="6">
                  <c:v>Περαιτέρω μείωση κόστων επιχείρησης </c:v>
                </c:pt>
                <c:pt idx="7">
                  <c:v>Ένταση προωθητικών ενεργειών</c:v>
                </c:pt>
                <c:pt idx="8">
                  <c:v>Εισαγωγή νέων προϊόντων,  υπηρεσιών και δραστηριοτήτων</c:v>
                </c:pt>
                <c:pt idx="9">
                  <c:v>Δεν υπάρχει κάποιο πλάνο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7</c:v>
                </c:pt>
                <c:pt idx="5">
                  <c:v>9</c:v>
                </c:pt>
                <c:pt idx="6">
                  <c:v>18</c:v>
                </c:pt>
                <c:pt idx="7">
                  <c:v>19</c:v>
                </c:pt>
                <c:pt idx="8">
                  <c:v>27</c:v>
                </c:pt>
                <c:pt idx="9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6D-4C49-8A7F-1EA4DED746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</c:spPr>
          <c:cat>
            <c:strRef>
              <c:f>Sheet1!$A$2:$A$11</c:f>
              <c:strCache>
                <c:ptCount val="10"/>
                <c:pt idx="0">
                  <c:v>Συμμετοχή στο μετοχικό κεφάλαιο της επιχείρησης </c:v>
                </c:pt>
                <c:pt idx="1">
                  <c:v>Αλλαγή δραστηριοτήτων επιχείρησης </c:v>
                </c:pt>
                <c:pt idx="2">
                  <c:v>Ανάπτυξη εξαγωγών/ δραστηριοποίηση στο εξωτερικό</c:v>
                </c:pt>
                <c:pt idx="3">
                  <c:v>Νέες επενδύσεις</c:v>
                </c:pt>
                <c:pt idx="4">
                  <c:v>Συρρίκνωση της επιχείρησης</c:v>
                </c:pt>
                <c:pt idx="5">
                  <c:v>Αλλαγή του τρόπου λειτουργίας</c:v>
                </c:pt>
                <c:pt idx="6">
                  <c:v>Περαιτέρω μείωση κόστων επιχείρησης </c:v>
                </c:pt>
                <c:pt idx="7">
                  <c:v>Ένταση προωθητικών ενεργειών</c:v>
                </c:pt>
                <c:pt idx="8">
                  <c:v>Εισαγωγή νέων προϊόντων,  υπηρεσιών και δραστηριοτήτων</c:v>
                </c:pt>
                <c:pt idx="9">
                  <c:v>Δεν υπάρχει κάποιο πλάνο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99</c:v>
                </c:pt>
                <c:pt idx="1">
                  <c:v>99</c:v>
                </c:pt>
                <c:pt idx="2">
                  <c:v>98</c:v>
                </c:pt>
                <c:pt idx="3">
                  <c:v>93</c:v>
                </c:pt>
                <c:pt idx="4">
                  <c:v>93</c:v>
                </c:pt>
                <c:pt idx="5">
                  <c:v>91</c:v>
                </c:pt>
                <c:pt idx="6">
                  <c:v>82</c:v>
                </c:pt>
                <c:pt idx="7">
                  <c:v>81</c:v>
                </c:pt>
                <c:pt idx="8">
                  <c:v>73</c:v>
                </c:pt>
                <c:pt idx="9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6D-4C49-8A7F-1EA4DED746EB}"/>
            </c:ext>
          </c:extLst>
        </c:ser>
        <c:overlap val="100"/>
        <c:axId val="152685568"/>
        <c:axId val="152691456"/>
      </c:barChart>
      <c:catAx>
        <c:axId val="15268556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el-GR"/>
          </a:p>
        </c:txPr>
        <c:crossAx val="152691456"/>
        <c:crosses val="autoZero"/>
        <c:auto val="1"/>
        <c:lblAlgn val="ctr"/>
        <c:lblOffset val="100"/>
      </c:catAx>
      <c:valAx>
        <c:axId val="152691456"/>
        <c:scaling>
          <c:orientation val="minMax"/>
          <c:max val="100"/>
          <c:min val="0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l-GR"/>
          </a:p>
        </c:txPr>
        <c:crossAx val="1526855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Απλοποίηση γραφειοκρατίας </c:v>
                </c:pt>
                <c:pt idx="1">
                  <c:v>Έγκαιρη εξόφληση οικονομικών υποχρεώσεων του Δημοσίου προς ιδιώτες </c:v>
                </c:pt>
                <c:pt idx="2">
                  <c:v>Μείωση φορολογιών</c:v>
                </c:pt>
                <c:pt idx="3">
                  <c:v>Γρήγορη εφαρμογή  και παραχώρηση κινήτρων</c:v>
                </c:pt>
                <c:pt idx="4">
                  <c:v>Αποτελεσματική συνεργασία με ιδιωτικές επιχειρήσεις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85-4B58-9964-94A4243141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Απλοποίηση γραφειοκρατίας </c:v>
                </c:pt>
                <c:pt idx="1">
                  <c:v>Έγκαιρη εξόφληση οικονομικών υποχρεώσεων του Δημοσίου προς ιδιώτες </c:v>
                </c:pt>
                <c:pt idx="2">
                  <c:v>Μείωση φορολογιών</c:v>
                </c:pt>
                <c:pt idx="3">
                  <c:v>Γρήγορη εφαρμογή  και παραχώρηση κινήτρων</c:v>
                </c:pt>
                <c:pt idx="4">
                  <c:v>Αποτελεσματική συνεργασία με ιδιωτικές επιχειρήσεις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</c:v>
                </c:pt>
                <c:pt idx="1">
                  <c:v>13</c:v>
                </c:pt>
                <c:pt idx="2">
                  <c:v>16</c:v>
                </c:pt>
                <c:pt idx="3">
                  <c:v>12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85-4B58-9964-94A4243141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Απλοποίηση γραφειοκρατίας </c:v>
                </c:pt>
                <c:pt idx="1">
                  <c:v>Έγκαιρη εξόφληση οικονομικών υποχρεώσεων του Δημοσίου προς ιδιώτες </c:v>
                </c:pt>
                <c:pt idx="2">
                  <c:v>Μείωση φορολογιών</c:v>
                </c:pt>
                <c:pt idx="3">
                  <c:v>Γρήγορη εφαρμογή  και παραχώρηση κινήτρων</c:v>
                </c:pt>
                <c:pt idx="4">
                  <c:v>Αποτελεσματική συνεργασία με ιδιωτικές επιχειρήσεις 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76</c:v>
                </c:pt>
                <c:pt idx="1">
                  <c:v>68</c:v>
                </c:pt>
                <c:pt idx="2">
                  <c:v>70</c:v>
                </c:pt>
                <c:pt idx="3">
                  <c:v>76</c:v>
                </c:pt>
                <c:pt idx="4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85-4B58-9964-94A4243141F2}"/>
            </c:ext>
          </c:extLst>
        </c:ser>
        <c:dLbls>
          <c:showVal val="1"/>
        </c:dLbls>
        <c:overlap val="100"/>
        <c:axId val="153114880"/>
        <c:axId val="153300992"/>
      </c:barChart>
      <c:catAx>
        <c:axId val="15311488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el-GR"/>
          </a:p>
        </c:txPr>
        <c:crossAx val="153300992"/>
        <c:crosses val="autoZero"/>
        <c:auto val="1"/>
        <c:lblAlgn val="ctr"/>
        <c:lblOffset val="100"/>
      </c:catAx>
      <c:valAx>
        <c:axId val="153300992"/>
        <c:scaling>
          <c:orientation val="minMax"/>
        </c:scaling>
        <c:delete val="1"/>
        <c:axPos val="b"/>
        <c:numFmt formatCode="General" sourceLinked="1"/>
        <c:tickLblPos val="none"/>
        <c:crossAx val="153114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0"/>
      <c:rotY val="0"/>
      <c:perspective val="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1.4231008761154859E-2"/>
          <c:y val="0.1923254591503529"/>
          <c:w val="0.95630605720425754"/>
          <c:h val="0.5676254908398408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28</c:v>
                </c:pt>
                <c:pt idx="2">
                  <c:v>57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2D-4E0E-B3F0-ED43874C97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19</c:v>
                </c:pt>
                <c:pt idx="1">
                  <c:v>44</c:v>
                </c:pt>
                <c:pt idx="2">
                  <c:v>34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2D-4E0E-B3F0-ED43874C97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39</c:v>
                </c:pt>
                <c:pt idx="2">
                  <c:v>22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2D-4E0E-B3F0-ED43874C97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40</c:v>
                </c:pt>
                <c:pt idx="1">
                  <c:v>41</c:v>
                </c:pt>
                <c:pt idx="2">
                  <c:v>14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2D-4E0E-B3F0-ED43874C97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F5FCF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32</c:v>
                </c:pt>
                <c:pt idx="1">
                  <c:v>47</c:v>
                </c:pt>
                <c:pt idx="2">
                  <c:v>16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2D-4E0E-B3F0-ED43874C97F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24</c:v>
                </c:pt>
                <c:pt idx="1">
                  <c:v>50</c:v>
                </c:pt>
                <c:pt idx="2">
                  <c:v>24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82D-4E0E-B3F0-ED43874C97F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6</c:v>
                </c:pt>
                <c:pt idx="1">
                  <c:v>21</c:v>
                </c:pt>
                <c:pt idx="2">
                  <c:v>70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82D-4E0E-B3F0-ED43874C97F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13</c:v>
                </c:pt>
                <c:pt idx="1">
                  <c:v>24</c:v>
                </c:pt>
                <c:pt idx="2">
                  <c:v>59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10-4432-B3B6-E757187230A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24</c:v>
                </c:pt>
                <c:pt idx="1">
                  <c:v>33</c:v>
                </c:pt>
                <c:pt idx="2">
                  <c:v>41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10-4432-B3B6-E757187230A5}"/>
            </c:ext>
          </c:extLst>
        </c:ser>
        <c:dLbls>
          <c:showVal val="1"/>
        </c:dLbls>
        <c:gapWidth val="100"/>
        <c:shape val="cylinder"/>
        <c:axId val="128755968"/>
        <c:axId val="128770048"/>
        <c:axId val="0"/>
      </c:bar3DChart>
      <c:catAx>
        <c:axId val="12875596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l-GR"/>
          </a:p>
        </c:txPr>
        <c:crossAx val="128770048"/>
        <c:crosses val="autoZero"/>
        <c:auto val="1"/>
        <c:lblAlgn val="ctr"/>
        <c:lblOffset val="100"/>
      </c:catAx>
      <c:valAx>
        <c:axId val="128770048"/>
        <c:scaling>
          <c:orientation val="minMax"/>
        </c:scaling>
        <c:delete val="1"/>
        <c:axPos val="l"/>
        <c:numFmt formatCode="General" sourceLinked="1"/>
        <c:tickLblPos val="none"/>
        <c:crossAx val="128755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891706868250944"/>
          <c:y val="0.9309709301089476"/>
          <c:w val="0.6170656952641147"/>
          <c:h val="5.3992527572692794E-2"/>
        </c:manualLayout>
      </c:layout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l-G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0.49499296978024609"/>
          <c:y val="2.3407069367612041E-2"/>
          <c:w val="0.45498712581910145"/>
          <c:h val="0.82453338517942287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Καθόλου/ Λίγο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Περαιτέρω καθοδήγηση ανά κλάδο</c:v>
                </c:pt>
                <c:pt idx="1">
                  <c:v>Σχέδια χρηματοδότησης επιχειρήσεων </c:v>
                </c:pt>
                <c:pt idx="2">
                  <c:v>Παροχή κρατικών εγγυήσεων για χρηματοδότηση </c:v>
                </c:pt>
                <c:pt idx="3">
                  <c:v>Πρόσβαση σε χρηματοδότηση</c:v>
                </c:pt>
                <c:pt idx="4">
                  <c:v>Επίσπευση διαδικασιών αδειοδότησης νέων έργων/ επενδύσεων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7</c:v>
                </c:pt>
                <c:pt idx="2">
                  <c:v>11</c:v>
                </c:pt>
                <c:pt idx="3">
                  <c:v>12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8D-4279-A00A-C584EA7593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Αρκετά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Περαιτέρω καθοδήγηση ανά κλάδο</c:v>
                </c:pt>
                <c:pt idx="1">
                  <c:v>Σχέδια χρηματοδότησης επιχειρήσεων </c:v>
                </c:pt>
                <c:pt idx="2">
                  <c:v>Παροχή κρατικών εγγυήσεων για χρηματοδότηση </c:v>
                </c:pt>
                <c:pt idx="3">
                  <c:v>Πρόσβαση σε χρηματοδότηση</c:v>
                </c:pt>
                <c:pt idx="4">
                  <c:v>Επίσπευση διαδικασιών αδειοδότησης νέων έργων/ επενδύσεων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</c:v>
                </c:pt>
                <c:pt idx="1">
                  <c:v>19</c:v>
                </c:pt>
                <c:pt idx="2">
                  <c:v>18</c:v>
                </c:pt>
                <c:pt idx="3">
                  <c:v>17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8D-4279-A00A-C584EA7593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Πολύ/ Πάρα πολύ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Περαιτέρω καθοδήγηση ανά κλάδο</c:v>
                </c:pt>
                <c:pt idx="1">
                  <c:v>Σχέδια χρηματοδότησης επιχειρήσεων </c:v>
                </c:pt>
                <c:pt idx="2">
                  <c:v>Παροχή κρατικών εγγυήσεων για χρηματοδότηση </c:v>
                </c:pt>
                <c:pt idx="3">
                  <c:v>Πρόσβαση σε χρηματοδότηση</c:v>
                </c:pt>
                <c:pt idx="4">
                  <c:v>Επίσπευση διαδικασιών αδειοδότησης νέων έργων/ επενδύσεων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63</c:v>
                </c:pt>
                <c:pt idx="1">
                  <c:v>67</c:v>
                </c:pt>
                <c:pt idx="2">
                  <c:v>64</c:v>
                </c:pt>
                <c:pt idx="3">
                  <c:v>64</c:v>
                </c:pt>
                <c:pt idx="4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8D-4279-A00A-C584EA759396}"/>
            </c:ext>
          </c:extLst>
        </c:ser>
        <c:dLbls>
          <c:showVal val="1"/>
        </c:dLbls>
        <c:overlap val="100"/>
        <c:axId val="153336448"/>
        <c:axId val="153350528"/>
      </c:barChart>
      <c:catAx>
        <c:axId val="15333644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el-GR"/>
          </a:p>
        </c:txPr>
        <c:crossAx val="153350528"/>
        <c:crosses val="autoZero"/>
        <c:auto val="1"/>
        <c:lblAlgn val="ctr"/>
        <c:lblOffset val="100"/>
      </c:catAx>
      <c:valAx>
        <c:axId val="153350528"/>
        <c:scaling>
          <c:orientation val="minMax"/>
        </c:scaling>
        <c:delete val="1"/>
        <c:axPos val="b"/>
        <c:numFmt formatCode="General" sourceLinked="1"/>
        <c:tickLblPos val="none"/>
        <c:crossAx val="153336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077564686213341"/>
          <c:y val="0.94029537653711193"/>
          <c:w val="0.72427792133974023"/>
          <c:h val="5.9704623462890134E-2"/>
        </c:manualLayout>
      </c:layout>
      <c:txPr>
        <a:bodyPr/>
        <a:lstStyle/>
        <a:p>
          <a:pPr>
            <a:defRPr sz="1100"/>
          </a:pPr>
          <a:endParaRPr lang="el-GR"/>
        </a:p>
      </c:txPr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7"/>
  <c:chart>
    <c:autoTitleDeleted val="1"/>
    <c:plotArea>
      <c:layout>
        <c:manualLayout>
          <c:layoutTarget val="inner"/>
          <c:xMode val="edge"/>
          <c:yMode val="edge"/>
          <c:x val="0.20980269504992441"/>
          <c:y val="8.8955393845128766E-2"/>
          <c:w val="0.53058795384844659"/>
          <c:h val="0.751541495389410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explosion val="21"/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2-46F0-A9BB-04D45DC6DD42}"/>
              </c:ext>
            </c:extLst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C5-427E-B033-1C17C8D6BAA1}"/>
              </c:ext>
            </c:extLst>
          </c:dPt>
          <c:dPt>
            <c:idx val="3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2-46F0-A9BB-04D45DC6DD42}"/>
              </c:ext>
            </c:extLst>
          </c:dPt>
          <c:dLbls>
            <c:dLbl>
              <c:idx val="0"/>
              <c:layout>
                <c:manualLayout>
                  <c:x val="2.9959978194881283E-2"/>
                  <c:y val="-3.78135068325742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72-46F0-A9BB-04D45DC6DD42}"/>
                </c:ext>
              </c:extLst>
            </c:dLbl>
            <c:dLbl>
              <c:idx val="1"/>
              <c:layout>
                <c:manualLayout>
                  <c:x val="-5.8973826013977238E-3"/>
                  <c:y val="-1.77810104432840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72-46F0-A9BB-04D45DC6DD42}"/>
                </c:ext>
              </c:extLst>
            </c:dLbl>
            <c:dLbl>
              <c:idx val="2"/>
              <c:layout>
                <c:manualLayout>
                  <c:x val="1.1908742048583087E-2"/>
                  <c:y val="-9.581111357997270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C5-427E-B033-1C17C8D6B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Έχει μειωθεί</c:v>
                </c:pt>
                <c:pt idx="1">
                  <c:v>Έχει παραμείνει το ίδιο </c:v>
                </c:pt>
                <c:pt idx="2">
                  <c:v>Έχει αυξηθεί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0.41000000000000031</c:v>
                </c:pt>
                <c:pt idx="1">
                  <c:v>0.33000000000000074</c:v>
                </c:pt>
                <c:pt idx="2">
                  <c:v>0.24000000000000021</c:v>
                </c:pt>
                <c:pt idx="3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72-46F0-A9BB-04D45DC6DD42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0"/>
      <c:rotY val="0"/>
      <c:perspective val="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3.2441220381906291E-2"/>
          <c:y val="0.19764334463926694"/>
          <c:w val="0.94045458464814025"/>
          <c:h val="0.5887242846153937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ACC77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25</c:v>
                </c:pt>
                <c:pt idx="2">
                  <c:v>61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9D-4D50-9F5F-255F7FD2B6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</c:v>
                </c:pt>
                <c:pt idx="1">
                  <c:v>48</c:v>
                </c:pt>
                <c:pt idx="2">
                  <c:v>36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9D-4D50-9F5F-255F7FD2B6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21</c:v>
                </c:pt>
                <c:pt idx="1">
                  <c:v>42</c:v>
                </c:pt>
                <c:pt idx="2">
                  <c:v>25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9D-4D50-9F5F-255F7FD2B6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30</c:v>
                </c:pt>
                <c:pt idx="1">
                  <c:v>46</c:v>
                </c:pt>
                <c:pt idx="2">
                  <c:v>16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09D-4D50-9F5F-255F7FD2B69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F5FCF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20</c:v>
                </c:pt>
                <c:pt idx="1">
                  <c:v>55</c:v>
                </c:pt>
                <c:pt idx="2">
                  <c:v>17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9D-4D50-9F5F-255F7FD2B69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17</c:v>
                </c:pt>
                <c:pt idx="1">
                  <c:v>59</c:v>
                </c:pt>
                <c:pt idx="2">
                  <c:v>21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09D-4D50-9F5F-255F7FD2B69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5</c:v>
                </c:pt>
                <c:pt idx="1">
                  <c:v>22</c:v>
                </c:pt>
                <c:pt idx="2">
                  <c:v>68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9D-4D50-9F5F-255F7FD2B69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9</c:v>
                </c:pt>
                <c:pt idx="1">
                  <c:v>21</c:v>
                </c:pt>
                <c:pt idx="2">
                  <c:v>63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38-4841-A854-F39B1712649D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6666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13</c:v>
                </c:pt>
                <c:pt idx="1">
                  <c:v>31</c:v>
                </c:pt>
                <c:pt idx="2">
                  <c:v>53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38-4841-A854-F39B1712649D}"/>
            </c:ext>
          </c:extLst>
        </c:ser>
        <c:dLbls>
          <c:showVal val="1"/>
        </c:dLbls>
        <c:gapWidth val="100"/>
        <c:shape val="cylinder"/>
        <c:axId val="137315072"/>
        <c:axId val="137317376"/>
        <c:axId val="0"/>
      </c:bar3DChart>
      <c:catAx>
        <c:axId val="13731507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37317376"/>
        <c:crosses val="autoZero"/>
        <c:auto val="1"/>
        <c:lblAlgn val="ctr"/>
        <c:lblOffset val="100"/>
      </c:catAx>
      <c:valAx>
        <c:axId val="137317376"/>
        <c:scaling>
          <c:orientation val="minMax"/>
        </c:scaling>
        <c:delete val="1"/>
        <c:axPos val="l"/>
        <c:numFmt formatCode="General" sourceLinked="1"/>
        <c:tickLblPos val="none"/>
        <c:crossAx val="137315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542704539678244"/>
          <c:y val="0.94381801163424062"/>
          <c:w val="0.57151327630263249"/>
          <c:h val="5.5633787620560884E-2"/>
        </c:manualLayout>
      </c:layout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l-G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7"/>
  <c:chart>
    <c:autoTitleDeleted val="1"/>
    <c:plotArea>
      <c:layout>
        <c:manualLayout>
          <c:layoutTarget val="inner"/>
          <c:xMode val="edge"/>
          <c:yMode val="edge"/>
          <c:x val="0.20980269504992441"/>
          <c:y val="8.8955393845128766E-2"/>
          <c:w val="0.53058795384844659"/>
          <c:h val="0.751541495389410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explosion val="21"/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2-46F0-A9BB-04D45DC6DD42}"/>
              </c:ext>
            </c:extLst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A0-4426-AC64-E10950540C26}"/>
              </c:ext>
            </c:extLst>
          </c:dPt>
          <c:dPt>
            <c:idx val="3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2-46F0-A9BB-04D45DC6DD42}"/>
              </c:ext>
            </c:extLst>
          </c:dPt>
          <c:dLbls>
            <c:dLbl>
              <c:idx val="0"/>
              <c:layout>
                <c:manualLayout>
                  <c:x val="2.9959978194881283E-2"/>
                  <c:y val="-3.78135068325742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72-46F0-A9BB-04D45DC6DD42}"/>
                </c:ext>
              </c:extLst>
            </c:dLbl>
            <c:dLbl>
              <c:idx val="1"/>
              <c:layout>
                <c:manualLayout>
                  <c:x val="-5.8973826013977238E-3"/>
                  <c:y val="-1.77810104432840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72-46F0-A9BB-04D45DC6D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Έχει μειωθεί</c:v>
                </c:pt>
                <c:pt idx="1">
                  <c:v>Έχει παραμείνει το ίδιο </c:v>
                </c:pt>
                <c:pt idx="2">
                  <c:v>Έχει αυξηθεί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0.53</c:v>
                </c:pt>
                <c:pt idx="1">
                  <c:v>0.31000000000000055</c:v>
                </c:pt>
                <c:pt idx="2">
                  <c:v>0.13</c:v>
                </c:pt>
                <c:pt idx="3">
                  <c:v>4.0000000000000022E-2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72-46F0-A9BB-04D45DC6DD42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0"/>
      <c:rotY val="0"/>
      <c:perspective val="30"/>
    </c:view3D>
    <c:floor>
      <c:spPr>
        <a:noFill/>
        <a:ln w="9525">
          <a:noFill/>
        </a:ln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4.7970449082893232E-2"/>
          <c:y val="0.18309187923125811"/>
          <c:w val="0.89471712927419345"/>
          <c:h val="0.60560123360363127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39</c:v>
                </c:pt>
                <c:pt idx="2">
                  <c:v>19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C5-4E00-AAA5-7A2C8844D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8.0167860136753696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6E-4B8D-B2BF-4E99BC4C4F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55</c:v>
                </c:pt>
                <c:pt idx="2">
                  <c:v>14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C5-4E00-AAA5-7A2C8844DE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64</c:v>
                </c:pt>
                <c:pt idx="2">
                  <c:v>10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C5-4E00-AAA5-7A2C8844DE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</c:v>
                </c:pt>
                <c:pt idx="1">
                  <c:v>57</c:v>
                </c:pt>
                <c:pt idx="2">
                  <c:v>9</c:v>
                </c:pt>
                <c:pt idx="3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2C5-4E00-AAA5-7A2C8844DE7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F5FC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5</c:v>
                </c:pt>
                <c:pt idx="1">
                  <c:v>50</c:v>
                </c:pt>
                <c:pt idx="2">
                  <c:v>7</c:v>
                </c:pt>
                <c:pt idx="3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2C5-4E00-AAA5-7A2C8844DE7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3</c:v>
                </c:pt>
                <c:pt idx="1">
                  <c:v>65</c:v>
                </c:pt>
                <c:pt idx="2">
                  <c:v>7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C5-4E00-AAA5-7A2C8844DE7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4</c:v>
                </c:pt>
                <c:pt idx="1">
                  <c:v>72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C5-4E00-AAA5-7A2C8844DE7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15</c:v>
                </c:pt>
                <c:pt idx="1">
                  <c:v>68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6E-4B8D-B2BF-4E99BC4C4FA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6666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34</c:v>
                </c:pt>
                <c:pt idx="1">
                  <c:v>60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6E-4B8D-B2BF-4E99BC4C4FAC}"/>
            </c:ext>
          </c:extLst>
        </c:ser>
        <c:dLbls>
          <c:showVal val="1"/>
        </c:dLbls>
        <c:gapWidth val="100"/>
        <c:shape val="cylinder"/>
        <c:axId val="140509568"/>
        <c:axId val="140511104"/>
        <c:axId val="0"/>
      </c:bar3DChart>
      <c:catAx>
        <c:axId val="14050956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40511104"/>
        <c:crosses val="autoZero"/>
        <c:auto val="1"/>
        <c:lblAlgn val="ctr"/>
        <c:lblOffset val="100"/>
      </c:catAx>
      <c:valAx>
        <c:axId val="140511104"/>
        <c:scaling>
          <c:orientation val="minMax"/>
        </c:scaling>
        <c:delete val="1"/>
        <c:axPos val="l"/>
        <c:numFmt formatCode="General" sourceLinked="1"/>
        <c:tickLblPos val="none"/>
        <c:crossAx val="1405095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808314949132919"/>
          <c:y val="0.93627290042633249"/>
          <c:w val="0.55597729051112565"/>
          <c:h val="5.0932319935437786E-2"/>
        </c:manualLayout>
      </c:layout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l-G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7"/>
  <c:chart>
    <c:autoTitleDeleted val="1"/>
    <c:plotArea>
      <c:layout>
        <c:manualLayout>
          <c:layoutTarget val="inner"/>
          <c:xMode val="edge"/>
          <c:yMode val="edge"/>
          <c:x val="0.20980269504992441"/>
          <c:y val="8.8955393845128766E-2"/>
          <c:w val="0.53058795384844659"/>
          <c:h val="0.7515414953894107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explosion val="21"/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2-46F0-A9BB-04D45DC6DD42}"/>
              </c:ext>
            </c:extLst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1D-4949-830B-689469CCDE73}"/>
              </c:ext>
            </c:extLst>
          </c:dPt>
          <c:dPt>
            <c:idx val="3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2-46F0-A9BB-04D45DC6DD42}"/>
              </c:ext>
            </c:extLst>
          </c:dPt>
          <c:dLbls>
            <c:dLbl>
              <c:idx val="0"/>
              <c:layout>
                <c:manualLayout>
                  <c:x val="2.9959978194881283E-2"/>
                  <c:y val="-3.78135068325742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72-46F0-A9BB-04D45DC6DD42}"/>
                </c:ext>
              </c:extLst>
            </c:dLbl>
            <c:dLbl>
              <c:idx val="1"/>
              <c:layout>
                <c:manualLayout>
                  <c:x val="-5.8973826013977238E-3"/>
                  <c:y val="-1.77810104432840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72-46F0-A9BB-04D45DC6DD42}"/>
                </c:ext>
              </c:extLst>
            </c:dLbl>
            <c:dLbl>
              <c:idx val="2"/>
              <c:layout>
                <c:manualLayout>
                  <c:x val="5.9476794804420904E-2"/>
                  <c:y val="-8.87887456949229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D-4949-830B-689469CCD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Έχει μειωθεί</c:v>
                </c:pt>
                <c:pt idx="1">
                  <c:v>Έχει παραμείνει το ίδιο </c:v>
                </c:pt>
                <c:pt idx="2">
                  <c:v>Έχει αυξηθεί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3.0000000000000002E-2</c:v>
                </c:pt>
                <c:pt idx="1">
                  <c:v>0.60000000000000064</c:v>
                </c:pt>
                <c:pt idx="2">
                  <c:v>0.34</c:v>
                </c:pt>
                <c:pt idx="3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72-46F0-A9BB-04D45DC6DD42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0"/>
      <c:rotY val="0"/>
      <c:perspective val="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2.6734039616993412E-2"/>
          <c:y val="0.19764334463926694"/>
          <c:w val="0.95481866028152762"/>
          <c:h val="0.5545882634611304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38</c:v>
                </c:pt>
                <c:pt idx="2">
                  <c:v>26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91-4064-9B20-294FC14819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</c:v>
                </c:pt>
                <c:pt idx="1">
                  <c:v>63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91-4064-9B20-294FC14819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17</c:v>
                </c:pt>
                <c:pt idx="1">
                  <c:v>57</c:v>
                </c:pt>
                <c:pt idx="2">
                  <c:v>7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91-4064-9B20-294FC14819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24</c:v>
                </c:pt>
                <c:pt idx="1">
                  <c:v>58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C91-4064-9B20-294FC148196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F5FC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20</c:v>
                </c:pt>
                <c:pt idx="1">
                  <c:v>63</c:v>
                </c:pt>
                <c:pt idx="2">
                  <c:v>4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91-4064-9B20-294FC148196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19</c:v>
                </c:pt>
                <c:pt idx="1">
                  <c:v>67</c:v>
                </c:pt>
                <c:pt idx="2">
                  <c:v>19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C91-4064-9B20-294FC148196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31</c:v>
                </c:pt>
                <c:pt idx="1">
                  <c:v>44</c:v>
                </c:pt>
                <c:pt idx="2">
                  <c:v>13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C91-4064-9B20-294FC148196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62</c:v>
                </c:pt>
                <c:pt idx="1">
                  <c:v>19</c:v>
                </c:pt>
                <c:pt idx="2">
                  <c:v>12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0C-4FFF-9514-0988D9B3CE5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6666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Έχει αυξηθεί</c:v>
                </c:pt>
                <c:pt idx="1">
                  <c:v>Έχει παραμείνει το ίδιο </c:v>
                </c:pt>
                <c:pt idx="2">
                  <c:v>Έχει μειωθεί</c:v>
                </c:pt>
                <c:pt idx="3">
                  <c:v>Δεν γνωρίζω/ δεν απαντώ 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81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0C-4FFF-9514-0988D9B3CE5C}"/>
            </c:ext>
          </c:extLst>
        </c:ser>
        <c:dLbls>
          <c:showVal val="1"/>
        </c:dLbls>
        <c:gapWidth val="100"/>
        <c:shape val="cylinder"/>
        <c:axId val="148509824"/>
        <c:axId val="148511360"/>
        <c:axId val="0"/>
      </c:bar3DChart>
      <c:catAx>
        <c:axId val="14850982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48511360"/>
        <c:crosses val="autoZero"/>
        <c:auto val="1"/>
        <c:lblAlgn val="ctr"/>
        <c:lblOffset val="100"/>
      </c:catAx>
      <c:valAx>
        <c:axId val="148511360"/>
        <c:scaling>
          <c:orientation val="minMax"/>
        </c:scaling>
        <c:delete val="1"/>
        <c:axPos val="l"/>
        <c:numFmt formatCode="General" sourceLinked="1"/>
        <c:tickLblPos val="none"/>
        <c:crossAx val="148509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11839097542161"/>
          <c:y val="0.91287794003280687"/>
          <c:w val="0.58080617510430033"/>
          <c:h val="5.3179344451923627E-2"/>
        </c:manualLayout>
      </c:layout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l-G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0.26786</cdr:x>
      <cdr:y>0.09677</cdr:y>
    </cdr:from>
    <cdr:to>
      <cdr:x>0.34821</cdr:x>
      <cdr:y>0.14516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432048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</cdr:x>
      <cdr:y>0.79661</cdr:y>
    </cdr:from>
    <cdr:to>
      <cdr:x>0.33217</cdr:x>
      <cdr:y>0.93931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384376"/>
          <a:ext cx="1650411" cy="606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l-GR" sz="1400" dirty="0"/>
            <a:t>Δεν γνωρίζω/ Δεν απαντώ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0.26786</cdr:x>
      <cdr:y>0.09677</cdr:y>
    </cdr:from>
    <cdr:to>
      <cdr:x>0.34821</cdr:x>
      <cdr:y>0.14516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432048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</cdr:x>
      <cdr:y>0.74576</cdr:y>
    </cdr:from>
    <cdr:to>
      <cdr:x>0.33217</cdr:x>
      <cdr:y>0.88846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168352"/>
          <a:ext cx="1650404" cy="606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l-GR" sz="1400" dirty="0"/>
            <a:t>Δεν γνωρίζω/ Δεν απαντώ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0.70085</cdr:x>
      <cdr:y>0.0411</cdr:y>
    </cdr:from>
    <cdr:to>
      <cdr:x>0.76068</cdr:x>
      <cdr:y>0.10273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="" xmlns:a16="http://schemas.microsoft.com/office/drawing/2014/main" id="{D82F1CF7-24BE-42EA-B13D-B36763672EFF}"/>
            </a:ext>
          </a:extLst>
        </cdr:cNvPr>
        <cdr:cNvGrpSpPr/>
      </cdr:nvGrpSpPr>
      <cdr:grpSpPr>
        <a:xfrm xmlns:a="http://schemas.openxmlformats.org/drawingml/2006/main">
          <a:off x="5904616" y="216046"/>
          <a:ext cx="504064" cy="323963"/>
          <a:chOff x="6084168" y="1772816"/>
          <a:chExt cx="504056" cy="324000"/>
        </a:xfrm>
      </cdr:grpSpPr>
      <cdr:sp macro="" textlink="">
        <cdr:nvSpPr>
          <cdr:cNvPr id="3" name="Oval 2"/>
          <cdr:cNvSpPr/>
        </cdr:nvSpPr>
        <cdr:spPr>
          <a:xfrm xmlns:a="http://schemas.openxmlformats.org/drawingml/2006/main">
            <a:off x="6156216" y="1772816"/>
            <a:ext cx="360000" cy="3240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BBB59">
              <a:lumMod val="40000"/>
              <a:lumOff val="60000"/>
            </a:srgbClr>
          </a:solidFill>
          <a:ln xmlns:a="http://schemas.openxmlformats.org/drawingml/2006/main" w="25400" cap="flat" cmpd="sng" algn="ctr">
            <a:solidFill>
              <a:srgbClr val="002B2A"/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l-GR"/>
          </a:p>
        </cdr:txBody>
      </cdr:sp>
      <cdr:sp macro="" textlink="">
        <cdr:nvSpPr>
          <cdr:cNvPr id="4" name="TextBox 15"/>
          <cdr:cNvSpPr txBox="1"/>
        </cdr:nvSpPr>
        <cdr:spPr>
          <a:xfrm xmlns:a="http://schemas.openxmlformats.org/drawingml/2006/main">
            <a:off x="6084168" y="1772816"/>
            <a:ext cx="504056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el-GR" sz="1400" dirty="0"/>
              <a:t>41%</a:t>
            </a:r>
          </a:p>
        </cdr:txBody>
      </cdr:sp>
    </cdr:grpSp>
  </cdr:relSizeAnchor>
  <cdr:relSizeAnchor xmlns:cdr="http://schemas.openxmlformats.org/drawingml/2006/chartDrawing">
    <cdr:from>
      <cdr:x>0.54701</cdr:x>
      <cdr:y>0.84932</cdr:y>
    </cdr:from>
    <cdr:to>
      <cdr:x>0.60684</cdr:x>
      <cdr:y>0.91095</cdr:y>
    </cdr:to>
    <cdr:grpSp>
      <cdr:nvGrpSpPr>
        <cdr:cNvPr id="5" name="Group 4">
          <a:extLst xmlns:a="http://schemas.openxmlformats.org/drawingml/2006/main">
            <a:ext uri="{FF2B5EF4-FFF2-40B4-BE49-F238E27FC236}">
              <a16:creationId xmlns="" xmlns:a16="http://schemas.microsoft.com/office/drawing/2014/main" id="{36D7EA2A-50E0-440F-A4AD-7FB62A193216}"/>
            </a:ext>
          </a:extLst>
        </cdr:cNvPr>
        <cdr:cNvGrpSpPr/>
      </cdr:nvGrpSpPr>
      <cdr:grpSpPr>
        <a:xfrm xmlns:a="http://schemas.openxmlformats.org/drawingml/2006/main">
          <a:off x="4608524" y="4464522"/>
          <a:ext cx="504064" cy="323963"/>
          <a:chOff x="6516216" y="5913240"/>
          <a:chExt cx="504056" cy="324000"/>
        </a:xfrm>
      </cdr:grpSpPr>
      <cdr:sp macro="" textlink="">
        <cdr:nvSpPr>
          <cdr:cNvPr id="6" name="Oval 5"/>
          <cdr:cNvSpPr/>
        </cdr:nvSpPr>
        <cdr:spPr>
          <a:xfrm xmlns:a="http://schemas.openxmlformats.org/drawingml/2006/main">
            <a:off x="6588224" y="5913240"/>
            <a:ext cx="360000" cy="3240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BBB59">
              <a:lumMod val="40000"/>
              <a:lumOff val="60000"/>
            </a:srgbClr>
          </a:solidFill>
          <a:ln xmlns:a="http://schemas.openxmlformats.org/drawingml/2006/main" w="25400" cap="flat" cmpd="sng" algn="ctr">
            <a:solidFill>
              <a:srgbClr val="002B2A"/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l-GR"/>
          </a:p>
        </cdr:txBody>
      </cdr:sp>
      <cdr:sp macro="" textlink="">
        <cdr:nvSpPr>
          <cdr:cNvPr id="7" name="TextBox 33"/>
          <cdr:cNvSpPr txBox="1"/>
        </cdr:nvSpPr>
        <cdr:spPr>
          <a:xfrm xmlns:a="http://schemas.openxmlformats.org/drawingml/2006/main">
            <a:off x="6516216" y="5913240"/>
            <a:ext cx="504056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el-GR" sz="1400" dirty="0"/>
              <a:t>  1%</a:t>
            </a: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4281-9125-4723-A9ED-4F6C0DDF16AF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AF85-8A20-4F1A-86F5-BB5BFE0B2FA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26B6-B03D-430F-A838-B3E8F3B678EB}" type="datetime1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364-67D9-49AD-BB50-FAAF3FEA63B6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" name="Picture 9" descr="cid:image001.png@01D887C8.20995BC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309320"/>
            <a:ext cx="4104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01A9-834D-4B7D-9951-A706B72814D0}" type="datetime1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364-67D9-49AD-BB50-FAAF3FEA63B6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6" descr="cid:image001.png@01D887C8.20995BC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309320"/>
            <a:ext cx="4104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D59C-B446-4B03-950F-98FFD0DF7B7D}" type="datetime1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364-67D9-49AD-BB50-FAAF3FEA63B6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6" descr="cid:image001.png@01D887C8.20995BC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309320"/>
            <a:ext cx="4104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36ED-3067-495B-838C-09D8F01547A6}" type="datetime1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364-67D9-49AD-BB50-FAAF3FEA63B6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6" descr="cid:image001.png@01D887C8.20995BC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309320"/>
            <a:ext cx="4104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AE9B-84B5-47A8-90BF-26CD4572E58F}" type="datetime1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364-67D9-49AD-BB50-FAAF3FEA63B6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6" descr="cid:image001.png@01D887C8.20995BC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309320"/>
            <a:ext cx="4104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5877-0277-4BE3-B7AC-0A4F8E10C475}" type="datetime1">
              <a:rPr lang="el-GR" smtClean="0"/>
              <a:pPr/>
              <a:t>21/9/2022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364-67D9-49AD-BB50-FAAF3FEA63B6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8" name="Picture 7" descr="cid:image001.png@01D887C8.20995BC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309320"/>
            <a:ext cx="4104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B167-BD44-44ED-B838-ABDDA7C343CD}" type="datetime1">
              <a:rPr lang="el-GR" smtClean="0"/>
              <a:pPr/>
              <a:t>21/9/2022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364-67D9-49AD-BB50-FAAF3FEA63B6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" name="Picture 9" descr="cid:image001.png@01D887C8.20995BC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309320"/>
            <a:ext cx="4104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0FBF-F52B-4FF3-9B9F-168AFBD02972}" type="datetime1">
              <a:rPr lang="el-GR" smtClean="0"/>
              <a:pPr/>
              <a:t>21/9/2022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364-67D9-49AD-BB50-FAAF3FEA63B6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6" name="Picture 5" descr="cid:image001.png@01D887C8.20995BC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309320"/>
            <a:ext cx="4104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E945-464B-4BEA-B642-67F3C6D2E6E8}" type="datetime1">
              <a:rPr lang="el-GR" smtClean="0"/>
              <a:pPr/>
              <a:t>21/9/2022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364-67D9-49AD-BB50-FAAF3FEA63B6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184EEC-6A15-4697-8116-521EEE89BF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04" y="6309320"/>
            <a:ext cx="4104000" cy="5725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DB4E-6020-46FB-A21A-D2DC1BA653D0}" type="datetime1">
              <a:rPr lang="el-GR" smtClean="0"/>
              <a:pPr/>
              <a:t>21/9/2022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364-67D9-49AD-BB50-FAAF3FEA63B6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8" name="Picture 7" descr="cid:image001.png@01D887C8.20995BC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309320"/>
            <a:ext cx="4104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D804-CFD1-4716-A824-3BAD622CCC20}" type="datetime1">
              <a:rPr lang="el-GR" smtClean="0"/>
              <a:pPr/>
              <a:t>21/9/2022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364-67D9-49AD-BB50-FAAF3FEA63B6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8" name="Picture 7" descr="cid:image001.png@01D887C8.20995BC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309320"/>
            <a:ext cx="4104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9000"/>
            <a:duotone>
              <a:prstClr val="black"/>
              <a:schemeClr val="tx2">
                <a:tint val="45000"/>
                <a:satMod val="400000"/>
              </a:schemeClr>
            </a:duotone>
            <a:lum bright="18000"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BFC26-4184-4EA9-A71B-CF4028312293}" type="datetime1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0" y="0"/>
            <a:ext cx="6948264" cy="6858000"/>
          </a:xfrm>
          <a:prstGeom prst="homePlate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0" y="2348880"/>
            <a:ext cx="68762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b="1" kern="0" dirty="0">
                <a:solidFill>
                  <a:srgbClr val="002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haroni" pitchFamily="2" charset="-79"/>
              </a:rPr>
              <a:t>Ανάλυση Αποτελεσμάτων</a:t>
            </a:r>
            <a:r>
              <a:rPr lang="en-US" sz="2600" b="1" kern="0" dirty="0">
                <a:solidFill>
                  <a:srgbClr val="002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haroni" pitchFamily="2" charset="-79"/>
              </a:rPr>
              <a:t> </a:t>
            </a:r>
          </a:p>
          <a:p>
            <a:pPr algn="ctr"/>
            <a:r>
              <a:rPr lang="el-GR" sz="2600" b="1" kern="0" dirty="0">
                <a:solidFill>
                  <a:srgbClr val="002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haroni" pitchFamily="2" charset="-79"/>
              </a:rPr>
              <a:t>Έρευνας </a:t>
            </a:r>
            <a:r>
              <a:rPr lang="en-US" sz="2600" b="1" kern="0" dirty="0">
                <a:solidFill>
                  <a:srgbClr val="002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haroni" pitchFamily="2" charset="-79"/>
              </a:rPr>
              <a:t>B2B </a:t>
            </a:r>
            <a:r>
              <a:rPr lang="en-US" sz="2600" b="1" kern="0" dirty="0" smtClean="0">
                <a:solidFill>
                  <a:srgbClr val="002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haroni" pitchFamily="2" charset="-79"/>
              </a:rPr>
              <a:t>Panel </a:t>
            </a:r>
          </a:p>
          <a:p>
            <a:pPr algn="ctr"/>
            <a:r>
              <a:rPr lang="en-US" sz="2600" b="1" kern="0" dirty="0" smtClean="0">
                <a:solidFill>
                  <a:srgbClr val="002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haroni" pitchFamily="2" charset="-79"/>
              </a:rPr>
              <a:t>The Business Confidence and Trends Index </a:t>
            </a:r>
          </a:p>
          <a:p>
            <a:pPr algn="ctr"/>
            <a:endParaRPr lang="el-GR" sz="2600" dirty="0">
              <a:solidFill>
                <a:srgbClr val="002B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4006805"/>
            <a:ext cx="5940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Διεξαγωγή: </a:t>
            </a:r>
            <a:r>
              <a:rPr lang="en-US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CMRC CYPRONETWORK LTD </a:t>
            </a:r>
            <a:r>
              <a:rPr lang="el-GR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σε συνεργασία με την Ομοσπονδία Εργοδοτών &amp; Βιομηχανιών</a:t>
            </a:r>
            <a:endParaRPr lang="en-US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ight Triangle 11"/>
          <p:cNvSpPr/>
          <p:nvPr/>
        </p:nvSpPr>
        <p:spPr>
          <a:xfrm rot="10800000">
            <a:off x="6660232" y="0"/>
            <a:ext cx="2483768" cy="2420888"/>
          </a:xfrm>
          <a:prstGeom prst="rtTriangle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 descr="19429662_1889011964648694_120097661317891540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523" y="6021288"/>
            <a:ext cx="697061" cy="6970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l-GR" sz="2200" b="1" dirty="0" smtClean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Διακύμανση </a:t>
            </a:r>
            <a:r>
              <a:rPr lang="el-GR" sz="2200" b="1" u="sng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Κόστους αγορών πρώτων υλών</a:t>
            </a:r>
            <a:r>
              <a:rPr lang="el-GR" sz="2200" b="1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της επιχείρησης κατά το τελευταίο εξάμηνο</a:t>
            </a:r>
            <a: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683568" y="991761"/>
            <a:ext cx="864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l-GR" sz="1200" b="1" dirty="0">
                <a:latin typeface="Trebuchet MS" pitchFamily="34" charset="0"/>
              </a:rPr>
              <a:t>20</a:t>
            </a:r>
            <a:r>
              <a:rPr lang="en-GB" sz="1200" b="1" dirty="0">
                <a:latin typeface="Trebuchet MS" pitchFamily="34" charset="0"/>
              </a:rPr>
              <a:t>2</a:t>
            </a:r>
            <a:r>
              <a:rPr lang="el-GR" sz="1200" b="1" dirty="0">
                <a:latin typeface="Trebuchet MS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650559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(Βάση: Σύνολο δείγματος)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="" xmlns:p14="http://schemas.microsoft.com/office/powerpoint/2010/main" val="139549182"/>
              </p:ext>
            </p:extLst>
          </p:nvPr>
        </p:nvGraphicFramePr>
        <p:xfrm>
          <a:off x="287016" y="1484784"/>
          <a:ext cx="88569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p14="http://schemas.microsoft.com/office/powerpoint/2010/main" val="3046292635"/>
              </p:ext>
            </p:extLst>
          </p:nvPr>
        </p:nvGraphicFramePr>
        <p:xfrm>
          <a:off x="179512" y="1268760"/>
          <a:ext cx="203988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l-GR" sz="2200" b="1" dirty="0" smtClean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Διακύμανση </a:t>
            </a:r>
            <a:r>
              <a:rPr lang="el-GR" sz="2200" b="1" u="sng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Κόστους χρηματοδότησης</a:t>
            </a:r>
            <a:r>
              <a:rPr lang="el-GR" sz="2200" b="1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της επιχείρησης κατά το τελευταίο εξάμηνο</a:t>
            </a:r>
            <a: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683568" y="991761"/>
            <a:ext cx="864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l-GR" sz="1200" b="1" dirty="0">
                <a:latin typeface="Trebuchet MS" pitchFamily="34" charset="0"/>
              </a:rPr>
              <a:t>20</a:t>
            </a:r>
            <a:r>
              <a:rPr lang="en-GB" sz="1200" b="1" dirty="0">
                <a:latin typeface="Trebuchet MS" pitchFamily="34" charset="0"/>
              </a:rPr>
              <a:t>2</a:t>
            </a:r>
            <a:r>
              <a:rPr lang="el-GR" sz="1200" b="1" dirty="0">
                <a:latin typeface="Trebuchet MS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650559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(Βάση: Σύνολο δείγματος)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4006253283"/>
              </p:ext>
            </p:extLst>
          </p:nvPr>
        </p:nvGraphicFramePr>
        <p:xfrm>
          <a:off x="274707" y="764704"/>
          <a:ext cx="8869293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p14="http://schemas.microsoft.com/office/powerpoint/2010/main" val="3046292635"/>
              </p:ext>
            </p:extLst>
          </p:nvPr>
        </p:nvGraphicFramePr>
        <p:xfrm>
          <a:off x="179512" y="1268760"/>
          <a:ext cx="203988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l-GR" sz="2200" b="1" dirty="0" smtClean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Διακύμανση </a:t>
            </a:r>
            <a:r>
              <a:rPr lang="el-GR" sz="2200" b="1" u="sng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Εισπράξεων/ Ρευστότητας επιχείρησης</a:t>
            </a:r>
            <a:r>
              <a:rPr lang="el-GR" sz="2200" b="1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της επιχείρησης κατά το τελευταίο εξάμηνο</a:t>
            </a:r>
            <a: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683568" y="991761"/>
            <a:ext cx="864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l-GR" sz="1200" b="1" dirty="0">
                <a:latin typeface="Trebuchet MS" pitchFamily="34" charset="0"/>
              </a:rPr>
              <a:t>20</a:t>
            </a:r>
            <a:r>
              <a:rPr lang="en-GB" sz="1200" b="1" dirty="0">
                <a:latin typeface="Trebuchet MS" pitchFamily="34" charset="0"/>
              </a:rPr>
              <a:t>2</a:t>
            </a:r>
            <a:r>
              <a:rPr lang="el-GR" sz="1200" b="1" dirty="0">
                <a:latin typeface="Trebuchet MS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6505599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(Βάση: Σύνολο δείγματος)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="" xmlns:p14="http://schemas.microsoft.com/office/powerpoint/2010/main" val="1398382121"/>
              </p:ext>
            </p:extLst>
          </p:nvPr>
        </p:nvGraphicFramePr>
        <p:xfrm>
          <a:off x="179512" y="1340768"/>
          <a:ext cx="9395520" cy="493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p14="http://schemas.microsoft.com/office/powerpoint/2010/main" val="3046292635"/>
              </p:ext>
            </p:extLst>
          </p:nvPr>
        </p:nvGraphicFramePr>
        <p:xfrm>
          <a:off x="179512" y="1268760"/>
          <a:ext cx="203988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l-GR" sz="2200" b="1" dirty="0" smtClean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Διακύμανση </a:t>
            </a:r>
            <a:r>
              <a:rPr lang="el-GR" sz="2200" b="1" u="sng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Επενδύσεων</a:t>
            </a:r>
            <a:r>
              <a:rPr lang="el-GR" sz="2000" dirty="0"/>
              <a:t> </a:t>
            </a:r>
            <a:r>
              <a:rPr lang="el-GR" sz="22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200" b="1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της επιχείρησης κατά το τελευταίο εξάμηνο</a:t>
            </a:r>
            <a: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683568" y="991761"/>
            <a:ext cx="864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l-GR" sz="1200" b="1" dirty="0">
                <a:latin typeface="Trebuchet MS" pitchFamily="34" charset="0"/>
              </a:rPr>
              <a:t>20</a:t>
            </a:r>
            <a:r>
              <a:rPr lang="en-GB" sz="1200" b="1" dirty="0">
                <a:latin typeface="Trebuchet MS" pitchFamily="34" charset="0"/>
              </a:rPr>
              <a:t>2</a:t>
            </a:r>
            <a:r>
              <a:rPr lang="el-GR" sz="1200" b="1" dirty="0">
                <a:latin typeface="Trebuchet MS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6505599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(Βάση: Σύνολο δείγματος)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="" xmlns:p14="http://schemas.microsoft.com/office/powerpoint/2010/main" val="3046292635"/>
              </p:ext>
            </p:extLst>
          </p:nvPr>
        </p:nvGraphicFramePr>
        <p:xfrm>
          <a:off x="331912" y="1421160"/>
          <a:ext cx="203988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3549185943"/>
              </p:ext>
            </p:extLst>
          </p:nvPr>
        </p:nvGraphicFramePr>
        <p:xfrm>
          <a:off x="179512" y="1484784"/>
          <a:ext cx="874846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p14="http://schemas.microsoft.com/office/powerpoint/2010/main" val="3046292635"/>
              </p:ext>
            </p:extLst>
          </p:nvPr>
        </p:nvGraphicFramePr>
        <p:xfrm>
          <a:off x="179512" y="1268760"/>
          <a:ext cx="203988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l-GR" sz="2200" b="1" dirty="0" smtClean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Διαφοροποίηση </a:t>
            </a:r>
            <a:r>
              <a:rPr lang="el-GR" sz="2200" b="1" u="sng" dirty="0" smtClean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Οικονομικών δεικτών</a:t>
            </a:r>
            <a:r>
              <a:rPr lang="el-GR" sz="2200" b="1" dirty="0" smtClean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200" b="1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της επιχείρησης κατά το τελευταίο εξάμηνο</a:t>
            </a:r>
            <a: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35496" y="6505599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(Βάση: Σύνολο δείγματος)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="" xmlns:p14="http://schemas.microsoft.com/office/powerpoint/2010/main" val="82306015"/>
              </p:ext>
            </p:extLst>
          </p:nvPr>
        </p:nvGraphicFramePr>
        <p:xfrm>
          <a:off x="0" y="1412776"/>
          <a:ext cx="81369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4288" y="5517232"/>
            <a:ext cx="183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Το Υπόλοιπο Ποσοστό Δεν Τοποθετήθηκε</a:t>
            </a:r>
            <a:endParaRPr lang="el-GR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l-GR" sz="2200" b="1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Διαφοροποίηση </a:t>
            </a:r>
            <a:r>
              <a:rPr lang="el-GR" sz="2200" b="1" u="sng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Κόστους Ενέργειας</a:t>
            </a:r>
            <a:r>
              <a:rPr lang="el-GR" sz="2200" b="1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της επιχείρησης κατά το τελευταίο εξάμηνο</a:t>
            </a:r>
            <a: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35496" y="650559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(Βάση: Σύνολο δείγματος)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="" xmlns:p14="http://schemas.microsoft.com/office/powerpoint/2010/main" val="3046292635"/>
              </p:ext>
            </p:extLst>
          </p:nvPr>
        </p:nvGraphicFramePr>
        <p:xfrm>
          <a:off x="331912" y="1421160"/>
          <a:ext cx="203988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539552" y="1412776"/>
          <a:ext cx="79928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200" b="1" dirty="0" smtClean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Διακύμανση </a:t>
            </a:r>
            <a:r>
              <a:rPr lang="el-GR" sz="2200" b="1" u="sng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Κύκλου Εργασιών </a:t>
            </a:r>
            <a:r>
              <a:rPr lang="el-GR" sz="2200" b="1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της επιχείρησης κατά το τελευταίο εξάμηνο</a:t>
            </a:r>
            <a: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endParaRPr lang="el-GR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9552" y="2132856"/>
          <a:ext cx="49685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259632" y="2564904"/>
            <a:ext cx="1224136" cy="2540025"/>
            <a:chOff x="2699792" y="1722294"/>
            <a:chExt cx="1224136" cy="2540025"/>
          </a:xfrm>
        </p:grpSpPr>
        <p:sp>
          <p:nvSpPr>
            <p:cNvPr id="6" name="TextBox 5"/>
            <p:cNvSpPr txBox="1"/>
            <p:nvPr/>
          </p:nvSpPr>
          <p:spPr>
            <a:xfrm>
              <a:off x="2771800" y="1722294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21 – 30%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52192" y="2082334"/>
              <a:ext cx="1071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1 – 10%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1800" y="2442374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11 – 20%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1800" y="2854677"/>
              <a:ext cx="1143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41 – 50%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71800" y="3212976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71 – 80%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71800" y="3594502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31 – 40%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9792" y="3954542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91 – 100%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1520" y="134076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Όσες εταιρείες παρουσίασαν </a:t>
            </a:r>
            <a:r>
              <a:rPr lang="el-GR" sz="1400" dirty="0">
                <a:solidFill>
                  <a:srgbClr val="C00000"/>
                </a:solidFill>
              </a:rPr>
              <a:t>μείωση</a:t>
            </a:r>
            <a:r>
              <a:rPr lang="el-GR" sz="1400" dirty="0"/>
              <a:t> στον Κύκλο Εργασιών τους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5616" y="515719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400" dirty="0"/>
              <a:t>81 – 90%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6016" y="134076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Όσες εταιρείες παρουσίασαν </a:t>
            </a:r>
            <a:r>
              <a:rPr lang="el-GR" sz="1400" dirty="0">
                <a:solidFill>
                  <a:srgbClr val="C00000"/>
                </a:solidFill>
              </a:rPr>
              <a:t>αύξηση</a:t>
            </a:r>
            <a:r>
              <a:rPr lang="el-GR" sz="1400" dirty="0"/>
              <a:t> στον Κύκλο Εργασιών τους</a:t>
            </a:r>
          </a:p>
        </p:txBody>
      </p:sp>
      <p:graphicFrame>
        <p:nvGraphicFramePr>
          <p:cNvPr id="20" name="Chart 19"/>
          <p:cNvGraphicFramePr/>
          <p:nvPr/>
        </p:nvGraphicFramePr>
        <p:xfrm>
          <a:off x="4860032" y="2060848"/>
          <a:ext cx="49685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5652120" y="2708920"/>
            <a:ext cx="1152128" cy="2441595"/>
            <a:chOff x="2843808" y="1842673"/>
            <a:chExt cx="1152128" cy="1319781"/>
          </a:xfrm>
        </p:grpSpPr>
        <p:sp>
          <p:nvSpPr>
            <p:cNvPr id="30" name="TextBox 29"/>
            <p:cNvSpPr txBox="1"/>
            <p:nvPr/>
          </p:nvSpPr>
          <p:spPr>
            <a:xfrm>
              <a:off x="2915816" y="1842673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1 – 10%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52192" y="2192982"/>
              <a:ext cx="1071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11 – 20%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43808" y="2504368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21 – 30%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52192" y="2854677"/>
              <a:ext cx="1143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31 – 40%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5496" y="6505599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(Βάση: Όσες επιχειρήσεις έχει διαφοροποιηθεί ο κύκλος εργασιών τους)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568" y="213285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Ποσοστό μείωσης</a:t>
            </a:r>
            <a:endParaRPr lang="el-GR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411760" y="213285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Ποσοστό εταιρειών</a:t>
            </a:r>
            <a:endParaRPr lang="el-GR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04048" y="213285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Ποσοστό αύξησης</a:t>
            </a:r>
            <a:endParaRPr lang="el-GR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48264" y="213285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Ποσοστό εταιρειών</a:t>
            </a:r>
            <a:endParaRPr lang="el-GR" sz="1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496" y="650559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(Βάση: Σύνολο δείγματος)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528" y="20083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sz="2000" b="1" dirty="0">
                <a:solidFill>
                  <a:srgbClr val="1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Προβλέψεις σχετικά με το Ετήσιο Κύκλο Εργασιών της επιχείρησης το επόμενο εξάμηνο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="" xmlns:p14="http://schemas.microsoft.com/office/powerpoint/2010/main" val="82306015"/>
              </p:ext>
            </p:extLst>
          </p:nvPr>
        </p:nvGraphicFramePr>
        <p:xfrm>
          <a:off x="1331640" y="908720"/>
          <a:ext cx="655272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="" xmlns:p14="http://schemas.microsoft.com/office/powerpoint/2010/main" val="150556394"/>
              </p:ext>
            </p:extLst>
          </p:nvPr>
        </p:nvGraphicFramePr>
        <p:xfrm>
          <a:off x="827584" y="3645024"/>
          <a:ext cx="7488832" cy="291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496" y="650559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(Βάση: Σύνολο δείγματος)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544" y="20083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sz="2000" b="1" dirty="0">
                <a:solidFill>
                  <a:srgbClr val="1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Προβλέψεις σχετικά με το Κέρδος της επιχείρησης το επόμενο εξάμηνο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="" xmlns:p14="http://schemas.microsoft.com/office/powerpoint/2010/main" val="82306015"/>
              </p:ext>
            </p:extLst>
          </p:nvPr>
        </p:nvGraphicFramePr>
        <p:xfrm>
          <a:off x="1331640" y="908720"/>
          <a:ext cx="655272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2807847381"/>
              </p:ext>
            </p:extLst>
          </p:nvPr>
        </p:nvGraphicFramePr>
        <p:xfrm>
          <a:off x="827584" y="3645024"/>
          <a:ext cx="77768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496" y="650559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(Βάση: Σύνολο δείγματος)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1032" y="26064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sz="2000" b="1" dirty="0">
                <a:solidFill>
                  <a:srgbClr val="1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Προβλέψεις σχετικά με άλλους οικονομικούς δείκτες της επιχείρησης το επόμενο εξάμηνο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="" xmlns:p14="http://schemas.microsoft.com/office/powerpoint/2010/main" val="82306015"/>
              </p:ext>
            </p:extLst>
          </p:nvPr>
        </p:nvGraphicFramePr>
        <p:xfrm>
          <a:off x="0" y="1484784"/>
          <a:ext cx="81369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0312" y="105273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Δεν γνωρίζω/ Δεν απαντώ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60040"/>
            <a:ext cx="5076056" cy="1124744"/>
          </a:xfrm>
          <a:prstGeom prst="rect">
            <a:avLst/>
          </a:prstGeom>
          <a:solidFill>
            <a:srgbClr val="3E6C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82563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563" algn="l"/>
              </a:tabLst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Ταυτότητα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Έρευνας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6822578"/>
              </p:ext>
            </p:extLst>
          </p:nvPr>
        </p:nvGraphicFramePr>
        <p:xfrm>
          <a:off x="539553" y="1700808"/>
          <a:ext cx="8136904" cy="4537839"/>
        </p:xfrm>
        <a:graphic>
          <a:graphicData uri="http://schemas.openxmlformats.org/drawingml/2006/table">
            <a:tbl>
              <a:tblPr/>
              <a:tblGrid>
                <a:gridCol w="23175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93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85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Εταιρεία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CMRC – Cypronetwork Ltd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μέλος του Ομίλου των εταιρειών παροχής συμβουλευτικών υπηρεσιών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Cypronetwork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του ΣΕΔΕΑΚ και της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ESOMAR) </a:t>
                      </a: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σε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συνεργασία με 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Ομοσπονδία Εργοδοτών και Βιομηχάνων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(ΟΕΒ)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Κάλυψη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Παγκύπρια με αντιπροσωπευτική κάλυψη των βασικών κλάδων του τουρισμού, υπηρεσιών, εμπορίου, βιομηχανίας και κατασκευών</a:t>
                      </a: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3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3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Μέγεθος δείγματος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 συνεντεύξεις</a:t>
                      </a: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3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3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lang="el-GR" sz="1400" b="1" i="0" dirty="0"/>
                        <a:t>Συλλογή στοιχείων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Ιούνιος – Ιούλιος 2022</a:t>
                      </a: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3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6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Επιλογή δείγματος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Τυχαία πολυσταδιακή στρωματοποιημένη δειγματοληψία ανά κλάδο οικονομικής δραστηριότητας </a:t>
                      </a: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3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534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Συλλογή στοιχείων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Η συλλογή των στοιχείων έγινε ηλεκτρονικά και με τηλεφωνικές συνεντεύξεις χρησιμοποιώντας ένα δομημένο ερωτηματολόγιο από τους συμμετέχοντες του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B2B Panel</a:t>
                      </a: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778098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1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Στρατηγικές Επιλογές για τον επόμενο εξάμηνο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650559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(Βάση: Σύνολο δείγματος)</a:t>
            </a:r>
          </a:p>
        </p:txBody>
      </p:sp>
      <p:graphicFrame>
        <p:nvGraphicFramePr>
          <p:cNvPr id="14" name="Chart 13"/>
          <p:cNvGraphicFramePr/>
          <p:nvPr/>
        </p:nvGraphicFramePr>
        <p:xfrm>
          <a:off x="179512" y="980728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41"/>
          <p:cNvGrpSpPr/>
          <p:nvPr/>
        </p:nvGrpSpPr>
        <p:grpSpPr>
          <a:xfrm>
            <a:off x="5580112" y="1664840"/>
            <a:ext cx="504056" cy="324000"/>
            <a:chOff x="6084168" y="1772816"/>
            <a:chExt cx="504056" cy="324000"/>
          </a:xfrm>
        </p:grpSpPr>
        <p:sp>
          <p:nvSpPr>
            <p:cNvPr id="19" name="Oval 18"/>
            <p:cNvSpPr/>
            <p:nvPr/>
          </p:nvSpPr>
          <p:spPr>
            <a:xfrm>
              <a:off x="6156216" y="1772816"/>
              <a:ext cx="360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84168" y="1772816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27%</a:t>
              </a: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5292080" y="2132856"/>
            <a:ext cx="504056" cy="324000"/>
            <a:chOff x="6876256" y="2276872"/>
            <a:chExt cx="504056" cy="324000"/>
          </a:xfrm>
        </p:grpSpPr>
        <p:sp>
          <p:nvSpPr>
            <p:cNvPr id="20" name="Oval 19"/>
            <p:cNvSpPr/>
            <p:nvPr/>
          </p:nvSpPr>
          <p:spPr>
            <a:xfrm>
              <a:off x="6948304" y="2276872"/>
              <a:ext cx="360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76256" y="2276872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19%</a:t>
              </a:r>
            </a:p>
          </p:txBody>
        </p:sp>
      </p:grpSp>
      <p:grpSp>
        <p:nvGrpSpPr>
          <p:cNvPr id="5" name="Group 39"/>
          <p:cNvGrpSpPr/>
          <p:nvPr/>
        </p:nvGrpSpPr>
        <p:grpSpPr>
          <a:xfrm>
            <a:off x="5220072" y="2600944"/>
            <a:ext cx="504056" cy="324000"/>
            <a:chOff x="5940152" y="2780928"/>
            <a:chExt cx="504056" cy="324000"/>
          </a:xfrm>
        </p:grpSpPr>
        <p:sp>
          <p:nvSpPr>
            <p:cNvPr id="22" name="Oval 21"/>
            <p:cNvSpPr/>
            <p:nvPr/>
          </p:nvSpPr>
          <p:spPr>
            <a:xfrm>
              <a:off x="6012200" y="2780928"/>
              <a:ext cx="360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40152" y="2780928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18%</a:t>
              </a:r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5004048" y="3105000"/>
            <a:ext cx="504056" cy="324000"/>
            <a:chOff x="5148064" y="3321024"/>
            <a:chExt cx="504056" cy="324000"/>
          </a:xfrm>
        </p:grpSpPr>
        <p:sp>
          <p:nvSpPr>
            <p:cNvPr id="21" name="Oval 20"/>
            <p:cNvSpPr/>
            <p:nvPr/>
          </p:nvSpPr>
          <p:spPr>
            <a:xfrm>
              <a:off x="5220112" y="3321024"/>
              <a:ext cx="360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48064" y="3337247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 9%</a:t>
              </a:r>
            </a:p>
          </p:txBody>
        </p:sp>
      </p:grpSp>
      <p:grpSp>
        <p:nvGrpSpPr>
          <p:cNvPr id="8" name="Group 34"/>
          <p:cNvGrpSpPr/>
          <p:nvPr/>
        </p:nvGrpSpPr>
        <p:grpSpPr>
          <a:xfrm>
            <a:off x="4932040" y="3573016"/>
            <a:ext cx="504056" cy="324000"/>
            <a:chOff x="5436096" y="3861048"/>
            <a:chExt cx="504056" cy="324000"/>
          </a:xfrm>
        </p:grpSpPr>
        <p:sp>
          <p:nvSpPr>
            <p:cNvPr id="23" name="Oval 22"/>
            <p:cNvSpPr/>
            <p:nvPr/>
          </p:nvSpPr>
          <p:spPr>
            <a:xfrm>
              <a:off x="5508144" y="3861048"/>
              <a:ext cx="360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36096" y="3861048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  7%</a:t>
              </a: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4932040" y="4041104"/>
            <a:ext cx="504056" cy="324000"/>
            <a:chOff x="6876256" y="4365104"/>
            <a:chExt cx="504056" cy="324000"/>
          </a:xfrm>
        </p:grpSpPr>
        <p:sp>
          <p:nvSpPr>
            <p:cNvPr id="24" name="Oval 23"/>
            <p:cNvSpPr/>
            <p:nvPr/>
          </p:nvSpPr>
          <p:spPr>
            <a:xfrm>
              <a:off x="6948304" y="4365104"/>
              <a:ext cx="360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76256" y="4365104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  7%</a:t>
              </a:r>
            </a:p>
          </p:txBody>
        </p:sp>
      </p:grpSp>
      <p:grpSp>
        <p:nvGrpSpPr>
          <p:cNvPr id="10" name="Group 36"/>
          <p:cNvGrpSpPr/>
          <p:nvPr/>
        </p:nvGrpSpPr>
        <p:grpSpPr>
          <a:xfrm>
            <a:off x="4788024" y="4509120"/>
            <a:ext cx="504056" cy="324000"/>
            <a:chOff x="6300192" y="4941168"/>
            <a:chExt cx="504056" cy="324000"/>
          </a:xfrm>
        </p:grpSpPr>
        <p:sp>
          <p:nvSpPr>
            <p:cNvPr id="25" name="Oval 24"/>
            <p:cNvSpPr/>
            <p:nvPr/>
          </p:nvSpPr>
          <p:spPr>
            <a:xfrm>
              <a:off x="6372240" y="4941168"/>
              <a:ext cx="360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00192" y="4941168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  2%</a:t>
              </a:r>
            </a:p>
          </p:txBody>
        </p:sp>
      </p:grpSp>
      <p:grpSp>
        <p:nvGrpSpPr>
          <p:cNvPr id="12" name="Group 37"/>
          <p:cNvGrpSpPr/>
          <p:nvPr/>
        </p:nvGrpSpPr>
        <p:grpSpPr>
          <a:xfrm>
            <a:off x="4788024" y="4977208"/>
            <a:ext cx="504056" cy="324000"/>
            <a:chOff x="5652120" y="5445224"/>
            <a:chExt cx="504056" cy="324000"/>
          </a:xfrm>
        </p:grpSpPr>
        <p:sp>
          <p:nvSpPr>
            <p:cNvPr id="26" name="Oval 25"/>
            <p:cNvSpPr/>
            <p:nvPr/>
          </p:nvSpPr>
          <p:spPr>
            <a:xfrm>
              <a:off x="5724128" y="5445224"/>
              <a:ext cx="360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52120" y="5445224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  1%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04664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1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Ποια μέτρα της κυβέρνησης θα ενισχύσουν </a:t>
            </a:r>
            <a:r>
              <a:rPr lang="el-GR" sz="2000" b="1">
                <a:solidFill>
                  <a:srgbClr val="1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τις επιχειρήσεις;</a:t>
            </a:r>
            <a:endParaRPr lang="en-GB" sz="2000" b="1" dirty="0">
              <a:solidFill>
                <a:srgbClr val="163C4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650559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(Βάση: Σύνολο δείγματος)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79512" y="1628800"/>
          <a:ext cx="489654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788024" y="1700808"/>
          <a:ext cx="45601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0466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1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Πόσο βοήθησαν τα μέτρα της κυβέρνησης για </a:t>
            </a:r>
            <a:r>
              <a:rPr lang="el-GR" sz="2000" b="1" dirty="0" smtClean="0">
                <a:solidFill>
                  <a:srgbClr val="1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στήριξη </a:t>
            </a:r>
            <a:r>
              <a:rPr lang="el-GR" sz="2000" b="1" dirty="0">
                <a:solidFill>
                  <a:srgbClr val="1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των επιχειρήσεων</a:t>
            </a:r>
            <a:endParaRPr lang="en-GB" sz="2000" b="1" dirty="0">
              <a:solidFill>
                <a:srgbClr val="163C4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1962286854"/>
              </p:ext>
            </p:extLst>
          </p:nvPr>
        </p:nvGraphicFramePr>
        <p:xfrm>
          <a:off x="683568" y="908720"/>
          <a:ext cx="828092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496" y="6551766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(Βάση: Σύνολο δείγματος)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0466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1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Πόσο βοήθησαν τα μέτρα της κυβέρνησης για </a:t>
            </a:r>
            <a:r>
              <a:rPr lang="el-GR" sz="2000" b="1" dirty="0" smtClean="0">
                <a:solidFill>
                  <a:srgbClr val="1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στήριξη </a:t>
            </a:r>
            <a:r>
              <a:rPr lang="el-GR" sz="2000" b="1" dirty="0">
                <a:solidFill>
                  <a:srgbClr val="1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των επιχειρήσεων – Διαχρονική Ανάλυση</a:t>
            </a:r>
            <a:endParaRPr lang="en-GB" sz="2000" b="1" dirty="0">
              <a:solidFill>
                <a:srgbClr val="163C4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1616990874"/>
              </p:ext>
            </p:extLst>
          </p:nvPr>
        </p:nvGraphicFramePr>
        <p:xfrm>
          <a:off x="395536" y="1412776"/>
          <a:ext cx="82986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96" y="6505599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(Βάση: Σύνολο δείγματος)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116632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l-GR" sz="1600" b="1" dirty="0">
                <a:solidFill>
                  <a:srgbClr val="1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Σημαντικότερα προβλήματα που αντιμετωπίζουν οι επιχειρήσεις σήμερα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496" y="6551766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(Βάση: Σύνολο δείγματος)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-36512" y="4293096"/>
            <a:ext cx="8712968" cy="2185502"/>
            <a:chOff x="1320464" y="3996096"/>
            <a:chExt cx="9163693" cy="2438570"/>
          </a:xfrm>
        </p:grpSpPr>
        <p:grpSp>
          <p:nvGrpSpPr>
            <p:cNvPr id="112" name="Group 111"/>
            <p:cNvGrpSpPr/>
            <p:nvPr/>
          </p:nvGrpSpPr>
          <p:grpSpPr>
            <a:xfrm>
              <a:off x="3213790" y="3996096"/>
              <a:ext cx="7270367" cy="2328741"/>
              <a:chOff x="4725958" y="4309771"/>
              <a:chExt cx="7270367" cy="2328741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4725958" y="4339253"/>
                <a:ext cx="7270367" cy="2299259"/>
                <a:chOff x="4276331" y="4051221"/>
                <a:chExt cx="7270367" cy="2299259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7571250" y="4051221"/>
                  <a:ext cx="3975448" cy="4807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Χρηματοδότηση από τράπεζες </a:t>
                  </a:r>
                </a:p>
                <a:p>
                  <a:pPr algn="ctr"/>
                  <a:r>
                    <a:rPr lang="el-GR" sz="11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18</a:t>
                  </a:r>
                  <a:r>
                    <a:rPr lang="en-US" sz="11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%</a:t>
                  </a:r>
                  <a:endParaRPr lang="el-GR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68" name="Group 51"/>
                <p:cNvGrpSpPr/>
                <p:nvPr/>
              </p:nvGrpSpPr>
              <p:grpSpPr>
                <a:xfrm>
                  <a:off x="4276331" y="4225100"/>
                  <a:ext cx="3968078" cy="1923654"/>
                  <a:chOff x="1275932" y="699324"/>
                  <a:chExt cx="5528316" cy="2945700"/>
                </a:xfrm>
              </p:grpSpPr>
              <p:grpSp>
                <p:nvGrpSpPr>
                  <p:cNvPr id="82" name="Group 41"/>
                  <p:cNvGrpSpPr/>
                  <p:nvPr/>
                </p:nvGrpSpPr>
                <p:grpSpPr>
                  <a:xfrm>
                    <a:off x="1275932" y="809651"/>
                    <a:ext cx="5528316" cy="2835373"/>
                    <a:chOff x="555852" y="593627"/>
                    <a:chExt cx="5528316" cy="2835373"/>
                  </a:xfrm>
                </p:grpSpPr>
                <p:grpSp>
                  <p:nvGrpSpPr>
                    <p:cNvPr id="90" name="Group 17"/>
                    <p:cNvGrpSpPr/>
                    <p:nvPr/>
                  </p:nvGrpSpPr>
                  <p:grpSpPr>
                    <a:xfrm>
                      <a:off x="1043608" y="1700808"/>
                      <a:ext cx="5040560" cy="1224136"/>
                      <a:chOff x="1259632" y="2276872"/>
                      <a:chExt cx="5040560" cy="1224136"/>
                    </a:xfrm>
                  </p:grpSpPr>
                  <p:sp>
                    <p:nvSpPr>
                      <p:cNvPr id="101" name="Flowchart: Decision 12"/>
                      <p:cNvSpPr/>
                      <p:nvPr/>
                    </p:nvSpPr>
                    <p:spPr>
                      <a:xfrm>
                        <a:off x="3131840" y="2276872"/>
                        <a:ext cx="1296144" cy="1224136"/>
                      </a:xfrm>
                      <a:prstGeom prst="flowChartDecision">
                        <a:avLst/>
                      </a:prstGeom>
                      <a:solidFill>
                        <a:schemeClr val="accent6">
                          <a:lumMod val="75000"/>
                          <a:alpha val="82000"/>
                        </a:schemeClr>
                      </a:solidFill>
                      <a:ln>
                        <a:noFill/>
                      </a:ln>
                      <a:effectLst>
                        <a:innerShdw blurRad="114300">
                          <a:prstClr val="black"/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102" name="Flowchart: Decision 101"/>
                      <p:cNvSpPr/>
                      <p:nvPr/>
                    </p:nvSpPr>
                    <p:spPr>
                      <a:xfrm>
                        <a:off x="1259632" y="2276872"/>
                        <a:ext cx="1296144" cy="1224136"/>
                      </a:xfrm>
                      <a:prstGeom prst="flowChartDecision">
                        <a:avLst/>
                      </a:prstGeom>
                      <a:solidFill>
                        <a:schemeClr val="accent5">
                          <a:lumMod val="50000"/>
                          <a:alpha val="82000"/>
                        </a:schemeClr>
                      </a:solidFill>
                      <a:ln>
                        <a:noFill/>
                      </a:ln>
                      <a:effectLst>
                        <a:innerShdw blurRad="114300">
                          <a:prstClr val="black"/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103" name="Flowchart: Decision 102"/>
                      <p:cNvSpPr/>
                      <p:nvPr/>
                    </p:nvSpPr>
                    <p:spPr>
                      <a:xfrm>
                        <a:off x="2195736" y="2276872"/>
                        <a:ext cx="1296144" cy="1224136"/>
                      </a:xfrm>
                      <a:prstGeom prst="flowChartDecision">
                        <a:avLst/>
                      </a:prstGeom>
                      <a:solidFill>
                        <a:schemeClr val="bg1">
                          <a:lumMod val="50000"/>
                          <a:alpha val="82000"/>
                        </a:schemeClr>
                      </a:solidFill>
                      <a:ln>
                        <a:noFill/>
                      </a:ln>
                      <a:effectLst>
                        <a:innerShdw blurRad="114300">
                          <a:prstClr val="black"/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104" name="Flowchart: Decision 103"/>
                      <p:cNvSpPr/>
                      <p:nvPr/>
                    </p:nvSpPr>
                    <p:spPr>
                      <a:xfrm>
                        <a:off x="5004048" y="2276872"/>
                        <a:ext cx="1296144" cy="1224136"/>
                      </a:xfrm>
                      <a:prstGeom prst="flowChartDecision">
                        <a:avLst/>
                      </a:prstGeom>
                      <a:solidFill>
                        <a:schemeClr val="bg1">
                          <a:lumMod val="50000"/>
                          <a:alpha val="82000"/>
                        </a:schemeClr>
                      </a:solidFill>
                      <a:ln>
                        <a:noFill/>
                      </a:ln>
                      <a:effectLst>
                        <a:innerShdw blurRad="114300">
                          <a:prstClr val="black"/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106" name="Flowchart: Decision 105"/>
                      <p:cNvSpPr/>
                      <p:nvPr/>
                    </p:nvSpPr>
                    <p:spPr>
                      <a:xfrm>
                        <a:off x="4067945" y="2276872"/>
                        <a:ext cx="1296143" cy="1224136"/>
                      </a:xfrm>
                      <a:prstGeom prst="flowChartDecision">
                        <a:avLst/>
                      </a:prstGeom>
                      <a:solidFill>
                        <a:srgbClr val="006666">
                          <a:alpha val="82000"/>
                        </a:srgbClr>
                      </a:solidFill>
                      <a:ln>
                        <a:noFill/>
                      </a:ln>
                      <a:effectLst>
                        <a:innerShdw blurRad="114300">
                          <a:prstClr val="black"/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p:cxnSp>
                  <p:nvCxnSpPr>
                    <p:cNvPr id="91" name="Shape 90"/>
                    <p:cNvCxnSpPr/>
                    <p:nvPr/>
                  </p:nvCxnSpPr>
                  <p:spPr>
                    <a:xfrm rot="16200000" flipV="1">
                      <a:off x="831320" y="921286"/>
                      <a:ext cx="504057" cy="1054993"/>
                    </a:xfrm>
                    <a:prstGeom prst="bentConnector2">
                      <a:avLst/>
                    </a:prstGeom>
                    <a:ln w="31750">
                      <a:solidFill>
                        <a:schemeClr val="accent5">
                          <a:lumMod val="5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hape 93"/>
                    <p:cNvCxnSpPr/>
                    <p:nvPr/>
                  </p:nvCxnSpPr>
                  <p:spPr>
                    <a:xfrm rot="16200000" flipH="1" flipV="1">
                      <a:off x="2087724" y="2888940"/>
                      <a:ext cx="504056" cy="576064"/>
                    </a:xfrm>
                    <a:prstGeom prst="bentConnector2">
                      <a:avLst/>
                    </a:prstGeom>
                    <a:ln w="317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hape 95"/>
                    <p:cNvCxnSpPr/>
                    <p:nvPr/>
                  </p:nvCxnSpPr>
                  <p:spPr>
                    <a:xfrm rot="16200000" flipV="1">
                      <a:off x="2722231" y="859220"/>
                      <a:ext cx="1107186" cy="576000"/>
                    </a:xfrm>
                    <a:prstGeom prst="bentConnector2">
                      <a:avLst/>
                    </a:prstGeom>
                    <a:ln w="31750">
                      <a:solidFill>
                        <a:schemeClr val="accent6">
                          <a:lumMod val="5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hape 98"/>
                    <p:cNvCxnSpPr/>
                    <p:nvPr/>
                  </p:nvCxnSpPr>
                  <p:spPr>
                    <a:xfrm rot="5400000" flipV="1">
                      <a:off x="4620261" y="2821446"/>
                      <a:ext cx="369062" cy="576064"/>
                    </a:xfrm>
                    <a:prstGeom prst="bentConnector2">
                      <a:avLst/>
                    </a:prstGeom>
                    <a:ln w="31750">
                      <a:solidFill>
                        <a:schemeClr val="accent5">
                          <a:lumMod val="5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4" name="Shape 83"/>
                  <p:cNvCxnSpPr/>
                  <p:nvPr/>
                </p:nvCxnSpPr>
                <p:spPr>
                  <a:xfrm rot="5400000" flipH="1" flipV="1">
                    <a:off x="5836456" y="1019045"/>
                    <a:ext cx="1215505" cy="576064"/>
                  </a:xfrm>
                  <a:prstGeom prst="bentConnector2">
                    <a:avLst/>
                  </a:prstGeom>
                  <a:ln w="31750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46" name="Picture 45" descr="1255779.png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100000"/>
                </a:blip>
                <a:stretch>
                  <a:fillRect/>
                </a:stretch>
              </p:blipFill>
              <p:spPr>
                <a:xfrm>
                  <a:off x="7568703" y="5157192"/>
                  <a:ext cx="459681" cy="434263"/>
                </a:xfrm>
                <a:prstGeom prst="rect">
                  <a:avLst/>
                </a:prstGeom>
              </p:spPr>
            </p:pic>
            <p:pic>
              <p:nvPicPr>
                <p:cNvPr id="71" name="Picture 70" descr="1246325.png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100000"/>
                </a:blip>
                <a:stretch>
                  <a:fillRect/>
                </a:stretch>
              </p:blipFill>
              <p:spPr>
                <a:xfrm>
                  <a:off x="6945751" y="5298695"/>
                  <a:ext cx="362553" cy="362553"/>
                </a:xfrm>
                <a:prstGeom prst="rect">
                  <a:avLst/>
                </a:prstGeom>
              </p:spPr>
            </p:pic>
            <p:sp>
              <p:nvSpPr>
                <p:cNvPr id="108" name="TextBox 107"/>
                <p:cNvSpPr txBox="1"/>
                <p:nvPr/>
              </p:nvSpPr>
              <p:spPr>
                <a:xfrm>
                  <a:off x="7229917" y="5869699"/>
                  <a:ext cx="3256519" cy="4807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Εικόνα της Κύπρου στο εξωτερικό</a:t>
                  </a:r>
                  <a:r>
                    <a:rPr lang="el-GR" sz="11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pPr algn="ctr"/>
                  <a:r>
                    <a:rPr lang="el-GR" sz="11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20</a:t>
                  </a:r>
                  <a:r>
                    <a:rPr lang="en-US" sz="11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%</a:t>
                  </a:r>
                  <a:endParaRPr lang="el-GR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0" name="TextBox 109"/>
              <p:cNvSpPr txBox="1"/>
              <p:nvPr/>
            </p:nvSpPr>
            <p:spPr>
              <a:xfrm>
                <a:off x="4744756" y="4309771"/>
                <a:ext cx="2253191" cy="480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Προμηθευτές</a:t>
                </a:r>
                <a:r>
                  <a:rPr lang="el-GR" sz="1100" dirty="0"/>
                  <a:t> </a:t>
                </a:r>
                <a:r>
                  <a:rPr lang="el-GR" sz="1100" b="1" dirty="0"/>
                  <a:t> </a:t>
                </a:r>
              </a:p>
              <a:p>
                <a:pPr algn="ctr"/>
                <a:r>
                  <a:rPr lang="en-US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l-GR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en-US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%</a:t>
                </a:r>
                <a:endParaRPr lang="el-GR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11" name="Picture 110" descr="1172696.png"/>
              <p:cNvPicPr>
                <a:picLocks noChangeAspect="1"/>
              </p:cNvPicPr>
              <p:nvPr/>
            </p:nvPicPr>
            <p:blipFill>
              <a:blip r:embed="rId5" cstate="print">
                <a:lum bright="100000"/>
              </a:blip>
              <a:stretch>
                <a:fillRect/>
              </a:stretch>
            </p:blipFill>
            <p:spPr>
              <a:xfrm>
                <a:off x="6708956" y="5493948"/>
                <a:ext cx="383324" cy="383324"/>
              </a:xfrm>
              <a:prstGeom prst="rect">
                <a:avLst/>
              </a:prstGeom>
            </p:spPr>
          </p:pic>
        </p:grpSp>
        <p:pic>
          <p:nvPicPr>
            <p:cNvPr id="113" name="Picture 112" descr="1153323.png"/>
            <p:cNvPicPr>
              <a:picLocks noChangeAspect="1"/>
            </p:cNvPicPr>
            <p:nvPr/>
          </p:nvPicPr>
          <p:blipFill>
            <a:blip r:embed="rId6" cstate="print">
              <a:lum bright="100000"/>
            </a:blip>
            <a:stretch>
              <a:fillRect/>
            </a:stretch>
          </p:blipFill>
          <p:spPr>
            <a:xfrm>
              <a:off x="4499992" y="5157192"/>
              <a:ext cx="360040" cy="360040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1774862" y="5953885"/>
              <a:ext cx="2996961" cy="480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Κόστος προσωπικού </a:t>
              </a:r>
            </a:p>
            <a:p>
              <a:pPr algn="ctr"/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l-GR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el-G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320464" y="4397827"/>
              <a:ext cx="2120524" cy="66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Τραπεζικοί περιορισμοί/ Απαιτήσεις 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l-GR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el-G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6" name="Picture 65" descr="1255791.png"/>
            <p:cNvPicPr>
              <a:picLocks noChangeAspect="1"/>
            </p:cNvPicPr>
            <p:nvPr/>
          </p:nvPicPr>
          <p:blipFill>
            <a:blip r:embed="rId7" cstate="print">
              <a:lum bright="100000"/>
            </a:blip>
            <a:stretch>
              <a:fillRect/>
            </a:stretch>
          </p:blipFill>
          <p:spPr>
            <a:xfrm>
              <a:off x="3779912" y="5157192"/>
              <a:ext cx="442482" cy="442482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>
            <a:off x="539552" y="692696"/>
            <a:ext cx="8712968" cy="3353018"/>
            <a:chOff x="-180528" y="1052736"/>
            <a:chExt cx="8712968" cy="3353018"/>
          </a:xfrm>
        </p:grpSpPr>
        <p:grpSp>
          <p:nvGrpSpPr>
            <p:cNvPr id="18" name="Group 17"/>
            <p:cNvGrpSpPr/>
            <p:nvPr/>
          </p:nvGrpSpPr>
          <p:grpSpPr>
            <a:xfrm>
              <a:off x="1396128" y="2476961"/>
              <a:ext cx="4684343" cy="906391"/>
              <a:chOff x="1259632" y="2276872"/>
              <a:chExt cx="5976664" cy="1224136"/>
            </a:xfrm>
          </p:grpSpPr>
          <p:sp>
            <p:nvSpPr>
              <p:cNvPr id="13" name="Flowchart: Decision 12"/>
              <p:cNvSpPr/>
              <p:nvPr/>
            </p:nvSpPr>
            <p:spPr>
              <a:xfrm>
                <a:off x="3131840" y="2276872"/>
                <a:ext cx="1296144" cy="1224136"/>
              </a:xfrm>
              <a:prstGeom prst="flowChartDecision">
                <a:avLst/>
              </a:prstGeom>
              <a:solidFill>
                <a:schemeClr val="accent6">
                  <a:lumMod val="75000"/>
                  <a:alpha val="82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Flowchart: Decision 10"/>
              <p:cNvSpPr/>
              <p:nvPr/>
            </p:nvSpPr>
            <p:spPr>
              <a:xfrm>
                <a:off x="1259632" y="2276872"/>
                <a:ext cx="1296144" cy="1224136"/>
              </a:xfrm>
              <a:prstGeom prst="flowChartDecision">
                <a:avLst/>
              </a:prstGeom>
              <a:solidFill>
                <a:schemeClr val="accent5">
                  <a:lumMod val="50000"/>
                  <a:alpha val="82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Flowchart: Decision 11"/>
              <p:cNvSpPr/>
              <p:nvPr/>
            </p:nvSpPr>
            <p:spPr>
              <a:xfrm>
                <a:off x="2195736" y="2276872"/>
                <a:ext cx="1296144" cy="1224136"/>
              </a:xfrm>
              <a:prstGeom prst="flowChartDecision">
                <a:avLst/>
              </a:prstGeom>
              <a:solidFill>
                <a:schemeClr val="bg1">
                  <a:lumMod val="50000"/>
                  <a:alpha val="82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" name="Flowchart: Decision 14"/>
              <p:cNvSpPr/>
              <p:nvPr/>
            </p:nvSpPr>
            <p:spPr>
              <a:xfrm>
                <a:off x="5004048" y="2276872"/>
                <a:ext cx="1296144" cy="1224136"/>
              </a:xfrm>
              <a:prstGeom prst="flowChartDecision">
                <a:avLst/>
              </a:prstGeom>
              <a:solidFill>
                <a:schemeClr val="bg1">
                  <a:lumMod val="50000"/>
                  <a:alpha val="82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" name="Flowchart: Decision 15"/>
              <p:cNvSpPr/>
              <p:nvPr/>
            </p:nvSpPr>
            <p:spPr>
              <a:xfrm>
                <a:off x="5940152" y="2276872"/>
                <a:ext cx="1296144" cy="1224136"/>
              </a:xfrm>
              <a:prstGeom prst="flowChartDecision">
                <a:avLst/>
              </a:prstGeom>
              <a:solidFill>
                <a:schemeClr val="accent6">
                  <a:lumMod val="75000"/>
                  <a:alpha val="82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" name="Flowchart: Decision 13"/>
              <p:cNvSpPr/>
              <p:nvPr/>
            </p:nvSpPr>
            <p:spPr>
              <a:xfrm>
                <a:off x="4067944" y="2276872"/>
                <a:ext cx="1296144" cy="1224136"/>
              </a:xfrm>
              <a:prstGeom prst="flowChartDecision">
                <a:avLst/>
              </a:prstGeom>
              <a:solidFill>
                <a:srgbClr val="006666">
                  <a:alpha val="82000"/>
                </a:srgb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27" name="Shape 26"/>
            <p:cNvCxnSpPr/>
            <p:nvPr/>
          </p:nvCxnSpPr>
          <p:spPr>
            <a:xfrm rot="16200000" flipV="1">
              <a:off x="1491707" y="2064600"/>
              <a:ext cx="373220" cy="451503"/>
            </a:xfrm>
            <a:prstGeom prst="bentConnector2">
              <a:avLst/>
            </a:prstGeom>
            <a:ln w="317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-180528" y="3502749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Στελέχωση, εξεύρεση ανθρώπινου δυναμικού </a:t>
              </a:r>
            </a:p>
            <a:p>
              <a:pPr algn="ctr"/>
              <a:r>
                <a:rPr lang="el-G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49</a:t>
              </a: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el-G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32" name="Picture 31" descr="51415.png"/>
            <p:cNvPicPr>
              <a:picLocks noChangeAspect="1"/>
            </p:cNvPicPr>
            <p:nvPr/>
          </p:nvPicPr>
          <p:blipFill>
            <a:blip r:embed="rId8" cstate="print">
              <a:lum bright="100000"/>
            </a:blip>
            <a:srcRect b="45800"/>
            <a:stretch>
              <a:fillRect/>
            </a:stretch>
          </p:blipFill>
          <p:spPr>
            <a:xfrm>
              <a:off x="2339752" y="2745608"/>
              <a:ext cx="620748" cy="317841"/>
            </a:xfrm>
            <a:prstGeom prst="rect">
              <a:avLst/>
            </a:prstGeom>
          </p:spPr>
        </p:pic>
        <p:cxnSp>
          <p:nvCxnSpPr>
            <p:cNvPr id="33" name="Shape 32"/>
            <p:cNvCxnSpPr/>
            <p:nvPr/>
          </p:nvCxnSpPr>
          <p:spPr>
            <a:xfrm rot="16200000" flipH="1" flipV="1">
              <a:off x="2225400" y="3344210"/>
              <a:ext cx="373220" cy="451503"/>
            </a:xfrm>
            <a:prstGeom prst="bent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187624" y="1052736"/>
              <a:ext cx="189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Μείωση ρευστότητας</a:t>
              </a:r>
              <a:r>
                <a:rPr lang="el-G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l-G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43</a:t>
              </a: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el-G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6" name="Shape 35"/>
            <p:cNvCxnSpPr/>
            <p:nvPr/>
          </p:nvCxnSpPr>
          <p:spPr>
            <a:xfrm rot="16200000" flipV="1">
              <a:off x="2605676" y="1711237"/>
              <a:ext cx="1080001" cy="451453"/>
            </a:xfrm>
            <a:prstGeom prst="bentConnector2">
              <a:avLst/>
            </a:prstGeom>
            <a:ln w="317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128043" y="1423809"/>
              <a:ext cx="2612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Έλλειψη πρώτων υλών </a:t>
              </a:r>
            </a:p>
            <a:p>
              <a:pPr algn="ctr"/>
              <a:r>
                <a:rPr lang="el-G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31</a:t>
              </a: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el-G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39" name="Picture 38" descr="1253985.png"/>
            <p:cNvPicPr>
              <a:picLocks noChangeAspect="1"/>
            </p:cNvPicPr>
            <p:nvPr/>
          </p:nvPicPr>
          <p:blipFill>
            <a:blip r:embed="rId9" cstate="print">
              <a:lum bright="100000"/>
            </a:blip>
            <a:stretch>
              <a:fillRect/>
            </a:stretch>
          </p:blipFill>
          <p:spPr>
            <a:xfrm>
              <a:off x="4644008" y="2743547"/>
              <a:ext cx="395065" cy="373220"/>
            </a:xfrm>
            <a:prstGeom prst="rect">
              <a:avLst/>
            </a:prstGeom>
          </p:spPr>
        </p:pic>
        <p:cxnSp>
          <p:nvCxnSpPr>
            <p:cNvPr id="40" name="Shape 39"/>
            <p:cNvCxnSpPr/>
            <p:nvPr/>
          </p:nvCxnSpPr>
          <p:spPr>
            <a:xfrm rot="16200000" flipH="1" flipV="1">
              <a:off x="3528453" y="3490795"/>
              <a:ext cx="666390" cy="451503"/>
            </a:xfrm>
            <a:prstGeom prst="bentConnector2">
              <a:avLst/>
            </a:prstGeom>
            <a:ln w="317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042758" y="3944089"/>
              <a:ext cx="1881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Γραφειοκρατία</a:t>
              </a:r>
            </a:p>
            <a:p>
              <a:pPr algn="ctr"/>
              <a:r>
                <a:rPr lang="el-G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41</a:t>
              </a: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el-G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43" name="Picture 42" descr="1250611.png"/>
            <p:cNvPicPr>
              <a:picLocks noChangeAspect="1"/>
            </p:cNvPicPr>
            <p:nvPr/>
          </p:nvPicPr>
          <p:blipFill>
            <a:blip r:embed="rId10" cstate="print">
              <a:lum bright="100000"/>
            </a:blip>
            <a:stretch>
              <a:fillRect/>
            </a:stretch>
          </p:blipFill>
          <p:spPr>
            <a:xfrm>
              <a:off x="3935832" y="2743547"/>
              <a:ext cx="395065" cy="373220"/>
            </a:xfrm>
            <a:prstGeom prst="rect">
              <a:avLst/>
            </a:prstGeom>
          </p:spPr>
        </p:pic>
        <p:cxnSp>
          <p:nvCxnSpPr>
            <p:cNvPr id="44" name="Shape 43"/>
            <p:cNvCxnSpPr/>
            <p:nvPr/>
          </p:nvCxnSpPr>
          <p:spPr>
            <a:xfrm rot="5400000" flipH="1" flipV="1">
              <a:off x="4614590" y="1799727"/>
              <a:ext cx="900000" cy="451503"/>
            </a:xfrm>
            <a:prstGeom prst="bent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hape 46"/>
            <p:cNvCxnSpPr/>
            <p:nvPr/>
          </p:nvCxnSpPr>
          <p:spPr>
            <a:xfrm rot="16200000" flipH="1">
              <a:off x="5392581" y="3536993"/>
              <a:ext cx="756000" cy="396000"/>
            </a:xfrm>
            <a:prstGeom prst="bentConnector2">
              <a:avLst/>
            </a:prstGeom>
            <a:ln w="317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 rot="10800000" flipH="1" flipV="1">
              <a:off x="5832648" y="3840723"/>
              <a:ext cx="2699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Μείωση κύκλου εργασιών </a:t>
              </a:r>
            </a:p>
            <a:p>
              <a:pPr algn="ctr"/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l-G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</a:t>
              </a: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el-G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8" name="Picture 57" descr="1237975.png"/>
            <p:cNvPicPr>
              <a:picLocks noChangeAspect="1"/>
            </p:cNvPicPr>
            <p:nvPr/>
          </p:nvPicPr>
          <p:blipFill>
            <a:blip r:embed="rId11" cstate="print">
              <a:lum bright="100000"/>
            </a:blip>
            <a:stretch>
              <a:fillRect/>
            </a:stretch>
          </p:blipFill>
          <p:spPr>
            <a:xfrm rot="10800000" flipH="1" flipV="1">
              <a:off x="5364088" y="2735764"/>
              <a:ext cx="396000" cy="333195"/>
            </a:xfrm>
            <a:prstGeom prst="rect">
              <a:avLst/>
            </a:prstGeom>
          </p:spPr>
        </p:pic>
        <p:pic>
          <p:nvPicPr>
            <p:cNvPr id="77" name="Picture 76" descr="940971.png"/>
            <p:cNvPicPr>
              <a:picLocks noChangeAspect="1"/>
            </p:cNvPicPr>
            <p:nvPr/>
          </p:nvPicPr>
          <p:blipFill>
            <a:blip r:embed="rId12" cstate="print">
              <a:lum bright="100000"/>
            </a:blip>
            <a:stretch>
              <a:fillRect/>
            </a:stretch>
          </p:blipFill>
          <p:spPr>
            <a:xfrm>
              <a:off x="3131840" y="2708920"/>
              <a:ext cx="432048" cy="432048"/>
            </a:xfrm>
            <a:prstGeom prst="rect">
              <a:avLst/>
            </a:prstGeom>
          </p:spPr>
        </p:pic>
        <p:pic>
          <p:nvPicPr>
            <p:cNvPr id="74" name="Picture 73" descr="1256083.png"/>
            <p:cNvPicPr>
              <a:picLocks noChangeAspect="1"/>
            </p:cNvPicPr>
            <p:nvPr/>
          </p:nvPicPr>
          <p:blipFill>
            <a:blip r:embed="rId13" cstate="print">
              <a:lum bright="100000"/>
            </a:blip>
            <a:stretch>
              <a:fillRect/>
            </a:stretch>
          </p:blipFill>
          <p:spPr>
            <a:xfrm>
              <a:off x="1691680" y="2708920"/>
              <a:ext cx="432048" cy="432048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-180528" y="1772816"/>
              <a:ext cx="1964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Κόστος πρώτων </a:t>
              </a:r>
              <a:r>
                <a:rPr lang="el-G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υλών και ενέργειας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l-G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68</a:t>
              </a: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el-G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1331640" y="2060848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627784" y="1124744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6948264" y="1484784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547664" y="3789040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491880" y="4005064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27284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l-GR" sz="2000" b="1" dirty="0">
                <a:solidFill>
                  <a:srgbClr val="1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Ενέργειες/προσεγγίσεις για την αντιμετώπιση των προβλημάτων που αντιμετωπίζουν οι επιχειρήσεις σήμερα</a:t>
            </a:r>
          </a:p>
        </p:txBody>
      </p:sp>
      <p:pic>
        <p:nvPicPr>
          <p:cNvPr id="76" name="Picture 75" descr="1153323.png"/>
          <p:cNvPicPr>
            <a:picLocks noChangeAspect="1"/>
          </p:cNvPicPr>
          <p:nvPr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6616242" y="4593196"/>
            <a:ext cx="293312" cy="2613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grpSp>
        <p:nvGrpSpPr>
          <p:cNvPr id="12" name="Group 11"/>
          <p:cNvGrpSpPr/>
          <p:nvPr/>
        </p:nvGrpSpPr>
        <p:grpSpPr>
          <a:xfrm>
            <a:off x="2627784" y="3861048"/>
            <a:ext cx="1772393" cy="1680220"/>
            <a:chOff x="468261" y="1916132"/>
            <a:chExt cx="2175610" cy="2315141"/>
          </a:xfrm>
          <a:solidFill>
            <a:schemeClr val="accent2">
              <a:lumMod val="75000"/>
            </a:schemeClr>
          </a:solidFill>
        </p:grpSpPr>
        <p:sp>
          <p:nvSpPr>
            <p:cNvPr id="7" name=" 3"/>
            <p:cNvSpPr/>
            <p:nvPr/>
          </p:nvSpPr>
          <p:spPr>
            <a:xfrm>
              <a:off x="683568" y="2420888"/>
              <a:ext cx="1810385" cy="1810385"/>
            </a:xfrm>
            <a:prstGeom prst="gear6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168648"/>
                <a:satOff val="-3730"/>
                <a:lumOff val="27991"/>
                <a:alphaOff val="0"/>
              </a:schemeClr>
            </a:fillRef>
            <a:effectRef idx="2">
              <a:schemeClr val="accent5">
                <a:shade val="50000"/>
                <a:hueOff val="168648"/>
                <a:satOff val="-3730"/>
                <a:lumOff val="2799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 3"/>
            <p:cNvSpPr/>
            <p:nvPr/>
          </p:nvSpPr>
          <p:spPr>
            <a:xfrm rot="2281184">
              <a:off x="468261" y="1916132"/>
              <a:ext cx="2175610" cy="2197999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7874123"/>
                <a:gd name="adj5" fmla="val 7527"/>
              </a:avLst>
            </a:prstGeom>
            <a:grpFill/>
          </p:spPr>
          <p:style>
            <a:lnRef idx="0">
              <a:schemeClr val="accent5">
                <a:shade val="90000"/>
                <a:hueOff val="177218"/>
                <a:satOff val="-4428"/>
                <a:lumOff val="21188"/>
                <a:alphaOff val="0"/>
              </a:schemeClr>
            </a:lnRef>
            <a:fillRef idx="3">
              <a:schemeClr val="accent5">
                <a:shade val="90000"/>
                <a:hueOff val="177218"/>
                <a:satOff val="-4428"/>
                <a:lumOff val="21188"/>
                <a:alphaOff val="0"/>
              </a:schemeClr>
            </a:fillRef>
            <a:effectRef idx="2">
              <a:schemeClr val="accent5">
                <a:shade val="90000"/>
                <a:hueOff val="177218"/>
                <a:satOff val="-4428"/>
                <a:lumOff val="21188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" name="Group 13"/>
          <p:cNvGrpSpPr/>
          <p:nvPr/>
        </p:nvGrpSpPr>
        <p:grpSpPr>
          <a:xfrm rot="10800000">
            <a:off x="4152422" y="4175116"/>
            <a:ext cx="1885973" cy="1680139"/>
            <a:chOff x="421492" y="1952110"/>
            <a:chExt cx="2315030" cy="2315030"/>
          </a:xfrm>
          <a:solidFill>
            <a:schemeClr val="accent2">
              <a:lumMod val="75000"/>
            </a:schemeClr>
          </a:solidFill>
        </p:grpSpPr>
        <p:sp>
          <p:nvSpPr>
            <p:cNvPr id="17" name=" 3"/>
            <p:cNvSpPr/>
            <p:nvPr/>
          </p:nvSpPr>
          <p:spPr>
            <a:xfrm>
              <a:off x="683568" y="2420887"/>
              <a:ext cx="1810386" cy="1810386"/>
            </a:xfrm>
            <a:prstGeom prst="gear6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168648"/>
                <a:satOff val="-3730"/>
                <a:lumOff val="27991"/>
                <a:alphaOff val="0"/>
              </a:schemeClr>
            </a:fillRef>
            <a:effectRef idx="2">
              <a:schemeClr val="accent5">
                <a:shade val="50000"/>
                <a:hueOff val="168648"/>
                <a:satOff val="-3730"/>
                <a:lumOff val="2799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 3"/>
            <p:cNvSpPr/>
            <p:nvPr/>
          </p:nvSpPr>
          <p:spPr>
            <a:xfrm rot="2281184">
              <a:off x="421492" y="1952110"/>
              <a:ext cx="2315030" cy="2315030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7455918"/>
                <a:gd name="adj5" fmla="val 7527"/>
              </a:avLst>
            </a:prstGeom>
            <a:grpFill/>
          </p:spPr>
          <p:style>
            <a:lnRef idx="0">
              <a:schemeClr val="accent5">
                <a:shade val="90000"/>
                <a:hueOff val="177218"/>
                <a:satOff val="-4428"/>
                <a:lumOff val="21188"/>
                <a:alphaOff val="0"/>
              </a:schemeClr>
            </a:lnRef>
            <a:fillRef idx="3">
              <a:schemeClr val="accent5">
                <a:shade val="90000"/>
                <a:hueOff val="177218"/>
                <a:satOff val="-4428"/>
                <a:lumOff val="21188"/>
                <a:alphaOff val="0"/>
              </a:schemeClr>
            </a:fillRef>
            <a:effectRef idx="2">
              <a:schemeClr val="accent5">
                <a:shade val="90000"/>
                <a:hueOff val="177218"/>
                <a:satOff val="-4428"/>
                <a:lumOff val="21188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9" name="Group 18"/>
          <p:cNvGrpSpPr/>
          <p:nvPr/>
        </p:nvGrpSpPr>
        <p:grpSpPr>
          <a:xfrm>
            <a:off x="5560319" y="3861556"/>
            <a:ext cx="1885973" cy="1680139"/>
            <a:chOff x="421492" y="1952110"/>
            <a:chExt cx="2315030" cy="2315030"/>
          </a:xfrm>
          <a:solidFill>
            <a:schemeClr val="accent2">
              <a:lumMod val="75000"/>
            </a:schemeClr>
          </a:solidFill>
        </p:grpSpPr>
        <p:sp>
          <p:nvSpPr>
            <p:cNvPr id="22" name=" 3"/>
            <p:cNvSpPr/>
            <p:nvPr/>
          </p:nvSpPr>
          <p:spPr>
            <a:xfrm>
              <a:off x="683568" y="2420888"/>
              <a:ext cx="1810386" cy="1810386"/>
            </a:xfrm>
            <a:prstGeom prst="gear6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168648"/>
                <a:satOff val="-3730"/>
                <a:lumOff val="27991"/>
                <a:alphaOff val="0"/>
              </a:schemeClr>
            </a:fillRef>
            <a:effectRef idx="2">
              <a:schemeClr val="accent5">
                <a:shade val="50000"/>
                <a:hueOff val="168648"/>
                <a:satOff val="-3730"/>
                <a:lumOff val="2799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 3"/>
            <p:cNvSpPr/>
            <p:nvPr/>
          </p:nvSpPr>
          <p:spPr>
            <a:xfrm rot="2281184">
              <a:off x="421492" y="1952110"/>
              <a:ext cx="2315030" cy="2315030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7455918"/>
                <a:gd name="adj5" fmla="val 7527"/>
              </a:avLst>
            </a:prstGeom>
            <a:grpFill/>
          </p:spPr>
          <p:style>
            <a:lnRef idx="0">
              <a:schemeClr val="accent5">
                <a:shade val="90000"/>
                <a:hueOff val="177218"/>
                <a:satOff val="-4428"/>
                <a:lumOff val="21188"/>
                <a:alphaOff val="0"/>
              </a:schemeClr>
            </a:lnRef>
            <a:fillRef idx="3">
              <a:schemeClr val="accent5">
                <a:shade val="90000"/>
                <a:hueOff val="177218"/>
                <a:satOff val="-4428"/>
                <a:lumOff val="21188"/>
                <a:alphaOff val="0"/>
              </a:schemeClr>
            </a:fillRef>
            <a:effectRef idx="2">
              <a:schemeClr val="accent5">
                <a:shade val="90000"/>
                <a:hueOff val="177218"/>
                <a:satOff val="-4428"/>
                <a:lumOff val="21188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4" name="Group 23"/>
          <p:cNvGrpSpPr/>
          <p:nvPr/>
        </p:nvGrpSpPr>
        <p:grpSpPr>
          <a:xfrm flipV="1">
            <a:off x="7085541" y="4175116"/>
            <a:ext cx="1885973" cy="1680139"/>
            <a:chOff x="421492" y="1952110"/>
            <a:chExt cx="2315030" cy="2315030"/>
          </a:xfrm>
          <a:solidFill>
            <a:schemeClr val="accent2">
              <a:lumMod val="75000"/>
            </a:schemeClr>
          </a:solidFill>
        </p:grpSpPr>
        <p:sp>
          <p:nvSpPr>
            <p:cNvPr id="27" name=" 3"/>
            <p:cNvSpPr/>
            <p:nvPr/>
          </p:nvSpPr>
          <p:spPr>
            <a:xfrm>
              <a:off x="683568" y="2420887"/>
              <a:ext cx="1810386" cy="1810386"/>
            </a:xfrm>
            <a:prstGeom prst="gear6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168648"/>
                <a:satOff val="-3730"/>
                <a:lumOff val="27991"/>
                <a:alphaOff val="0"/>
              </a:schemeClr>
            </a:fillRef>
            <a:effectRef idx="2">
              <a:schemeClr val="accent5">
                <a:shade val="50000"/>
                <a:hueOff val="168648"/>
                <a:satOff val="-3730"/>
                <a:lumOff val="2799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 3"/>
            <p:cNvSpPr/>
            <p:nvPr/>
          </p:nvSpPr>
          <p:spPr>
            <a:xfrm rot="2281184">
              <a:off x="421492" y="1952110"/>
              <a:ext cx="2315030" cy="2315030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7455918"/>
                <a:gd name="adj5" fmla="val 7527"/>
              </a:avLst>
            </a:prstGeom>
            <a:grpFill/>
          </p:spPr>
          <p:style>
            <a:lnRef idx="0">
              <a:schemeClr val="accent5">
                <a:shade val="90000"/>
                <a:hueOff val="177218"/>
                <a:satOff val="-4428"/>
                <a:lumOff val="21188"/>
                <a:alphaOff val="0"/>
              </a:schemeClr>
            </a:lnRef>
            <a:fillRef idx="3">
              <a:schemeClr val="accent5">
                <a:shade val="90000"/>
                <a:hueOff val="177218"/>
                <a:satOff val="-4428"/>
                <a:lumOff val="21188"/>
                <a:alphaOff val="0"/>
              </a:schemeClr>
            </a:fillRef>
            <a:effectRef idx="2">
              <a:schemeClr val="accent5">
                <a:shade val="90000"/>
                <a:hueOff val="177218"/>
                <a:satOff val="-4428"/>
                <a:lumOff val="21188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0" name="Group 29"/>
          <p:cNvGrpSpPr/>
          <p:nvPr/>
        </p:nvGrpSpPr>
        <p:grpSpPr>
          <a:xfrm>
            <a:off x="251520" y="1412776"/>
            <a:ext cx="7174844" cy="2232248"/>
            <a:chOff x="421492" y="1916832"/>
            <a:chExt cx="7833690" cy="2747078"/>
          </a:xfrm>
          <a:solidFill>
            <a:schemeClr val="accent2">
              <a:lumMod val="75000"/>
            </a:schemeClr>
          </a:solidFill>
        </p:grpSpPr>
        <p:pic>
          <p:nvPicPr>
            <p:cNvPr id="31" name="Picture 30" descr="1153323.png"/>
            <p:cNvPicPr>
              <a:picLocks noChangeAspect="1"/>
            </p:cNvPicPr>
            <p:nvPr/>
          </p:nvPicPr>
          <p:blipFill>
            <a:blip r:embed="rId3" cstate="print">
              <a:lum bright="100000"/>
            </a:blip>
            <a:stretch>
              <a:fillRect/>
            </a:stretch>
          </p:blipFill>
          <p:spPr>
            <a:xfrm>
              <a:off x="5364088" y="2924944"/>
              <a:ext cx="360040" cy="360040"/>
            </a:xfrm>
            <a:prstGeom prst="rect">
              <a:avLst/>
            </a:prstGeom>
            <a:grpFill/>
          </p:spPr>
        </p:pic>
        <p:grpSp>
          <p:nvGrpSpPr>
            <p:cNvPr id="32" name="Group 11"/>
            <p:cNvGrpSpPr/>
            <p:nvPr/>
          </p:nvGrpSpPr>
          <p:grpSpPr>
            <a:xfrm>
              <a:off x="421492" y="1952110"/>
              <a:ext cx="2315030" cy="2315030"/>
              <a:chOff x="421492" y="1952110"/>
              <a:chExt cx="2315030" cy="2315030"/>
            </a:xfrm>
            <a:grpFill/>
          </p:grpSpPr>
          <p:grpSp>
            <p:nvGrpSpPr>
              <p:cNvPr id="48" name="Group 5"/>
              <p:cNvGrpSpPr/>
              <p:nvPr/>
            </p:nvGrpSpPr>
            <p:grpSpPr>
              <a:xfrm>
                <a:off x="683568" y="2420888"/>
                <a:ext cx="1810385" cy="1810385"/>
                <a:chOff x="1049202" y="1193221"/>
                <a:chExt cx="1810385" cy="1810385"/>
              </a:xfrm>
              <a:grpFill/>
            </p:grpSpPr>
            <p:sp>
              <p:nvSpPr>
                <p:cNvPr id="50" name=" 3"/>
                <p:cNvSpPr/>
                <p:nvPr/>
              </p:nvSpPr>
              <p:spPr>
                <a:xfrm>
                  <a:off x="1049202" y="1193221"/>
                  <a:ext cx="1810385" cy="1810385"/>
                </a:xfrm>
                <a:prstGeom prst="gear6">
                  <a:avLst/>
                </a:prstGeom>
                <a:grpFill/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5">
                    <a:shade val="50000"/>
                    <a:hueOff val="168648"/>
                    <a:satOff val="-3730"/>
                    <a:lumOff val="27991"/>
                    <a:alphaOff val="0"/>
                  </a:schemeClr>
                </a:fillRef>
                <a:effectRef idx="2">
                  <a:schemeClr val="accent5">
                    <a:shade val="50000"/>
                    <a:hueOff val="168648"/>
                    <a:satOff val="-3730"/>
                    <a:lumOff val="27991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1" name=" 4"/>
                <p:cNvSpPr/>
                <p:nvPr/>
              </p:nvSpPr>
              <p:spPr>
                <a:xfrm>
                  <a:off x="1337468" y="1656755"/>
                  <a:ext cx="1257925" cy="893334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lvl="0" algn="ctr"/>
                  <a:r>
                    <a:rPr lang="el-GR" sz="1200" dirty="0"/>
                    <a:t>Εκπαίδευση υπάρχοντος προσωπικού </a:t>
                  </a:r>
                  <a:r>
                    <a:rPr lang="el-GR" sz="1200" b="1" dirty="0"/>
                    <a:t/>
                  </a:r>
                  <a:br>
                    <a:rPr lang="el-GR" sz="1200" b="1" dirty="0"/>
                  </a:br>
                  <a:r>
                    <a:rPr lang="el-GR" sz="1200" b="1" dirty="0"/>
                    <a:t>20%</a:t>
                  </a:r>
                  <a:r>
                    <a:rPr lang="el-GR" sz="1200" b="1" kern="1200" dirty="0"/>
                    <a:t> </a:t>
                  </a:r>
                </a:p>
              </p:txBody>
            </p:sp>
          </p:grpSp>
          <p:sp>
            <p:nvSpPr>
              <p:cNvPr id="49" name=" 3"/>
              <p:cNvSpPr/>
              <p:nvPr/>
            </p:nvSpPr>
            <p:spPr>
              <a:xfrm rot="2281184">
                <a:off x="421492" y="1952110"/>
                <a:ext cx="2315030" cy="2315030"/>
              </a:xfrm>
              <a:prstGeom prst="leftCircularArrow">
                <a:avLst>
                  <a:gd name="adj1" fmla="val 6452"/>
                  <a:gd name="adj2" fmla="val 429999"/>
                  <a:gd name="adj3" fmla="val 10489124"/>
                  <a:gd name="adj4" fmla="val 17455918"/>
                  <a:gd name="adj5" fmla="val 7527"/>
                </a:avLst>
              </a:prstGeom>
              <a:grpFill/>
            </p:spPr>
            <p:style>
              <a:lnRef idx="0">
                <a:schemeClr val="accent5">
                  <a:shade val="90000"/>
                  <a:hueOff val="177218"/>
                  <a:satOff val="-4428"/>
                  <a:lumOff val="21188"/>
                  <a:alphaOff val="0"/>
                </a:schemeClr>
              </a:lnRef>
              <a:fillRef idx="3">
                <a:schemeClr val="accent5">
                  <a:shade val="90000"/>
                  <a:hueOff val="177218"/>
                  <a:satOff val="-4428"/>
                  <a:lumOff val="21188"/>
                  <a:alphaOff val="0"/>
                </a:schemeClr>
              </a:fillRef>
              <a:effectRef idx="2">
                <a:schemeClr val="accent5">
                  <a:shade val="90000"/>
                  <a:hueOff val="177218"/>
                  <a:satOff val="-4428"/>
                  <a:lumOff val="2118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33" name="Group 13"/>
            <p:cNvGrpSpPr/>
            <p:nvPr/>
          </p:nvGrpSpPr>
          <p:grpSpPr>
            <a:xfrm rot="10800000">
              <a:off x="2339752" y="2348880"/>
              <a:ext cx="2315030" cy="2315030"/>
              <a:chOff x="421492" y="1952110"/>
              <a:chExt cx="2315030" cy="2315030"/>
            </a:xfrm>
            <a:grpFill/>
          </p:grpSpPr>
          <p:sp>
            <p:nvSpPr>
              <p:cNvPr id="46" name=" 3"/>
              <p:cNvSpPr/>
              <p:nvPr/>
            </p:nvSpPr>
            <p:spPr>
              <a:xfrm>
                <a:off x="683568" y="2420888"/>
                <a:ext cx="1810385" cy="1810386"/>
              </a:xfrm>
              <a:prstGeom prst="gear6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shade val="50000"/>
                  <a:hueOff val="168648"/>
                  <a:satOff val="-3730"/>
                  <a:lumOff val="27991"/>
                  <a:alphaOff val="0"/>
                </a:schemeClr>
              </a:fillRef>
              <a:effectRef idx="2">
                <a:schemeClr val="accent5">
                  <a:shade val="50000"/>
                  <a:hueOff val="168648"/>
                  <a:satOff val="-3730"/>
                  <a:lumOff val="2799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 3"/>
              <p:cNvSpPr/>
              <p:nvPr/>
            </p:nvSpPr>
            <p:spPr>
              <a:xfrm rot="2281184">
                <a:off x="421492" y="1952110"/>
                <a:ext cx="2315030" cy="2315030"/>
              </a:xfrm>
              <a:prstGeom prst="leftCircularArrow">
                <a:avLst>
                  <a:gd name="adj1" fmla="val 6452"/>
                  <a:gd name="adj2" fmla="val 429999"/>
                  <a:gd name="adj3" fmla="val 10489124"/>
                  <a:gd name="adj4" fmla="val 17455918"/>
                  <a:gd name="adj5" fmla="val 7527"/>
                </a:avLst>
              </a:prstGeom>
              <a:grpFill/>
            </p:spPr>
            <p:style>
              <a:lnRef idx="0">
                <a:schemeClr val="accent5">
                  <a:shade val="90000"/>
                  <a:hueOff val="177218"/>
                  <a:satOff val="-4428"/>
                  <a:lumOff val="21188"/>
                  <a:alphaOff val="0"/>
                </a:schemeClr>
              </a:lnRef>
              <a:fillRef idx="3">
                <a:schemeClr val="accent5">
                  <a:shade val="90000"/>
                  <a:hueOff val="177218"/>
                  <a:satOff val="-4428"/>
                  <a:lumOff val="21188"/>
                  <a:alphaOff val="0"/>
                </a:schemeClr>
              </a:fillRef>
              <a:effectRef idx="2">
                <a:schemeClr val="accent5">
                  <a:shade val="90000"/>
                  <a:hueOff val="177218"/>
                  <a:satOff val="-4428"/>
                  <a:lumOff val="2118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34" name="Group 18"/>
            <p:cNvGrpSpPr/>
            <p:nvPr/>
          </p:nvGrpSpPr>
          <p:grpSpPr>
            <a:xfrm>
              <a:off x="4067944" y="1916832"/>
              <a:ext cx="2315030" cy="2315030"/>
              <a:chOff x="421492" y="1952110"/>
              <a:chExt cx="2315030" cy="2315030"/>
            </a:xfrm>
            <a:grpFill/>
          </p:grpSpPr>
          <p:sp>
            <p:nvSpPr>
              <p:cNvPr id="42" name=" 3"/>
              <p:cNvSpPr/>
              <p:nvPr/>
            </p:nvSpPr>
            <p:spPr>
              <a:xfrm>
                <a:off x="683568" y="2420888"/>
                <a:ext cx="1810385" cy="1810386"/>
              </a:xfrm>
              <a:prstGeom prst="gear6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shade val="50000"/>
                  <a:hueOff val="168648"/>
                  <a:satOff val="-3730"/>
                  <a:lumOff val="27991"/>
                  <a:alphaOff val="0"/>
                </a:schemeClr>
              </a:fillRef>
              <a:effectRef idx="2">
                <a:schemeClr val="accent5">
                  <a:shade val="50000"/>
                  <a:hueOff val="168648"/>
                  <a:satOff val="-3730"/>
                  <a:lumOff val="2799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 3"/>
              <p:cNvSpPr/>
              <p:nvPr/>
            </p:nvSpPr>
            <p:spPr>
              <a:xfrm rot="2281184">
                <a:off x="421492" y="1952110"/>
                <a:ext cx="2315030" cy="2315030"/>
              </a:xfrm>
              <a:prstGeom prst="leftCircularArrow">
                <a:avLst>
                  <a:gd name="adj1" fmla="val 6452"/>
                  <a:gd name="adj2" fmla="val 429999"/>
                  <a:gd name="adj3" fmla="val 10489124"/>
                  <a:gd name="adj4" fmla="val 17455918"/>
                  <a:gd name="adj5" fmla="val 7527"/>
                </a:avLst>
              </a:prstGeom>
              <a:grpFill/>
            </p:spPr>
            <p:style>
              <a:lnRef idx="0">
                <a:schemeClr val="accent5">
                  <a:shade val="90000"/>
                  <a:hueOff val="177218"/>
                  <a:satOff val="-4428"/>
                  <a:lumOff val="21188"/>
                  <a:alphaOff val="0"/>
                </a:schemeClr>
              </a:lnRef>
              <a:fillRef idx="3">
                <a:schemeClr val="accent5">
                  <a:shade val="90000"/>
                  <a:hueOff val="177218"/>
                  <a:satOff val="-4428"/>
                  <a:lumOff val="21188"/>
                  <a:alphaOff val="0"/>
                </a:schemeClr>
              </a:fillRef>
              <a:effectRef idx="2">
                <a:schemeClr val="accent5">
                  <a:shade val="90000"/>
                  <a:hueOff val="177218"/>
                  <a:satOff val="-4428"/>
                  <a:lumOff val="2118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35" name="Group 23"/>
            <p:cNvGrpSpPr/>
            <p:nvPr/>
          </p:nvGrpSpPr>
          <p:grpSpPr>
            <a:xfrm flipV="1">
              <a:off x="5940152" y="2348880"/>
              <a:ext cx="2315030" cy="2315030"/>
              <a:chOff x="421492" y="1952110"/>
              <a:chExt cx="2315030" cy="2315030"/>
            </a:xfrm>
            <a:grpFill/>
          </p:grpSpPr>
          <p:sp>
            <p:nvSpPr>
              <p:cNvPr id="38" name=" 3"/>
              <p:cNvSpPr/>
              <p:nvPr/>
            </p:nvSpPr>
            <p:spPr>
              <a:xfrm>
                <a:off x="683568" y="2420888"/>
                <a:ext cx="1810385" cy="1810386"/>
              </a:xfrm>
              <a:prstGeom prst="gear6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shade val="50000"/>
                  <a:hueOff val="168648"/>
                  <a:satOff val="-3730"/>
                  <a:lumOff val="27991"/>
                  <a:alphaOff val="0"/>
                </a:schemeClr>
              </a:fillRef>
              <a:effectRef idx="2">
                <a:schemeClr val="accent5">
                  <a:shade val="50000"/>
                  <a:hueOff val="168648"/>
                  <a:satOff val="-3730"/>
                  <a:lumOff val="2799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 3"/>
              <p:cNvSpPr/>
              <p:nvPr/>
            </p:nvSpPr>
            <p:spPr>
              <a:xfrm rot="2281184">
                <a:off x="421492" y="1952110"/>
                <a:ext cx="2315030" cy="2315030"/>
              </a:xfrm>
              <a:prstGeom prst="leftCircularArrow">
                <a:avLst>
                  <a:gd name="adj1" fmla="val 6452"/>
                  <a:gd name="adj2" fmla="val 429999"/>
                  <a:gd name="adj3" fmla="val 10489124"/>
                  <a:gd name="adj4" fmla="val 17455918"/>
                  <a:gd name="adj5" fmla="val 7527"/>
                </a:avLst>
              </a:prstGeom>
              <a:grpFill/>
            </p:spPr>
            <p:style>
              <a:lnRef idx="0">
                <a:schemeClr val="accent5">
                  <a:shade val="90000"/>
                  <a:hueOff val="177218"/>
                  <a:satOff val="-4428"/>
                  <a:lumOff val="21188"/>
                  <a:alphaOff val="0"/>
                </a:schemeClr>
              </a:lnRef>
              <a:fillRef idx="3">
                <a:schemeClr val="accent5">
                  <a:shade val="90000"/>
                  <a:hueOff val="177218"/>
                  <a:satOff val="-4428"/>
                  <a:lumOff val="21188"/>
                  <a:alphaOff val="0"/>
                </a:schemeClr>
              </a:fillRef>
              <a:effectRef idx="2">
                <a:schemeClr val="accent5">
                  <a:shade val="90000"/>
                  <a:hueOff val="177218"/>
                  <a:satOff val="-4428"/>
                  <a:lumOff val="21188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sp>
        <p:nvSpPr>
          <p:cNvPr id="52" name=" 4"/>
          <p:cNvSpPr/>
          <p:nvPr/>
        </p:nvSpPr>
        <p:spPr>
          <a:xfrm>
            <a:off x="2483768" y="2204864"/>
            <a:ext cx="1224136" cy="7259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dirty="0"/>
              <a:t>Εξεύρεση νέων τρόπων/ μεθόδων προώθησης προϊόντων</a:t>
            </a:r>
            <a:br>
              <a:rPr lang="el-GR" sz="1200" dirty="0"/>
            </a:br>
            <a:r>
              <a:rPr lang="el-GR" sz="1200" b="1" dirty="0"/>
              <a:t>17%</a:t>
            </a:r>
            <a:r>
              <a:rPr lang="el-GR" sz="1200" b="1" kern="1200" dirty="0"/>
              <a:t> </a:t>
            </a:r>
          </a:p>
        </p:txBody>
      </p:sp>
      <p:sp>
        <p:nvSpPr>
          <p:cNvPr id="53" name=" 4"/>
          <p:cNvSpPr/>
          <p:nvPr/>
        </p:nvSpPr>
        <p:spPr>
          <a:xfrm>
            <a:off x="4067944" y="2204864"/>
            <a:ext cx="1152128" cy="7259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/>
            <a:r>
              <a:rPr lang="el-GR" sz="1200" dirty="0"/>
              <a:t>Μηχανοργάνωση</a:t>
            </a:r>
          </a:p>
          <a:p>
            <a:pPr lvl="0"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b="1" dirty="0"/>
              <a:t>14%</a:t>
            </a:r>
            <a:r>
              <a:rPr lang="el-GR" sz="1200" b="1" kern="1200" dirty="0"/>
              <a:t> </a:t>
            </a:r>
          </a:p>
        </p:txBody>
      </p:sp>
      <p:sp>
        <p:nvSpPr>
          <p:cNvPr id="54" name=" 4"/>
          <p:cNvSpPr/>
          <p:nvPr/>
        </p:nvSpPr>
        <p:spPr>
          <a:xfrm>
            <a:off x="5796136" y="2204864"/>
            <a:ext cx="1152128" cy="7259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/>
            <a:r>
              <a:rPr lang="el-GR" sz="1200" dirty="0"/>
              <a:t>Πρόσληψη εξειδικευμένου προσωπικού</a:t>
            </a:r>
          </a:p>
          <a:p>
            <a:pPr lvl="0" algn="ctr"/>
            <a:r>
              <a:rPr lang="el-GR" sz="1200" b="1" dirty="0"/>
              <a:t>11%</a:t>
            </a:r>
            <a:r>
              <a:rPr lang="el-GR" sz="1200" b="1" kern="1200" dirty="0"/>
              <a:t> </a:t>
            </a:r>
          </a:p>
        </p:txBody>
      </p:sp>
      <p:sp>
        <p:nvSpPr>
          <p:cNvPr id="55" name=" 4"/>
          <p:cNvSpPr/>
          <p:nvPr/>
        </p:nvSpPr>
        <p:spPr>
          <a:xfrm>
            <a:off x="2987824" y="4509120"/>
            <a:ext cx="1152128" cy="7259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dirty="0"/>
              <a:t>Εξεύρεση κεφαλαίων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/>
              <a:t>8%</a:t>
            </a:r>
            <a:r>
              <a:rPr lang="el-GR" sz="1100" b="1" kern="1200" dirty="0"/>
              <a:t> </a:t>
            </a:r>
          </a:p>
        </p:txBody>
      </p:sp>
      <p:sp>
        <p:nvSpPr>
          <p:cNvPr id="56" name=" 4"/>
          <p:cNvSpPr/>
          <p:nvPr/>
        </p:nvSpPr>
        <p:spPr>
          <a:xfrm>
            <a:off x="4499992" y="4575294"/>
            <a:ext cx="1152128" cy="7259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/>
            <a:r>
              <a:rPr lang="el-GR" sz="1100" dirty="0"/>
              <a:t>Αξιοποίηση Ευρωπαϊκών κονδυλίων </a:t>
            </a:r>
          </a:p>
          <a:p>
            <a:pPr lvl="0"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/>
              <a:t>7%</a:t>
            </a:r>
            <a:r>
              <a:rPr lang="el-GR" sz="1100" b="1" kern="1200" dirty="0"/>
              <a:t> </a:t>
            </a:r>
          </a:p>
        </p:txBody>
      </p:sp>
      <p:sp>
        <p:nvSpPr>
          <p:cNvPr id="57" name=" 4"/>
          <p:cNvSpPr/>
          <p:nvPr/>
        </p:nvSpPr>
        <p:spPr>
          <a:xfrm>
            <a:off x="5940152" y="4581128"/>
            <a:ext cx="1152128" cy="7259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/>
            <a:r>
              <a:rPr lang="el-GR" sz="1100" dirty="0"/>
              <a:t>Συνεργασία με άλλες</a:t>
            </a:r>
            <a:br>
              <a:rPr lang="el-GR" sz="1100" dirty="0"/>
            </a:br>
            <a:r>
              <a:rPr lang="el-GR" sz="1100" dirty="0"/>
              <a:t> επιχειρήσεις </a:t>
            </a:r>
          </a:p>
          <a:p>
            <a:pPr lvl="0"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/>
              <a:t>7%</a:t>
            </a:r>
            <a:r>
              <a:rPr lang="el-GR" sz="1100" b="1" kern="1200" dirty="0"/>
              <a:t> </a:t>
            </a:r>
          </a:p>
        </p:txBody>
      </p:sp>
      <p:sp>
        <p:nvSpPr>
          <p:cNvPr id="58" name=" 4"/>
          <p:cNvSpPr/>
          <p:nvPr/>
        </p:nvSpPr>
        <p:spPr>
          <a:xfrm>
            <a:off x="7452320" y="4509120"/>
            <a:ext cx="1152128" cy="7259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/>
            <a:r>
              <a:rPr lang="el-GR" sz="1100" dirty="0"/>
              <a:t>Αλλαγή οργανωτικής </a:t>
            </a:r>
          </a:p>
          <a:p>
            <a:pPr lvl="0" algn="ctr"/>
            <a:r>
              <a:rPr lang="el-GR" sz="1100" dirty="0"/>
              <a:t>δομής </a:t>
            </a:r>
          </a:p>
          <a:p>
            <a:pPr lvl="0"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b="1" dirty="0"/>
              <a:t>7%</a:t>
            </a:r>
            <a:r>
              <a:rPr lang="el-GR" sz="1100" b="1" kern="1200" dirty="0"/>
              <a:t> </a:t>
            </a:r>
            <a:endParaRPr lang="el-GR" sz="1200" b="1" kern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35496" y="6551766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(Βάση: Σύνολο δείγματος)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020272" y="1484784"/>
            <a:ext cx="1772393" cy="1680220"/>
            <a:chOff x="468261" y="1916132"/>
            <a:chExt cx="2175610" cy="2315141"/>
          </a:xfrm>
          <a:solidFill>
            <a:schemeClr val="accent2">
              <a:lumMod val="75000"/>
            </a:schemeClr>
          </a:solidFill>
        </p:grpSpPr>
        <p:sp>
          <p:nvSpPr>
            <p:cNvPr id="44" name=" 3"/>
            <p:cNvSpPr/>
            <p:nvPr/>
          </p:nvSpPr>
          <p:spPr>
            <a:xfrm>
              <a:off x="683568" y="2420888"/>
              <a:ext cx="1810385" cy="1810385"/>
            </a:xfrm>
            <a:prstGeom prst="gear6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168648"/>
                <a:satOff val="-3730"/>
                <a:lumOff val="27991"/>
                <a:alphaOff val="0"/>
              </a:schemeClr>
            </a:fillRef>
            <a:effectRef idx="2">
              <a:schemeClr val="accent5">
                <a:shade val="50000"/>
                <a:hueOff val="168648"/>
                <a:satOff val="-3730"/>
                <a:lumOff val="2799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 3"/>
            <p:cNvSpPr/>
            <p:nvPr/>
          </p:nvSpPr>
          <p:spPr>
            <a:xfrm rot="2281184">
              <a:off x="468261" y="1916132"/>
              <a:ext cx="2175610" cy="2197999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7874123"/>
                <a:gd name="adj5" fmla="val 7527"/>
              </a:avLst>
            </a:prstGeom>
            <a:grpFill/>
          </p:spPr>
          <p:style>
            <a:lnRef idx="0">
              <a:schemeClr val="accent5">
                <a:shade val="90000"/>
                <a:hueOff val="177218"/>
                <a:satOff val="-4428"/>
                <a:lumOff val="21188"/>
                <a:alphaOff val="0"/>
              </a:schemeClr>
            </a:lnRef>
            <a:fillRef idx="3">
              <a:schemeClr val="accent5">
                <a:shade val="90000"/>
                <a:hueOff val="177218"/>
                <a:satOff val="-4428"/>
                <a:lumOff val="21188"/>
                <a:alphaOff val="0"/>
              </a:schemeClr>
            </a:fillRef>
            <a:effectRef idx="2">
              <a:schemeClr val="accent5">
                <a:shade val="90000"/>
                <a:hueOff val="177218"/>
                <a:satOff val="-4428"/>
                <a:lumOff val="21188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60" name=" 4"/>
          <p:cNvSpPr/>
          <p:nvPr/>
        </p:nvSpPr>
        <p:spPr>
          <a:xfrm>
            <a:off x="7380312" y="2132856"/>
            <a:ext cx="1152128" cy="7259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dirty="0"/>
              <a:t>Εισαγωγή συστημάτων μέτρησης/ παρακολούθησης </a:t>
            </a:r>
            <a:r>
              <a:rPr lang="el-GR" sz="1100" b="1" dirty="0"/>
              <a:t>11%</a:t>
            </a:r>
            <a:r>
              <a:rPr lang="el-GR" sz="1100" b="1" kern="1200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l-GR" sz="2200" b="1" dirty="0" smtClean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Διακύμανση </a:t>
            </a:r>
            <a:r>
              <a:rPr lang="el-GR" sz="2200" b="1" u="sng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Κύκλου Εργασιών</a:t>
            </a:r>
            <a:r>
              <a:rPr lang="el-GR" sz="2200" b="1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της επιχείρησης κατά το τελευταίο εξάμηνο</a:t>
            </a:r>
            <a: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683568" y="991761"/>
            <a:ext cx="864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l-GR" sz="1200" b="1" dirty="0">
                <a:latin typeface="Trebuchet MS" pitchFamily="34" charset="0"/>
              </a:rPr>
              <a:t>20</a:t>
            </a:r>
            <a:r>
              <a:rPr lang="en-GB" sz="1200" b="1" dirty="0">
                <a:latin typeface="Trebuchet MS" pitchFamily="34" charset="0"/>
              </a:rPr>
              <a:t>2</a:t>
            </a:r>
            <a:r>
              <a:rPr lang="el-GR" sz="1200" b="1" dirty="0">
                <a:latin typeface="Trebuchet MS" pitchFamily="34" charset="0"/>
              </a:rPr>
              <a:t>2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="" xmlns:p14="http://schemas.microsoft.com/office/powerpoint/2010/main" val="1675526024"/>
              </p:ext>
            </p:extLst>
          </p:nvPr>
        </p:nvGraphicFramePr>
        <p:xfrm>
          <a:off x="611560" y="1268760"/>
          <a:ext cx="8336537" cy="482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496" y="6551766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(Βάση: Σύνολο δείγματος)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p14="http://schemas.microsoft.com/office/powerpoint/2010/main" val="3046292635"/>
              </p:ext>
            </p:extLst>
          </p:nvPr>
        </p:nvGraphicFramePr>
        <p:xfrm>
          <a:off x="179512" y="1268760"/>
          <a:ext cx="203988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l-GR" sz="2200" b="1" dirty="0" smtClean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Διακύμανση </a:t>
            </a:r>
            <a:r>
              <a:rPr lang="el-GR" sz="2200" b="1" u="sng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Κερδοφορίας</a:t>
            </a:r>
            <a:r>
              <a:rPr lang="el-GR" sz="22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200" b="1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της επιχείρησης κατά το τελευταίο εξάμηνο</a:t>
            </a:r>
            <a: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683568" y="991761"/>
            <a:ext cx="864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l-GR" sz="1200" b="1" dirty="0">
                <a:latin typeface="Trebuchet MS" pitchFamily="34" charset="0"/>
              </a:rPr>
              <a:t>20</a:t>
            </a:r>
            <a:r>
              <a:rPr lang="en-GB" sz="1200" b="1" dirty="0">
                <a:latin typeface="Trebuchet MS" pitchFamily="34" charset="0"/>
              </a:rPr>
              <a:t>2</a:t>
            </a:r>
            <a:r>
              <a:rPr lang="el-GR" sz="1200" b="1" dirty="0">
                <a:latin typeface="Trebuchet MS" pitchFamily="34" charset="0"/>
              </a:rPr>
              <a:t>2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="" xmlns:p14="http://schemas.microsoft.com/office/powerpoint/2010/main" val="2892853535"/>
              </p:ext>
            </p:extLst>
          </p:nvPr>
        </p:nvGraphicFramePr>
        <p:xfrm>
          <a:off x="143000" y="1340768"/>
          <a:ext cx="9001000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496" y="6551766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(Βάση: Σύνολο δείγματος)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p14="http://schemas.microsoft.com/office/powerpoint/2010/main" val="3046292635"/>
              </p:ext>
            </p:extLst>
          </p:nvPr>
        </p:nvGraphicFramePr>
        <p:xfrm>
          <a:off x="179512" y="1268760"/>
          <a:ext cx="203988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l-GR" sz="2200" b="1" dirty="0" smtClean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Διακύμανση </a:t>
            </a:r>
            <a:r>
              <a:rPr lang="el-GR" sz="2200" b="1" u="sng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Κόστους εργατικού δυναμικού</a:t>
            </a:r>
            <a:r>
              <a:rPr lang="el-GR" sz="2200" b="1" dirty="0">
                <a:solidFill>
                  <a:srgbClr val="002B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της επιχείρησης κατά το τελευταίο εξάμηνο</a:t>
            </a:r>
            <a: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el-GR" b="1" dirty="0">
                <a:solidFill>
                  <a:srgbClr val="163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683568" y="991761"/>
            <a:ext cx="864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l-GR" sz="1200" b="1" dirty="0">
                <a:latin typeface="Trebuchet MS" pitchFamily="34" charset="0"/>
              </a:rPr>
              <a:t>20</a:t>
            </a:r>
            <a:r>
              <a:rPr lang="en-GB" sz="1200" b="1" dirty="0">
                <a:latin typeface="Trebuchet MS" pitchFamily="34" charset="0"/>
              </a:rPr>
              <a:t>2</a:t>
            </a:r>
            <a:r>
              <a:rPr lang="el-GR" sz="1200" b="1" dirty="0">
                <a:latin typeface="Trebuchet MS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6551766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(Βάση: Σύνολο δείγματος)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="" xmlns:p14="http://schemas.microsoft.com/office/powerpoint/2010/main" val="499925336"/>
              </p:ext>
            </p:extLst>
          </p:nvPr>
        </p:nvGraphicFramePr>
        <p:xfrm>
          <a:off x="-108520" y="1268760"/>
          <a:ext cx="9252520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p14="http://schemas.microsoft.com/office/powerpoint/2010/main" val="3046292635"/>
              </p:ext>
            </p:extLst>
          </p:nvPr>
        </p:nvGraphicFramePr>
        <p:xfrm>
          <a:off x="179512" y="1268760"/>
          <a:ext cx="203988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7992</TotalTime>
  <Words>708</Words>
  <Application>Microsoft Office PowerPoint</Application>
  <PresentationFormat>On-screen Show (4:3)</PresentationFormat>
  <Paragraphs>159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Διακύμανση Κύκλου Εργασιών της επιχείρησης κατά το τελευταίο εξάμηνο </vt:lpstr>
      <vt:lpstr>Διακύμανση Κερδοφορίας της επιχείρησης κατά το τελευταίο εξάμηνο </vt:lpstr>
      <vt:lpstr>Διακύμανση Κόστους εργατικού δυναμικού της επιχείρησης κατά το τελευταίο εξάμηνο </vt:lpstr>
      <vt:lpstr>Διακύμανση Κόστους αγορών πρώτων υλών της επιχείρησης κατά το τελευταίο εξάμηνο </vt:lpstr>
      <vt:lpstr>Διακύμανση Κόστους χρηματοδότησης της επιχείρησης κατά το τελευταίο εξάμηνο </vt:lpstr>
      <vt:lpstr>Διακύμανση Εισπράξεων/ Ρευστότητας επιχείρησης  της επιχείρησης κατά το τελευταίο εξάμηνο </vt:lpstr>
      <vt:lpstr>Διακύμανση Επενδύσεων  της επιχείρησης κατά το τελευταίο εξάμηνο </vt:lpstr>
      <vt:lpstr>Διαφοροποίηση Οικονομικών δεικτών της επιχείρησης κατά το τελευταίο εξάμηνο </vt:lpstr>
      <vt:lpstr>Διαφοροποίηση Κόστους Ενέργειας της επιχείρησης κατά το τελευταίο εξάμηνο </vt:lpstr>
      <vt:lpstr>Διακύμανση Κύκλου Εργασιών της επιχείρησης κατά το τελευταίο εξάμηνο </vt:lpstr>
      <vt:lpstr>Slide 17</vt:lpstr>
      <vt:lpstr>Slide 18</vt:lpstr>
      <vt:lpstr>Slide 19</vt:lpstr>
      <vt:lpstr>Στρατηγικές Επιλογές για τον επόμενο εξάμηνο</vt:lpstr>
      <vt:lpstr>Slide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Angela Pitiri</dc:creator>
  <cp:lastModifiedBy>Angela Pitiri</cp:lastModifiedBy>
  <cp:revision>692</cp:revision>
  <dcterms:created xsi:type="dcterms:W3CDTF">2022-06-30T08:39:27Z</dcterms:created>
  <dcterms:modified xsi:type="dcterms:W3CDTF">2022-09-21T11:31:57Z</dcterms:modified>
</cp:coreProperties>
</file>