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281" r:id="rId2"/>
    <p:sldId id="273" r:id="rId3"/>
    <p:sldId id="338" r:id="rId4"/>
    <p:sldId id="339" r:id="rId5"/>
    <p:sldId id="263" r:id="rId6"/>
    <p:sldId id="266" r:id="rId7"/>
    <p:sldId id="341" r:id="rId8"/>
    <p:sldId id="342" r:id="rId9"/>
    <p:sldId id="343" r:id="rId10"/>
    <p:sldId id="272" r:id="rId11"/>
    <p:sldId id="271" r:id="rId12"/>
    <p:sldId id="345" r:id="rId13"/>
    <p:sldId id="328" r:id="rId14"/>
    <p:sldId id="309" r:id="rId15"/>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mouela Katsi" initials="EK" lastIdx="1" clrIdx="0">
    <p:extLst>
      <p:ext uri="{19B8F6BF-5375-455C-9EA6-DF929625EA0E}">
        <p15:presenceInfo xmlns:p15="http://schemas.microsoft.com/office/powerpoint/2012/main" userId="S-1-5-21-3466503211-167815060-4279704636-39466" providerId="AD"/>
      </p:ext>
    </p:extLst>
  </p:cmAuthor>
  <p:cmAuthor id="2" name="CP" initials="PC" lastIdx="1" clrIdx="1">
    <p:extLst>
      <p:ext uri="{19B8F6BF-5375-455C-9EA6-DF929625EA0E}">
        <p15:presenceInfo xmlns:p15="http://schemas.microsoft.com/office/powerpoint/2012/main" userId="C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479"/>
    <a:srgbClr val="007D7A"/>
    <a:srgbClr val="5B8C93"/>
    <a:srgbClr val="003399"/>
    <a:srgbClr val="0000CC"/>
    <a:srgbClr val="6600FF"/>
    <a:srgbClr val="006666"/>
    <a:srgbClr val="B4C6CC"/>
    <a:srgbClr val="6A9BA2"/>
    <a:srgbClr val="4C7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68187" autoAdjust="0"/>
  </p:normalViewPr>
  <p:slideViewPr>
    <p:cSldViewPr snapToGrid="0">
      <p:cViewPr varScale="1">
        <p:scale>
          <a:sx n="39" d="100"/>
          <a:sy n="39" d="100"/>
        </p:scale>
        <p:origin x="1734"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75341BF8-2A6B-4098-B818-D9F14C8FF7C2}" type="datetimeFigureOut">
              <a:rPr lang="el-GR" smtClean="0"/>
              <a:t>15/4/2022</a:t>
            </a:fld>
            <a:endParaRPr lang="el-GR"/>
          </a:p>
        </p:txBody>
      </p:sp>
      <p:sp>
        <p:nvSpPr>
          <p:cNvPr id="4" name="Footer Placeholder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64506696-E815-4CA0-BC1C-27A63455AC02}" type="slidenum">
              <a:rPr lang="el-GR" smtClean="0"/>
              <a:t>‹#›</a:t>
            </a:fld>
            <a:endParaRPr lang="el-GR"/>
          </a:p>
        </p:txBody>
      </p:sp>
    </p:spTree>
    <p:extLst>
      <p:ext uri="{BB962C8B-B14F-4D97-AF65-F5344CB8AC3E}">
        <p14:creationId xmlns:p14="http://schemas.microsoft.com/office/powerpoint/2010/main" val="3301141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0488" y="744538"/>
            <a:ext cx="6616700" cy="3722687"/>
          </a:xfrm>
          <a:prstGeom prst="rect">
            <a:avLst/>
          </a:prstGeom>
        </p:spPr>
        <p:txBody>
          <a:bodyPr/>
          <a:lstStyle/>
          <a:p>
            <a:endParaRPr/>
          </a:p>
        </p:txBody>
      </p:sp>
      <p:sp>
        <p:nvSpPr>
          <p:cNvPr id="117" name="Shape 117"/>
          <p:cNvSpPr>
            <a:spLocks noGrp="1"/>
          </p:cNvSpPr>
          <p:nvPr>
            <p:ph type="body" sz="quarter" idx="1"/>
          </p:nvPr>
        </p:nvSpPr>
        <p:spPr>
          <a:xfrm>
            <a:off x="906357" y="4715908"/>
            <a:ext cx="4984962" cy="4467701"/>
          </a:xfrm>
          <a:prstGeom prst="rect">
            <a:avLst/>
          </a:prstGeom>
        </p:spPr>
        <p:txBody>
          <a:bodyPr/>
          <a:lstStyle/>
          <a:p>
            <a:endParaRPr/>
          </a:p>
        </p:txBody>
      </p:sp>
    </p:spTree>
    <p:extLst>
      <p:ext uri="{BB962C8B-B14F-4D97-AF65-F5344CB8AC3E}">
        <p14:creationId xmlns:p14="http://schemas.microsoft.com/office/powerpoint/2010/main" val="1410984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l-GR" sz="14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269268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0752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CY" b="1" dirty="0"/>
          </a:p>
        </p:txBody>
      </p:sp>
    </p:spTree>
    <p:extLst>
      <p:ext uri="{BB962C8B-B14F-4D97-AF65-F5344CB8AC3E}">
        <p14:creationId xmlns:p14="http://schemas.microsoft.com/office/powerpoint/2010/main" val="385796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CY" dirty="0"/>
          </a:p>
        </p:txBody>
      </p:sp>
    </p:spTree>
    <p:extLst>
      <p:ext uri="{BB962C8B-B14F-4D97-AF65-F5344CB8AC3E}">
        <p14:creationId xmlns:p14="http://schemas.microsoft.com/office/powerpoint/2010/main" val="354740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274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CY" dirty="0"/>
          </a:p>
        </p:txBody>
      </p:sp>
    </p:spTree>
    <p:extLst>
      <p:ext uri="{BB962C8B-B14F-4D97-AF65-F5344CB8AC3E}">
        <p14:creationId xmlns:p14="http://schemas.microsoft.com/office/powerpoint/2010/main" val="1395146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CY" dirty="0"/>
          </a:p>
        </p:txBody>
      </p:sp>
    </p:spTree>
    <p:extLst>
      <p:ext uri="{BB962C8B-B14F-4D97-AF65-F5344CB8AC3E}">
        <p14:creationId xmlns:p14="http://schemas.microsoft.com/office/powerpoint/2010/main" val="3081042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1864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012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0468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058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9490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ransition spd="med"/>
  <p:hf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26D8B6-F936-4C29-91FA-31A9DDBC3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6788"/>
            <a:ext cx="24384000" cy="16239744"/>
          </a:xfrm>
          <a:prstGeom prst="rect">
            <a:avLst/>
          </a:prstGeom>
        </p:spPr>
      </p:pic>
      <p:sp>
        <p:nvSpPr>
          <p:cNvPr id="121" name="Lorem ipsum dolor sit amet, consec etur adip iscin elit. Suspe disse place rat, felis in biben dum trist ique."/>
          <p:cNvSpPr txBox="1">
            <a:spLocks noGrp="1"/>
          </p:cNvSpPr>
          <p:nvPr>
            <p:ph type="subTitle" sz="quarter" idx="1"/>
          </p:nvPr>
        </p:nvSpPr>
        <p:spPr>
          <a:xfrm>
            <a:off x="2879800" y="4563428"/>
            <a:ext cx="13455832" cy="3818238"/>
          </a:xfrm>
          <a:prstGeom prst="rect">
            <a:avLst/>
          </a:prstGeom>
        </p:spPr>
        <p:txBody>
          <a:bodyPr>
            <a:normAutofit/>
          </a:bodyPr>
          <a:lstStyle>
            <a:lvl1pPr algn="l" defTabSz="817244">
              <a:defRPr sz="5445">
                <a:solidFill>
                  <a:srgbClr val="FFFFFF"/>
                </a:solidFill>
                <a:latin typeface="Arial"/>
                <a:ea typeface="Arial"/>
                <a:cs typeface="Arial"/>
                <a:sym typeface="Arial"/>
              </a:defRPr>
            </a:lvl1pPr>
          </a:lstStyle>
          <a:p>
            <a:pPr marL="457200" indent="-457200">
              <a:buFont typeface="Wingdings" panose="05000000000000000000" pitchFamily="2" charset="2"/>
              <a:buChar char="v"/>
              <a:defRPr/>
            </a:pPr>
            <a:r>
              <a:rPr lang="el-GR" sz="3500" b="1" dirty="0">
                <a:solidFill>
                  <a:schemeClr val="tx1"/>
                </a:solidFill>
                <a:latin typeface="Arial" panose="020B0604020202020204" pitchFamily="34" charset="0"/>
                <a:cs typeface="Times New Roman" panose="02020603050405020304" pitchFamily="18" charset="0"/>
              </a:rPr>
              <a:t>Το Υπουργείο Ενέργειας, Εμπορίου και Βιομηχανίας στηρίζει εμπράκτως την ενσωμάτωση των επιχειρήσεων στην προσπάθεια για ψηφιακή μετάβαση. </a:t>
            </a:r>
          </a:p>
          <a:p>
            <a:pPr marL="457200" indent="-457200">
              <a:buFont typeface="Wingdings" panose="05000000000000000000" pitchFamily="2" charset="2"/>
              <a:buChar char="v"/>
              <a:defRPr/>
            </a:pPr>
            <a:endParaRPr lang="el-GR" sz="3500" b="1" dirty="0">
              <a:solidFill>
                <a:schemeClr val="tx1"/>
              </a:solidFill>
              <a:latin typeface="Arial" panose="020B0604020202020204" pitchFamily="34" charset="0"/>
              <a:cs typeface="Times New Roman" panose="02020603050405020304" pitchFamily="18" charset="0"/>
            </a:endParaRPr>
          </a:p>
          <a:p>
            <a:pPr marL="457200" indent="-457200">
              <a:buFont typeface="Wingdings" panose="05000000000000000000" pitchFamily="2" charset="2"/>
              <a:buChar char="v"/>
              <a:defRPr/>
            </a:pPr>
            <a:r>
              <a:rPr lang="el-GR" sz="3500" b="1" dirty="0">
                <a:solidFill>
                  <a:schemeClr val="tx1"/>
                </a:solidFill>
                <a:latin typeface="Arial" panose="020B0604020202020204" pitchFamily="34" charset="0"/>
                <a:cs typeface="Times New Roman" panose="02020603050405020304" pitchFamily="18" charset="0"/>
              </a:rPr>
              <a:t>Τεράστια οφέλη από τον ψηφιακό μετασχηματισμό στην ανταγωνιστικότητα και ανθεκτικότητα των επιχειρήσεων.</a:t>
            </a:r>
            <a:endParaRPr lang="en-US" sz="8000" b="1" dirty="0">
              <a:solidFill>
                <a:schemeClr val="tx1"/>
              </a:solidFill>
              <a:latin typeface="Calibri" panose="020F0502020204030204" pitchFamily="34" charset="0"/>
              <a:cs typeface="Calibri" panose="020F0502020204030204" pitchFamily="34" charset="0"/>
            </a:endParaRPr>
          </a:p>
          <a:p>
            <a:pPr marL="0" indent="0">
              <a:spcBef>
                <a:spcPct val="0"/>
              </a:spcBef>
              <a:buNone/>
              <a:defRPr/>
            </a:pPr>
            <a:r>
              <a:rPr lang="en-US" sz="1200" b="1" dirty="0">
                <a:effectLst>
                  <a:outerShdw blurRad="38100" dist="38100" dir="2700000" algn="tl">
                    <a:srgbClr val="C0C0C0"/>
                  </a:outerShdw>
                </a:effectLst>
                <a:latin typeface="Calibri"/>
                <a:cs typeface="Arial" charset="0"/>
              </a:rPr>
              <a:t>      </a:t>
            </a:r>
            <a:endParaRPr lang="el-GR" sz="1200" b="1" dirty="0">
              <a:effectLst>
                <a:outerShdw blurRad="38100" dist="38100" dir="2700000" algn="tl">
                  <a:srgbClr val="C0C0C0"/>
                </a:outerShdw>
              </a:effectLst>
              <a:latin typeface="Calibri"/>
              <a:cs typeface="Arial" charset="0"/>
            </a:endParaRPr>
          </a:p>
          <a:p>
            <a:pPr algn="ctr"/>
            <a:endParaRPr lang="en-US" sz="2600" b="1" dirty="0">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n-CY"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EF6FE76-37F0-4E5B-BAE5-0A9CD6AE6BDD}"/>
              </a:ext>
            </a:extLst>
          </p:cNvPr>
          <p:cNvSpPr txBox="1"/>
          <p:nvPr/>
        </p:nvSpPr>
        <p:spPr>
          <a:xfrm>
            <a:off x="2879800" y="8959805"/>
            <a:ext cx="8746774" cy="2677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l-GR"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Παρουσίαση</a:t>
            </a:r>
          </a:p>
          <a:p>
            <a:pPr algn="l"/>
            <a:r>
              <a:rPr lang="el-GR" sz="2800" dirty="0">
                <a:solidFill>
                  <a:schemeClr val="tx1"/>
                </a:solidFill>
                <a:latin typeface="Arial" panose="020B0604020202020204" pitchFamily="34" charset="0"/>
                <a:cs typeface="Arial" panose="020B0604020202020204" pitchFamily="34" charset="0"/>
              </a:rPr>
              <a:t>Χρίστος Φωτιάδης, </a:t>
            </a:r>
          </a:p>
          <a:p>
            <a:pPr algn="l"/>
            <a:r>
              <a:rPr lang="el-GR" sz="2800" dirty="0">
                <a:solidFill>
                  <a:schemeClr val="tx1"/>
                </a:solidFill>
                <a:latin typeface="Arial" panose="020B0604020202020204" pitchFamily="34" charset="0"/>
                <a:cs typeface="Arial" panose="020B0604020202020204" pitchFamily="34" charset="0"/>
              </a:rPr>
              <a:t>Διευθυντής Υπηρεσίας Βιομηχανίας και Τεχνολογίας</a:t>
            </a:r>
          </a:p>
          <a:p>
            <a:pPr algn="l"/>
            <a:r>
              <a:rPr lang="el-GR" sz="2800">
                <a:solidFill>
                  <a:schemeClr val="tx1"/>
                </a:solidFill>
                <a:latin typeface="Arial" panose="020B0604020202020204" pitchFamily="34" charset="0"/>
                <a:cs typeface="Arial" panose="020B0604020202020204" pitchFamily="34" charset="0"/>
              </a:rPr>
              <a:t>ΟΕΒ 19/4/2022</a:t>
            </a:r>
            <a:endParaRPr lang="el-GR" sz="2800" dirty="0">
              <a:solidFill>
                <a:schemeClr val="tx1"/>
              </a:solidFill>
              <a:latin typeface="Arial" panose="020B0604020202020204" pitchFamily="34" charset="0"/>
              <a:cs typeface="Arial" panose="020B0604020202020204" pitchFamily="34" charset="0"/>
            </a:endParaRPr>
          </a:p>
          <a:p>
            <a:pPr algn="l"/>
            <a:endParaRPr lang="el-GR" sz="2800" dirty="0">
              <a:solidFill>
                <a:schemeClr val="bg1"/>
              </a:solidFill>
            </a:endParaRPr>
          </a:p>
        </p:txBody>
      </p:sp>
      <p:sp>
        <p:nvSpPr>
          <p:cNvPr id="2" name="Slide Number Placeholder 1">
            <a:extLst>
              <a:ext uri="{FF2B5EF4-FFF2-40B4-BE49-F238E27FC236}">
                <a16:creationId xmlns:a16="http://schemas.microsoft.com/office/drawing/2014/main" id="{CF595C46-D19C-40CE-97AB-B9BB019120BF}"/>
              </a:ext>
            </a:extLst>
          </p:cNvPr>
          <p:cNvSpPr>
            <a:spLocks noGrp="1"/>
          </p:cNvSpPr>
          <p:nvPr>
            <p:ph type="sldNum" sz="quarter" idx="2"/>
          </p:nvPr>
        </p:nvSpPr>
        <p:spPr>
          <a:xfrm>
            <a:off x="23930762" y="13089684"/>
            <a:ext cx="453238" cy="461059"/>
          </a:xfrm>
        </p:spPr>
        <p:txBody>
          <a:bodyPr/>
          <a:lstStyle/>
          <a:p>
            <a:fld id="{86CB4B4D-7CA3-9044-876B-883B54F8677D}" type="slidenum">
              <a:rPr lang="en-CY" smtClean="0"/>
              <a:t>1</a:t>
            </a:fld>
            <a:endParaRPr lang="en-CY" dirty="0"/>
          </a:p>
        </p:txBody>
      </p:sp>
      <p:pic>
        <p:nvPicPr>
          <p:cNvPr id="14" name="Picture 13">
            <a:extLst>
              <a:ext uri="{FF2B5EF4-FFF2-40B4-BE49-F238E27FC236}">
                <a16:creationId xmlns:a16="http://schemas.microsoft.com/office/drawing/2014/main" id="{D168824A-E680-4DC1-A6F4-6A7697889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2592" y="12831182"/>
            <a:ext cx="4043414" cy="884818"/>
          </a:xfrm>
          <a:prstGeom prst="rect">
            <a:avLst/>
          </a:prstGeom>
        </p:spPr>
      </p:pic>
      <p:sp>
        <p:nvSpPr>
          <p:cNvPr id="15" name="Lorem ipsum dolor sit amet, consec etur adip iscin elit. Suspe disse place rat, felis in biben dum trist ique.">
            <a:extLst>
              <a:ext uri="{FF2B5EF4-FFF2-40B4-BE49-F238E27FC236}">
                <a16:creationId xmlns:a16="http://schemas.microsoft.com/office/drawing/2014/main" id="{2EC917FB-4C40-4424-8E67-A5B6AB83F183}"/>
              </a:ext>
            </a:extLst>
          </p:cNvPr>
          <p:cNvSpPr txBox="1">
            <a:spLocks/>
          </p:cNvSpPr>
          <p:nvPr/>
        </p:nvSpPr>
        <p:spPr>
          <a:xfrm>
            <a:off x="2879800" y="984897"/>
            <a:ext cx="19052770" cy="2687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lnSpcReduction="10000"/>
          </a:bodyPr>
          <a:lstStyle>
            <a:lvl1pPr marL="0" marR="0" indent="0" algn="l" defTabSz="817244" latinLnBrk="0">
              <a:lnSpc>
                <a:spcPct val="100000"/>
              </a:lnSpc>
              <a:spcBef>
                <a:spcPts val="0"/>
              </a:spcBef>
              <a:spcAft>
                <a:spcPts val="0"/>
              </a:spcAft>
              <a:buClrTx/>
              <a:buSzTx/>
              <a:buFontTx/>
              <a:buNone/>
              <a:tabLst/>
              <a:defRPr sz="5445" b="0"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defRPr/>
            </a:pPr>
            <a:r>
              <a:rPr lang="el-GR" sz="6000" b="1" dirty="0">
                <a:solidFill>
                  <a:schemeClr val="tx1"/>
                </a:solidFill>
                <a:latin typeface="Arial" panose="020B0604020202020204" pitchFamily="34" charset="0"/>
                <a:cs typeface="Times New Roman" panose="02020603050405020304" pitchFamily="18" charset="0"/>
              </a:rPr>
              <a:t>Σχέδιο χορηγιών </a:t>
            </a:r>
          </a:p>
          <a:p>
            <a:pPr hangingPunct="1">
              <a:defRPr/>
            </a:pPr>
            <a:r>
              <a:rPr lang="el-GR" sz="6000" b="1" dirty="0">
                <a:solidFill>
                  <a:schemeClr val="tx1"/>
                </a:solidFill>
                <a:latin typeface="Arial" panose="020B0604020202020204" pitchFamily="34" charset="0"/>
                <a:cs typeface="Times New Roman" panose="02020603050405020304" pitchFamily="18" charset="0"/>
              </a:rPr>
              <a:t>για τη ψηφιακή αναβάθμιση </a:t>
            </a:r>
            <a:br>
              <a:rPr lang="el-GR" sz="6000" b="1" dirty="0">
                <a:solidFill>
                  <a:schemeClr val="tx1"/>
                </a:solidFill>
                <a:latin typeface="Arial" panose="020B0604020202020204" pitchFamily="34" charset="0"/>
                <a:cs typeface="Times New Roman" panose="02020603050405020304" pitchFamily="18" charset="0"/>
              </a:rPr>
            </a:br>
            <a:r>
              <a:rPr lang="el-GR" sz="6000" b="1" dirty="0">
                <a:solidFill>
                  <a:schemeClr val="tx1"/>
                </a:solidFill>
                <a:latin typeface="Arial" panose="020B0604020202020204" pitchFamily="34" charset="0"/>
                <a:cs typeface="Times New Roman" panose="02020603050405020304" pitchFamily="18" charset="0"/>
              </a:rPr>
              <a:t>των </a:t>
            </a:r>
            <a:r>
              <a:rPr lang="el-GR" sz="6000" b="1" dirty="0" err="1">
                <a:solidFill>
                  <a:schemeClr val="tx1"/>
                </a:solidFill>
                <a:latin typeface="Arial" panose="020B0604020202020204" pitchFamily="34" charset="0"/>
                <a:cs typeface="Times New Roman" panose="02020603050405020304" pitchFamily="18" charset="0"/>
              </a:rPr>
              <a:t>ΜμΕ</a:t>
            </a:r>
            <a:r>
              <a:rPr lang="el-GR" sz="6000" b="1" dirty="0">
                <a:solidFill>
                  <a:schemeClr val="tx1"/>
                </a:solidFill>
                <a:latin typeface="Arial" panose="020B0604020202020204" pitchFamily="34" charset="0"/>
                <a:cs typeface="Times New Roman" panose="02020603050405020304" pitchFamily="18" charset="0"/>
              </a:rPr>
              <a:t> επιχειρήσεων</a:t>
            </a:r>
            <a:r>
              <a:rPr lang="en-US" sz="1200" b="1" dirty="0">
                <a:effectLst>
                  <a:outerShdw blurRad="38100" dist="38100" dir="2700000" algn="tl">
                    <a:srgbClr val="C0C0C0"/>
                  </a:outerShdw>
                </a:effectLst>
                <a:latin typeface="Calibri"/>
                <a:cs typeface="Arial" charset="0"/>
              </a:rPr>
              <a:t>      </a:t>
            </a:r>
            <a:endParaRPr lang="el-GR" sz="1200" b="1" dirty="0">
              <a:effectLst>
                <a:outerShdw blurRad="38100" dist="38100" dir="2700000" algn="tl">
                  <a:srgbClr val="C0C0C0"/>
                </a:outerShdw>
              </a:effectLst>
              <a:latin typeface="Calibri"/>
              <a:cs typeface="Arial" charset="0"/>
            </a:endParaRPr>
          </a:p>
          <a:p>
            <a:pPr algn="ctr" hangingPunct="1"/>
            <a:endParaRPr lang="en-US" sz="2600" b="1" dirty="0">
              <a:latin typeface="Arial" panose="020B0604020202020204" pitchFamily="34" charset="0"/>
              <a:ea typeface="Times New Roman" panose="02020603050405020304" pitchFamily="18" charset="0"/>
              <a:cs typeface="Times New Roman" panose="02020603050405020304" pitchFamily="18" charset="0"/>
            </a:endParaRPr>
          </a:p>
          <a:p>
            <a:pPr algn="ctr" hangingPunct="1"/>
            <a:endParaRPr lang="en-CY" sz="18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16" name="Image" descr="Image">
            <a:extLst>
              <a:ext uri="{FF2B5EF4-FFF2-40B4-BE49-F238E27FC236}">
                <a16:creationId xmlns:a16="http://schemas.microsoft.com/office/drawing/2014/main" id="{520ABF4C-1BFC-426D-864B-AF40D196067D}"/>
              </a:ext>
            </a:extLst>
          </p:cNvPr>
          <p:cNvPicPr>
            <a:picLocks noChangeAspect="1"/>
          </p:cNvPicPr>
          <p:nvPr/>
        </p:nvPicPr>
        <p:blipFill>
          <a:blip r:embed="rId5"/>
          <a:stretch>
            <a:fillRect/>
          </a:stretch>
        </p:blipFill>
        <p:spPr>
          <a:xfrm>
            <a:off x="8891980" y="10891081"/>
            <a:ext cx="15700723" cy="3375050"/>
          </a:xfrm>
          <a:prstGeom prst="rect">
            <a:avLst/>
          </a:prstGeom>
          <a:ln w="12700">
            <a:miter lim="400000"/>
          </a:ln>
        </p:spPr>
      </p:pic>
      <p:pic>
        <p:nvPicPr>
          <p:cNvPr id="17" name="Picture 16" descr="Graphical user interface, text&#10;&#10;Description automatically generated">
            <a:extLst>
              <a:ext uri="{FF2B5EF4-FFF2-40B4-BE49-F238E27FC236}">
                <a16:creationId xmlns:a16="http://schemas.microsoft.com/office/drawing/2014/main" id="{F8B9926E-5616-478D-BD91-58946C61D8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45400" y="12572440"/>
            <a:ext cx="6035270" cy="1310516"/>
          </a:xfrm>
          <a:prstGeom prst="rect">
            <a:avLst/>
          </a:prstGeom>
        </p:spPr>
      </p:pic>
    </p:spTree>
    <p:extLst>
      <p:ext uri="{BB962C8B-B14F-4D97-AF65-F5344CB8AC3E}">
        <p14:creationId xmlns:p14="http://schemas.microsoft.com/office/powerpoint/2010/main" val="2961691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Lorem ipsum dolor sit amet, consec etur adip iscin elit. Suspe disse place rat, felis in biben dum trist ique, lectu magna fini bus dolor, ut sagit tis nibh lorem in massa. In eget purus et torto lobor tis auctor non ve."/>
          <p:cNvSpPr txBox="1"/>
          <p:nvPr/>
        </p:nvSpPr>
        <p:spPr>
          <a:xfrm>
            <a:off x="1300991" y="2517370"/>
            <a:ext cx="21089452" cy="1956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457200" indent="-457200">
              <a:buFont typeface="Wingdings" panose="05000000000000000000" pitchFamily="2" charset="2"/>
              <a:buChar char="v"/>
            </a:pPr>
            <a:r>
              <a:rPr lang="el-GR" sz="3200" dirty="0"/>
              <a:t>Ενίσχυση της ανταγωνιστικότητας της επιχείρησης και συνάφεια της προτεινόμενης επένδυσης με τους στόχους του Σχεδίου. Εξετάζεται κατά πόσο το προτεινόμενο έργο είναι σημαντικό για τη βιωσιμότητας της επιχείρησης, καθώς και κατά πόσο αναμένεται να αντιμετωπίσει τις ανάγκες και τα προβλήματα του τομέα στον οποίο εμπίπτει. </a:t>
            </a:r>
            <a:endParaRPr lang="en-US" sz="3200" dirty="0"/>
          </a:p>
        </p:txBody>
      </p:sp>
      <p:sp>
        <p:nvSpPr>
          <p:cNvPr id="276" name="Line"/>
          <p:cNvSpPr/>
          <p:nvPr/>
        </p:nvSpPr>
        <p:spPr>
          <a:xfrm>
            <a:off x="1301948" y="2330407"/>
            <a:ext cx="10461683" cy="16586"/>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77" name="HEADLINE"/>
          <p:cNvSpPr txBox="1"/>
          <p:nvPr/>
        </p:nvSpPr>
        <p:spPr>
          <a:xfrm>
            <a:off x="1300991" y="1216161"/>
            <a:ext cx="12810425"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r>
              <a:rPr lang="el-GR" sz="5400" dirty="0"/>
              <a:t>3. Βιωσιμότητα έργου</a:t>
            </a:r>
          </a:p>
        </p:txBody>
      </p:sp>
      <p:sp>
        <p:nvSpPr>
          <p:cNvPr id="21" name="Slide Number Placeholder 3">
            <a:extLst>
              <a:ext uri="{FF2B5EF4-FFF2-40B4-BE49-F238E27FC236}">
                <a16:creationId xmlns:a16="http://schemas.microsoft.com/office/drawing/2014/main" id="{EF984919-E50C-4013-AFD1-3AC9F0573468}"/>
              </a:ext>
            </a:extLst>
          </p:cNvPr>
          <p:cNvSpPr>
            <a:spLocks noGrp="1"/>
          </p:cNvSpPr>
          <p:nvPr>
            <p:ph type="sldNum" sz="quarter" idx="2"/>
          </p:nvPr>
        </p:nvSpPr>
        <p:spPr>
          <a:xfrm>
            <a:off x="23854562" y="13233289"/>
            <a:ext cx="453238" cy="461059"/>
          </a:xfrm>
        </p:spPr>
        <p:txBody>
          <a:bodyPr/>
          <a:lstStyle/>
          <a:p>
            <a:fld id="{86CB4B4D-7CA3-9044-876B-883B54F8677D}" type="slidenum">
              <a:rPr lang="en-CY" smtClean="0"/>
              <a:t>10</a:t>
            </a:fld>
            <a:endParaRPr lang="en-CY" dirty="0"/>
          </a:p>
        </p:txBody>
      </p:sp>
      <p:pic>
        <p:nvPicPr>
          <p:cNvPr id="25" name="Image" descr="Image">
            <a:extLst>
              <a:ext uri="{FF2B5EF4-FFF2-40B4-BE49-F238E27FC236}">
                <a16:creationId xmlns:a16="http://schemas.microsoft.com/office/drawing/2014/main" id="{4A125453-D326-4E87-9565-3C4AB9DDB61D}"/>
              </a:ext>
            </a:extLst>
          </p:cNvPr>
          <p:cNvPicPr>
            <a:picLocks noChangeAspect="1"/>
          </p:cNvPicPr>
          <p:nvPr/>
        </p:nvPicPr>
        <p:blipFill>
          <a:blip r:embed="rId3"/>
          <a:stretch>
            <a:fillRect/>
          </a:stretch>
        </p:blipFill>
        <p:spPr>
          <a:xfrm>
            <a:off x="8946293" y="10687425"/>
            <a:ext cx="15700723" cy="3375050"/>
          </a:xfrm>
          <a:prstGeom prst="rect">
            <a:avLst/>
          </a:prstGeom>
          <a:ln w="12700">
            <a:miter lim="400000"/>
          </a:ln>
        </p:spPr>
      </p:pic>
      <p:pic>
        <p:nvPicPr>
          <p:cNvPr id="26" name="Picture 25" descr="Graphical user interface, text&#10;&#10;Description automatically generated">
            <a:extLst>
              <a:ext uri="{FF2B5EF4-FFF2-40B4-BE49-F238E27FC236}">
                <a16:creationId xmlns:a16="http://schemas.microsoft.com/office/drawing/2014/main" id="{FD6FC927-3D8A-4497-98B1-8722F227DE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2798" y="12374950"/>
            <a:ext cx="6035270" cy="1310516"/>
          </a:xfrm>
          <a:prstGeom prst="rect">
            <a:avLst/>
          </a:prstGeom>
        </p:spPr>
      </p:pic>
      <p:sp>
        <p:nvSpPr>
          <p:cNvPr id="12" name="Line">
            <a:extLst>
              <a:ext uri="{FF2B5EF4-FFF2-40B4-BE49-F238E27FC236}">
                <a16:creationId xmlns:a16="http://schemas.microsoft.com/office/drawing/2014/main" id="{37877A2C-3795-4A08-8160-B4A915C62C89}"/>
              </a:ext>
            </a:extLst>
          </p:cNvPr>
          <p:cNvSpPr/>
          <p:nvPr/>
        </p:nvSpPr>
        <p:spPr>
          <a:xfrm flipV="1">
            <a:off x="1881518" y="9355899"/>
            <a:ext cx="20508925" cy="17678"/>
          </a:xfrm>
          <a:prstGeom prst="line">
            <a:avLst/>
          </a:prstGeom>
          <a:ln w="31750">
            <a:solidFill>
              <a:srgbClr val="2E7687"/>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3" name="Line">
            <a:extLst>
              <a:ext uri="{FF2B5EF4-FFF2-40B4-BE49-F238E27FC236}">
                <a16:creationId xmlns:a16="http://schemas.microsoft.com/office/drawing/2014/main" id="{DCDB2EEF-F36B-4C7E-A8FD-51E013C43BF8}"/>
              </a:ext>
            </a:extLst>
          </p:cNvPr>
          <p:cNvSpPr/>
          <p:nvPr/>
        </p:nvSpPr>
        <p:spPr>
          <a:xfrm flipV="1">
            <a:off x="1881518" y="11663067"/>
            <a:ext cx="20508925" cy="2513"/>
          </a:xfrm>
          <a:prstGeom prst="line">
            <a:avLst/>
          </a:prstGeom>
          <a:ln w="31750">
            <a:solidFill>
              <a:srgbClr val="2E7687"/>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14" name="Lorem ipsum dolor sit amet, consec etur adip iscin elit. Suspe disse place rat, felis in biben dum trist ique.">
            <a:extLst>
              <a:ext uri="{FF2B5EF4-FFF2-40B4-BE49-F238E27FC236}">
                <a16:creationId xmlns:a16="http://schemas.microsoft.com/office/drawing/2014/main" id="{695BBCC4-2DAC-4FEB-9B49-CC9978A9C231}"/>
              </a:ext>
            </a:extLst>
          </p:cNvPr>
          <p:cNvSpPr txBox="1"/>
          <p:nvPr/>
        </p:nvSpPr>
        <p:spPr>
          <a:xfrm>
            <a:off x="1856117" y="9586144"/>
            <a:ext cx="21345056" cy="18643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120000"/>
              </a:lnSpc>
              <a:defRPr sz="5000">
                <a:solidFill>
                  <a:srgbClr val="5E5E5E"/>
                </a:solidFill>
                <a:latin typeface="Arial"/>
                <a:ea typeface="Arial"/>
                <a:cs typeface="Arial"/>
                <a:sym typeface="Arial"/>
              </a:defRPr>
            </a:lvl1pPr>
          </a:lstStyle>
          <a:p>
            <a:r>
              <a:rPr lang="el-GR" dirty="0"/>
              <a:t>Για να ενταχθεί μια πρόταση στο Σχέδιο Χορηγιών θα πρέπει να εξασφαλίσει θετική αξιολόγηση σε όλα τα κριτήρια. </a:t>
            </a:r>
          </a:p>
        </p:txBody>
      </p:sp>
      <p:sp>
        <p:nvSpPr>
          <p:cNvPr id="15" name="Slide Number Placeholder 3">
            <a:extLst>
              <a:ext uri="{FF2B5EF4-FFF2-40B4-BE49-F238E27FC236}">
                <a16:creationId xmlns:a16="http://schemas.microsoft.com/office/drawing/2014/main" id="{DBB574A2-DA68-4A70-B1B6-FBCB69C9A64E}"/>
              </a:ext>
            </a:extLst>
          </p:cNvPr>
          <p:cNvSpPr txBox="1">
            <a:spLocks/>
          </p:cNvSpPr>
          <p:nvPr/>
        </p:nvSpPr>
        <p:spPr>
          <a:xfrm>
            <a:off x="23551474" y="13036917"/>
            <a:ext cx="503343" cy="533479"/>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CY" sz="2800" smtClean="0">
                <a:solidFill>
                  <a:schemeClr val="bg1"/>
                </a:solidFill>
              </a:rPr>
              <a:pPr/>
              <a:t>10</a:t>
            </a:fld>
            <a:endParaRPr lang="en-CY" sz="2800" dirty="0">
              <a:solidFill>
                <a:schemeClr val="bg1"/>
              </a:solidFill>
            </a:endParaRPr>
          </a:p>
        </p:txBody>
      </p:sp>
      <p:pic>
        <p:nvPicPr>
          <p:cNvPr id="5" name="Picture 4">
            <a:extLst>
              <a:ext uri="{FF2B5EF4-FFF2-40B4-BE49-F238E27FC236}">
                <a16:creationId xmlns:a16="http://schemas.microsoft.com/office/drawing/2014/main" id="{A6DFE7CC-9207-4DE7-AACB-1ADD6D816C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4628" y="5067608"/>
            <a:ext cx="10738005" cy="3658238"/>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Lorem ipsum dolor sit amet, consec etur adip iscin elit. Suspe disse place rat, felis in biben dum trist ique, lectu magna fini bus dolor, ut sagit tis nibh lorem in massa. In eget purus et torto lobor tis auctor non ve."/>
          <p:cNvSpPr txBox="1"/>
          <p:nvPr/>
        </p:nvSpPr>
        <p:spPr>
          <a:xfrm>
            <a:off x="1168177" y="5707496"/>
            <a:ext cx="6350000" cy="37516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342900" indent="-342900">
              <a:buFont typeface="Wingdings" panose="05000000000000000000" pitchFamily="2" charset="2"/>
              <a:buChar char="v"/>
            </a:pPr>
            <a:r>
              <a:rPr lang="el-GR" sz="3200" dirty="0" err="1"/>
              <a:t>Off</a:t>
            </a:r>
            <a:r>
              <a:rPr lang="el-GR" sz="3200" dirty="0"/>
              <a:t> the </a:t>
            </a:r>
            <a:r>
              <a:rPr lang="el-GR" sz="3200" dirty="0" err="1"/>
              <a:t>Shelf</a:t>
            </a:r>
            <a:r>
              <a:rPr lang="el-GR" sz="3200" dirty="0"/>
              <a:t>, που παράγεται για τη μαζική αγορά</a:t>
            </a:r>
          </a:p>
          <a:p>
            <a:pPr marL="342900" indent="-342900">
              <a:buFont typeface="Wingdings" panose="05000000000000000000" pitchFamily="2" charset="2"/>
              <a:buChar char="v"/>
            </a:pPr>
            <a:r>
              <a:rPr lang="el-GR" sz="3200" dirty="0"/>
              <a:t>Εξειδικευμένα Λογισμικά, Συστήματα, Προγράμματα &amp; Υπηρεσίες Πληροφορικής</a:t>
            </a:r>
          </a:p>
          <a:p>
            <a:pPr marL="342900" indent="-342900">
              <a:buFont typeface="Wingdings" panose="05000000000000000000" pitchFamily="2" charset="2"/>
              <a:buChar char="v"/>
            </a:pPr>
            <a:endParaRPr lang="el-GR" dirty="0"/>
          </a:p>
        </p:txBody>
      </p:sp>
      <p:sp>
        <p:nvSpPr>
          <p:cNvPr id="246" name="Line"/>
          <p:cNvSpPr/>
          <p:nvPr/>
        </p:nvSpPr>
        <p:spPr>
          <a:xfrm>
            <a:off x="1170245" y="5534771"/>
            <a:ext cx="6345864" cy="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47" name="HEADLINE"/>
          <p:cNvSpPr txBox="1"/>
          <p:nvPr/>
        </p:nvSpPr>
        <p:spPr>
          <a:xfrm>
            <a:off x="1169288" y="4685397"/>
            <a:ext cx="544459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821531">
              <a:defRPr sz="2500">
                <a:solidFill>
                  <a:srgbClr val="5E5E5E"/>
                </a:solidFill>
                <a:latin typeface="Arial"/>
                <a:ea typeface="Arial"/>
                <a:cs typeface="Arial"/>
                <a:sym typeface="Arial"/>
              </a:defRPr>
            </a:lvl1pPr>
          </a:lstStyle>
          <a:p>
            <a:r>
              <a:rPr lang="el-GR" sz="4000" dirty="0"/>
              <a:t>ΛΟΓΙΣΜΙΚΟ</a:t>
            </a:r>
            <a:endParaRPr sz="4000" dirty="0"/>
          </a:p>
        </p:txBody>
      </p:sp>
      <p:sp>
        <p:nvSpPr>
          <p:cNvPr id="248" name="Lorem ipsum dolor sit amet, consec etur adip iscin elit. Suspe disse place rat, felis in biben dum trist ique, lectu magna fini bus dolor, ut sagit tis nibh lorem in massa. In eget purus et torto lobor tis auctor non ve."/>
          <p:cNvSpPr txBox="1"/>
          <p:nvPr/>
        </p:nvSpPr>
        <p:spPr>
          <a:xfrm>
            <a:off x="1363978" y="10390527"/>
            <a:ext cx="6350000" cy="29713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r>
              <a:rPr lang="el-GR" sz="3200" dirty="0"/>
              <a:t>Ψηφιακής Αναβάθμισης που δεν σχετίζονται άμεσα με Σύστημα Πληροφορικής</a:t>
            </a:r>
          </a:p>
          <a:p>
            <a:endParaRPr lang="el-GR" dirty="0"/>
          </a:p>
          <a:p>
            <a:endParaRPr lang="el-GR" dirty="0"/>
          </a:p>
        </p:txBody>
      </p:sp>
      <p:sp>
        <p:nvSpPr>
          <p:cNvPr id="249" name="Line"/>
          <p:cNvSpPr/>
          <p:nvPr/>
        </p:nvSpPr>
        <p:spPr>
          <a:xfrm>
            <a:off x="1366046" y="10193088"/>
            <a:ext cx="6345863" cy="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50" name="HEADLINE"/>
          <p:cNvSpPr txBox="1"/>
          <p:nvPr/>
        </p:nvSpPr>
        <p:spPr>
          <a:xfrm>
            <a:off x="1365089" y="9368428"/>
            <a:ext cx="634777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821531">
              <a:defRPr sz="2500">
                <a:solidFill>
                  <a:srgbClr val="5E5E5E"/>
                </a:solidFill>
                <a:latin typeface="Arial"/>
                <a:ea typeface="Arial"/>
                <a:cs typeface="Arial"/>
                <a:sym typeface="Arial"/>
              </a:defRPr>
            </a:lvl1pPr>
          </a:lstStyle>
          <a:p>
            <a:r>
              <a:rPr lang="el-GR" sz="4000" dirty="0"/>
              <a:t>ΆΛΛΕΣ ΔΑΠΑΝΕΣ</a:t>
            </a:r>
          </a:p>
        </p:txBody>
      </p:sp>
      <p:sp>
        <p:nvSpPr>
          <p:cNvPr id="251" name="Lorem ipsum dolor sit amet, consec etur adip iscin elit. Suspe disse place rat, felis in biben dum trist ique, lectu magna fini bus dolor, ut sagit tis nibh lorem in massa. In eget purus et torto lobor tis auctor non ve."/>
          <p:cNvSpPr txBox="1"/>
          <p:nvPr/>
        </p:nvSpPr>
        <p:spPr>
          <a:xfrm>
            <a:off x="1170245" y="2893200"/>
            <a:ext cx="6350000" cy="131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r>
              <a:rPr lang="el-GR" sz="3200" dirty="0"/>
              <a:t> Νοουμένου ότι απαιτείται για τη ψηφιακή αναβάθμιση</a:t>
            </a:r>
          </a:p>
        </p:txBody>
      </p:sp>
      <p:sp>
        <p:nvSpPr>
          <p:cNvPr id="252" name="Line"/>
          <p:cNvSpPr/>
          <p:nvPr/>
        </p:nvSpPr>
        <p:spPr>
          <a:xfrm>
            <a:off x="1172313" y="2646333"/>
            <a:ext cx="6345864" cy="1"/>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53" name="HEADLINE"/>
          <p:cNvSpPr txBox="1"/>
          <p:nvPr/>
        </p:nvSpPr>
        <p:spPr>
          <a:xfrm>
            <a:off x="1171356" y="1871101"/>
            <a:ext cx="3637484"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spAutoFit/>
          </a:bodyPr>
          <a:lstStyle>
            <a:lvl1pPr algn="l" defTabSz="821531">
              <a:defRPr sz="2500">
                <a:solidFill>
                  <a:srgbClr val="5E5E5E"/>
                </a:solidFill>
                <a:latin typeface="Arial"/>
                <a:ea typeface="Arial"/>
                <a:cs typeface="Arial"/>
                <a:sym typeface="Arial"/>
              </a:defRPr>
            </a:lvl1pPr>
          </a:lstStyle>
          <a:p>
            <a:r>
              <a:rPr lang="el-GR" sz="4000" dirty="0"/>
              <a:t>ΕΞΟΠΛΙΣΜΟΣ</a:t>
            </a:r>
            <a:endParaRPr sz="4000" dirty="0"/>
          </a:p>
        </p:txBody>
      </p:sp>
      <p:sp>
        <p:nvSpPr>
          <p:cNvPr id="263"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sp>
        <p:nvSpPr>
          <p:cNvPr id="264" name="THE TITLE IS HERE"/>
          <p:cNvSpPr txBox="1"/>
          <p:nvPr/>
        </p:nvSpPr>
        <p:spPr>
          <a:xfrm>
            <a:off x="1267932" y="354082"/>
            <a:ext cx="2032000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7200" dirty="0" err="1"/>
              <a:t>Επιλεξιμεσ</a:t>
            </a:r>
            <a:r>
              <a:rPr lang="el-GR" sz="7200" dirty="0"/>
              <a:t> </a:t>
            </a:r>
            <a:r>
              <a:rPr lang="el-GR" sz="7200" dirty="0" err="1"/>
              <a:t>δαπανεσ</a:t>
            </a:r>
            <a:endParaRPr sz="7200" dirty="0"/>
          </a:p>
        </p:txBody>
      </p:sp>
      <p:pic>
        <p:nvPicPr>
          <p:cNvPr id="25" name="Picture 24">
            <a:extLst>
              <a:ext uri="{FF2B5EF4-FFF2-40B4-BE49-F238E27FC236}">
                <a16:creationId xmlns:a16="http://schemas.microsoft.com/office/drawing/2014/main" id="{60ECAD2E-0161-4C04-9F99-C499C4CAA6AF}"/>
              </a:ext>
            </a:extLst>
          </p:cNvPr>
          <p:cNvPicPr>
            <a:picLocks noChangeAspect="1"/>
          </p:cNvPicPr>
          <p:nvPr/>
        </p:nvPicPr>
        <p:blipFill>
          <a:blip r:embed="rId3"/>
          <a:stretch>
            <a:fillRect/>
          </a:stretch>
        </p:blipFill>
        <p:spPr>
          <a:xfrm>
            <a:off x="8677451" y="1871101"/>
            <a:ext cx="15080590" cy="9856736"/>
          </a:xfrm>
          <a:prstGeom prst="rect">
            <a:avLst/>
          </a:prstGeom>
        </p:spPr>
      </p:pic>
      <p:pic>
        <p:nvPicPr>
          <p:cNvPr id="26" name="Image" descr="Image">
            <a:extLst>
              <a:ext uri="{FF2B5EF4-FFF2-40B4-BE49-F238E27FC236}">
                <a16:creationId xmlns:a16="http://schemas.microsoft.com/office/drawing/2014/main" id="{B9F7B0B7-FC58-4468-9E1C-9CD96EC316BC}"/>
              </a:ext>
            </a:extLst>
          </p:cNvPr>
          <p:cNvPicPr>
            <a:picLocks noChangeAspect="1"/>
          </p:cNvPicPr>
          <p:nvPr/>
        </p:nvPicPr>
        <p:blipFill>
          <a:blip r:embed="rId4"/>
          <a:stretch>
            <a:fillRect/>
          </a:stretch>
        </p:blipFill>
        <p:spPr>
          <a:xfrm>
            <a:off x="8452734" y="10736858"/>
            <a:ext cx="15700723" cy="3375050"/>
          </a:xfrm>
          <a:prstGeom prst="rect">
            <a:avLst/>
          </a:prstGeom>
          <a:ln w="12700">
            <a:miter lim="400000"/>
          </a:ln>
        </p:spPr>
      </p:pic>
      <p:pic>
        <p:nvPicPr>
          <p:cNvPr id="27" name="Picture 26" descr="Graphical user interface, text&#10;&#10;Description automatically generated">
            <a:extLst>
              <a:ext uri="{FF2B5EF4-FFF2-40B4-BE49-F238E27FC236}">
                <a16:creationId xmlns:a16="http://schemas.microsoft.com/office/drawing/2014/main" id="{79BF19A8-E599-4B7F-A0A3-169E42E509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35533" y="12383096"/>
            <a:ext cx="6035270" cy="1310516"/>
          </a:xfrm>
          <a:prstGeom prst="rect">
            <a:avLst/>
          </a:prstGeom>
        </p:spPr>
      </p:pic>
      <p:sp>
        <p:nvSpPr>
          <p:cNvPr id="16" name="Slide Number Placeholder 3">
            <a:extLst>
              <a:ext uri="{FF2B5EF4-FFF2-40B4-BE49-F238E27FC236}">
                <a16:creationId xmlns:a16="http://schemas.microsoft.com/office/drawing/2014/main" id="{CC54CD61-F654-4E55-9F02-CDE67780885A}"/>
              </a:ext>
            </a:extLst>
          </p:cNvPr>
          <p:cNvSpPr>
            <a:spLocks noGrp="1"/>
          </p:cNvSpPr>
          <p:nvPr>
            <p:ph type="sldNum" sz="quarter" idx="2"/>
          </p:nvPr>
        </p:nvSpPr>
        <p:spPr>
          <a:xfrm>
            <a:off x="23020022" y="13027973"/>
            <a:ext cx="503343" cy="533479"/>
          </a:xfrm>
        </p:spPr>
        <p:txBody>
          <a:bodyPr/>
          <a:lstStyle/>
          <a:p>
            <a:fld id="{86CB4B4D-7CA3-9044-876B-883B54F8677D}" type="slidenum">
              <a:rPr lang="en-CY" sz="2800" smtClean="0">
                <a:solidFill>
                  <a:schemeClr val="bg1"/>
                </a:solidFill>
              </a:rPr>
              <a:t>11</a:t>
            </a:fld>
            <a:endParaRPr lang="en-CY" sz="2800" dirty="0">
              <a:solidFill>
                <a:schemeClr val="bg1"/>
              </a:solidFill>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EF984919-E50C-4013-AFD1-3AC9F0573468}"/>
              </a:ext>
            </a:extLst>
          </p:cNvPr>
          <p:cNvSpPr>
            <a:spLocks noGrp="1"/>
          </p:cNvSpPr>
          <p:nvPr>
            <p:ph type="sldNum" sz="quarter" idx="2"/>
          </p:nvPr>
        </p:nvSpPr>
        <p:spPr>
          <a:xfrm>
            <a:off x="23854562" y="13233289"/>
            <a:ext cx="453238" cy="461059"/>
          </a:xfrm>
        </p:spPr>
        <p:txBody>
          <a:bodyPr/>
          <a:lstStyle/>
          <a:p>
            <a:fld id="{86CB4B4D-7CA3-9044-876B-883B54F8677D}" type="slidenum">
              <a:rPr lang="en-CY" smtClean="0"/>
              <a:t>12</a:t>
            </a:fld>
            <a:endParaRPr lang="en-CY" dirty="0"/>
          </a:p>
        </p:txBody>
      </p:sp>
      <p:sp>
        <p:nvSpPr>
          <p:cNvPr id="13" name="Subtitle here">
            <a:extLst>
              <a:ext uri="{FF2B5EF4-FFF2-40B4-BE49-F238E27FC236}">
                <a16:creationId xmlns:a16="http://schemas.microsoft.com/office/drawing/2014/main" id="{A33CEE08-6E63-4EB6-AF29-A7026E2D04BC}"/>
              </a:ext>
            </a:extLst>
          </p:cNvPr>
          <p:cNvSpPr txBox="1"/>
          <p:nvPr/>
        </p:nvSpPr>
        <p:spPr>
          <a:xfrm>
            <a:off x="1270000" y="1150777"/>
            <a:ext cx="20320000"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5000" b="0" i="1" spc="150">
                <a:solidFill>
                  <a:srgbClr val="307687"/>
                </a:solidFill>
                <a:latin typeface="Arial"/>
                <a:ea typeface="Arial"/>
                <a:cs typeface="Arial"/>
                <a:sym typeface="Arial"/>
              </a:defRPr>
            </a:lvl1pPr>
          </a:lstStyle>
          <a:p>
            <a:endParaRPr dirty="0"/>
          </a:p>
        </p:txBody>
      </p:sp>
      <p:pic>
        <p:nvPicPr>
          <p:cNvPr id="15" name="Image" descr="Image">
            <a:extLst>
              <a:ext uri="{FF2B5EF4-FFF2-40B4-BE49-F238E27FC236}">
                <a16:creationId xmlns:a16="http://schemas.microsoft.com/office/drawing/2014/main" id="{57A5ED9B-63E6-46CC-9705-72988BC879E8}"/>
              </a:ext>
            </a:extLst>
          </p:cNvPr>
          <p:cNvPicPr>
            <a:picLocks noChangeAspect="1"/>
          </p:cNvPicPr>
          <p:nvPr/>
        </p:nvPicPr>
        <p:blipFill>
          <a:blip r:embed="rId2"/>
          <a:stretch>
            <a:fillRect/>
          </a:stretch>
        </p:blipFill>
        <p:spPr>
          <a:xfrm>
            <a:off x="8946293" y="10736858"/>
            <a:ext cx="15700723" cy="3375050"/>
          </a:xfrm>
          <a:prstGeom prst="rect">
            <a:avLst/>
          </a:prstGeom>
          <a:ln w="12700">
            <a:miter lim="400000"/>
          </a:ln>
        </p:spPr>
      </p:pic>
      <p:pic>
        <p:nvPicPr>
          <p:cNvPr id="16" name="Picture 15" descr="Graphical user interface, text&#10;&#10;Description automatically generated">
            <a:extLst>
              <a:ext uri="{FF2B5EF4-FFF2-40B4-BE49-F238E27FC236}">
                <a16:creationId xmlns:a16="http://schemas.microsoft.com/office/drawing/2014/main" id="{AD3AFEDB-1C0B-4576-8635-BC4B69DD7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2798" y="12424383"/>
            <a:ext cx="6035270" cy="1310516"/>
          </a:xfrm>
          <a:prstGeom prst="rect">
            <a:avLst/>
          </a:prstGeom>
        </p:spPr>
      </p:pic>
      <p:sp>
        <p:nvSpPr>
          <p:cNvPr id="11" name="THE TITLE IS HERE">
            <a:extLst>
              <a:ext uri="{FF2B5EF4-FFF2-40B4-BE49-F238E27FC236}">
                <a16:creationId xmlns:a16="http://schemas.microsoft.com/office/drawing/2014/main" id="{9DF76A08-813F-4E97-99E9-16CB803CCD02}"/>
              </a:ext>
            </a:extLst>
          </p:cNvPr>
          <p:cNvSpPr txBox="1"/>
          <p:nvPr/>
        </p:nvSpPr>
        <p:spPr>
          <a:xfrm>
            <a:off x="1881516" y="863519"/>
            <a:ext cx="17815154"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7200" dirty="0"/>
              <a:t>Διαδικασια εξετασησ, αξιολογησησ </a:t>
            </a:r>
            <a:br>
              <a:rPr lang="el-GR" sz="7200" dirty="0"/>
            </a:br>
            <a:r>
              <a:rPr lang="el-GR" sz="7200" dirty="0"/>
              <a:t>και βαθμολογησησ προτασεων</a:t>
            </a:r>
            <a:endParaRPr sz="7200" dirty="0"/>
          </a:p>
        </p:txBody>
      </p:sp>
      <p:sp>
        <p:nvSpPr>
          <p:cNvPr id="18" name="Lorem ipsum dolor sit amet, consec etur adip iscin elit. Suspe disse place rat, felis in biben dum trist ique, lectu magna fini bus dolor, ut sagit tis nibh lorem in massa. In eget purus et torto lobor tis auctor non ve.">
            <a:extLst>
              <a:ext uri="{FF2B5EF4-FFF2-40B4-BE49-F238E27FC236}">
                <a16:creationId xmlns:a16="http://schemas.microsoft.com/office/drawing/2014/main" id="{867299F1-2154-4C00-869F-115108163EC2}"/>
              </a:ext>
            </a:extLst>
          </p:cNvPr>
          <p:cNvSpPr txBox="1"/>
          <p:nvPr/>
        </p:nvSpPr>
        <p:spPr>
          <a:xfrm>
            <a:off x="3412893" y="4038396"/>
            <a:ext cx="6350000" cy="7592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514350" indent="-514350">
              <a:buAutoNum type="arabicPeriod"/>
            </a:pPr>
            <a:r>
              <a:rPr lang="el-GR" sz="3200" dirty="0"/>
              <a:t>Ηλεκτρονική υποβολή.</a:t>
            </a:r>
          </a:p>
          <a:p>
            <a:pPr marL="514350" indent="-514350">
              <a:buAutoNum type="arabicPeriod"/>
            </a:pPr>
            <a:r>
              <a:rPr lang="el-GR" sz="3200" dirty="0"/>
              <a:t>Ηλεκτρονική αξιολόγηση με βάση τη σειρά υποβολής.</a:t>
            </a:r>
          </a:p>
          <a:p>
            <a:pPr marL="514350" indent="-514350">
              <a:buAutoNum type="arabicPeriod"/>
            </a:pPr>
            <a:r>
              <a:rPr lang="el-GR" sz="3200" dirty="0"/>
              <a:t>Παρακολούθηση προόδου του έργου.</a:t>
            </a:r>
          </a:p>
          <a:p>
            <a:pPr marL="514350" indent="-514350">
              <a:buAutoNum type="arabicPeriod"/>
            </a:pPr>
            <a:r>
              <a:rPr lang="el-GR" sz="3200" dirty="0"/>
              <a:t>Πληρωμές. </a:t>
            </a:r>
          </a:p>
          <a:p>
            <a:pPr marL="514350" indent="-514350">
              <a:buAutoNum type="arabicPeriod"/>
            </a:pPr>
            <a:endParaRPr lang="el-GR" sz="3200" dirty="0"/>
          </a:p>
          <a:p>
            <a:pPr marL="514350" indent="-514350">
              <a:buAutoNum type="arabicPeriod"/>
            </a:pPr>
            <a:endParaRPr lang="el-GR" sz="3200" dirty="0"/>
          </a:p>
          <a:p>
            <a:pPr marL="514350" indent="-514350">
              <a:buAutoNum type="arabicPeriod"/>
            </a:pPr>
            <a:endParaRPr lang="el-GR" sz="3200" dirty="0"/>
          </a:p>
          <a:p>
            <a:pPr marL="514350" indent="-514350">
              <a:buAutoNum type="arabicPeriod"/>
            </a:pPr>
            <a:endParaRPr lang="el-GR" sz="3200" dirty="0"/>
          </a:p>
          <a:p>
            <a:pPr marL="514350" indent="-514350">
              <a:buAutoNum type="arabicPeriod"/>
            </a:pPr>
            <a:endParaRPr lang="el-GR" sz="3200" dirty="0"/>
          </a:p>
          <a:p>
            <a:pPr marL="342900" indent="-342900">
              <a:buFont typeface="Wingdings" panose="05000000000000000000" pitchFamily="2" charset="2"/>
              <a:buChar char="v"/>
            </a:pPr>
            <a:endParaRPr lang="el-GR" dirty="0"/>
          </a:p>
        </p:txBody>
      </p:sp>
      <p:sp>
        <p:nvSpPr>
          <p:cNvPr id="19" name="Line">
            <a:extLst>
              <a:ext uri="{FF2B5EF4-FFF2-40B4-BE49-F238E27FC236}">
                <a16:creationId xmlns:a16="http://schemas.microsoft.com/office/drawing/2014/main" id="{DFE08D4A-A8D9-479B-A9BE-F715CE6D3856}"/>
              </a:ext>
            </a:extLst>
          </p:cNvPr>
          <p:cNvSpPr/>
          <p:nvPr/>
        </p:nvSpPr>
        <p:spPr>
          <a:xfrm>
            <a:off x="1519472" y="9043171"/>
            <a:ext cx="21345056" cy="1"/>
          </a:xfrm>
          <a:prstGeom prst="line">
            <a:avLst/>
          </a:prstGeom>
          <a:ln w="31750">
            <a:solidFill>
              <a:srgbClr val="2E7687"/>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0" name="Line">
            <a:extLst>
              <a:ext uri="{FF2B5EF4-FFF2-40B4-BE49-F238E27FC236}">
                <a16:creationId xmlns:a16="http://schemas.microsoft.com/office/drawing/2014/main" id="{57BE7466-2CF2-476A-848A-A77E388B7754}"/>
              </a:ext>
            </a:extLst>
          </p:cNvPr>
          <p:cNvSpPr/>
          <p:nvPr/>
        </p:nvSpPr>
        <p:spPr>
          <a:xfrm>
            <a:off x="1519472" y="11631052"/>
            <a:ext cx="21345054" cy="1"/>
          </a:xfrm>
          <a:prstGeom prst="line">
            <a:avLst/>
          </a:prstGeom>
          <a:ln w="31750">
            <a:solidFill>
              <a:srgbClr val="2E7687"/>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5" name="Lorem ipsum dolor sit amet, consec etur adip iscin elit. Suspe disse place rat, felis in biben dum trist ique.">
            <a:extLst>
              <a:ext uri="{FF2B5EF4-FFF2-40B4-BE49-F238E27FC236}">
                <a16:creationId xmlns:a16="http://schemas.microsoft.com/office/drawing/2014/main" id="{65764550-1447-4B97-9A62-FB9F0855EB60}"/>
              </a:ext>
            </a:extLst>
          </p:cNvPr>
          <p:cNvSpPr txBox="1"/>
          <p:nvPr/>
        </p:nvSpPr>
        <p:spPr>
          <a:xfrm>
            <a:off x="1519472" y="9274762"/>
            <a:ext cx="21345056" cy="21432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ct val="120000"/>
              </a:lnSpc>
              <a:defRPr sz="5000">
                <a:solidFill>
                  <a:srgbClr val="5E5E5E"/>
                </a:solidFill>
                <a:latin typeface="Arial"/>
                <a:ea typeface="Arial"/>
                <a:cs typeface="Arial"/>
                <a:sym typeface="Arial"/>
              </a:defRPr>
            </a:lvl1pPr>
          </a:lstStyle>
          <a:p>
            <a:r>
              <a:rPr lang="el-GR" sz="3800" dirty="0"/>
              <a:t>Το τελικό προσχέδιο του Οδηγού του Σχεδίου ετοιμάζεται και πριν υποβληθεί στη Γ.Δ. Ανάπτυξης για έγκριση θα τεθεί σε δημόσια διαβούλευση. Το μέγιστο επιλέξιμο κόστος της προτεινόμενης επένδυσης, καθώς επίσης η ένταση ενίσχυσης είναι υπό διαμόρφωση. </a:t>
            </a:r>
          </a:p>
        </p:txBody>
      </p:sp>
      <p:pic>
        <p:nvPicPr>
          <p:cNvPr id="26" name="Picture 25" descr="double-exposure-image-business-finance.jpg">
            <a:extLst>
              <a:ext uri="{FF2B5EF4-FFF2-40B4-BE49-F238E27FC236}">
                <a16:creationId xmlns:a16="http://schemas.microsoft.com/office/drawing/2014/main" id="{BCB3103A-CF18-4754-A16F-0F54B105F6B6}"/>
              </a:ext>
            </a:extLst>
          </p:cNvPr>
          <p:cNvPicPr>
            <a:picLocks noChangeAspect="1"/>
          </p:cNvPicPr>
          <p:nvPr/>
        </p:nvPicPr>
        <p:blipFill>
          <a:blip r:embed="rId4" cstate="print"/>
          <a:stretch>
            <a:fillRect/>
          </a:stretch>
        </p:blipFill>
        <p:spPr>
          <a:xfrm>
            <a:off x="11545383" y="3263041"/>
            <a:ext cx="8151287" cy="5600833"/>
          </a:xfrm>
          <a:prstGeom prst="rect">
            <a:avLst/>
          </a:prstGeom>
        </p:spPr>
      </p:pic>
      <p:sp>
        <p:nvSpPr>
          <p:cNvPr id="27" name="Slide Number Placeholder 3">
            <a:extLst>
              <a:ext uri="{FF2B5EF4-FFF2-40B4-BE49-F238E27FC236}">
                <a16:creationId xmlns:a16="http://schemas.microsoft.com/office/drawing/2014/main" id="{48C5381A-D0D9-4FA0-BCDC-8B1192C7DDCD}"/>
              </a:ext>
            </a:extLst>
          </p:cNvPr>
          <p:cNvSpPr txBox="1">
            <a:spLocks/>
          </p:cNvSpPr>
          <p:nvPr/>
        </p:nvSpPr>
        <p:spPr>
          <a:xfrm>
            <a:off x="23551474" y="13036917"/>
            <a:ext cx="503343" cy="533479"/>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CY" sz="2800" smtClean="0">
                <a:solidFill>
                  <a:schemeClr val="bg1"/>
                </a:solidFill>
              </a:rPr>
              <a:pPr/>
              <a:t>12</a:t>
            </a:fld>
            <a:endParaRPr lang="en-CY" sz="2800" dirty="0">
              <a:solidFill>
                <a:schemeClr val="bg1"/>
              </a:solidFill>
            </a:endParaRPr>
          </a:p>
        </p:txBody>
      </p:sp>
    </p:spTree>
    <p:extLst>
      <p:ext uri="{BB962C8B-B14F-4D97-AF65-F5344CB8AC3E}">
        <p14:creationId xmlns:p14="http://schemas.microsoft.com/office/powerpoint/2010/main" val="369181672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3"/>
          <a:stretch>
            <a:fillRect/>
          </a:stretch>
        </p:blipFill>
        <p:spPr>
          <a:xfrm>
            <a:off x="8878618" y="10694134"/>
            <a:ext cx="15700723" cy="3375050"/>
          </a:xfrm>
          <a:prstGeom prst="rect">
            <a:avLst/>
          </a:prstGeom>
          <a:ln w="12700">
            <a:miter lim="400000"/>
          </a:ln>
        </p:spPr>
      </p:pic>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7850" y="12381659"/>
            <a:ext cx="6035270" cy="1310516"/>
          </a:xfrm>
          <a:prstGeom prst="rect">
            <a:avLst/>
          </a:prstGeom>
        </p:spPr>
      </p:pic>
      <p:sp>
        <p:nvSpPr>
          <p:cNvPr id="4" name="Slide Number Placeholder 3">
            <a:extLst>
              <a:ext uri="{FF2B5EF4-FFF2-40B4-BE49-F238E27FC236}">
                <a16:creationId xmlns:a16="http://schemas.microsoft.com/office/drawing/2014/main" id="{F4201B58-0B4B-49A7-B446-9A5A40B54BB4}"/>
              </a:ext>
            </a:extLst>
          </p:cNvPr>
          <p:cNvSpPr>
            <a:spLocks noGrp="1"/>
          </p:cNvSpPr>
          <p:nvPr>
            <p:ph type="sldNum" sz="quarter" idx="2"/>
          </p:nvPr>
        </p:nvSpPr>
        <p:spPr>
          <a:xfrm>
            <a:off x="23551474" y="13036917"/>
            <a:ext cx="503343" cy="533479"/>
          </a:xfrm>
        </p:spPr>
        <p:txBody>
          <a:bodyPr/>
          <a:lstStyle/>
          <a:p>
            <a:fld id="{86CB4B4D-7CA3-9044-876B-883B54F8677D}" type="slidenum">
              <a:rPr lang="en-CY" sz="2800" smtClean="0">
                <a:solidFill>
                  <a:schemeClr val="bg1"/>
                </a:solidFill>
              </a:rPr>
              <a:t>13</a:t>
            </a:fld>
            <a:endParaRPr lang="en-CY" sz="2800" dirty="0">
              <a:solidFill>
                <a:schemeClr val="bg1"/>
              </a:solidFill>
            </a:endParaRPr>
          </a:p>
        </p:txBody>
      </p:sp>
      <p:sp>
        <p:nvSpPr>
          <p:cNvPr id="16" name="Rectangle 2">
            <a:extLst>
              <a:ext uri="{FF2B5EF4-FFF2-40B4-BE49-F238E27FC236}">
                <a16:creationId xmlns:a16="http://schemas.microsoft.com/office/drawing/2014/main" id="{5D9546DB-AE7F-4E23-9DEF-F91DF3B4EAD0}"/>
              </a:ext>
            </a:extLst>
          </p:cNvPr>
          <p:cNvSpPr txBox="1">
            <a:spLocks noChangeArrowheads="1"/>
          </p:cNvSpPr>
          <p:nvPr/>
        </p:nvSpPr>
        <p:spPr>
          <a:xfrm>
            <a:off x="753903" y="1314371"/>
            <a:ext cx="10553947" cy="698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l-GR" sz="7200" b="1" dirty="0">
                <a:solidFill>
                  <a:srgbClr val="42656A"/>
                </a:solidFill>
                <a:effectLst>
                  <a:outerShdw blurRad="38100" dist="38100" dir="2700000" algn="tl">
                    <a:srgbClr val="C0C0C0"/>
                  </a:outerShdw>
                </a:effectLst>
                <a:latin typeface="Calibri" panose="020F0502020204030204" pitchFamily="34" charset="0"/>
                <a:cs typeface="Calibri" panose="020F0502020204030204" pitchFamily="34" charset="0"/>
              </a:rPr>
              <a:t>Προκήρυξη 2019</a:t>
            </a:r>
          </a:p>
        </p:txBody>
      </p:sp>
      <p:graphicFrame>
        <p:nvGraphicFramePr>
          <p:cNvPr id="5" name="Table 4">
            <a:extLst>
              <a:ext uri="{FF2B5EF4-FFF2-40B4-BE49-F238E27FC236}">
                <a16:creationId xmlns:a16="http://schemas.microsoft.com/office/drawing/2014/main" id="{6F7EDFDB-6F0E-4F43-96EA-CC72FCC883C3}"/>
              </a:ext>
            </a:extLst>
          </p:cNvPr>
          <p:cNvGraphicFramePr>
            <a:graphicFrameLocks noGrp="1"/>
          </p:cNvGraphicFramePr>
          <p:nvPr>
            <p:extLst>
              <p:ext uri="{D42A27DB-BD31-4B8C-83A1-F6EECF244321}">
                <p14:modId xmlns:p14="http://schemas.microsoft.com/office/powerpoint/2010/main" val="950203007"/>
              </p:ext>
            </p:extLst>
          </p:nvPr>
        </p:nvGraphicFramePr>
        <p:xfrm>
          <a:off x="753903" y="2458346"/>
          <a:ext cx="22600368" cy="7673269"/>
        </p:xfrm>
        <a:graphic>
          <a:graphicData uri="http://schemas.openxmlformats.org/drawingml/2006/table">
            <a:tbl>
              <a:tblPr>
                <a:tableStyleId>{5940675A-B579-460E-94D1-54222C63F5DA}</a:tableStyleId>
              </a:tblPr>
              <a:tblGrid>
                <a:gridCol w="2956945">
                  <a:extLst>
                    <a:ext uri="{9D8B030D-6E8A-4147-A177-3AD203B41FA5}">
                      <a16:colId xmlns:a16="http://schemas.microsoft.com/office/drawing/2014/main" val="163698868"/>
                    </a:ext>
                  </a:extLst>
                </a:gridCol>
                <a:gridCol w="3174411">
                  <a:extLst>
                    <a:ext uri="{9D8B030D-6E8A-4147-A177-3AD203B41FA5}">
                      <a16:colId xmlns:a16="http://schemas.microsoft.com/office/drawing/2014/main" val="2310507212"/>
                    </a:ext>
                  </a:extLst>
                </a:gridCol>
                <a:gridCol w="3071180">
                  <a:extLst>
                    <a:ext uri="{9D8B030D-6E8A-4147-A177-3AD203B41FA5}">
                      <a16:colId xmlns:a16="http://schemas.microsoft.com/office/drawing/2014/main" val="3427007773"/>
                    </a:ext>
                  </a:extLst>
                </a:gridCol>
                <a:gridCol w="5584148">
                  <a:extLst>
                    <a:ext uri="{9D8B030D-6E8A-4147-A177-3AD203B41FA5}">
                      <a16:colId xmlns:a16="http://schemas.microsoft.com/office/drawing/2014/main" val="3649262103"/>
                    </a:ext>
                  </a:extLst>
                </a:gridCol>
                <a:gridCol w="44450">
                  <a:extLst>
                    <a:ext uri="{9D8B030D-6E8A-4147-A177-3AD203B41FA5}">
                      <a16:colId xmlns:a16="http://schemas.microsoft.com/office/drawing/2014/main" val="1406259182"/>
                    </a:ext>
                  </a:extLst>
                </a:gridCol>
                <a:gridCol w="2395901">
                  <a:extLst>
                    <a:ext uri="{9D8B030D-6E8A-4147-A177-3AD203B41FA5}">
                      <a16:colId xmlns:a16="http://schemas.microsoft.com/office/drawing/2014/main" val="2619113668"/>
                    </a:ext>
                  </a:extLst>
                </a:gridCol>
                <a:gridCol w="2675035">
                  <a:extLst>
                    <a:ext uri="{9D8B030D-6E8A-4147-A177-3AD203B41FA5}">
                      <a16:colId xmlns:a16="http://schemas.microsoft.com/office/drawing/2014/main" val="3981848666"/>
                    </a:ext>
                  </a:extLst>
                </a:gridCol>
                <a:gridCol w="2698298">
                  <a:extLst>
                    <a:ext uri="{9D8B030D-6E8A-4147-A177-3AD203B41FA5}">
                      <a16:colId xmlns:a16="http://schemas.microsoft.com/office/drawing/2014/main" val="3238781955"/>
                    </a:ext>
                  </a:extLst>
                </a:gridCol>
              </a:tblGrid>
              <a:tr h="2881876">
                <a:tc>
                  <a:txBody>
                    <a:bodyPr/>
                    <a:lstStyle/>
                    <a:p>
                      <a:pPr algn="ctr" fontAlgn="ctr"/>
                      <a:r>
                        <a:rPr lang="el-GR" sz="2800" dirty="0">
                          <a:latin typeface="Arial" panose="020B0604020202020204" pitchFamily="34" charset="0"/>
                          <a:cs typeface="Arial" panose="020B0604020202020204" pitchFamily="34" charset="0"/>
                        </a:rPr>
                        <a:t>Διαθέσιμος</a:t>
                      </a:r>
                      <a:br>
                        <a:rPr lang="el-GR" sz="2800" dirty="0">
                          <a:latin typeface="Arial" panose="020B0604020202020204" pitchFamily="34" charset="0"/>
                          <a:cs typeface="Arial" panose="020B0604020202020204" pitchFamily="34" charset="0"/>
                        </a:rPr>
                      </a:br>
                      <a:r>
                        <a:rPr lang="el-GR" sz="2800" dirty="0">
                          <a:latin typeface="Arial" panose="020B0604020202020204" pitchFamily="34" charset="0"/>
                          <a:cs typeface="Arial" panose="020B0604020202020204" pitchFamily="34" charset="0"/>
                        </a:rPr>
                        <a:t>προϋπολογισμός</a:t>
                      </a:r>
                      <a:endParaRPr lang="en-CY" sz="2800" dirty="0">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ctr"/>
                      <a:r>
                        <a:rPr lang="el-GR" sz="2800" dirty="0">
                          <a:latin typeface="Arial" panose="020B0604020202020204" pitchFamily="34" charset="0"/>
                          <a:cs typeface="Arial" panose="020B0604020202020204" pitchFamily="34" charset="0"/>
                        </a:rPr>
                        <a:t>Υποβλήθηκαν</a:t>
                      </a:r>
                      <a:endParaRPr lang="en-CY" sz="2800" dirty="0">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ctr"/>
                      <a:r>
                        <a:rPr lang="el-GR" sz="2800" dirty="0">
                          <a:latin typeface="Arial" panose="020B0604020202020204" pitchFamily="34" charset="0"/>
                          <a:cs typeface="Arial" panose="020B0604020202020204" pitchFamily="34" charset="0"/>
                        </a:rPr>
                        <a:t>Συνολικές</a:t>
                      </a:r>
                      <a:r>
                        <a:rPr lang="en-CY"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επενδύσεις 509 υποβληθέντων προτάσεων</a:t>
                      </a:r>
                      <a:endParaRPr lang="en-CY" sz="2800" dirty="0">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gridSpan="3">
                  <a:txBody>
                    <a:bodyPr/>
                    <a:lstStyle/>
                    <a:p>
                      <a:pPr algn="ctr" fontAlgn="ctr"/>
                      <a:r>
                        <a:rPr lang="el-GR" sz="2800" dirty="0">
                          <a:latin typeface="Arial" panose="020B0604020202020204" pitchFamily="34" charset="0"/>
                          <a:cs typeface="Arial" panose="020B0604020202020204" pitchFamily="34" charset="0"/>
                        </a:rPr>
                        <a:t>Αξιολόγηση</a:t>
                      </a:r>
                      <a:endParaRPr lang="en-CY" sz="2800" dirty="0">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hMerge="1">
                  <a:txBody>
                    <a:bodyPr/>
                    <a:lstStyle/>
                    <a:p>
                      <a:endParaRPr lang="en-CY"/>
                    </a:p>
                  </a:txBody>
                  <a:tcPr/>
                </a:tc>
                <a:tc hMerge="1">
                  <a:txBody>
                    <a:bodyPr/>
                    <a:lstStyle/>
                    <a:p>
                      <a:endParaRPr lang="en-CY"/>
                    </a:p>
                  </a:txBody>
                  <a:tcPr/>
                </a:tc>
                <a:tc>
                  <a:txBody>
                    <a:bodyPr/>
                    <a:lstStyle/>
                    <a:p>
                      <a:pPr algn="ctr" fontAlgn="ctr"/>
                      <a:r>
                        <a:rPr lang="el-GR" sz="2800" dirty="0">
                          <a:latin typeface="Arial" panose="020B0604020202020204" pitchFamily="34" charset="0"/>
                          <a:cs typeface="Arial" panose="020B0604020202020204" pitchFamily="34" charset="0"/>
                        </a:rPr>
                        <a:t>Υπέγραψαν συμφωνία</a:t>
                      </a:r>
                      <a:endParaRPr lang="en-CY" sz="2800" dirty="0">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tc>
                  <a:txBody>
                    <a:bodyPr/>
                    <a:lstStyle/>
                    <a:p>
                      <a:pPr algn="ctr" fontAlgn="ctr"/>
                      <a:r>
                        <a:rPr lang="el-GR" sz="2800" dirty="0">
                          <a:latin typeface="Arial" panose="020B0604020202020204" pitchFamily="34" charset="0"/>
                          <a:cs typeface="Arial" panose="020B0604020202020204" pitchFamily="34" charset="0"/>
                        </a:rPr>
                        <a:t>Πληρωμές</a:t>
                      </a:r>
                    </a:p>
                    <a:p>
                      <a:pPr algn="ctr" fontAlgn="ctr"/>
                      <a:r>
                        <a:rPr lang="el-GR" sz="2800" dirty="0">
                          <a:latin typeface="Arial" panose="020B0604020202020204" pitchFamily="34" charset="0"/>
                          <a:cs typeface="Arial" panose="020B0604020202020204" pitchFamily="34" charset="0"/>
                        </a:rPr>
                        <a:t>μέχρι</a:t>
                      </a:r>
                      <a:r>
                        <a:rPr lang="en-CY"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31.3.2022</a:t>
                      </a:r>
                      <a:endParaRPr lang="en-CY" sz="2800" dirty="0">
                        <a:latin typeface="Arial" panose="020B0604020202020204" pitchFamily="34" charset="0"/>
                        <a:cs typeface="Arial" panose="020B060402020202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966055458"/>
                  </a:ext>
                </a:extLst>
              </a:tr>
              <a:tr h="1820656">
                <a:tc rowSpan="3">
                  <a:txBody>
                    <a:bodyPr/>
                    <a:lstStyle/>
                    <a:p>
                      <a:pPr algn="ctr" fontAlgn="ctr"/>
                      <a:r>
                        <a:rPr lang="el-GR" sz="2800" u="none" strike="noStrike" dirty="0">
                          <a:effectLst/>
                          <a:latin typeface="Arial" panose="020B0604020202020204" pitchFamily="34" charset="0"/>
                          <a:cs typeface="Arial" panose="020B0604020202020204" pitchFamily="34" charset="0"/>
                        </a:rPr>
                        <a:t>€6 εκατ.</a:t>
                      </a:r>
                      <a:endParaRPr lang="en-CY"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8E6D4"/>
                    </a:solidFill>
                  </a:tcPr>
                </a:tc>
                <a:tc rowSpan="3">
                  <a:txBody>
                    <a:bodyPr/>
                    <a:lstStyle/>
                    <a:p>
                      <a:pPr algn="ctr" fontAlgn="ctr"/>
                      <a:r>
                        <a:rPr lang="en-CY" sz="2800" u="none" strike="noStrike" dirty="0">
                          <a:effectLst/>
                          <a:latin typeface="Arial" panose="020B0604020202020204" pitchFamily="34" charset="0"/>
                          <a:cs typeface="Arial" panose="020B0604020202020204" pitchFamily="34" charset="0"/>
                        </a:rPr>
                        <a:t>509</a:t>
                      </a:r>
                      <a:r>
                        <a:rPr lang="el-GR" sz="2800" u="none" strike="noStrike" dirty="0">
                          <a:effectLst/>
                          <a:latin typeface="Arial" panose="020B0604020202020204" pitchFamily="34" charset="0"/>
                          <a:cs typeface="Arial" panose="020B0604020202020204" pitchFamily="34" charset="0"/>
                        </a:rPr>
                        <a:t> προτάσεις</a:t>
                      </a:r>
                      <a:br>
                        <a:rPr lang="el-GR" sz="2800" u="none" strike="noStrike" dirty="0">
                          <a:effectLst/>
                          <a:latin typeface="Arial" panose="020B0604020202020204" pitchFamily="34" charset="0"/>
                          <a:cs typeface="Arial" panose="020B0604020202020204" pitchFamily="34" charset="0"/>
                        </a:rPr>
                      </a:br>
                      <a:r>
                        <a:rPr lang="el-GR" sz="2800" u="none" strike="noStrike" dirty="0">
                          <a:effectLst/>
                          <a:latin typeface="Arial" panose="020B0604020202020204" pitchFamily="34" charset="0"/>
                          <a:cs typeface="Arial" panose="020B0604020202020204" pitchFamily="34" charset="0"/>
                        </a:rPr>
                        <a:t> για δημόσια χρηματοδότηση ύψους €8 εκατ.</a:t>
                      </a:r>
                      <a:endParaRPr lang="en-CY"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B4C6CC"/>
                    </a:solidFill>
                  </a:tcPr>
                </a:tc>
                <a:tc rowSpan="3">
                  <a:txBody>
                    <a:bodyPr/>
                    <a:lstStyle/>
                    <a:p>
                      <a:pPr algn="ctr" fontAlgn="ctr"/>
                      <a:r>
                        <a:rPr lang="en-CY" sz="2800" u="none" strike="noStrike" dirty="0">
                          <a:effectLst/>
                          <a:latin typeface="Arial" panose="020B0604020202020204" pitchFamily="34" charset="0"/>
                          <a:cs typeface="Arial" panose="020B0604020202020204" pitchFamily="34" charset="0"/>
                        </a:rPr>
                        <a:t>€18.5 εκ</a:t>
                      </a:r>
                      <a:r>
                        <a:rPr lang="el-GR" sz="2800" u="none" strike="noStrike" dirty="0" err="1">
                          <a:effectLst/>
                          <a:latin typeface="Arial" panose="020B0604020202020204" pitchFamily="34" charset="0"/>
                          <a:cs typeface="Arial" panose="020B0604020202020204" pitchFamily="34" charset="0"/>
                        </a:rPr>
                        <a:t>ατ</a:t>
                      </a:r>
                      <a:r>
                        <a:rPr lang="en-CY" sz="2800" u="none" strike="noStrike" dirty="0">
                          <a:effectLst/>
                          <a:latin typeface="Arial" panose="020B0604020202020204" pitchFamily="34" charset="0"/>
                          <a:cs typeface="Arial" panose="020B0604020202020204" pitchFamily="34" charset="0"/>
                        </a:rPr>
                        <a:t>.</a:t>
                      </a:r>
                      <a:endParaRPr lang="en-CY"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8E6D4"/>
                    </a:solidFill>
                  </a:tcPr>
                </a:tc>
                <a:tc rowSpan="2">
                  <a:txBody>
                    <a:bodyPr/>
                    <a:lstStyle/>
                    <a:p>
                      <a:pPr algn="l" fontAlgn="ctr"/>
                      <a:r>
                        <a:rPr lang="el-GR" sz="2800" u="none" strike="noStrike" dirty="0">
                          <a:effectLst/>
                          <a:latin typeface="Arial" panose="020B0604020202020204" pitchFamily="34" charset="0"/>
                          <a:cs typeface="Arial" panose="020B0604020202020204" pitchFamily="34" charset="0"/>
                        </a:rPr>
                        <a:t>  Εγκρίθηκαν</a:t>
                      </a:r>
                      <a:r>
                        <a:rPr lang="en-CY" sz="2800" u="none" strike="noStrike" dirty="0">
                          <a:effectLst/>
                          <a:latin typeface="Arial" panose="020B0604020202020204" pitchFamily="34" charset="0"/>
                          <a:cs typeface="Arial" panose="020B0604020202020204" pitchFamily="34" charset="0"/>
                        </a:rPr>
                        <a:t> </a:t>
                      </a:r>
                      <a:endParaRPr lang="el-GR" sz="2800" u="none" strike="noStrike" dirty="0">
                        <a:effectLst/>
                        <a:latin typeface="Arial" panose="020B0604020202020204" pitchFamily="34" charset="0"/>
                        <a:cs typeface="Arial" panose="020B0604020202020204" pitchFamily="34" charset="0"/>
                      </a:endParaRPr>
                    </a:p>
                    <a:p>
                      <a:pPr algn="l" fontAlgn="ctr"/>
                      <a:r>
                        <a:rPr lang="el-GR" sz="2800" b="0" i="0" u="none" strike="noStrike" dirty="0">
                          <a:solidFill>
                            <a:srgbClr val="000000"/>
                          </a:solidFill>
                          <a:effectLst/>
                          <a:latin typeface="Arial" panose="020B0604020202020204" pitchFamily="34" charset="0"/>
                          <a:cs typeface="Arial" panose="020B0604020202020204" pitchFamily="34" charset="0"/>
                        </a:rPr>
                        <a:t>  Προθεσμία υλοποίησης: </a:t>
                      </a:r>
                      <a:br>
                        <a:rPr lang="el-GR" sz="2800" b="0" i="0" u="none" strike="noStrike" dirty="0">
                          <a:solidFill>
                            <a:srgbClr val="000000"/>
                          </a:solidFill>
                          <a:effectLst/>
                          <a:latin typeface="Arial" panose="020B0604020202020204" pitchFamily="34" charset="0"/>
                          <a:cs typeface="Arial" panose="020B0604020202020204" pitchFamily="34" charset="0"/>
                        </a:rPr>
                      </a:br>
                      <a:r>
                        <a:rPr lang="el-GR" sz="2800" b="0" i="0" u="none" strike="noStrike" dirty="0">
                          <a:solidFill>
                            <a:srgbClr val="000000"/>
                          </a:solidFill>
                          <a:effectLst/>
                          <a:latin typeface="Arial" panose="020B0604020202020204" pitchFamily="34" charset="0"/>
                          <a:cs typeface="Arial" panose="020B0604020202020204" pitchFamily="34" charset="0"/>
                        </a:rPr>
                        <a:t>  2022</a:t>
                      </a:r>
                      <a:endParaRPr lang="en-CY"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l" fontAlgn="ctr"/>
                      <a:endParaRPr lang="en-CY"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CY" sz="2800" u="none" strike="noStrike" dirty="0">
                          <a:effectLst/>
                          <a:latin typeface="Arial" panose="020B0604020202020204" pitchFamily="34" charset="0"/>
                          <a:cs typeface="Arial" panose="020B0604020202020204" pitchFamily="34" charset="0"/>
                        </a:rPr>
                        <a:t>371</a:t>
                      </a:r>
                      <a:endParaRPr lang="en-US" sz="2800" u="none" strike="noStrike" dirty="0">
                        <a:effectLst/>
                        <a:latin typeface="Arial" panose="020B0604020202020204" pitchFamily="34" charset="0"/>
                        <a:cs typeface="Arial" panose="020B0604020202020204" pitchFamily="34" charset="0"/>
                      </a:endParaRPr>
                    </a:p>
                    <a:p>
                      <a:pPr algn="ctr" fontAlgn="ctr"/>
                      <a:r>
                        <a:rPr lang="en-US" sz="2800" b="0" i="1" u="none" strike="noStrike" dirty="0">
                          <a:solidFill>
                            <a:srgbClr val="000000"/>
                          </a:solidFill>
                          <a:effectLst/>
                          <a:latin typeface="Arial" panose="020B0604020202020204" pitchFamily="34" charset="0"/>
                          <a:cs typeface="Arial" panose="020B0604020202020204" pitchFamily="34" charset="0"/>
                        </a:rPr>
                        <a:t>(73%)</a:t>
                      </a:r>
                      <a:endParaRPr lang="en-CY" sz="28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B4C6CC"/>
                    </a:solidFill>
                  </a:tcPr>
                </a:tc>
                <a:tc>
                  <a:txBody>
                    <a:bodyPr/>
                    <a:lstStyle/>
                    <a:p>
                      <a:pPr algn="ctr" fontAlgn="ctr"/>
                      <a:r>
                        <a:rPr lang="en-CY" sz="2800" u="none" strike="noStrike" dirty="0">
                          <a:effectLst/>
                          <a:latin typeface="Arial" panose="020B0604020202020204" pitchFamily="34" charset="0"/>
                          <a:cs typeface="Arial" panose="020B0604020202020204" pitchFamily="34" charset="0"/>
                        </a:rPr>
                        <a:t>35</a:t>
                      </a:r>
                      <a:r>
                        <a:rPr lang="el-GR" sz="2800" u="none" strike="noStrike" dirty="0">
                          <a:effectLst/>
                          <a:latin typeface="Arial" panose="020B0604020202020204" pitchFamily="34" charset="0"/>
                          <a:cs typeface="Arial" panose="020B0604020202020204" pitchFamily="34" charset="0"/>
                        </a:rPr>
                        <a:t>8</a:t>
                      </a:r>
                      <a:endParaRPr lang="en-US" sz="2800" u="none" strike="noStrike" dirty="0">
                        <a:effectLst/>
                        <a:latin typeface="Arial" panose="020B0604020202020204" pitchFamily="34" charset="0"/>
                        <a:cs typeface="Arial" panose="020B0604020202020204" pitchFamily="34" charset="0"/>
                      </a:endParaRPr>
                    </a:p>
                    <a:p>
                      <a:pPr marL="0" marR="0" lvl="0" indent="0" algn="ctr" defTabSz="825500" eaLnBrk="1" fontAlgn="ctr" latinLnBrk="0" hangingPunct="1">
                        <a:lnSpc>
                          <a:spcPct val="100000"/>
                        </a:lnSpc>
                        <a:spcBef>
                          <a:spcPts val="0"/>
                        </a:spcBef>
                        <a:spcAft>
                          <a:spcPts val="0"/>
                        </a:spcAft>
                        <a:buClrTx/>
                        <a:buSzTx/>
                        <a:buFontTx/>
                        <a:buNone/>
                        <a:tabLst/>
                        <a:defRPr/>
                      </a:pPr>
                      <a:r>
                        <a:rPr lang="en-US" sz="2800" b="0" i="1" u="none" strike="noStrike" dirty="0">
                          <a:solidFill>
                            <a:srgbClr val="000000"/>
                          </a:solidFill>
                          <a:effectLst/>
                          <a:latin typeface="Arial" panose="020B0604020202020204" pitchFamily="34" charset="0"/>
                          <a:cs typeface="Arial" panose="020B0604020202020204" pitchFamily="34" charset="0"/>
                        </a:rPr>
                        <a:t>(9</a:t>
                      </a:r>
                      <a:r>
                        <a:rPr lang="el-GR" sz="2800" b="0" i="1" u="none" strike="noStrike" dirty="0">
                          <a:solidFill>
                            <a:srgbClr val="000000"/>
                          </a:solidFill>
                          <a:effectLst/>
                          <a:latin typeface="Arial" panose="020B0604020202020204" pitchFamily="34" charset="0"/>
                          <a:cs typeface="Arial" panose="020B0604020202020204" pitchFamily="34" charset="0"/>
                        </a:rPr>
                        <a:t>6</a:t>
                      </a:r>
                      <a:r>
                        <a:rPr lang="en-US" sz="2800" b="0" i="1" u="none" strike="noStrike" dirty="0">
                          <a:solidFill>
                            <a:srgbClr val="000000"/>
                          </a:solidFill>
                          <a:effectLst/>
                          <a:latin typeface="Arial" panose="020B0604020202020204" pitchFamily="34" charset="0"/>
                          <a:cs typeface="Arial" panose="020B0604020202020204" pitchFamily="34" charset="0"/>
                        </a:rPr>
                        <a:t>%)</a:t>
                      </a:r>
                      <a:endParaRPr lang="en-CY" sz="2800" b="0" i="1"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B4C6CC"/>
                    </a:solidFill>
                  </a:tcPr>
                </a:tc>
                <a:tc>
                  <a:txBody>
                    <a:bodyPr/>
                    <a:lstStyle/>
                    <a:p>
                      <a:pPr algn="ctr" fontAlgn="ctr"/>
                      <a:r>
                        <a:rPr lang="en-US" sz="2800" b="1" i="1" u="none" strike="noStrike" dirty="0">
                          <a:solidFill>
                            <a:schemeClr val="accent3">
                              <a:lumMod val="50000"/>
                            </a:schemeClr>
                          </a:solidFill>
                          <a:effectLst/>
                          <a:latin typeface="Arial" panose="020B0604020202020204" pitchFamily="34" charset="0"/>
                          <a:cs typeface="Arial" panose="020B0604020202020204" pitchFamily="34" charset="0"/>
                        </a:rPr>
                        <a:t>156</a:t>
                      </a:r>
                    </a:p>
                    <a:p>
                      <a:pPr algn="ctr" fontAlgn="ctr"/>
                      <a:r>
                        <a:rPr lang="en-US" sz="2800" b="1" i="1" u="none" strike="noStrike" dirty="0">
                          <a:solidFill>
                            <a:schemeClr val="accent3">
                              <a:lumMod val="50000"/>
                            </a:schemeClr>
                          </a:solidFill>
                          <a:effectLst/>
                          <a:latin typeface="Arial" panose="020B0604020202020204" pitchFamily="34" charset="0"/>
                          <a:cs typeface="Arial" panose="020B0604020202020204" pitchFamily="34" charset="0"/>
                        </a:rPr>
                        <a:t>(44%)</a:t>
                      </a:r>
                      <a:endParaRPr lang="en-CY" sz="2800" b="1" i="1" u="none" strike="noStrike" dirty="0">
                        <a:solidFill>
                          <a:schemeClr val="accent3">
                            <a:lumMod val="50000"/>
                          </a:schemeClr>
                        </a:solidFill>
                        <a:effectLst/>
                        <a:latin typeface="Arial" panose="020B0604020202020204" pitchFamily="34" charset="0"/>
                        <a:cs typeface="Arial" panose="020B0604020202020204" pitchFamily="34" charset="0"/>
                      </a:endParaRPr>
                    </a:p>
                  </a:txBody>
                  <a:tcPr marL="9525" marR="9525" marT="9525" marB="0" anchor="ctr">
                    <a:solidFill>
                      <a:srgbClr val="B4C6CC"/>
                    </a:solidFill>
                  </a:tcPr>
                </a:tc>
                <a:extLst>
                  <a:ext uri="{0D108BD9-81ED-4DB2-BD59-A6C34878D82A}">
                    <a16:rowId xmlns:a16="http://schemas.microsoft.com/office/drawing/2014/main" val="975786259"/>
                  </a:ext>
                </a:extLst>
              </a:tr>
              <a:tr h="1683539">
                <a:tc vMerge="1">
                  <a:txBody>
                    <a:bodyPr/>
                    <a:lstStyle/>
                    <a:p>
                      <a:endParaRPr lang="en-CY"/>
                    </a:p>
                  </a:txBody>
                  <a:tcPr/>
                </a:tc>
                <a:tc vMerge="1">
                  <a:txBody>
                    <a:bodyPr/>
                    <a:lstStyle/>
                    <a:p>
                      <a:endParaRPr lang="en-CY"/>
                    </a:p>
                  </a:txBody>
                  <a:tcPr/>
                </a:tc>
                <a:tc vMerge="1">
                  <a:txBody>
                    <a:bodyPr/>
                    <a:lstStyle/>
                    <a:p>
                      <a:endParaRPr lang="en-CY"/>
                    </a:p>
                  </a:txBody>
                  <a:tcPr/>
                </a:tc>
                <a:tc vMerge="1">
                  <a:txBody>
                    <a:bodyPr/>
                    <a:lstStyle/>
                    <a:p>
                      <a:endParaRPr lang="en-CY"/>
                    </a:p>
                  </a:txBody>
                  <a:tcPr/>
                </a:tc>
                <a:tc>
                  <a:txBody>
                    <a:bodyPr/>
                    <a:lstStyle/>
                    <a:p>
                      <a:pPr algn="l" fontAlgn="ctr"/>
                      <a:endParaRPr lang="en-CY"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CY" sz="2800" u="none" strike="noStrike" dirty="0">
                          <a:effectLst/>
                          <a:latin typeface="Arial" panose="020B0604020202020204" pitchFamily="34" charset="0"/>
                          <a:cs typeface="Arial" panose="020B0604020202020204" pitchFamily="34" charset="0"/>
                        </a:rPr>
                        <a:t>€5.3 εκ</a:t>
                      </a:r>
                      <a:r>
                        <a:rPr lang="el-GR" sz="2800" u="none" strike="noStrike" dirty="0" err="1">
                          <a:effectLst/>
                          <a:latin typeface="Arial" panose="020B0604020202020204" pitchFamily="34" charset="0"/>
                          <a:cs typeface="Arial" panose="020B0604020202020204" pitchFamily="34" charset="0"/>
                        </a:rPr>
                        <a:t>ατ</a:t>
                      </a:r>
                      <a:r>
                        <a:rPr lang="en-CY" sz="2800" u="none" strike="noStrike" dirty="0">
                          <a:effectLst/>
                          <a:latin typeface="Arial" panose="020B0604020202020204" pitchFamily="34" charset="0"/>
                          <a:cs typeface="Arial" panose="020B0604020202020204" pitchFamily="34" charset="0"/>
                        </a:rPr>
                        <a:t>.</a:t>
                      </a:r>
                      <a:endParaRPr lang="en-CY"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8E6D4"/>
                    </a:solidFill>
                  </a:tcPr>
                </a:tc>
                <a:tc>
                  <a:txBody>
                    <a:bodyPr/>
                    <a:lstStyle/>
                    <a:p>
                      <a:pPr algn="ctr" fontAlgn="ctr"/>
                      <a:r>
                        <a:rPr lang="en-CY" sz="2800" u="none" strike="noStrike" dirty="0">
                          <a:effectLst/>
                          <a:latin typeface="Arial" panose="020B0604020202020204" pitchFamily="34" charset="0"/>
                          <a:cs typeface="Arial" panose="020B0604020202020204" pitchFamily="34" charset="0"/>
                        </a:rPr>
                        <a:t>€5</a:t>
                      </a:r>
                      <a:r>
                        <a:rPr lang="el-GR" sz="2800" u="none" strike="noStrike" dirty="0">
                          <a:effectLst/>
                          <a:latin typeface="Arial" panose="020B0604020202020204" pitchFamily="34" charset="0"/>
                          <a:cs typeface="Arial" panose="020B0604020202020204" pitchFamily="34" charset="0"/>
                        </a:rPr>
                        <a:t>.1</a:t>
                      </a:r>
                      <a:r>
                        <a:rPr lang="en-CY" sz="2800" u="none" strike="noStrike" dirty="0">
                          <a:effectLst/>
                          <a:latin typeface="Arial" panose="020B0604020202020204" pitchFamily="34" charset="0"/>
                          <a:cs typeface="Arial" panose="020B0604020202020204" pitchFamily="34" charset="0"/>
                        </a:rPr>
                        <a:t> εκ</a:t>
                      </a:r>
                      <a:r>
                        <a:rPr lang="el-GR" sz="2800" u="none" strike="noStrike" dirty="0" err="1">
                          <a:effectLst/>
                          <a:latin typeface="Arial" panose="020B0604020202020204" pitchFamily="34" charset="0"/>
                          <a:cs typeface="Arial" panose="020B0604020202020204" pitchFamily="34" charset="0"/>
                        </a:rPr>
                        <a:t>ατ</a:t>
                      </a:r>
                      <a:r>
                        <a:rPr lang="en-CY" sz="2800" u="none" strike="noStrike" dirty="0">
                          <a:effectLst/>
                          <a:latin typeface="Arial" panose="020B0604020202020204" pitchFamily="34" charset="0"/>
                          <a:cs typeface="Arial" panose="020B0604020202020204" pitchFamily="34" charset="0"/>
                        </a:rPr>
                        <a:t>.</a:t>
                      </a:r>
                      <a:endParaRPr lang="en-CY"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8E6D4"/>
                    </a:solidFill>
                  </a:tcPr>
                </a:tc>
                <a:tc>
                  <a:txBody>
                    <a:bodyPr/>
                    <a:lstStyle/>
                    <a:p>
                      <a:pPr algn="ctr" fontAlgn="ctr"/>
                      <a:r>
                        <a:rPr lang="en-CY" sz="2800" u="none" strike="noStrike" dirty="0">
                          <a:effectLst/>
                          <a:latin typeface="Arial" panose="020B0604020202020204" pitchFamily="34" charset="0"/>
                          <a:cs typeface="Arial" panose="020B0604020202020204" pitchFamily="34" charset="0"/>
                        </a:rPr>
                        <a:t>€</a:t>
                      </a:r>
                      <a:r>
                        <a:rPr lang="en-US" sz="2800" u="none" strike="noStrike" dirty="0">
                          <a:effectLst/>
                          <a:latin typeface="Arial" panose="020B0604020202020204" pitchFamily="34" charset="0"/>
                          <a:cs typeface="Arial" panose="020B0604020202020204" pitchFamily="34" charset="0"/>
                        </a:rPr>
                        <a:t>2.1</a:t>
                      </a:r>
                      <a:r>
                        <a:rPr lang="en-US" sz="2800" u="none" strike="noStrike" baseline="0" dirty="0">
                          <a:effectLst/>
                          <a:latin typeface="Arial" panose="020B0604020202020204" pitchFamily="34" charset="0"/>
                          <a:cs typeface="Arial" panose="020B0604020202020204" pitchFamily="34" charset="0"/>
                        </a:rPr>
                        <a:t> </a:t>
                      </a:r>
                      <a:r>
                        <a:rPr lang="el-GR" sz="2800" u="none" strike="noStrike" baseline="0" dirty="0">
                          <a:effectLst/>
                          <a:latin typeface="Arial" panose="020B0604020202020204" pitchFamily="34" charset="0"/>
                          <a:cs typeface="Arial" panose="020B0604020202020204" pitchFamily="34" charset="0"/>
                        </a:rPr>
                        <a:t>εκατ.</a:t>
                      </a:r>
                      <a:endParaRPr lang="en-CY"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solidFill>
                      <a:srgbClr val="F8E6D4"/>
                    </a:solidFill>
                  </a:tcPr>
                </a:tc>
                <a:extLst>
                  <a:ext uri="{0D108BD9-81ED-4DB2-BD59-A6C34878D82A}">
                    <a16:rowId xmlns:a16="http://schemas.microsoft.com/office/drawing/2014/main" val="56893898"/>
                  </a:ext>
                </a:extLst>
              </a:tr>
              <a:tr h="1287198">
                <a:tc vMerge="1">
                  <a:txBody>
                    <a:bodyPr/>
                    <a:lstStyle/>
                    <a:p>
                      <a:endParaRPr lang="en-CY"/>
                    </a:p>
                  </a:txBody>
                  <a:tcPr/>
                </a:tc>
                <a:tc vMerge="1">
                  <a:txBody>
                    <a:bodyPr/>
                    <a:lstStyle/>
                    <a:p>
                      <a:endParaRPr lang="en-CY"/>
                    </a:p>
                  </a:txBody>
                  <a:tcPr/>
                </a:tc>
                <a:tc vMerge="1">
                  <a:txBody>
                    <a:bodyPr/>
                    <a:lstStyle/>
                    <a:p>
                      <a:endParaRPr lang="en-CY"/>
                    </a:p>
                  </a:txBody>
                  <a:tcPr/>
                </a:tc>
                <a:tc gridSpan="2">
                  <a:txBody>
                    <a:bodyPr/>
                    <a:lstStyle/>
                    <a:p>
                      <a:pPr algn="l" fontAlgn="ctr"/>
                      <a:r>
                        <a:rPr lang="el-GR" sz="2800" u="none" strike="noStrike" dirty="0">
                          <a:solidFill>
                            <a:srgbClr val="C00000"/>
                          </a:solidFill>
                          <a:effectLst/>
                          <a:latin typeface="Arial" panose="020B0604020202020204" pitchFamily="34" charset="0"/>
                          <a:cs typeface="Arial" panose="020B0604020202020204" pitchFamily="34" charset="0"/>
                        </a:rPr>
                        <a:t> </a:t>
                      </a:r>
                      <a:r>
                        <a:rPr lang="el-GR" sz="2800" u="none" strike="noStrike" dirty="0">
                          <a:solidFill>
                            <a:schemeClr val="tx1"/>
                          </a:solidFill>
                          <a:effectLst/>
                          <a:latin typeface="Arial" panose="020B0604020202020204" pitchFamily="34" charset="0"/>
                          <a:cs typeface="Arial" panose="020B0604020202020204" pitchFamily="34" charset="0"/>
                        </a:rPr>
                        <a:t>Απορρίφθηκαν</a:t>
                      </a:r>
                      <a:endParaRPr lang="en-CY" sz="28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hMerge="1">
                  <a:txBody>
                    <a:bodyPr/>
                    <a:lstStyle/>
                    <a:p>
                      <a:endParaRPr lang="en-CY"/>
                    </a:p>
                  </a:txBody>
                  <a:tcPr/>
                </a:tc>
                <a:tc>
                  <a:txBody>
                    <a:bodyPr/>
                    <a:lstStyle/>
                    <a:p>
                      <a:pPr algn="ctr" fontAlgn="ctr"/>
                      <a:r>
                        <a:rPr lang="en-CY" sz="2800" u="none" strike="noStrike" dirty="0">
                          <a:solidFill>
                            <a:srgbClr val="C00000"/>
                          </a:solidFill>
                          <a:effectLst/>
                          <a:latin typeface="Arial" panose="020B0604020202020204" pitchFamily="34" charset="0"/>
                          <a:cs typeface="Arial" panose="020B0604020202020204" pitchFamily="34" charset="0"/>
                        </a:rPr>
                        <a:t>138</a:t>
                      </a:r>
                      <a:endParaRPr lang="en-US" sz="2800" u="none" strike="noStrike" dirty="0">
                        <a:solidFill>
                          <a:srgbClr val="C00000"/>
                        </a:solidFill>
                        <a:effectLst/>
                        <a:latin typeface="Arial" panose="020B0604020202020204" pitchFamily="34" charset="0"/>
                        <a:cs typeface="Arial" panose="020B0604020202020204" pitchFamily="34" charset="0"/>
                      </a:endParaRPr>
                    </a:p>
                    <a:p>
                      <a:pPr algn="ctr" fontAlgn="ctr"/>
                      <a:r>
                        <a:rPr lang="en-US" sz="2800" b="0" i="1" u="none" strike="noStrike" dirty="0">
                          <a:solidFill>
                            <a:srgbClr val="C00000"/>
                          </a:solidFill>
                          <a:effectLst/>
                          <a:latin typeface="Arial" panose="020B0604020202020204" pitchFamily="34" charset="0"/>
                          <a:cs typeface="Arial" panose="020B0604020202020204" pitchFamily="34" charset="0"/>
                        </a:rPr>
                        <a:t>(27%)</a:t>
                      </a:r>
                      <a:endParaRPr lang="en-CY" sz="2800" b="0" i="1"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solidFill>
                      <a:srgbClr val="B4C6CC"/>
                    </a:solidFill>
                  </a:tcPr>
                </a:tc>
                <a:tc gridSpan="2">
                  <a:txBody>
                    <a:bodyPr/>
                    <a:lstStyle/>
                    <a:p>
                      <a:pPr algn="ctr" fontAlgn="ctr"/>
                      <a:r>
                        <a:rPr lang="en-CY" sz="2800" u="none" strike="noStrike" dirty="0">
                          <a:effectLst/>
                          <a:latin typeface="Arial" panose="020B0604020202020204" pitchFamily="34" charset="0"/>
                          <a:cs typeface="Arial" panose="020B0604020202020204" pitchFamily="34" charset="0"/>
                        </a:rPr>
                        <a:t> </a:t>
                      </a:r>
                      <a:endParaRPr lang="en-CY" sz="2800" b="0" i="0" u="none" strike="noStrike" dirty="0">
                        <a:solidFill>
                          <a:srgbClr val="000000"/>
                        </a:solidFill>
                        <a:effectLst/>
                        <a:latin typeface="Arial" panose="020B0604020202020204" pitchFamily="34" charset="0"/>
                        <a:cs typeface="Arial" panose="020B0604020202020204" pitchFamily="34" charset="0"/>
                      </a:endParaRPr>
                    </a:p>
                    <a:p>
                      <a:pPr algn="ctr" fontAlgn="ctr"/>
                      <a:r>
                        <a:rPr lang="en-CY" sz="2800" u="none" strike="noStrike" dirty="0">
                          <a:effectLst/>
                          <a:latin typeface="Arial" panose="020B0604020202020204" pitchFamily="34" charset="0"/>
                          <a:cs typeface="Arial" panose="020B0604020202020204" pitchFamily="34" charset="0"/>
                        </a:rPr>
                        <a:t> </a:t>
                      </a:r>
                      <a:endParaRPr lang="en-CY" sz="2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pattFill prst="pct5">
                      <a:fgClr>
                        <a:srgbClr val="FFFFFF"/>
                      </a:fgClr>
                      <a:bgClr>
                        <a:schemeClr val="bg1"/>
                      </a:bgClr>
                    </a:pattFill>
                  </a:tcPr>
                </a:tc>
                <a:tc hMerge="1">
                  <a:txBody>
                    <a:bodyPr/>
                    <a:lstStyle/>
                    <a:p>
                      <a:pPr algn="ctr" fontAlgn="ctr"/>
                      <a:endParaRPr lang="en-CY" sz="4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3024153056"/>
                  </a:ext>
                </a:extLst>
              </a:tr>
            </a:tbl>
          </a:graphicData>
        </a:graphic>
      </p:graphicFrame>
      <p:sp>
        <p:nvSpPr>
          <p:cNvPr id="17" name="Lorem ipsum dolor sit amet, consec etur adip iscin elit. Suspe disse place rat, felis in biben dum trist ique.">
            <a:extLst>
              <a:ext uri="{FF2B5EF4-FFF2-40B4-BE49-F238E27FC236}">
                <a16:creationId xmlns:a16="http://schemas.microsoft.com/office/drawing/2014/main" id="{479E5353-E432-4061-A75A-445D96814129}"/>
              </a:ext>
            </a:extLst>
          </p:cNvPr>
          <p:cNvSpPr txBox="1"/>
          <p:nvPr/>
        </p:nvSpPr>
        <p:spPr>
          <a:xfrm>
            <a:off x="832525" y="10577090"/>
            <a:ext cx="22718949"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457200">
              <a:lnSpc>
                <a:spcPct val="120000"/>
              </a:lnSpc>
              <a:defRPr sz="5000">
                <a:solidFill>
                  <a:srgbClr val="5E5E5E"/>
                </a:solidFill>
                <a:latin typeface="Arial"/>
                <a:ea typeface="Arial"/>
                <a:cs typeface="Arial"/>
                <a:sym typeface="Arial"/>
              </a:defRPr>
            </a:lvl1pPr>
          </a:lstStyle>
          <a:p>
            <a:pPr marL="0" marR="0" indent="0" defTabSz="825500" rtl="0" fontAlgn="auto" latinLnBrk="0" hangingPunct="0">
              <a:lnSpc>
                <a:spcPct val="100000"/>
              </a:lnSpc>
              <a:spcBef>
                <a:spcPts val="0"/>
              </a:spcBef>
              <a:spcAft>
                <a:spcPts val="0"/>
              </a:spcAft>
              <a:buClrTx/>
              <a:buSzTx/>
              <a:buFontTx/>
              <a:buNone/>
              <a:tabLst/>
            </a:pPr>
            <a:r>
              <a:rPr lang="el-GR" sz="5400" dirty="0"/>
              <a:t>Στόχος νέου Σχεδίου</a:t>
            </a:r>
            <a:r>
              <a:rPr lang="en-US" sz="5400" dirty="0"/>
              <a:t>:</a:t>
            </a:r>
            <a:r>
              <a:rPr lang="el-GR" sz="5400" dirty="0"/>
              <a:t> Βελτίωση απόδοσης απορρόφησης</a:t>
            </a:r>
            <a:endParaRPr lang="en-US" sz="5400" dirty="0"/>
          </a:p>
        </p:txBody>
      </p:sp>
    </p:spTree>
    <p:extLst>
      <p:ext uri="{BB962C8B-B14F-4D97-AF65-F5344CB8AC3E}">
        <p14:creationId xmlns:p14="http://schemas.microsoft.com/office/powerpoint/2010/main" val="170533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a:extLst>
              <a:ext uri="{FF2B5EF4-FFF2-40B4-BE49-F238E27FC236}">
                <a16:creationId xmlns:a16="http://schemas.microsoft.com/office/drawing/2014/main" id="{58BF0424-FFA3-4859-8FA4-B40F030089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47586" y="37817"/>
            <a:ext cx="24737827" cy="14004499"/>
          </a:xfrm>
          <a:prstGeom prst="rect">
            <a:avLst/>
          </a:prstGeom>
          <a:ln w="12700">
            <a:miter lim="400000"/>
          </a:ln>
        </p:spPr>
      </p:pic>
      <p:sp>
        <p:nvSpPr>
          <p:cNvPr id="7" name="Rectangle">
            <a:extLst>
              <a:ext uri="{FF2B5EF4-FFF2-40B4-BE49-F238E27FC236}">
                <a16:creationId xmlns:a16="http://schemas.microsoft.com/office/drawing/2014/main" id="{080821A8-8C01-2B4B-9F8E-857E7693126E}"/>
              </a:ext>
            </a:extLst>
          </p:cNvPr>
          <p:cNvSpPr/>
          <p:nvPr/>
        </p:nvSpPr>
        <p:spPr>
          <a:xfrm rot="914430">
            <a:off x="-3587909" y="-2364614"/>
            <a:ext cx="15508609" cy="17259483"/>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l-GR" dirty="0"/>
          </a:p>
        </p:txBody>
      </p:sp>
      <p:pic>
        <p:nvPicPr>
          <p:cNvPr id="6" name="Picture 5" descr="Graphical user interface, text&#10;&#10;Description automatically generated">
            <a:extLst>
              <a:ext uri="{FF2B5EF4-FFF2-40B4-BE49-F238E27FC236}">
                <a16:creationId xmlns:a16="http://schemas.microsoft.com/office/drawing/2014/main" id="{50C3F903-A257-AF4D-AEB0-354212659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62039" y="10551697"/>
            <a:ext cx="6035270" cy="1310516"/>
          </a:xfrm>
          <a:prstGeom prst="rect">
            <a:avLst/>
          </a:prstGeom>
        </p:spPr>
      </p:pic>
      <p:sp>
        <p:nvSpPr>
          <p:cNvPr id="2" name="Slide Number Placeholder 1">
            <a:extLst>
              <a:ext uri="{FF2B5EF4-FFF2-40B4-BE49-F238E27FC236}">
                <a16:creationId xmlns:a16="http://schemas.microsoft.com/office/drawing/2014/main" id="{ED623863-FC78-407F-9984-66916D5F49A5}"/>
              </a:ext>
            </a:extLst>
          </p:cNvPr>
          <p:cNvSpPr>
            <a:spLocks noGrp="1"/>
          </p:cNvSpPr>
          <p:nvPr>
            <p:ph type="sldNum" sz="quarter" idx="2"/>
          </p:nvPr>
        </p:nvSpPr>
        <p:spPr>
          <a:xfrm>
            <a:off x="23905710" y="13254941"/>
            <a:ext cx="503343" cy="533479"/>
          </a:xfrm>
        </p:spPr>
        <p:txBody>
          <a:bodyPr/>
          <a:lstStyle/>
          <a:p>
            <a:fld id="{86CB4B4D-7CA3-9044-876B-883B54F8677D}" type="slidenum">
              <a:rPr lang="en-CY" sz="2800" smtClean="0"/>
              <a:t>14</a:t>
            </a:fld>
            <a:endParaRPr lang="en-CY" sz="2800" dirty="0"/>
          </a:p>
        </p:txBody>
      </p:sp>
      <p:sp>
        <p:nvSpPr>
          <p:cNvPr id="10" name="Rectangle 9">
            <a:extLst>
              <a:ext uri="{FF2B5EF4-FFF2-40B4-BE49-F238E27FC236}">
                <a16:creationId xmlns:a16="http://schemas.microsoft.com/office/drawing/2014/main" id="{C0F05E1F-2C0A-420D-9A1D-A62D712FBBF6}"/>
              </a:ext>
            </a:extLst>
          </p:cNvPr>
          <p:cNvSpPr/>
          <p:nvPr/>
        </p:nvSpPr>
        <p:spPr>
          <a:xfrm>
            <a:off x="1674647" y="2890263"/>
            <a:ext cx="8824532" cy="5632311"/>
          </a:xfrm>
          <a:prstGeom prst="rect">
            <a:avLst/>
          </a:prstGeom>
        </p:spPr>
        <p:txBody>
          <a:bodyPr wrap="square">
            <a:spAutoFit/>
          </a:bodyPr>
          <a:lstStyle/>
          <a:p>
            <a:endParaRPr lang="el-GR" sz="4500" b="1" spc="300" dirty="0">
              <a:solidFill>
                <a:schemeClr val="tx1"/>
              </a:solidFill>
              <a:latin typeface="Arial" panose="020B0604020202020204" pitchFamily="34" charset="0"/>
              <a:cs typeface="Arial" panose="020B0604020202020204" pitchFamily="34" charset="0"/>
            </a:endParaRPr>
          </a:p>
          <a:p>
            <a:r>
              <a:rPr lang="el-GR" sz="4500" b="1" spc="300" dirty="0">
                <a:solidFill>
                  <a:schemeClr val="tx1"/>
                </a:solidFill>
                <a:latin typeface="Arial" panose="020B0604020202020204" pitchFamily="34" charset="0"/>
                <a:cs typeface="Arial" panose="020B0604020202020204" pitchFamily="34" charset="0"/>
              </a:rPr>
              <a:t>Τον οδηγό του Σχεδίου και τα στοιχεία </a:t>
            </a:r>
            <a:br>
              <a:rPr lang="el-GR" sz="4500" b="1" spc="300" dirty="0">
                <a:solidFill>
                  <a:schemeClr val="tx1"/>
                </a:solidFill>
                <a:latin typeface="Arial" panose="020B0604020202020204" pitchFamily="34" charset="0"/>
                <a:cs typeface="Arial" panose="020B0604020202020204" pitchFamily="34" charset="0"/>
              </a:rPr>
            </a:br>
            <a:r>
              <a:rPr lang="el-GR" sz="4500" b="1" spc="300" dirty="0">
                <a:solidFill>
                  <a:schemeClr val="tx1"/>
                </a:solidFill>
                <a:latin typeface="Arial" panose="020B0604020202020204" pitchFamily="34" charset="0"/>
                <a:cs typeface="Arial" panose="020B0604020202020204" pitchFamily="34" charset="0"/>
              </a:rPr>
              <a:t>επικοινωνίας των αρμόδιων λειτουργών θα τα ανακοινώσουμε σύντομα στην ιστοσελίδα του ΥΕΕΒ</a:t>
            </a:r>
          </a:p>
          <a:p>
            <a:r>
              <a:rPr lang="el-GR" sz="4500" b="1" spc="300" dirty="0">
                <a:solidFill>
                  <a:schemeClr val="tx1"/>
                </a:solidFill>
                <a:latin typeface="Arial" panose="020B0604020202020204" pitchFamily="34" charset="0"/>
                <a:cs typeface="Arial" panose="020B0604020202020204" pitchFamily="34" charset="0"/>
              </a:rPr>
              <a:t>www.meci.gov.cy</a:t>
            </a:r>
          </a:p>
        </p:txBody>
      </p:sp>
      <p:sp>
        <p:nvSpPr>
          <p:cNvPr id="11" name="Eυχαριστούμε">
            <a:extLst>
              <a:ext uri="{FF2B5EF4-FFF2-40B4-BE49-F238E27FC236}">
                <a16:creationId xmlns:a16="http://schemas.microsoft.com/office/drawing/2014/main" id="{E5F09C48-A19B-4368-BF8C-DD7DDEA90A9F}"/>
              </a:ext>
            </a:extLst>
          </p:cNvPr>
          <p:cNvSpPr txBox="1"/>
          <p:nvPr/>
        </p:nvSpPr>
        <p:spPr>
          <a:xfrm>
            <a:off x="2043598" y="1238031"/>
            <a:ext cx="8824532" cy="207236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defTabSz="2438338">
              <a:lnSpc>
                <a:spcPct val="100000"/>
              </a:lnSpc>
              <a:defRPr sz="12800">
                <a:solidFill>
                  <a:srgbClr val="FFFFFF"/>
                </a:solidFill>
                <a:latin typeface="Arial"/>
                <a:ea typeface="Arial"/>
                <a:cs typeface="Arial"/>
                <a:sym typeface="Arial"/>
              </a:defRPr>
            </a:lvl1pPr>
          </a:lstStyle>
          <a:p>
            <a:r>
              <a:rPr dirty="0" err="1">
                <a:solidFill>
                  <a:schemeClr val="tx1"/>
                </a:solidFill>
              </a:rPr>
              <a:t>Eυχ</a:t>
            </a:r>
            <a:r>
              <a:rPr dirty="0">
                <a:solidFill>
                  <a:schemeClr val="tx1"/>
                </a:solidFill>
              </a:rPr>
              <a:t>αριστ</a:t>
            </a:r>
            <a:r>
              <a:rPr lang="el-GR" dirty="0">
                <a:solidFill>
                  <a:schemeClr val="tx1"/>
                </a:solidFill>
              </a:rPr>
              <a:t>ώ</a:t>
            </a:r>
            <a:endParaRPr dirty="0">
              <a:solidFill>
                <a:schemeClr val="tx1"/>
              </a:solidFill>
            </a:endParaRPr>
          </a:p>
        </p:txBody>
      </p:sp>
      <p:pic>
        <p:nvPicPr>
          <p:cNvPr id="13" name="Picture 2" descr="image002">
            <a:extLst>
              <a:ext uri="{FF2B5EF4-FFF2-40B4-BE49-F238E27FC236}">
                <a16:creationId xmlns:a16="http://schemas.microsoft.com/office/drawing/2014/main" id="{AA4F1038-EB70-4996-AA04-667658BCB6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109" y="10398952"/>
            <a:ext cx="4908476" cy="342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6F61D30-D245-414C-A699-70122F18DA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2873" y="10206881"/>
            <a:ext cx="4222786" cy="3310664"/>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 name="Image" descr="Image"/>
          <p:cNvPicPr>
            <a:picLocks noChangeAspect="1"/>
          </p:cNvPicPr>
          <p:nvPr/>
        </p:nvPicPr>
        <p:blipFill>
          <a:blip r:embed="rId3"/>
          <a:stretch>
            <a:fillRect/>
          </a:stretch>
        </p:blipFill>
        <p:spPr>
          <a:xfrm>
            <a:off x="8368578" y="10690059"/>
            <a:ext cx="15700723" cy="3345352"/>
          </a:xfrm>
          <a:prstGeom prst="rect">
            <a:avLst/>
          </a:prstGeom>
          <a:ln w="12700">
            <a:miter lim="400000"/>
          </a:ln>
        </p:spPr>
      </p:pic>
      <p:sp>
        <p:nvSpPr>
          <p:cNvPr id="285" name="THE TITLE IS HERE"/>
          <p:cNvSpPr txBox="1"/>
          <p:nvPr/>
        </p:nvSpPr>
        <p:spPr>
          <a:xfrm>
            <a:off x="1270000" y="1862944"/>
            <a:ext cx="21590000"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000" dirty="0" err="1"/>
              <a:t>Δικαιη</a:t>
            </a:r>
            <a:r>
              <a:rPr lang="el-GR" sz="6000" dirty="0"/>
              <a:t> και </a:t>
            </a:r>
            <a:r>
              <a:rPr lang="el-GR" sz="6000" dirty="0" err="1"/>
              <a:t>ανταγωνιστικη</a:t>
            </a:r>
            <a:r>
              <a:rPr lang="el-GR" sz="6000" dirty="0"/>
              <a:t> </a:t>
            </a:r>
            <a:r>
              <a:rPr lang="el-GR" sz="6000" dirty="0" err="1"/>
              <a:t>ψηφιακη</a:t>
            </a:r>
            <a:r>
              <a:rPr lang="el-GR" sz="6000" dirty="0"/>
              <a:t> </a:t>
            </a:r>
            <a:r>
              <a:rPr lang="el-GR" sz="6000" dirty="0" err="1"/>
              <a:t>οικονομια</a:t>
            </a:r>
            <a:endParaRPr sz="6000" dirty="0"/>
          </a:p>
        </p:txBody>
      </p:sp>
      <p:sp>
        <p:nvSpPr>
          <p:cNvPr id="286" name="Subtitle here"/>
          <p:cNvSpPr txBox="1"/>
          <p:nvPr/>
        </p:nvSpPr>
        <p:spPr>
          <a:xfrm>
            <a:off x="1270000" y="806885"/>
            <a:ext cx="20320000"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5000" b="0" i="1" spc="150">
                <a:solidFill>
                  <a:srgbClr val="307687"/>
                </a:solidFill>
                <a:latin typeface="Arial"/>
                <a:ea typeface="Arial"/>
                <a:cs typeface="Arial"/>
                <a:sym typeface="Arial"/>
              </a:defRPr>
            </a:lvl1pPr>
          </a:lstStyle>
          <a:p>
            <a:r>
              <a:rPr lang="el-GR" sz="4800" dirty="0"/>
              <a:t>Ψηφιακή Στρατηγική ΕΕ και Κύπρου</a:t>
            </a:r>
            <a:endParaRPr sz="4800" dirty="0"/>
          </a:p>
        </p:txBody>
      </p:sp>
      <p:sp>
        <p:nvSpPr>
          <p:cNvPr id="287" name="Line"/>
          <p:cNvSpPr/>
          <p:nvPr/>
        </p:nvSpPr>
        <p:spPr>
          <a:xfrm>
            <a:off x="1392470" y="8988788"/>
            <a:ext cx="21345056" cy="1"/>
          </a:xfrm>
          <a:prstGeom prst="line">
            <a:avLst/>
          </a:prstGeom>
          <a:ln w="31750">
            <a:solidFill>
              <a:srgbClr val="2E7687"/>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dirty="0"/>
          </a:p>
        </p:txBody>
      </p:sp>
      <p:sp>
        <p:nvSpPr>
          <p:cNvPr id="288" name="Line"/>
          <p:cNvSpPr/>
          <p:nvPr/>
        </p:nvSpPr>
        <p:spPr>
          <a:xfrm>
            <a:off x="1392472" y="11512580"/>
            <a:ext cx="21345054" cy="1"/>
          </a:xfrm>
          <a:prstGeom prst="line">
            <a:avLst/>
          </a:prstGeom>
          <a:ln w="31750">
            <a:solidFill>
              <a:srgbClr val="2E7687"/>
            </a:solidFill>
            <a:miter lim="400000"/>
          </a:ln>
        </p:spPr>
        <p:txBody>
          <a:bodyPr lIns="50800" tIns="50800" rIns="50800" bIns="50800" anchor="ctr"/>
          <a:lstStyle/>
          <a:p>
            <a:pPr>
              <a:lnSpc>
                <a:spcPct val="80000"/>
              </a:lnSpc>
              <a:defRPr sz="4000" b="0" cap="all">
                <a:solidFill>
                  <a:srgbClr val="838787"/>
                </a:solidFill>
                <a:latin typeface="Avenir Heavy"/>
                <a:ea typeface="Avenir Heavy"/>
                <a:cs typeface="Avenir Heavy"/>
                <a:sym typeface="Avenir Heavy"/>
              </a:defRPr>
            </a:pPr>
            <a:endParaRPr/>
          </a:p>
        </p:txBody>
      </p:sp>
      <p:sp>
        <p:nvSpPr>
          <p:cNvPr id="289" name="Lorem ipsum dolor sit amet, consec etur adip iscin elit. Suspe disse place rat, felis in biben dum trist ique."/>
          <p:cNvSpPr txBox="1"/>
          <p:nvPr/>
        </p:nvSpPr>
        <p:spPr>
          <a:xfrm>
            <a:off x="1514944" y="9088499"/>
            <a:ext cx="21650714" cy="2250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457200">
              <a:lnSpc>
                <a:spcPct val="120000"/>
              </a:lnSpc>
              <a:defRPr sz="5000">
                <a:solidFill>
                  <a:srgbClr val="5E5E5E"/>
                </a:solidFill>
                <a:latin typeface="Arial"/>
                <a:ea typeface="Arial"/>
                <a:cs typeface="Arial"/>
                <a:sym typeface="Arial"/>
              </a:defRPr>
            </a:lvl1pPr>
          </a:lstStyle>
          <a:p>
            <a:r>
              <a:rPr lang="el-GR" sz="4000" dirty="0"/>
              <a:t>Ο ψηφιακός μετασχηματισμός αποτελεί όρο επιβίωσης και ευκαιρία ανάπτυξης για τις σύγχρονες οικονομίες και τις επιχειρήσεις, και στο βαθμό που μας αναλογεί, θέλουμε να δώσουμε ως Υπουργείο αυτή τη δυνατότητα και ευκαιρία στις κυπριακές επιχειρήσεις. </a:t>
            </a:r>
          </a:p>
        </p:txBody>
      </p:sp>
      <p:sp>
        <p:nvSpPr>
          <p:cNvPr id="290"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Mae cenas susci pit massa in mattis ullam corpe viva."/>
          <p:cNvSpPr txBox="1"/>
          <p:nvPr/>
        </p:nvSpPr>
        <p:spPr>
          <a:xfrm>
            <a:off x="1320178" y="3330595"/>
            <a:ext cx="21845480" cy="5646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200" b="0" i="1" spc="80">
                <a:solidFill>
                  <a:srgbClr val="5E5E5E"/>
                </a:solidFill>
                <a:latin typeface="Arial"/>
                <a:ea typeface="Arial"/>
                <a:cs typeface="Arial"/>
                <a:sym typeface="Arial"/>
              </a:defRPr>
            </a:lvl1pPr>
          </a:lstStyle>
          <a:p>
            <a:pPr marL="457200" indent="-457200">
              <a:buFont typeface="Wingdings" panose="05000000000000000000" pitchFamily="2" charset="2"/>
              <a:buChar char="v"/>
              <a:defRPr spc="64"/>
            </a:pPr>
            <a:r>
              <a:rPr lang="el-GR" sz="3500" dirty="0"/>
              <a:t>Ένας από τους τ</a:t>
            </a:r>
            <a:r>
              <a:rPr lang="el-GR" sz="3500" spc="80" dirty="0"/>
              <a:t>ρεις πυλώνες της Ψηφιακής Στρατηγικής της ΕΕ είναι η εδραίωση μίας δίκαιης και ανταγωνιστικής οικονομίας.</a:t>
            </a:r>
          </a:p>
          <a:p>
            <a:pPr marL="457200" indent="-457200">
              <a:lnSpc>
                <a:spcPct val="50000"/>
              </a:lnSpc>
              <a:buFont typeface="Wingdings" panose="05000000000000000000" pitchFamily="2" charset="2"/>
              <a:buChar char="v"/>
              <a:defRPr spc="64"/>
            </a:pPr>
            <a:endParaRPr lang="en-US" sz="3500" spc="80" dirty="0"/>
          </a:p>
          <a:p>
            <a:pPr marL="457200" indent="-457200">
              <a:buFont typeface="Wingdings" panose="05000000000000000000" pitchFamily="2" charset="2"/>
              <a:buChar char="v"/>
              <a:defRPr spc="64"/>
            </a:pPr>
            <a:r>
              <a:rPr lang="el-GR" sz="3500" spc="80" dirty="0"/>
              <a:t>Η Κύπρος κατατάσσεται χαμηλά στον ευρωπαϊκό δείκτη DESI που αφορά στην ψηφιακή οικονομία, όμως η Κυβέρνηση με υλοποίηση μίας φιλόδοξης στρατηγικής επιχειρεί την ανατροπή.</a:t>
            </a:r>
          </a:p>
          <a:p>
            <a:pPr marL="457200" indent="-457200">
              <a:lnSpc>
                <a:spcPct val="50000"/>
              </a:lnSpc>
              <a:buFont typeface="Wingdings" panose="05000000000000000000" pitchFamily="2" charset="2"/>
              <a:buChar char="v"/>
              <a:defRPr spc="64"/>
            </a:pPr>
            <a:endParaRPr lang="en-US" sz="3500" spc="80" dirty="0"/>
          </a:p>
          <a:p>
            <a:pPr marL="457200" indent="-457200">
              <a:buFont typeface="Wingdings" panose="05000000000000000000" pitchFamily="2" charset="2"/>
              <a:buChar char="v"/>
              <a:defRPr spc="64"/>
            </a:pPr>
            <a:r>
              <a:rPr lang="el-GR" sz="3500" spc="80" dirty="0"/>
              <a:t>Ήδη το 2021 </a:t>
            </a:r>
            <a:r>
              <a:rPr lang="el-GR" sz="3500" dirty="0"/>
              <a:t>πετύχαμε </a:t>
            </a:r>
            <a:r>
              <a:rPr lang="el-GR" sz="3500" spc="80" dirty="0"/>
              <a:t>άλμα τριών θέσεων</a:t>
            </a:r>
            <a:r>
              <a:rPr lang="en-US" sz="3500" spc="80" dirty="0"/>
              <a:t> </a:t>
            </a:r>
            <a:r>
              <a:rPr lang="el-GR" sz="3500" spc="80" dirty="0"/>
              <a:t>στον δείκτη </a:t>
            </a:r>
            <a:r>
              <a:rPr lang="en-US" sz="3500" spc="80" dirty="0"/>
              <a:t>DESI</a:t>
            </a:r>
            <a:r>
              <a:rPr lang="el-GR" sz="3500" spc="80" dirty="0"/>
              <a:t>, ως αποτέλεσμα των εντατικών δράσεων για επιτάχυνση ενός ολιστικού ψηφιακού μετασχηματισμού κράτους, οικονομίας και κοινωνίας.</a:t>
            </a:r>
          </a:p>
          <a:p>
            <a:pPr>
              <a:defRPr spc="64"/>
            </a:pPr>
            <a:endParaRPr lang="el-GR" spc="80" dirty="0"/>
          </a:p>
          <a:p>
            <a:pPr>
              <a:defRPr spc="64"/>
            </a:pPr>
            <a:endParaRPr lang="el-GR" spc="80" dirty="0"/>
          </a:p>
        </p:txBody>
      </p:sp>
      <p:pic>
        <p:nvPicPr>
          <p:cNvPr id="13" name="Picture 12" descr="Graphical user interface, text&#10;&#10;Description automatically generated">
            <a:extLst>
              <a:ext uri="{FF2B5EF4-FFF2-40B4-BE49-F238E27FC236}">
                <a16:creationId xmlns:a16="http://schemas.microsoft.com/office/drawing/2014/main" id="{12059D10-F9A6-4C7F-B460-DBC1C723D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999" y="12279516"/>
            <a:ext cx="6035270" cy="1310516"/>
          </a:xfrm>
          <a:prstGeom prst="rect">
            <a:avLst/>
          </a:prstGeom>
        </p:spPr>
      </p:pic>
      <p:sp>
        <p:nvSpPr>
          <p:cNvPr id="14" name="Slide Number Placeholder 3">
            <a:extLst>
              <a:ext uri="{FF2B5EF4-FFF2-40B4-BE49-F238E27FC236}">
                <a16:creationId xmlns:a16="http://schemas.microsoft.com/office/drawing/2014/main" id="{5B2F08E7-5AB0-4FCC-A002-999A15CE665B}"/>
              </a:ext>
            </a:extLst>
          </p:cNvPr>
          <p:cNvSpPr>
            <a:spLocks noGrp="1"/>
          </p:cNvSpPr>
          <p:nvPr>
            <p:ph type="sldNum" sz="quarter" idx="2"/>
          </p:nvPr>
        </p:nvSpPr>
        <p:spPr>
          <a:xfrm>
            <a:off x="23616649" y="12843738"/>
            <a:ext cx="905304" cy="746294"/>
          </a:xfrm>
        </p:spPr>
        <p:txBody>
          <a:bodyPr/>
          <a:lstStyle/>
          <a:p>
            <a:fld id="{86CB4B4D-7CA3-9044-876B-883B54F8677D}" type="slidenum">
              <a:rPr lang="en-CY" sz="2800" smtClean="0"/>
              <a:t>2</a:t>
            </a:fld>
            <a:endParaRPr lang="en-CY" sz="28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3"/>
          <a:stretch>
            <a:fillRect/>
          </a:stretch>
        </p:blipFill>
        <p:spPr>
          <a:xfrm>
            <a:off x="8311882" y="10646484"/>
            <a:ext cx="15700723" cy="3375050"/>
          </a:xfrm>
          <a:prstGeom prst="rect">
            <a:avLst/>
          </a:prstGeom>
          <a:ln w="12700">
            <a:miter lim="400000"/>
          </a:ln>
        </p:spPr>
      </p:pic>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9199" y="12358037"/>
            <a:ext cx="6035270" cy="1310516"/>
          </a:xfrm>
          <a:prstGeom prst="rect">
            <a:avLst/>
          </a:prstGeom>
        </p:spPr>
      </p:pic>
      <p:sp>
        <p:nvSpPr>
          <p:cNvPr id="4" name="Slide Number Placeholder 3">
            <a:extLst>
              <a:ext uri="{FF2B5EF4-FFF2-40B4-BE49-F238E27FC236}">
                <a16:creationId xmlns:a16="http://schemas.microsoft.com/office/drawing/2014/main" id="{F4201B58-0B4B-49A7-B446-9A5A40B54BB4}"/>
              </a:ext>
            </a:extLst>
          </p:cNvPr>
          <p:cNvSpPr>
            <a:spLocks noGrp="1"/>
          </p:cNvSpPr>
          <p:nvPr>
            <p:ph type="sldNum" sz="quarter" idx="2"/>
          </p:nvPr>
        </p:nvSpPr>
        <p:spPr>
          <a:xfrm>
            <a:off x="23596594" y="13060742"/>
            <a:ext cx="832022" cy="1310516"/>
          </a:xfrm>
        </p:spPr>
        <p:txBody>
          <a:bodyPr/>
          <a:lstStyle/>
          <a:p>
            <a:fld id="{86CB4B4D-7CA3-9044-876B-883B54F8677D}" type="slidenum">
              <a:rPr lang="en-CY" sz="2800" smtClean="0"/>
              <a:t>3</a:t>
            </a:fld>
            <a:endParaRPr lang="en-CY" sz="2800" dirty="0"/>
          </a:p>
        </p:txBody>
      </p:sp>
      <p:pic>
        <p:nvPicPr>
          <p:cNvPr id="26" name="Picture 25">
            <a:extLst>
              <a:ext uri="{FF2B5EF4-FFF2-40B4-BE49-F238E27FC236}">
                <a16:creationId xmlns:a16="http://schemas.microsoft.com/office/drawing/2014/main" id="{78A631D4-A4DD-46D2-B2D9-671F7CC3F56C}"/>
              </a:ext>
            </a:extLst>
          </p:cNvPr>
          <p:cNvPicPr>
            <a:picLocks noChangeAspect="1"/>
          </p:cNvPicPr>
          <p:nvPr/>
        </p:nvPicPr>
        <p:blipFill>
          <a:blip r:embed="rId5"/>
          <a:stretch>
            <a:fillRect/>
          </a:stretch>
        </p:blipFill>
        <p:spPr>
          <a:xfrm>
            <a:off x="12193153" y="-168212"/>
            <a:ext cx="12487558" cy="12320686"/>
          </a:xfrm>
          <a:prstGeom prst="rect">
            <a:avLst/>
          </a:prstGeom>
        </p:spPr>
      </p:pic>
      <p:sp>
        <p:nvSpPr>
          <p:cNvPr id="25" name="THE TITLE IS HERE">
            <a:extLst>
              <a:ext uri="{FF2B5EF4-FFF2-40B4-BE49-F238E27FC236}">
                <a16:creationId xmlns:a16="http://schemas.microsoft.com/office/drawing/2014/main" id="{0888FB68-6DE1-42C5-A596-396DF23D08EF}"/>
              </a:ext>
            </a:extLst>
          </p:cNvPr>
          <p:cNvSpPr txBox="1"/>
          <p:nvPr/>
        </p:nvSpPr>
        <p:spPr>
          <a:xfrm>
            <a:off x="868848" y="1769089"/>
            <a:ext cx="2032000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400" dirty="0"/>
              <a:t>ΝΕΑ ΒΙΟΜΗΧΑΝΙΚΗ ΠΟΛΙΤΙΚΗ</a:t>
            </a:r>
            <a:endParaRPr sz="6400" dirty="0"/>
          </a:p>
        </p:txBody>
      </p:sp>
      <p:sp>
        <p:nvSpPr>
          <p:cNvPr id="33" name="Subtitle here">
            <a:extLst>
              <a:ext uri="{FF2B5EF4-FFF2-40B4-BE49-F238E27FC236}">
                <a16:creationId xmlns:a16="http://schemas.microsoft.com/office/drawing/2014/main" id="{436E09DE-D86C-48D5-8A31-4B48F7632CD1}"/>
              </a:ext>
            </a:extLst>
          </p:cNvPr>
          <p:cNvSpPr txBox="1"/>
          <p:nvPr/>
        </p:nvSpPr>
        <p:spPr>
          <a:xfrm>
            <a:off x="868848" y="691492"/>
            <a:ext cx="20320000"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5000" b="0" i="1" spc="150">
                <a:solidFill>
                  <a:srgbClr val="307687"/>
                </a:solidFill>
                <a:latin typeface="Arial"/>
                <a:ea typeface="Arial"/>
                <a:cs typeface="Arial"/>
                <a:sym typeface="Arial"/>
              </a:defRPr>
            </a:lvl1pPr>
          </a:lstStyle>
          <a:p>
            <a:r>
              <a:rPr lang="el-GR" dirty="0"/>
              <a:t>Δράσεις του ΥΕΕΒ </a:t>
            </a:r>
            <a:endParaRPr dirty="0"/>
          </a:p>
        </p:txBody>
      </p:sp>
      <p:sp>
        <p:nvSpPr>
          <p:cNvPr id="35" name="Lorem ipsum dolor sit amet, consec etur adip iscin elit.…">
            <a:extLst>
              <a:ext uri="{FF2B5EF4-FFF2-40B4-BE49-F238E27FC236}">
                <a16:creationId xmlns:a16="http://schemas.microsoft.com/office/drawing/2014/main" id="{21A38B9B-7A13-44DD-8AFB-0BD477AB198A}"/>
              </a:ext>
            </a:extLst>
          </p:cNvPr>
          <p:cNvSpPr txBox="1"/>
          <p:nvPr/>
        </p:nvSpPr>
        <p:spPr>
          <a:xfrm>
            <a:off x="868848" y="3501457"/>
            <a:ext cx="10946204" cy="8445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463020" indent="-463020" algn="l" defTabSz="457200">
              <a:lnSpc>
                <a:spcPct val="120000"/>
              </a:lnSpc>
              <a:buSzPct val="125000"/>
              <a:buChar char="•"/>
              <a:defRPr sz="3500" b="0" i="1">
                <a:solidFill>
                  <a:srgbClr val="5E5E5E"/>
                </a:solidFill>
                <a:latin typeface="Arial"/>
                <a:ea typeface="Arial"/>
                <a:cs typeface="Arial"/>
                <a:sym typeface="Arial"/>
              </a:defRPr>
            </a:pPr>
            <a:r>
              <a:rPr lang="el-GR" dirty="0"/>
              <a:t>Ένας από τους έξι  πυλώνες της Νέας Βιομηχανικής Πολιτικής 2019-2030 είναι η προώθηση της </a:t>
            </a:r>
            <a:r>
              <a:rPr lang="el-GR" dirty="0" err="1"/>
              <a:t>ψηφιοποίησης</a:t>
            </a:r>
            <a:r>
              <a:rPr lang="el-GR" dirty="0"/>
              <a:t> στη βιομηχανία.</a:t>
            </a:r>
          </a:p>
          <a:p>
            <a:pPr algn="l" defTabSz="457200">
              <a:buSzPct val="125000"/>
              <a:defRPr sz="3500" b="0" i="1">
                <a:solidFill>
                  <a:srgbClr val="5E5E5E"/>
                </a:solidFill>
                <a:latin typeface="Arial"/>
                <a:ea typeface="Arial"/>
                <a:cs typeface="Arial"/>
                <a:sym typeface="Arial"/>
              </a:defRPr>
            </a:pPr>
            <a:r>
              <a:rPr lang="el-GR" dirty="0"/>
              <a:t> </a:t>
            </a:r>
          </a:p>
          <a:p>
            <a:pPr marL="463020" indent="-463020" algn="l" defTabSz="457200">
              <a:lnSpc>
                <a:spcPct val="120000"/>
              </a:lnSpc>
              <a:buSzPct val="125000"/>
              <a:buChar char="•"/>
              <a:defRPr sz="3500" b="0" i="1">
                <a:solidFill>
                  <a:srgbClr val="5E5E5E"/>
                </a:solidFill>
                <a:latin typeface="Arial"/>
                <a:ea typeface="Arial"/>
                <a:cs typeface="Arial"/>
                <a:sym typeface="Arial"/>
              </a:defRPr>
            </a:pPr>
            <a:r>
              <a:rPr lang="el-GR" dirty="0"/>
              <a:t>Ζωτικής σημασίας η προσαρμογή  σε τεχνολογίες νέας γενιάς. Μοχλός ανάπτυξης και εκσυγχρονισμού. </a:t>
            </a:r>
          </a:p>
          <a:p>
            <a:pPr marL="514350" indent="-514350" algn="l" defTabSz="457200">
              <a:buSzPct val="125000"/>
              <a:buFont typeface="+mj-lt"/>
              <a:buAutoNum type="arabicPeriod"/>
              <a:defRPr sz="3500" b="0" i="1">
                <a:solidFill>
                  <a:srgbClr val="5E5E5E"/>
                </a:solidFill>
                <a:latin typeface="Arial"/>
                <a:ea typeface="Arial"/>
                <a:cs typeface="Arial"/>
                <a:sym typeface="Arial"/>
              </a:defRPr>
            </a:pPr>
            <a:endParaRPr lang="el-GR" dirty="0"/>
          </a:p>
          <a:p>
            <a:pPr marL="463020" indent="-463020" algn="l" defTabSz="457200">
              <a:lnSpc>
                <a:spcPct val="120000"/>
              </a:lnSpc>
              <a:buSzPct val="125000"/>
              <a:buChar char="•"/>
              <a:defRPr sz="3500" b="0" i="1">
                <a:solidFill>
                  <a:srgbClr val="5E5E5E"/>
                </a:solidFill>
                <a:latin typeface="Arial"/>
                <a:ea typeface="Arial"/>
                <a:cs typeface="Arial"/>
                <a:sym typeface="Arial"/>
              </a:defRPr>
            </a:pPr>
            <a:r>
              <a:rPr lang="el-GR" dirty="0"/>
              <a:t>Αυτοματισμός, ταχύτητα, ευελιξία, παραγωγικότητα, καινοτομία, μεγαλύτερες αποδώσεις, βιωσιμότητα, ανθεκτικότητα, ανταγωνιστικότητα, μεγιστοποίηση νέων ευκαιριών, νέες θέσεις εργασίας και προσέλκυση προσωπικού με ψηφιακές δεξιότητες.  </a:t>
            </a:r>
          </a:p>
        </p:txBody>
      </p:sp>
    </p:spTree>
    <p:extLst>
      <p:ext uri="{BB962C8B-B14F-4D97-AF65-F5344CB8AC3E}">
        <p14:creationId xmlns:p14="http://schemas.microsoft.com/office/powerpoint/2010/main" val="148503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Image" descr="Image"/>
          <p:cNvPicPr>
            <a:picLocks noChangeAspect="1"/>
          </p:cNvPicPr>
          <p:nvPr/>
        </p:nvPicPr>
        <p:blipFill>
          <a:blip r:embed="rId3"/>
          <a:stretch>
            <a:fillRect/>
          </a:stretch>
        </p:blipFill>
        <p:spPr>
          <a:xfrm>
            <a:off x="8393104" y="10646484"/>
            <a:ext cx="15700723" cy="3375050"/>
          </a:xfrm>
          <a:prstGeom prst="rect">
            <a:avLst/>
          </a:prstGeom>
          <a:ln w="12700">
            <a:miter lim="400000"/>
          </a:ln>
        </p:spPr>
      </p:pic>
      <p:pic>
        <p:nvPicPr>
          <p:cNvPr id="10" name="Picture 9" descr="Graphical user interface, text&#10;&#10;Description automatically generated">
            <a:extLst>
              <a:ext uri="{FF2B5EF4-FFF2-40B4-BE49-F238E27FC236}">
                <a16:creationId xmlns:a16="http://schemas.microsoft.com/office/drawing/2014/main" id="{E4FF01A9-942F-0448-9EF6-6E8B1933C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0421" y="12358037"/>
            <a:ext cx="6035270" cy="1310516"/>
          </a:xfrm>
          <a:prstGeom prst="rect">
            <a:avLst/>
          </a:prstGeom>
        </p:spPr>
      </p:pic>
      <p:sp>
        <p:nvSpPr>
          <p:cNvPr id="4" name="Slide Number Placeholder 3">
            <a:extLst>
              <a:ext uri="{FF2B5EF4-FFF2-40B4-BE49-F238E27FC236}">
                <a16:creationId xmlns:a16="http://schemas.microsoft.com/office/drawing/2014/main" id="{F4201B58-0B4B-49A7-B446-9A5A40B54BB4}"/>
              </a:ext>
            </a:extLst>
          </p:cNvPr>
          <p:cNvSpPr>
            <a:spLocks noGrp="1"/>
          </p:cNvSpPr>
          <p:nvPr>
            <p:ph type="sldNum" sz="quarter" idx="2"/>
          </p:nvPr>
        </p:nvSpPr>
        <p:spPr>
          <a:xfrm>
            <a:off x="24021535" y="13024509"/>
            <a:ext cx="72292" cy="742260"/>
          </a:xfrm>
        </p:spPr>
        <p:txBody>
          <a:bodyPr/>
          <a:lstStyle/>
          <a:p>
            <a:fld id="{86CB4B4D-7CA3-9044-876B-883B54F8677D}" type="slidenum">
              <a:rPr lang="en-CY" sz="2800" smtClean="0"/>
              <a:t>4</a:t>
            </a:fld>
            <a:endParaRPr lang="en-CY" sz="2800" dirty="0"/>
          </a:p>
        </p:txBody>
      </p:sp>
      <p:sp>
        <p:nvSpPr>
          <p:cNvPr id="25" name="THE TITLE IS HERE">
            <a:extLst>
              <a:ext uri="{FF2B5EF4-FFF2-40B4-BE49-F238E27FC236}">
                <a16:creationId xmlns:a16="http://schemas.microsoft.com/office/drawing/2014/main" id="{0888FB68-6DE1-42C5-A596-396DF23D08EF}"/>
              </a:ext>
            </a:extLst>
          </p:cNvPr>
          <p:cNvSpPr txBox="1"/>
          <p:nvPr/>
        </p:nvSpPr>
        <p:spPr>
          <a:xfrm>
            <a:off x="868848" y="1769089"/>
            <a:ext cx="20320000"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6400" dirty="0" err="1"/>
              <a:t>Σχεδια</a:t>
            </a:r>
            <a:r>
              <a:rPr lang="el-GR" sz="6400" dirty="0"/>
              <a:t> </a:t>
            </a:r>
            <a:r>
              <a:rPr lang="el-GR" sz="6400" dirty="0" err="1"/>
              <a:t>χορηγιων</a:t>
            </a:r>
            <a:r>
              <a:rPr lang="el-GR" sz="6400" dirty="0"/>
              <a:t> </a:t>
            </a:r>
            <a:endParaRPr sz="6400" dirty="0"/>
          </a:p>
        </p:txBody>
      </p:sp>
      <p:sp>
        <p:nvSpPr>
          <p:cNvPr id="33" name="Subtitle here">
            <a:extLst>
              <a:ext uri="{FF2B5EF4-FFF2-40B4-BE49-F238E27FC236}">
                <a16:creationId xmlns:a16="http://schemas.microsoft.com/office/drawing/2014/main" id="{436E09DE-D86C-48D5-8A31-4B48F7632CD1}"/>
              </a:ext>
            </a:extLst>
          </p:cNvPr>
          <p:cNvSpPr txBox="1"/>
          <p:nvPr/>
        </p:nvSpPr>
        <p:spPr>
          <a:xfrm>
            <a:off x="868848" y="691492"/>
            <a:ext cx="20320000"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defRPr sz="5000" b="0" i="1" spc="150">
                <a:solidFill>
                  <a:srgbClr val="307687"/>
                </a:solidFill>
                <a:latin typeface="Arial"/>
                <a:ea typeface="Arial"/>
                <a:cs typeface="Arial"/>
                <a:sym typeface="Arial"/>
              </a:defRPr>
            </a:lvl1pPr>
          </a:lstStyle>
          <a:p>
            <a:r>
              <a:rPr lang="el-GR" dirty="0"/>
              <a:t>Δράσεις του ΥΕΕΒ </a:t>
            </a:r>
            <a:endParaRPr dirty="0"/>
          </a:p>
        </p:txBody>
      </p:sp>
      <p:sp>
        <p:nvSpPr>
          <p:cNvPr id="35" name="Lorem ipsum dolor sit amet, consec etur adip iscin elit.…">
            <a:extLst>
              <a:ext uri="{FF2B5EF4-FFF2-40B4-BE49-F238E27FC236}">
                <a16:creationId xmlns:a16="http://schemas.microsoft.com/office/drawing/2014/main" id="{21A38B9B-7A13-44DD-8AFB-0BD477AB198A}"/>
              </a:ext>
            </a:extLst>
          </p:cNvPr>
          <p:cNvSpPr txBox="1"/>
          <p:nvPr/>
        </p:nvSpPr>
        <p:spPr>
          <a:xfrm>
            <a:off x="868848" y="2682620"/>
            <a:ext cx="11809184" cy="8337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defTabSz="457200">
              <a:buSzPct val="125000"/>
              <a:defRPr sz="3500" b="0" i="1">
                <a:solidFill>
                  <a:srgbClr val="5E5E5E"/>
                </a:solidFill>
                <a:latin typeface="Arial"/>
                <a:ea typeface="Arial"/>
                <a:cs typeface="Arial"/>
                <a:sym typeface="Arial"/>
              </a:defRPr>
            </a:pPr>
            <a:r>
              <a:rPr lang="el-GR" dirty="0"/>
              <a:t> </a:t>
            </a:r>
          </a:p>
          <a:p>
            <a:pPr marL="463020" indent="-463020" algn="l" defTabSz="457200">
              <a:lnSpc>
                <a:spcPct val="120000"/>
              </a:lnSpc>
              <a:buSzPct val="125000"/>
              <a:buChar char="•"/>
              <a:defRPr sz="3500" b="0" i="1">
                <a:solidFill>
                  <a:srgbClr val="5E5E5E"/>
                </a:solidFill>
                <a:latin typeface="Arial"/>
                <a:ea typeface="Arial"/>
                <a:cs typeface="Arial"/>
                <a:sym typeface="Arial"/>
              </a:defRPr>
            </a:pPr>
            <a:r>
              <a:rPr lang="el-GR" dirty="0"/>
              <a:t>2021- 2027: Σχέδια πέραν των €500 εκατ. για ενίσχυση επιχειρηματικότητας και πράσινης μετάβασης, εκ των οποίων €200 εκατ. για την επιχειρηματικότητα. </a:t>
            </a:r>
          </a:p>
          <a:p>
            <a:pPr algn="l" defTabSz="457200">
              <a:lnSpc>
                <a:spcPct val="120000"/>
              </a:lnSpc>
              <a:buSzPct val="125000"/>
              <a:defRPr sz="3500" b="0" i="1">
                <a:solidFill>
                  <a:srgbClr val="5E5E5E"/>
                </a:solidFill>
                <a:latin typeface="Arial"/>
                <a:ea typeface="Arial"/>
                <a:cs typeface="Arial"/>
                <a:sym typeface="Arial"/>
              </a:defRPr>
            </a:pPr>
            <a:r>
              <a:rPr lang="el-GR" dirty="0"/>
              <a:t> </a:t>
            </a:r>
          </a:p>
          <a:p>
            <a:pPr marL="463020" indent="-463020" algn="l" defTabSz="457200">
              <a:lnSpc>
                <a:spcPct val="120000"/>
              </a:lnSpc>
              <a:buSzPct val="125000"/>
              <a:buChar char="•"/>
              <a:defRPr sz="3500" b="0" i="1">
                <a:solidFill>
                  <a:srgbClr val="5E5E5E"/>
                </a:solidFill>
                <a:latin typeface="Arial"/>
                <a:ea typeface="Arial"/>
                <a:cs typeface="Arial"/>
                <a:sym typeface="Arial"/>
              </a:defRPr>
            </a:pPr>
            <a:r>
              <a:rPr lang="el-GR" dirty="0"/>
              <a:t>Όλα τα επιχειρηματικά σχέδια χορηγιών μας</a:t>
            </a:r>
            <a:r>
              <a:rPr lang="en-US" dirty="0"/>
              <a:t> </a:t>
            </a:r>
            <a:r>
              <a:rPr lang="el-GR" dirty="0"/>
              <a:t>στηρίζουν την ανάπτυξη της ψηφιακής μετάβασης (Σχέδιο ενίσχυσης </a:t>
            </a:r>
            <a:r>
              <a:rPr lang="el-GR" dirty="0" err="1"/>
              <a:t>ΜμΕ</a:t>
            </a:r>
            <a:r>
              <a:rPr lang="el-GR" dirty="0"/>
              <a:t> μονάδων μεταποίησης, Σχέδιο ενίσχυσης νέας επιχειρηματικότητας, Σχέδιο για δημιουργία, εκσυγχρονισμό και ψηφιακή αναβάθμιση μονάδων μεταποίησης ή και εμπορίας γεωργικών προϊόντων,</a:t>
            </a:r>
            <a:r>
              <a:rPr lang="en-US" dirty="0"/>
              <a:t> </a:t>
            </a:r>
            <a:r>
              <a:rPr lang="el-GR" dirty="0"/>
              <a:t>Σχέδιο ψηφιακής αναβάθμισης επιχειρήσεων, Σχέδιο ενίσχυσης κυκλικής οικονομίας). </a:t>
            </a:r>
          </a:p>
        </p:txBody>
      </p:sp>
      <p:pic>
        <p:nvPicPr>
          <p:cNvPr id="6" name="Picture 5">
            <a:extLst>
              <a:ext uri="{FF2B5EF4-FFF2-40B4-BE49-F238E27FC236}">
                <a16:creationId xmlns:a16="http://schemas.microsoft.com/office/drawing/2014/main" id="{F579C81C-F840-4A39-B7E7-331B306F7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70011" y="691492"/>
            <a:ext cx="12406537" cy="10975190"/>
          </a:xfrm>
          <a:prstGeom prst="rect">
            <a:avLst/>
          </a:prstGeom>
        </p:spPr>
      </p:pic>
    </p:spTree>
    <p:extLst>
      <p:ext uri="{BB962C8B-B14F-4D97-AF65-F5344CB8AC3E}">
        <p14:creationId xmlns:p14="http://schemas.microsoft.com/office/powerpoint/2010/main" val="700603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headline goes here goes here"/>
          <p:cNvSpPr txBox="1"/>
          <p:nvPr/>
        </p:nvSpPr>
        <p:spPr>
          <a:xfrm>
            <a:off x="1224671" y="896331"/>
            <a:ext cx="19958908"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dirty="0" err="1"/>
              <a:t>Σχεδιο</a:t>
            </a:r>
            <a:r>
              <a:rPr lang="el-GR" dirty="0"/>
              <a:t> </a:t>
            </a:r>
            <a:r>
              <a:rPr lang="el-GR" dirty="0" err="1"/>
              <a:t>Ψηφιακης</a:t>
            </a:r>
            <a:r>
              <a:rPr lang="el-GR" dirty="0"/>
              <a:t> </a:t>
            </a:r>
            <a:r>
              <a:rPr lang="el-GR" dirty="0" err="1"/>
              <a:t>Αναβαθμισης</a:t>
            </a:r>
            <a:r>
              <a:rPr lang="el-GR" dirty="0"/>
              <a:t> </a:t>
            </a:r>
            <a:r>
              <a:rPr lang="el-GR" dirty="0" err="1"/>
              <a:t>επιχειρησεων</a:t>
            </a:r>
            <a:endParaRPr dirty="0"/>
          </a:p>
        </p:txBody>
      </p:sp>
      <p:sp>
        <p:nvSpPr>
          <p:cNvPr id="176"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224671" y="3310641"/>
            <a:ext cx="7404536" cy="8337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r>
              <a:rPr lang="el-GR" b="1" dirty="0"/>
              <a:t>Στόχοι: </a:t>
            </a:r>
          </a:p>
          <a:p>
            <a:pPr marL="457200" indent="-457200">
              <a:buFont typeface="Wingdings" panose="05000000000000000000" pitchFamily="2" charset="2"/>
              <a:buChar char="v"/>
            </a:pPr>
            <a:r>
              <a:rPr lang="el-GR" dirty="0"/>
              <a:t>Ενίσχυση της ψηφιακής ταυτότητας των επιχειρήσεων.</a:t>
            </a:r>
          </a:p>
          <a:p>
            <a:pPr marL="457200" indent="-457200">
              <a:lnSpc>
                <a:spcPct val="50000"/>
              </a:lnSpc>
              <a:buFont typeface="Wingdings" panose="05000000000000000000" pitchFamily="2" charset="2"/>
              <a:buChar char="v"/>
            </a:pPr>
            <a:endParaRPr lang="el-GR" dirty="0"/>
          </a:p>
          <a:p>
            <a:pPr marL="457200" indent="-457200">
              <a:buFont typeface="Wingdings" panose="05000000000000000000" pitchFamily="2" charset="2"/>
              <a:buChar char="v"/>
            </a:pPr>
            <a:r>
              <a:rPr lang="el-GR" dirty="0"/>
              <a:t>Αύξηση του αριθμού των μικρομεσαίων επιχειρήσεων οι οποίες χρησιμοποιούν τεχνολογίες Πληροφορίας και Επικοινωνιών, συμπεριλαμβανομένου του τομέα του ηλεκτρονικού εμπορίου.</a:t>
            </a:r>
          </a:p>
          <a:p>
            <a:pPr marL="457200" indent="-457200">
              <a:lnSpc>
                <a:spcPct val="50000"/>
              </a:lnSpc>
              <a:buFont typeface="Wingdings" panose="05000000000000000000" pitchFamily="2" charset="2"/>
              <a:buChar char="v"/>
            </a:pPr>
            <a:endParaRPr lang="el-GR" dirty="0"/>
          </a:p>
          <a:p>
            <a:pPr marL="457200" indent="-457200">
              <a:buFont typeface="Wingdings" panose="05000000000000000000" pitchFamily="2" charset="2"/>
              <a:buChar char="v"/>
            </a:pPr>
            <a:r>
              <a:rPr lang="el-GR" dirty="0"/>
              <a:t>Προώθηση της ψηφιακής επιχειρηματικότητας.</a:t>
            </a:r>
          </a:p>
          <a:p>
            <a:endParaRPr lang="el-GR" dirty="0"/>
          </a:p>
        </p:txBody>
      </p:sp>
      <p:sp>
        <p:nvSpPr>
          <p:cNvPr id="177"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Nulam dictu massa"/>
          <p:cNvSpPr txBox="1"/>
          <p:nvPr/>
        </p:nvSpPr>
        <p:spPr>
          <a:xfrm>
            <a:off x="17255423" y="1205762"/>
            <a:ext cx="6375691" cy="11144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pPr marL="457200" indent="-457200">
              <a:buFont typeface="Wingdings" panose="05000000000000000000" pitchFamily="2" charset="2"/>
              <a:buChar char="v"/>
            </a:pPr>
            <a:r>
              <a:rPr lang="el-GR" dirty="0"/>
              <a:t>Το Σχέδιο θα προκηρυχθεί σε τρεις φάσεις. </a:t>
            </a:r>
          </a:p>
          <a:p>
            <a:pPr marL="457200" indent="-457200">
              <a:lnSpc>
                <a:spcPct val="50000"/>
              </a:lnSpc>
              <a:buFont typeface="Wingdings" panose="05000000000000000000" pitchFamily="2" charset="2"/>
              <a:buChar char="v"/>
            </a:pPr>
            <a:endParaRPr lang="el-GR" dirty="0"/>
          </a:p>
          <a:p>
            <a:pPr marL="457200" indent="-457200">
              <a:buFont typeface="Wingdings" panose="05000000000000000000" pitchFamily="2" charset="2"/>
              <a:buChar char="v"/>
            </a:pPr>
            <a:r>
              <a:rPr lang="el-GR" dirty="0"/>
              <a:t>Διαθέσιμος συνολικός προϋπολογισμός: €30 εκατ.</a:t>
            </a:r>
          </a:p>
          <a:p>
            <a:pPr>
              <a:lnSpc>
                <a:spcPct val="50000"/>
              </a:lnSpc>
            </a:pPr>
            <a:endParaRPr lang="el-GR" dirty="0"/>
          </a:p>
          <a:p>
            <a:pPr marL="457200" indent="-457200">
              <a:buFont typeface="Wingdings" panose="05000000000000000000" pitchFamily="2" charset="2"/>
              <a:buChar char="v"/>
            </a:pPr>
            <a:r>
              <a:rPr lang="el-GR" dirty="0"/>
              <a:t>Προϋπολογισμός πρώτης φάσης €10 εκατ. </a:t>
            </a:r>
          </a:p>
          <a:p>
            <a:pPr marL="457200" indent="-457200">
              <a:lnSpc>
                <a:spcPct val="50000"/>
              </a:lnSpc>
              <a:buFont typeface="Wingdings" panose="05000000000000000000" pitchFamily="2" charset="2"/>
              <a:buChar char="v"/>
            </a:pPr>
            <a:endParaRPr lang="el-GR" dirty="0"/>
          </a:p>
          <a:p>
            <a:pPr marL="457200" indent="-457200">
              <a:buFont typeface="Wingdings" panose="05000000000000000000" pitchFamily="2" charset="2"/>
              <a:buChar char="v"/>
            </a:pPr>
            <a:r>
              <a:rPr lang="el-GR" dirty="0"/>
              <a:t>Προκήρυξη πρώτης φάσης Μάιος- Ιούνιος 2022.</a:t>
            </a:r>
          </a:p>
          <a:p>
            <a:pPr marL="457200" indent="-457200">
              <a:lnSpc>
                <a:spcPct val="50000"/>
              </a:lnSpc>
              <a:buFont typeface="Wingdings" panose="05000000000000000000" pitchFamily="2" charset="2"/>
              <a:buChar char="v"/>
            </a:pPr>
            <a:endParaRPr lang="el-GR" dirty="0"/>
          </a:p>
          <a:p>
            <a:pPr marL="457200" indent="-457200">
              <a:buFont typeface="Wingdings" panose="05000000000000000000" pitchFamily="2" charset="2"/>
              <a:buChar char="v"/>
            </a:pPr>
            <a:r>
              <a:rPr lang="el-GR" dirty="0"/>
              <a:t> Ελάχιστο και ανώτατο όριο προϋπολογισμού και ένταση χρηματοδότησης υπό διαμόρφωση.</a:t>
            </a:r>
          </a:p>
          <a:p>
            <a:pPr marL="457200" indent="-457200">
              <a:lnSpc>
                <a:spcPct val="50000"/>
              </a:lnSpc>
              <a:buFont typeface="Wingdings" panose="05000000000000000000" pitchFamily="2" charset="2"/>
              <a:buChar char="v"/>
            </a:pPr>
            <a:endParaRPr lang="el-GR" dirty="0"/>
          </a:p>
          <a:p>
            <a:pPr marL="457200" indent="-457200">
              <a:buFont typeface="Wingdings" panose="05000000000000000000" pitchFamily="2" charset="2"/>
              <a:buChar char="v"/>
            </a:pPr>
            <a:r>
              <a:rPr lang="el-GR" dirty="0"/>
              <a:t>2023 και 2024 οι επόμενες δύο προκηρύξεις. </a:t>
            </a:r>
          </a:p>
          <a:p>
            <a:pPr marL="457200" indent="-457200">
              <a:buFont typeface="Wingdings" panose="05000000000000000000" pitchFamily="2" charset="2"/>
              <a:buChar char="v"/>
            </a:pPr>
            <a:endParaRPr dirty="0"/>
          </a:p>
        </p:txBody>
      </p:sp>
      <p:pic>
        <p:nvPicPr>
          <p:cNvPr id="12" name="Image" descr="Image">
            <a:extLst>
              <a:ext uri="{FF2B5EF4-FFF2-40B4-BE49-F238E27FC236}">
                <a16:creationId xmlns:a16="http://schemas.microsoft.com/office/drawing/2014/main" id="{5F6FBA36-B25B-49DE-B9F5-0B11263FB2F3}"/>
              </a:ext>
            </a:extLst>
          </p:cNvPr>
          <p:cNvPicPr>
            <a:picLocks noChangeAspect="1"/>
          </p:cNvPicPr>
          <p:nvPr/>
        </p:nvPicPr>
        <p:blipFill>
          <a:blip r:embed="rId2"/>
          <a:stretch>
            <a:fillRect/>
          </a:stretch>
        </p:blipFill>
        <p:spPr>
          <a:xfrm>
            <a:off x="8351551" y="10687633"/>
            <a:ext cx="15700723" cy="3375050"/>
          </a:xfrm>
          <a:prstGeom prst="rect">
            <a:avLst/>
          </a:prstGeom>
          <a:ln w="12700">
            <a:miter lim="400000"/>
          </a:ln>
        </p:spPr>
      </p:pic>
      <p:pic>
        <p:nvPicPr>
          <p:cNvPr id="13" name="Picture 12" descr="Graphical user interface, text&#10;&#10;Description automatically generated">
            <a:extLst>
              <a:ext uri="{FF2B5EF4-FFF2-40B4-BE49-F238E27FC236}">
                <a16:creationId xmlns:a16="http://schemas.microsoft.com/office/drawing/2014/main" id="{F76CBBA8-2296-45EB-BA5C-890C433DF6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56" y="12375158"/>
            <a:ext cx="6035270" cy="1310516"/>
          </a:xfrm>
          <a:prstGeom prst="rect">
            <a:avLst/>
          </a:prstGeom>
        </p:spPr>
      </p:pic>
      <p:pic>
        <p:nvPicPr>
          <p:cNvPr id="5" name="Picture 4">
            <a:extLst>
              <a:ext uri="{FF2B5EF4-FFF2-40B4-BE49-F238E27FC236}">
                <a16:creationId xmlns:a16="http://schemas.microsoft.com/office/drawing/2014/main" id="{D80FD457-A372-4651-963F-286ACF989A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136" y="3262525"/>
            <a:ext cx="8393892" cy="7957410"/>
          </a:xfrm>
          <a:prstGeom prst="rect">
            <a:avLst/>
          </a:prstGeom>
        </p:spPr>
      </p:pic>
      <p:sp>
        <p:nvSpPr>
          <p:cNvPr id="16" name="Slide Number Placeholder 3">
            <a:extLst>
              <a:ext uri="{FF2B5EF4-FFF2-40B4-BE49-F238E27FC236}">
                <a16:creationId xmlns:a16="http://schemas.microsoft.com/office/drawing/2014/main" id="{9CADB547-1833-469A-854F-D315A9C3B573}"/>
              </a:ext>
            </a:extLst>
          </p:cNvPr>
          <p:cNvSpPr>
            <a:spLocks noGrp="1"/>
          </p:cNvSpPr>
          <p:nvPr>
            <p:ph type="sldNum" sz="quarter" idx="2"/>
          </p:nvPr>
        </p:nvSpPr>
        <p:spPr>
          <a:xfrm>
            <a:off x="23707808" y="12936730"/>
            <a:ext cx="639504" cy="482710"/>
          </a:xfrm>
        </p:spPr>
        <p:txBody>
          <a:bodyPr/>
          <a:lstStyle/>
          <a:p>
            <a:fld id="{86CB4B4D-7CA3-9044-876B-883B54F8677D}" type="slidenum">
              <a:rPr lang="en-CY" sz="2800" smtClean="0"/>
              <a:t>5</a:t>
            </a:fld>
            <a:endParaRPr lang="en-CY" sz="28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C26D15-12FA-46B1-9406-F12ABF426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139" y="24714"/>
            <a:ext cx="20593691" cy="13715398"/>
          </a:xfrm>
          <a:prstGeom prst="rect">
            <a:avLst/>
          </a:prstGeom>
        </p:spPr>
      </p:pic>
      <p:sp>
        <p:nvSpPr>
          <p:cNvPr id="202" name="Rectangle"/>
          <p:cNvSpPr/>
          <p:nvPr/>
        </p:nvSpPr>
        <p:spPr>
          <a:xfrm>
            <a:off x="-57181" y="600"/>
            <a:ext cx="10412143" cy="13715399"/>
          </a:xfrm>
          <a:prstGeom prst="rect">
            <a:avLst/>
          </a:prstGeom>
          <a:solidFill>
            <a:srgbClr val="307788"/>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4" name="headline goes here goes here"/>
          <p:cNvSpPr txBox="1"/>
          <p:nvPr/>
        </p:nvSpPr>
        <p:spPr>
          <a:xfrm>
            <a:off x="1109560" y="1036004"/>
            <a:ext cx="6568579"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defRPr sz="4000" cap="all">
                <a:solidFill>
                  <a:srgbClr val="FFFFFF"/>
                </a:solidFill>
                <a:latin typeface="Arial"/>
                <a:ea typeface="Arial"/>
                <a:cs typeface="Arial"/>
                <a:sym typeface="Arial"/>
              </a:defRPr>
            </a:lvl1pPr>
          </a:lstStyle>
          <a:p>
            <a:r>
              <a:rPr lang="el-GR" dirty="0" err="1"/>
              <a:t>δικαιουχοι</a:t>
            </a:r>
            <a:endParaRPr dirty="0"/>
          </a:p>
        </p:txBody>
      </p:sp>
      <p:sp>
        <p:nvSpPr>
          <p:cNvPr id="206"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50179" y="1822306"/>
            <a:ext cx="8402938" cy="11677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FFFFFF"/>
                </a:solidFill>
                <a:latin typeface="Arial"/>
                <a:ea typeface="Arial"/>
                <a:cs typeface="Arial"/>
                <a:sym typeface="Arial"/>
              </a:defRPr>
            </a:lvl1pPr>
          </a:lstStyle>
          <a:p>
            <a:endParaRPr lang="el-GR" dirty="0"/>
          </a:p>
          <a:p>
            <a:pPr marL="457200" indent="-457200">
              <a:buFont typeface="Wingdings" panose="05000000000000000000" pitchFamily="2" charset="2"/>
              <a:buChar char="v"/>
            </a:pPr>
            <a:r>
              <a:rPr lang="el-GR" dirty="0" err="1"/>
              <a:t>Yφιστάμενες</a:t>
            </a:r>
            <a:r>
              <a:rPr lang="el-GR" dirty="0"/>
              <a:t> μικρομεσαίες επιχειρήσεις που θα υλοποιήσουν δαπάνες στην κατηγορία της ψηφιακής αναβάθμισης, περιλαμβανομένου και του ηλεκτρονικού εμπορίου. </a:t>
            </a:r>
          </a:p>
          <a:p>
            <a:pPr marL="457200" indent="-457200">
              <a:buFont typeface="Wingdings" panose="05000000000000000000" pitchFamily="2" charset="2"/>
              <a:buChar char="v"/>
            </a:pPr>
            <a:endParaRPr lang="el-GR" dirty="0"/>
          </a:p>
          <a:p>
            <a:pPr marL="457200" indent="-457200">
              <a:buFont typeface="Wingdings" panose="05000000000000000000" pitchFamily="2" charset="2"/>
              <a:buChar char="v"/>
            </a:pPr>
            <a:r>
              <a:rPr lang="el-GR" dirty="0" err="1"/>
              <a:t>Nέες</a:t>
            </a:r>
            <a:r>
              <a:rPr lang="el-GR" dirty="0"/>
              <a:t> μικρομεσαίες επιχειρήσεις των οποίων η επενδυτική πρόταση αφορά ηλεκτρονικό εμπόριο/ κατάστημα.</a:t>
            </a:r>
          </a:p>
          <a:p>
            <a:pPr marL="457200" indent="-457200">
              <a:buFont typeface="Wingdings" panose="05000000000000000000" pitchFamily="2" charset="2"/>
              <a:buChar char="v"/>
            </a:pPr>
            <a:endParaRPr lang="el-GR" dirty="0"/>
          </a:p>
          <a:p>
            <a:pPr marL="457200" indent="-457200">
              <a:buFont typeface="Wingdings" panose="05000000000000000000" pitchFamily="2" charset="2"/>
              <a:buChar char="v"/>
            </a:pPr>
            <a:r>
              <a:rPr lang="el-GR" dirty="0"/>
              <a:t>Σύμφωνα με τη σύσταση της ΕΕ, </a:t>
            </a:r>
            <a:r>
              <a:rPr lang="el-GR" dirty="0" err="1"/>
              <a:t>ΜμΕ</a:t>
            </a:r>
            <a:r>
              <a:rPr lang="el-GR" dirty="0"/>
              <a:t> είναι όσες απασχολούν &lt;250 άτομα και έχουν ≤ €50 εκατ. ετήσιου κύκλου εργασιών ή ≤ €43 εκατ. ετήσιου ισολογισμού.</a:t>
            </a:r>
          </a:p>
          <a:p>
            <a:endParaRPr lang="el-GR" dirty="0"/>
          </a:p>
          <a:p>
            <a:endParaRPr lang="el-GR" dirty="0"/>
          </a:p>
        </p:txBody>
      </p:sp>
      <p:sp>
        <p:nvSpPr>
          <p:cNvPr id="207"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pic>
        <p:nvPicPr>
          <p:cNvPr id="10" name="Image" descr="Image">
            <a:extLst>
              <a:ext uri="{FF2B5EF4-FFF2-40B4-BE49-F238E27FC236}">
                <a16:creationId xmlns:a16="http://schemas.microsoft.com/office/drawing/2014/main" id="{4A883238-EE99-4AFF-B514-054EC18E4862}"/>
              </a:ext>
            </a:extLst>
          </p:cNvPr>
          <p:cNvPicPr>
            <a:picLocks noChangeAspect="1"/>
          </p:cNvPicPr>
          <p:nvPr/>
        </p:nvPicPr>
        <p:blipFill>
          <a:blip r:embed="rId4"/>
          <a:stretch>
            <a:fillRect/>
          </a:stretch>
        </p:blipFill>
        <p:spPr>
          <a:xfrm>
            <a:off x="8946293" y="10736858"/>
            <a:ext cx="15700723" cy="3375050"/>
          </a:xfrm>
          <a:prstGeom prst="rect">
            <a:avLst/>
          </a:prstGeom>
          <a:ln w="12700">
            <a:miter lim="400000"/>
          </a:ln>
        </p:spPr>
      </p:pic>
      <p:pic>
        <p:nvPicPr>
          <p:cNvPr id="11" name="Picture 10" descr="Graphical user interface, text&#10;&#10;Description automatically generated">
            <a:extLst>
              <a:ext uri="{FF2B5EF4-FFF2-40B4-BE49-F238E27FC236}">
                <a16:creationId xmlns:a16="http://schemas.microsoft.com/office/drawing/2014/main" id="{E4270FC8-3273-4EBA-818B-16A173EF31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2798" y="12424383"/>
            <a:ext cx="6035270" cy="1310516"/>
          </a:xfrm>
          <a:prstGeom prst="rect">
            <a:avLst/>
          </a:prstGeom>
        </p:spPr>
      </p:pic>
      <p:sp>
        <p:nvSpPr>
          <p:cNvPr id="12" name="Slide Number Placeholder 3">
            <a:extLst>
              <a:ext uri="{FF2B5EF4-FFF2-40B4-BE49-F238E27FC236}">
                <a16:creationId xmlns:a16="http://schemas.microsoft.com/office/drawing/2014/main" id="{C05C28A1-B435-48AA-A569-37551728D762}"/>
              </a:ext>
            </a:extLst>
          </p:cNvPr>
          <p:cNvSpPr>
            <a:spLocks noGrp="1"/>
          </p:cNvSpPr>
          <p:nvPr>
            <p:ph type="sldNum" sz="quarter" idx="2"/>
          </p:nvPr>
        </p:nvSpPr>
        <p:spPr>
          <a:xfrm>
            <a:off x="23678630" y="13071048"/>
            <a:ext cx="856033" cy="613971"/>
          </a:xfrm>
        </p:spPr>
        <p:txBody>
          <a:bodyPr/>
          <a:lstStyle/>
          <a:p>
            <a:fld id="{86CB4B4D-7CA3-9044-876B-883B54F8677D}" type="slidenum">
              <a:rPr lang="en-CY" sz="2800" smtClean="0">
                <a:solidFill>
                  <a:schemeClr val="bg1"/>
                </a:solidFill>
              </a:rPr>
              <a:t>6</a:t>
            </a:fld>
            <a:endParaRPr lang="en-CY" sz="2800" dirty="0">
              <a:solidFill>
                <a:schemeClr val="bg1"/>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Αλλαγές στην μεταποίηση-εμπορία γεωργικών προϊόντων και παρατάσεις στις  προθεσμίες">
            <a:extLst>
              <a:ext uri="{FF2B5EF4-FFF2-40B4-BE49-F238E27FC236}">
                <a16:creationId xmlns:a16="http://schemas.microsoft.com/office/drawing/2014/main" id="{4C3F3383-9792-4B02-BDC5-B99CC00AF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235" y="-1"/>
            <a:ext cx="20601903" cy="13715399"/>
          </a:xfrm>
          <a:prstGeom prst="rect">
            <a:avLst/>
          </a:prstGeom>
          <a:noFill/>
          <a:extLst>
            <a:ext uri="{909E8E84-426E-40DD-AFC4-6F175D3DCCD1}">
              <a14:hiddenFill xmlns:a14="http://schemas.microsoft.com/office/drawing/2010/main">
                <a:solidFill>
                  <a:srgbClr val="FFFFFF"/>
                </a:solidFill>
              </a14:hiddenFill>
            </a:ext>
          </a:extLst>
        </p:spPr>
      </p:pic>
      <p:sp>
        <p:nvSpPr>
          <p:cNvPr id="202" name="Rectangle"/>
          <p:cNvSpPr/>
          <p:nvPr/>
        </p:nvSpPr>
        <p:spPr>
          <a:xfrm>
            <a:off x="-57181" y="600"/>
            <a:ext cx="10412143" cy="13715399"/>
          </a:xfrm>
          <a:prstGeom prst="rect">
            <a:avLst/>
          </a:prstGeom>
          <a:solidFill>
            <a:srgbClr val="307788"/>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4" name="headline goes here goes here"/>
          <p:cNvSpPr txBox="1"/>
          <p:nvPr/>
        </p:nvSpPr>
        <p:spPr>
          <a:xfrm>
            <a:off x="1109560" y="1036004"/>
            <a:ext cx="6568579"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defRPr sz="4000" cap="all">
                <a:solidFill>
                  <a:srgbClr val="FFFFFF"/>
                </a:solidFill>
                <a:latin typeface="Arial"/>
                <a:ea typeface="Arial"/>
                <a:cs typeface="Arial"/>
                <a:sym typeface="Arial"/>
              </a:defRPr>
            </a:lvl1pPr>
          </a:lstStyle>
          <a:p>
            <a:r>
              <a:rPr lang="el-GR" dirty="0" err="1"/>
              <a:t>εξαιρεσεισ</a:t>
            </a:r>
            <a:endParaRPr dirty="0"/>
          </a:p>
        </p:txBody>
      </p:sp>
      <p:sp>
        <p:nvSpPr>
          <p:cNvPr id="206"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50179" y="1822306"/>
            <a:ext cx="8402938" cy="103844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FFFFFF"/>
                </a:solidFill>
                <a:latin typeface="Arial"/>
                <a:ea typeface="Arial"/>
                <a:cs typeface="Arial"/>
                <a:sym typeface="Arial"/>
              </a:defRPr>
            </a:lvl1pPr>
          </a:lstStyle>
          <a:p>
            <a:endParaRPr lang="el-GR" dirty="0"/>
          </a:p>
          <a:p>
            <a:pPr marL="457200" indent="-457200">
              <a:buFont typeface="Wingdings" panose="05000000000000000000" pitchFamily="2" charset="2"/>
              <a:buChar char="v"/>
            </a:pPr>
            <a:r>
              <a:rPr lang="el-GR" dirty="0"/>
              <a:t>Προβληματικές επιχειρήσεις (κατά την έννοια των κοινοτικών κατευθυντήριων γραμμών 2014/C 249/01).   </a:t>
            </a:r>
          </a:p>
          <a:p>
            <a:pPr marL="457200" indent="-457200">
              <a:buFont typeface="Wingdings" panose="05000000000000000000" pitchFamily="2" charset="2"/>
              <a:buChar char="v"/>
            </a:pPr>
            <a:endParaRPr lang="el-GR" dirty="0"/>
          </a:p>
          <a:p>
            <a:pPr marL="457200" indent="-457200">
              <a:buFont typeface="Wingdings" panose="05000000000000000000" pitchFamily="2" charset="2"/>
              <a:buChar char="v"/>
            </a:pPr>
            <a:r>
              <a:rPr lang="el-GR" dirty="0"/>
              <a:t>Οικονομικές δραστηριότητες που εμπίπτουν στην πρωτογενή παραγωγή ή μεταποίηση ή εμπορία γεωργικών προϊόντων όπως απαριθμούνται στο Παράρτημα. Ι της Συνθήκης της Ευρωπαϊκής Ένωσης, καθώς επίσης δραστηριότητες που σχετίζονται με τους τομείς της αλιείας και της υδατοκαλλιέργειας.</a:t>
            </a:r>
          </a:p>
          <a:p>
            <a:endParaRPr lang="el-GR" dirty="0"/>
          </a:p>
          <a:p>
            <a:endParaRPr lang="el-GR" dirty="0"/>
          </a:p>
        </p:txBody>
      </p:sp>
      <p:sp>
        <p:nvSpPr>
          <p:cNvPr id="207"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pic>
        <p:nvPicPr>
          <p:cNvPr id="10" name="Image" descr="Image">
            <a:extLst>
              <a:ext uri="{FF2B5EF4-FFF2-40B4-BE49-F238E27FC236}">
                <a16:creationId xmlns:a16="http://schemas.microsoft.com/office/drawing/2014/main" id="{4A883238-EE99-4AFF-B514-054EC18E4862}"/>
              </a:ext>
            </a:extLst>
          </p:cNvPr>
          <p:cNvPicPr>
            <a:picLocks noChangeAspect="1"/>
          </p:cNvPicPr>
          <p:nvPr/>
        </p:nvPicPr>
        <p:blipFill>
          <a:blip r:embed="rId4"/>
          <a:stretch>
            <a:fillRect/>
          </a:stretch>
        </p:blipFill>
        <p:spPr>
          <a:xfrm>
            <a:off x="8946293" y="10736858"/>
            <a:ext cx="15700723" cy="3375050"/>
          </a:xfrm>
          <a:prstGeom prst="rect">
            <a:avLst/>
          </a:prstGeom>
          <a:ln w="12700">
            <a:miter lim="400000"/>
          </a:ln>
        </p:spPr>
      </p:pic>
      <p:pic>
        <p:nvPicPr>
          <p:cNvPr id="11" name="Picture 10" descr="Graphical user interface, text&#10;&#10;Description automatically generated">
            <a:extLst>
              <a:ext uri="{FF2B5EF4-FFF2-40B4-BE49-F238E27FC236}">
                <a16:creationId xmlns:a16="http://schemas.microsoft.com/office/drawing/2014/main" id="{E4270FC8-3273-4EBA-818B-16A173EF31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2798" y="12424383"/>
            <a:ext cx="6035270" cy="1310516"/>
          </a:xfrm>
          <a:prstGeom prst="rect">
            <a:avLst/>
          </a:prstGeom>
        </p:spPr>
      </p:pic>
      <p:sp>
        <p:nvSpPr>
          <p:cNvPr id="12" name="Slide Number Placeholder 3">
            <a:extLst>
              <a:ext uri="{FF2B5EF4-FFF2-40B4-BE49-F238E27FC236}">
                <a16:creationId xmlns:a16="http://schemas.microsoft.com/office/drawing/2014/main" id="{C05C28A1-B435-48AA-A569-37551728D762}"/>
              </a:ext>
            </a:extLst>
          </p:cNvPr>
          <p:cNvSpPr>
            <a:spLocks noGrp="1"/>
          </p:cNvSpPr>
          <p:nvPr>
            <p:ph type="sldNum" sz="quarter" idx="2"/>
          </p:nvPr>
        </p:nvSpPr>
        <p:spPr>
          <a:xfrm>
            <a:off x="23608573" y="12992697"/>
            <a:ext cx="922834" cy="613971"/>
          </a:xfrm>
        </p:spPr>
        <p:txBody>
          <a:bodyPr/>
          <a:lstStyle/>
          <a:p>
            <a:fld id="{86CB4B4D-7CA3-9044-876B-883B54F8677D}" type="slidenum">
              <a:rPr lang="en-CY" sz="2800" smtClean="0">
                <a:solidFill>
                  <a:schemeClr val="bg1"/>
                </a:solidFill>
              </a:rPr>
              <a:t>7</a:t>
            </a:fld>
            <a:endParaRPr lang="en-CY" sz="2800" dirty="0">
              <a:solidFill>
                <a:schemeClr val="bg1"/>
              </a:solidFill>
            </a:endParaRPr>
          </a:p>
        </p:txBody>
      </p:sp>
    </p:spTree>
    <p:extLst>
      <p:ext uri="{BB962C8B-B14F-4D97-AF65-F5344CB8AC3E}">
        <p14:creationId xmlns:p14="http://schemas.microsoft.com/office/powerpoint/2010/main" val="39399121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DC4672-01E8-4A3E-BAFF-D4C90B7B7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9571" y="-12357"/>
            <a:ext cx="11354429" cy="12436740"/>
          </a:xfrm>
          <a:prstGeom prst="rect">
            <a:avLst/>
          </a:prstGeom>
        </p:spPr>
      </p:pic>
      <p:sp>
        <p:nvSpPr>
          <p:cNvPr id="275" name="Lorem ipsum dolor sit amet, consec etur adip iscin elit. Suspe disse place rat, felis in biben dum trist ique, lectu magna fini bus dolor, ut sagit tis nibh lorem in massa. In eget purus et torto lobor tis auctor non ve."/>
          <p:cNvSpPr txBox="1"/>
          <p:nvPr/>
        </p:nvSpPr>
        <p:spPr>
          <a:xfrm>
            <a:off x="1100198" y="3709453"/>
            <a:ext cx="11553122" cy="8873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457200" indent="-457200">
              <a:buFont typeface="Wingdings" panose="05000000000000000000" pitchFamily="2" charset="2"/>
              <a:buChar char="v"/>
            </a:pPr>
            <a:r>
              <a:rPr lang="el-GR" sz="3200" dirty="0"/>
              <a:t>Πληρότητα και σαφήνεια της πρότασης όσον αφορά το φυσικό και οικονομικό αντικείμενο του έργου, τα προβλεπόμενα παραδοτέα και τον τρόπο υλοποίησής του. Εξετάζεται κατά πόσο περιέχει τεκμηριωμένη ανάλυση του αντικειμένου, του προϋπολογισμού και του χρονοδιαγράμματος υλοποίησης. </a:t>
            </a:r>
          </a:p>
          <a:p>
            <a:pPr marL="457200" indent="-457200">
              <a:buFont typeface="Wingdings" panose="05000000000000000000" pitchFamily="2" charset="2"/>
              <a:buChar char="v"/>
            </a:pPr>
            <a:endParaRPr lang="el-GR" sz="3200" dirty="0"/>
          </a:p>
          <a:p>
            <a:pPr marL="457200" indent="-457200">
              <a:buFont typeface="Wingdings" panose="05000000000000000000" pitchFamily="2" charset="2"/>
              <a:buChar char="v"/>
            </a:pPr>
            <a:r>
              <a:rPr lang="el-GR" sz="3200" dirty="0"/>
              <a:t>Ποιότητα και καταλληλόλητα του σχεδιασμού του προτεινόμενου έργου σε σχέση με τις ανάγκες που πρόκειται να καλύψει. Εξετάζεται το κόστος της προτεινόμενης επένδυσης, το μέγεθος, η </a:t>
            </a:r>
            <a:r>
              <a:rPr lang="el-GR" sz="3200" dirty="0" err="1"/>
              <a:t>ρεαλιστικότητα</a:t>
            </a:r>
            <a:r>
              <a:rPr lang="el-GR" sz="3200" dirty="0"/>
              <a:t>  χρονοδιαγράμματος και άλλα σε σχέση με τις ανάγκες που καλείται να καλύψει.</a:t>
            </a:r>
          </a:p>
          <a:p>
            <a:endParaRPr lang="el-GR" dirty="0"/>
          </a:p>
        </p:txBody>
      </p:sp>
      <p:sp>
        <p:nvSpPr>
          <p:cNvPr id="276" name="Line"/>
          <p:cNvSpPr/>
          <p:nvPr/>
        </p:nvSpPr>
        <p:spPr>
          <a:xfrm>
            <a:off x="1100198" y="3340291"/>
            <a:ext cx="10890422" cy="0"/>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77" name="HEADLINE"/>
          <p:cNvSpPr txBox="1"/>
          <p:nvPr/>
        </p:nvSpPr>
        <p:spPr>
          <a:xfrm>
            <a:off x="938898" y="2316853"/>
            <a:ext cx="12360924"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r>
              <a:rPr lang="el-GR" sz="5400" dirty="0"/>
              <a:t>1. Πληρότητα και ποιότητα</a:t>
            </a:r>
          </a:p>
        </p:txBody>
      </p:sp>
      <p:sp>
        <p:nvSpPr>
          <p:cNvPr id="278" name="THE TITLE IS HERE"/>
          <p:cNvSpPr txBox="1"/>
          <p:nvPr/>
        </p:nvSpPr>
        <p:spPr>
          <a:xfrm>
            <a:off x="922665" y="639687"/>
            <a:ext cx="19606997"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defRPr sz="8500" cap="all" spc="0">
                <a:solidFill>
                  <a:srgbClr val="5E5E5E"/>
                </a:solidFill>
                <a:latin typeface="Arial"/>
                <a:ea typeface="Arial"/>
                <a:cs typeface="Arial"/>
                <a:sym typeface="Arial"/>
              </a:defRPr>
            </a:lvl1pPr>
          </a:lstStyle>
          <a:p>
            <a:r>
              <a:rPr lang="el-GR" sz="7200" dirty="0" err="1"/>
              <a:t>Κριτηρια</a:t>
            </a:r>
            <a:r>
              <a:rPr lang="el-GR" sz="7200" dirty="0"/>
              <a:t> </a:t>
            </a:r>
            <a:r>
              <a:rPr lang="el-GR" sz="7200" dirty="0" err="1"/>
              <a:t>αξιολογησησ</a:t>
            </a:r>
            <a:endParaRPr sz="7200" dirty="0"/>
          </a:p>
        </p:txBody>
      </p:sp>
      <p:pic>
        <p:nvPicPr>
          <p:cNvPr id="20" name="Picture 19" descr="Graphical user interface, text&#10;&#10;Description automatically generated">
            <a:extLst>
              <a:ext uri="{FF2B5EF4-FFF2-40B4-BE49-F238E27FC236}">
                <a16:creationId xmlns:a16="http://schemas.microsoft.com/office/drawing/2014/main" id="{222A9A4C-DFDB-404A-80C2-E7689A354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8056" y="12375158"/>
            <a:ext cx="6035270" cy="1310516"/>
          </a:xfrm>
          <a:prstGeom prst="rect">
            <a:avLst/>
          </a:prstGeom>
        </p:spPr>
      </p:pic>
      <p:sp>
        <p:nvSpPr>
          <p:cNvPr id="21" name="Slide Number Placeholder 3">
            <a:extLst>
              <a:ext uri="{FF2B5EF4-FFF2-40B4-BE49-F238E27FC236}">
                <a16:creationId xmlns:a16="http://schemas.microsoft.com/office/drawing/2014/main" id="{EF984919-E50C-4013-AFD1-3AC9F0573468}"/>
              </a:ext>
            </a:extLst>
          </p:cNvPr>
          <p:cNvSpPr>
            <a:spLocks noGrp="1"/>
          </p:cNvSpPr>
          <p:nvPr>
            <p:ph type="sldNum" sz="quarter" idx="2"/>
          </p:nvPr>
        </p:nvSpPr>
        <p:spPr>
          <a:xfrm>
            <a:off x="23854562" y="13233289"/>
            <a:ext cx="453238" cy="461059"/>
          </a:xfrm>
        </p:spPr>
        <p:txBody>
          <a:bodyPr/>
          <a:lstStyle/>
          <a:p>
            <a:fld id="{86CB4B4D-7CA3-9044-876B-883B54F8677D}" type="slidenum">
              <a:rPr lang="en-CY" smtClean="0"/>
              <a:t>8</a:t>
            </a:fld>
            <a:endParaRPr lang="en-CY" dirty="0"/>
          </a:p>
        </p:txBody>
      </p:sp>
      <p:pic>
        <p:nvPicPr>
          <p:cNvPr id="12" name="Image" descr="Image">
            <a:extLst>
              <a:ext uri="{FF2B5EF4-FFF2-40B4-BE49-F238E27FC236}">
                <a16:creationId xmlns:a16="http://schemas.microsoft.com/office/drawing/2014/main" id="{1AA38B29-CE53-4B8D-984D-788B93FAE5F0}"/>
              </a:ext>
            </a:extLst>
          </p:cNvPr>
          <p:cNvPicPr>
            <a:picLocks noChangeAspect="1"/>
          </p:cNvPicPr>
          <p:nvPr/>
        </p:nvPicPr>
        <p:blipFill>
          <a:blip r:embed="rId5"/>
          <a:stretch>
            <a:fillRect/>
          </a:stretch>
        </p:blipFill>
        <p:spPr>
          <a:xfrm>
            <a:off x="8946293" y="10736858"/>
            <a:ext cx="15700723" cy="3375050"/>
          </a:xfrm>
          <a:prstGeom prst="rect">
            <a:avLst/>
          </a:prstGeom>
          <a:ln w="12700">
            <a:miter lim="400000"/>
          </a:ln>
        </p:spPr>
      </p:pic>
      <p:pic>
        <p:nvPicPr>
          <p:cNvPr id="13" name="Picture 12" descr="Graphical user interface, text&#10;&#10;Description automatically generated">
            <a:extLst>
              <a:ext uri="{FF2B5EF4-FFF2-40B4-BE49-F238E27FC236}">
                <a16:creationId xmlns:a16="http://schemas.microsoft.com/office/drawing/2014/main" id="{266896A7-54EB-4847-9965-FF4897DAC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2798" y="12424383"/>
            <a:ext cx="6035270" cy="1310516"/>
          </a:xfrm>
          <a:prstGeom prst="rect">
            <a:avLst/>
          </a:prstGeom>
        </p:spPr>
      </p:pic>
      <p:sp>
        <p:nvSpPr>
          <p:cNvPr id="18" name="Slide Number Placeholder 3">
            <a:extLst>
              <a:ext uri="{FF2B5EF4-FFF2-40B4-BE49-F238E27FC236}">
                <a16:creationId xmlns:a16="http://schemas.microsoft.com/office/drawing/2014/main" id="{8948A17E-7C23-4A7B-8EB0-CDC1EE091F50}"/>
              </a:ext>
            </a:extLst>
          </p:cNvPr>
          <p:cNvSpPr txBox="1">
            <a:spLocks/>
          </p:cNvSpPr>
          <p:nvPr/>
        </p:nvSpPr>
        <p:spPr>
          <a:xfrm>
            <a:off x="23882348" y="13074818"/>
            <a:ext cx="302968" cy="533479"/>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CY" sz="2800" smtClean="0"/>
              <a:pPr/>
              <a:t>8</a:t>
            </a:fld>
            <a:endParaRPr lang="en-CY" sz="2800" dirty="0"/>
          </a:p>
        </p:txBody>
      </p:sp>
    </p:spTree>
    <p:extLst>
      <p:ext uri="{BB962C8B-B14F-4D97-AF65-F5344CB8AC3E}">
        <p14:creationId xmlns:p14="http://schemas.microsoft.com/office/powerpoint/2010/main" val="35183199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Lorem ipsum dolor sit amet, consec etur adip iscin elit. Suspe disse place rat, felis in biben dum trist ique, lectu magna fini bus dolor, ut sagit tis nibh lorem in massa. In eget purus et torto lobor tis auctor non ve."/>
          <p:cNvSpPr txBox="1"/>
          <p:nvPr/>
        </p:nvSpPr>
        <p:spPr>
          <a:xfrm>
            <a:off x="1137926" y="2669200"/>
            <a:ext cx="9439451" cy="56721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821531">
              <a:lnSpc>
                <a:spcPct val="130000"/>
              </a:lnSpc>
              <a:defRPr sz="2500" b="0" i="1">
                <a:solidFill>
                  <a:srgbClr val="35332E"/>
                </a:solidFill>
                <a:latin typeface="Arial"/>
                <a:ea typeface="Arial"/>
                <a:cs typeface="Arial"/>
                <a:sym typeface="Arial"/>
              </a:defRPr>
            </a:lvl1pPr>
          </a:lstStyle>
          <a:p>
            <a:pPr marL="457200" indent="-457200">
              <a:buFont typeface="Wingdings" panose="05000000000000000000" pitchFamily="2" charset="2"/>
              <a:buChar char="v"/>
            </a:pPr>
            <a:r>
              <a:rPr lang="el-GR" sz="3200" dirty="0"/>
              <a:t>Ετοιμότητα προγραμματισμού του έργου και των προσφορών. Εξετάζεται η ποιότητα των προσφερόμενων υπηρεσιών. </a:t>
            </a:r>
          </a:p>
          <a:p>
            <a:pPr marL="457200" indent="-457200">
              <a:buFont typeface="Wingdings" panose="05000000000000000000" pitchFamily="2" charset="2"/>
              <a:buChar char="v"/>
            </a:pPr>
            <a:endParaRPr lang="el-GR" sz="3200" dirty="0"/>
          </a:p>
          <a:p>
            <a:pPr marL="457200" indent="-457200">
              <a:buFont typeface="Wingdings" panose="05000000000000000000" pitchFamily="2" charset="2"/>
              <a:buChar char="v"/>
            </a:pPr>
            <a:r>
              <a:rPr lang="el-GR" sz="3200" dirty="0"/>
              <a:t>Δυνατότητα χρηματοδότησης της επένδυσης από ίδια κεφάλαια. Εξετάζεται η διαθεσιμότητα του απαιτούμενου ποσού για υλοποίηση του έργου εκτός του ποσού χορηγίας.</a:t>
            </a:r>
          </a:p>
          <a:p>
            <a:endParaRPr lang="el-GR" dirty="0"/>
          </a:p>
        </p:txBody>
      </p:sp>
      <p:sp>
        <p:nvSpPr>
          <p:cNvPr id="276" name="Line"/>
          <p:cNvSpPr/>
          <p:nvPr/>
        </p:nvSpPr>
        <p:spPr>
          <a:xfrm>
            <a:off x="1137926" y="2407133"/>
            <a:ext cx="9226426" cy="0"/>
          </a:xfrm>
          <a:prstGeom prst="line">
            <a:avLst/>
          </a:prstGeom>
          <a:ln w="25400">
            <a:solidFill>
              <a:srgbClr val="2F7788"/>
            </a:solidFill>
            <a:miter lim="400000"/>
          </a:ln>
        </p:spPr>
        <p:txBody>
          <a:bodyPr lIns="71437" tIns="71437" rIns="71437" bIns="71437" anchor="ctr"/>
          <a:lstStyle/>
          <a:p>
            <a:pPr defTabSz="821531">
              <a:defRPr sz="3200" b="0">
                <a:latin typeface="Avenir Light"/>
                <a:ea typeface="Avenir Light"/>
                <a:cs typeface="Avenir Light"/>
                <a:sym typeface="Avenir Light"/>
              </a:defRPr>
            </a:pPr>
            <a:endParaRPr/>
          </a:p>
        </p:txBody>
      </p:sp>
      <p:sp>
        <p:nvSpPr>
          <p:cNvPr id="277" name="HEADLINE"/>
          <p:cNvSpPr txBox="1"/>
          <p:nvPr/>
        </p:nvSpPr>
        <p:spPr>
          <a:xfrm>
            <a:off x="976626" y="1349973"/>
            <a:ext cx="12810425"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b">
            <a:spAutoFit/>
          </a:bodyPr>
          <a:lstStyle>
            <a:lvl1pPr algn="l" defTabSz="821531">
              <a:defRPr sz="2500">
                <a:solidFill>
                  <a:srgbClr val="5E5E5E"/>
                </a:solidFill>
                <a:latin typeface="Arial"/>
                <a:ea typeface="Arial"/>
                <a:cs typeface="Arial"/>
                <a:sym typeface="Arial"/>
              </a:defRPr>
            </a:lvl1pPr>
          </a:lstStyle>
          <a:p>
            <a:r>
              <a:rPr lang="el-GR" sz="5400" dirty="0"/>
              <a:t>2. Ωριμότητα της πρότασης</a:t>
            </a:r>
          </a:p>
        </p:txBody>
      </p:sp>
      <p:pic>
        <p:nvPicPr>
          <p:cNvPr id="20" name="Picture 19" descr="Graphical user interface, text&#10;&#10;Description automatically generated">
            <a:extLst>
              <a:ext uri="{FF2B5EF4-FFF2-40B4-BE49-F238E27FC236}">
                <a16:creationId xmlns:a16="http://schemas.microsoft.com/office/drawing/2014/main" id="{222A9A4C-DFDB-404A-80C2-E7689A354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56" y="12375158"/>
            <a:ext cx="6035270" cy="1310516"/>
          </a:xfrm>
          <a:prstGeom prst="rect">
            <a:avLst/>
          </a:prstGeom>
        </p:spPr>
      </p:pic>
      <p:sp>
        <p:nvSpPr>
          <p:cNvPr id="21" name="Slide Number Placeholder 3">
            <a:extLst>
              <a:ext uri="{FF2B5EF4-FFF2-40B4-BE49-F238E27FC236}">
                <a16:creationId xmlns:a16="http://schemas.microsoft.com/office/drawing/2014/main" id="{EF984919-E50C-4013-AFD1-3AC9F0573468}"/>
              </a:ext>
            </a:extLst>
          </p:cNvPr>
          <p:cNvSpPr>
            <a:spLocks noGrp="1"/>
          </p:cNvSpPr>
          <p:nvPr>
            <p:ph type="sldNum" sz="quarter" idx="2"/>
          </p:nvPr>
        </p:nvSpPr>
        <p:spPr>
          <a:xfrm>
            <a:off x="23854562" y="13233289"/>
            <a:ext cx="453238" cy="461059"/>
          </a:xfrm>
        </p:spPr>
        <p:txBody>
          <a:bodyPr/>
          <a:lstStyle/>
          <a:p>
            <a:fld id="{86CB4B4D-7CA3-9044-876B-883B54F8677D}" type="slidenum">
              <a:rPr lang="en-CY" smtClean="0"/>
              <a:t>9</a:t>
            </a:fld>
            <a:endParaRPr lang="en-CY" dirty="0"/>
          </a:p>
        </p:txBody>
      </p:sp>
      <p:pic>
        <p:nvPicPr>
          <p:cNvPr id="12" name="Image" descr="Image">
            <a:extLst>
              <a:ext uri="{FF2B5EF4-FFF2-40B4-BE49-F238E27FC236}">
                <a16:creationId xmlns:a16="http://schemas.microsoft.com/office/drawing/2014/main" id="{1AA38B29-CE53-4B8D-984D-788B93FAE5F0}"/>
              </a:ext>
            </a:extLst>
          </p:cNvPr>
          <p:cNvPicPr>
            <a:picLocks noChangeAspect="1"/>
          </p:cNvPicPr>
          <p:nvPr/>
        </p:nvPicPr>
        <p:blipFill>
          <a:blip r:embed="rId4"/>
          <a:stretch>
            <a:fillRect/>
          </a:stretch>
        </p:blipFill>
        <p:spPr>
          <a:xfrm>
            <a:off x="8946293" y="10736858"/>
            <a:ext cx="15700723" cy="3375050"/>
          </a:xfrm>
          <a:prstGeom prst="rect">
            <a:avLst/>
          </a:prstGeom>
          <a:ln w="12700">
            <a:miter lim="400000"/>
          </a:ln>
        </p:spPr>
      </p:pic>
      <p:pic>
        <p:nvPicPr>
          <p:cNvPr id="13" name="Picture 12" descr="Graphical user interface, text&#10;&#10;Description automatically generated">
            <a:extLst>
              <a:ext uri="{FF2B5EF4-FFF2-40B4-BE49-F238E27FC236}">
                <a16:creationId xmlns:a16="http://schemas.microsoft.com/office/drawing/2014/main" id="{266896A7-54EB-4847-9965-FF4897DAC3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2798" y="12424383"/>
            <a:ext cx="6035270" cy="1310516"/>
          </a:xfrm>
          <a:prstGeom prst="rect">
            <a:avLst/>
          </a:prstGeom>
        </p:spPr>
      </p:pic>
      <p:sp>
        <p:nvSpPr>
          <p:cNvPr id="18" name="Slide Number Placeholder 3">
            <a:extLst>
              <a:ext uri="{FF2B5EF4-FFF2-40B4-BE49-F238E27FC236}">
                <a16:creationId xmlns:a16="http://schemas.microsoft.com/office/drawing/2014/main" id="{8948A17E-7C23-4A7B-8EB0-CDC1EE091F50}"/>
              </a:ext>
            </a:extLst>
          </p:cNvPr>
          <p:cNvSpPr txBox="1">
            <a:spLocks/>
          </p:cNvSpPr>
          <p:nvPr/>
        </p:nvSpPr>
        <p:spPr>
          <a:xfrm>
            <a:off x="23882348" y="13074818"/>
            <a:ext cx="302968" cy="533479"/>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Light"/>
                <a:ea typeface="Helvetica Neue Light"/>
                <a:cs typeface="Helvetica Neue Light"/>
                <a:sym typeface="Helvetica Neue Light"/>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CY" sz="2800" smtClean="0">
                <a:solidFill>
                  <a:schemeClr val="bg1"/>
                </a:solidFill>
              </a:rPr>
              <a:pPr/>
              <a:t>9</a:t>
            </a:fld>
            <a:endParaRPr lang="en-CY" sz="2800" dirty="0">
              <a:solidFill>
                <a:schemeClr val="bg1"/>
              </a:solidFill>
            </a:endParaRPr>
          </a:p>
        </p:txBody>
      </p:sp>
      <p:pic>
        <p:nvPicPr>
          <p:cNvPr id="3" name="Picture 2">
            <a:extLst>
              <a:ext uri="{FF2B5EF4-FFF2-40B4-BE49-F238E27FC236}">
                <a16:creationId xmlns:a16="http://schemas.microsoft.com/office/drawing/2014/main" id="{69EB60C4-9E2D-459E-8E12-E48D127F0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5796" y="353924"/>
            <a:ext cx="12960100" cy="11677614"/>
          </a:xfrm>
          <a:prstGeom prst="rect">
            <a:avLst/>
          </a:prstGeom>
        </p:spPr>
      </p:pic>
    </p:spTree>
    <p:extLst>
      <p:ext uri="{BB962C8B-B14F-4D97-AF65-F5344CB8AC3E}">
        <p14:creationId xmlns:p14="http://schemas.microsoft.com/office/powerpoint/2010/main" val="25366500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9222</TotalTime>
  <Words>1001</Words>
  <Application>Microsoft Office PowerPoint</Application>
  <PresentationFormat>Custom</PresentationFormat>
  <Paragraphs>144</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Avenir Heavy</vt:lpstr>
      <vt:lpstr>Avenir Light</vt:lpstr>
      <vt:lpstr>Calibri</vt:lpstr>
      <vt:lpstr>Helvetica Neue</vt:lpstr>
      <vt:lpstr>Helvetica Neue Light</vt:lpstr>
      <vt:lpstr>Helvetica Neue Medium</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 etur adip iscin elit. Suspe disse place rat.</dc:title>
  <dc:creator>Emmamouela Katsi</dc:creator>
  <cp:lastModifiedBy>User</cp:lastModifiedBy>
  <cp:revision>459</cp:revision>
  <cp:lastPrinted>2022-04-11T07:56:27Z</cp:lastPrinted>
  <dcterms:modified xsi:type="dcterms:W3CDTF">2022-04-15T06:14:58Z</dcterms:modified>
</cp:coreProperties>
</file>