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8" r:id="rId2"/>
    <p:sldId id="266" r:id="rId3"/>
    <p:sldId id="267" r:id="rId4"/>
    <p:sldId id="451" r:id="rId5"/>
    <p:sldId id="270" r:id="rId6"/>
    <p:sldId id="268" r:id="rId7"/>
    <p:sldId id="271" r:id="rId8"/>
    <p:sldId id="449" r:id="rId9"/>
    <p:sldId id="452" r:id="rId10"/>
    <p:sldId id="265"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p:defaultTextStyle>
  <p:extLst>
    <p:ext uri="{EFAFB233-063F-42B5-8137-9DF3F51BA10A}">
      <p15:sldGuideLst xmlns:p15="http://schemas.microsoft.com/office/powerpoint/2012/main">
        <p15:guide id="1" orient="horz" pos="1431">
          <p15:clr>
            <a:srgbClr val="A4A3A4"/>
          </p15:clr>
        </p15:guide>
        <p15:guide id="2" orient="horz" pos="1830">
          <p15:clr>
            <a:srgbClr val="A4A3A4"/>
          </p15:clr>
        </p15:guide>
        <p15:guide id="3" pos="76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6EAF"/>
    <a:srgbClr val="67B2E2"/>
    <a:srgbClr val="F4BC2B"/>
    <a:srgbClr val="75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hueOff val="-217956"/>
              <a:satOff val="14368"/>
              <a:lumOff val="17764"/>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CEEEE"/>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chemeClr val="accent3">
              <a:hueOff val="571091"/>
              <a:satOff val="15926"/>
              <a:lumOff val="22314"/>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45B43B"/>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5B43B"/>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9036"/>
              <a:lumOff val="17111"/>
            </a:schemeClr>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BD17"/>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FBD17"/>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8A25"/>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a:tcStyle>
        <a:tcBdr/>
        <a:fill>
          <a:solidFill>
            <a:srgbClr val="ECEEEF"/>
          </a:solidFill>
        </a:fill>
      </a:tcStyle>
    </a:band2H>
    <a:firstCol>
      <a:tcTxStyle b="on" i="off">
        <a:font>
          <a:latin typeface="Graphik Semibold"/>
          <a:ea typeface="Graphik Semibold"/>
          <a:cs typeface="Graphik Semibold"/>
        </a:font>
        <a:srgbClr val="FFFFFF"/>
      </a:tcTxStyle>
      <a:tcStyle>
        <a:tcBdr>
          <a:left>
            <a:ln w="12700" cap="flat">
              <a:solidFill>
                <a:srgbClr val="A6AAA9"/>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32C5B9"/>
          </a:solidFill>
        </a:fill>
      </a:tcStyle>
    </a:firstCol>
    <a:lastRow>
      <a:tcTxStyle b="on" i="off">
        <a:font>
          <a:latin typeface="Graphik Semibold"/>
          <a:ea typeface="Graphik Semibold"/>
          <a:cs typeface="Graphik Semibold"/>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38100" cap="flat">
              <a:solidFill>
                <a:schemeClr val="accent2">
                  <a:hueOff val="240640"/>
                  <a:satOff val="2542"/>
                  <a:lumOff val="-13198"/>
                </a:schemeClr>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A6AAA9"/>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chemeClr val="accent2">
              <a:hueOff val="240640"/>
              <a:satOff val="2542"/>
              <a:lumOff val="-13198"/>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F"/>
          </a:solidFill>
        </a:fill>
      </a:tcStyle>
    </a:band2H>
    <a:firstCol>
      <a:tcTxStyle b="on" i="off">
        <a:font>
          <a:latin typeface="Graphik Semibold"/>
          <a:ea typeface="Graphik Semibold"/>
          <a:cs typeface="Graphik Semibold"/>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71" autoAdjust="0"/>
    <p:restoredTop sz="94660"/>
  </p:normalViewPr>
  <p:slideViewPr>
    <p:cSldViewPr snapToGrid="0" snapToObjects="1">
      <p:cViewPr varScale="1">
        <p:scale>
          <a:sx n="53" d="100"/>
          <a:sy n="53" d="100"/>
        </p:scale>
        <p:origin x="168" y="126"/>
      </p:cViewPr>
      <p:guideLst>
        <p:guide orient="horz" pos="1431"/>
        <p:guide orient="horz" pos="1830"/>
        <p:guide pos="762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6440593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4375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3548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19200" y="11986162"/>
            <a:ext cx="21945599" cy="605791"/>
          </a:xfrm>
          <a:prstGeom prst="rect">
            <a:avLst/>
          </a:prstGeom>
        </p:spPr>
        <p:txBody>
          <a:bodyPr/>
          <a:lstStyle>
            <a:lvl1pPr marL="0" indent="0" algn="ctr" defTabSz="825500">
              <a:lnSpc>
                <a:spcPct val="100000"/>
              </a:lnSpc>
              <a:spcBef>
                <a:spcPts val="0"/>
              </a:spcBef>
              <a:buSzTx/>
              <a:buNone/>
              <a:defRPr sz="3000" spc="-29">
                <a:latin typeface="Graphik Medium"/>
                <a:ea typeface="Graphik Medium"/>
                <a:cs typeface="Graphik Medium"/>
                <a:sym typeface="Graphik Medium"/>
              </a:defRPr>
            </a:lvl1pPr>
          </a:lstStyle>
          <a:p>
            <a:r>
              <a:t>Author and Date</a:t>
            </a:r>
          </a:p>
        </p:txBody>
      </p:sp>
      <p:sp>
        <p:nvSpPr>
          <p:cNvPr id="12" name="Presentation Title"/>
          <p:cNvSpPr txBox="1">
            <a:spLocks noGrp="1"/>
          </p:cNvSpPr>
          <p:nvPr>
            <p:ph type="title" hasCustomPrompt="1"/>
          </p:nvPr>
        </p:nvSpPr>
        <p:spPr>
          <a:xfrm>
            <a:off x="1219200" y="3543300"/>
            <a:ext cx="21945600" cy="4267200"/>
          </a:xfrm>
          <a:prstGeom prst="rect">
            <a:avLst/>
          </a:prstGeom>
        </p:spPr>
        <p:txBody>
          <a:bodyPr anchor="b"/>
          <a:lstStyle>
            <a:lvl1pPr>
              <a:defRPr sz="12800" spc="-128"/>
            </a:lvl1pPr>
          </a:lstStyle>
          <a:p>
            <a:r>
              <a:t>Presentation Title</a:t>
            </a:r>
          </a:p>
        </p:txBody>
      </p:sp>
      <p:sp>
        <p:nvSpPr>
          <p:cNvPr id="13" name="Body Level One…"/>
          <p:cNvSpPr txBox="1">
            <a:spLocks noGrp="1"/>
          </p:cNvSpPr>
          <p:nvPr>
            <p:ph type="body" sz="quarter" idx="1" hasCustomPrompt="1"/>
          </p:nvPr>
        </p:nvSpPr>
        <p:spPr>
          <a:xfrm>
            <a:off x="1219200" y="7567579"/>
            <a:ext cx="21945600" cy="2250593"/>
          </a:xfrm>
          <a:prstGeom prst="rect">
            <a:avLst/>
          </a:prstGeom>
        </p:spPr>
        <p:txBody>
          <a:bodyPr/>
          <a:lstStyle>
            <a:lvl1pPr marL="0" indent="0" algn="ctr" defTabSz="825500">
              <a:lnSpc>
                <a:spcPct val="100000"/>
              </a:lnSpc>
              <a:spcBef>
                <a:spcPts val="0"/>
              </a:spcBef>
              <a:buSzTx/>
              <a:buNone/>
              <a:defRPr sz="6000" spc="-59">
                <a:latin typeface="Graphik Semibold"/>
                <a:ea typeface="Graphik Semibold"/>
                <a:cs typeface="Graphik Semibold"/>
                <a:sym typeface="Graphik Semibold"/>
              </a:defRPr>
            </a:lvl1pPr>
            <a:lvl2pPr marL="0" indent="457200" algn="ctr" defTabSz="825500">
              <a:lnSpc>
                <a:spcPct val="100000"/>
              </a:lnSpc>
              <a:spcBef>
                <a:spcPts val="0"/>
              </a:spcBef>
              <a:buSzTx/>
              <a:buNone/>
              <a:defRPr sz="6000" spc="-59">
                <a:latin typeface="Graphik Semibold"/>
                <a:ea typeface="Graphik Semibold"/>
                <a:cs typeface="Graphik Semibold"/>
                <a:sym typeface="Graphik Semibold"/>
              </a:defRPr>
            </a:lvl2pPr>
            <a:lvl3pPr marL="0" indent="914400" algn="ctr" defTabSz="825500">
              <a:lnSpc>
                <a:spcPct val="100000"/>
              </a:lnSpc>
              <a:spcBef>
                <a:spcPts val="0"/>
              </a:spcBef>
              <a:buSzTx/>
              <a:buNone/>
              <a:defRPr sz="6000" spc="-59">
                <a:latin typeface="Graphik Semibold"/>
                <a:ea typeface="Graphik Semibold"/>
                <a:cs typeface="Graphik Semibold"/>
                <a:sym typeface="Graphik Semibold"/>
              </a:defRPr>
            </a:lvl3pPr>
            <a:lvl4pPr marL="0" indent="1371600" algn="ctr" defTabSz="825500">
              <a:lnSpc>
                <a:spcPct val="100000"/>
              </a:lnSpc>
              <a:spcBef>
                <a:spcPts val="0"/>
              </a:spcBef>
              <a:buSzTx/>
              <a:buNone/>
              <a:defRPr sz="6000" spc="-59">
                <a:latin typeface="Graphik Semibold"/>
                <a:ea typeface="Graphik Semibold"/>
                <a:cs typeface="Graphik Semibold"/>
                <a:sym typeface="Graphik Semibold"/>
              </a:defRPr>
            </a:lvl4pPr>
            <a:lvl5pPr marL="0" indent="1828800" algn="ctr" defTabSz="825500">
              <a:lnSpc>
                <a:spcPct val="100000"/>
              </a:lnSpc>
              <a:spcBef>
                <a:spcPts val="0"/>
              </a:spcBef>
              <a:buSzTx/>
              <a:buNone/>
              <a:defRPr sz="6000" spc="-59">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idx="1" hasCustomPrompt="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457200" algn="ctr" defTabSz="2438400">
              <a:lnSpc>
                <a:spcPct val="80000"/>
              </a:lnSpc>
              <a:spcBef>
                <a:spcPts val="0"/>
              </a:spcBef>
              <a:buSzTx/>
              <a:buNone/>
              <a:defRPr sz="12800">
                <a:latin typeface="Canela Regular"/>
                <a:ea typeface="Canela Regular"/>
                <a:cs typeface="Canela Regular"/>
                <a:sym typeface="Canela Regular"/>
              </a:defRPr>
            </a:lvl2pPr>
            <a:lvl3pPr marL="0" indent="914400" algn="ctr" defTabSz="2438400">
              <a:lnSpc>
                <a:spcPct val="80000"/>
              </a:lnSpc>
              <a:spcBef>
                <a:spcPts val="0"/>
              </a:spcBef>
              <a:buSzTx/>
              <a:buNone/>
              <a:defRPr sz="12800">
                <a:latin typeface="Canela Regular"/>
                <a:ea typeface="Canela Regular"/>
                <a:cs typeface="Canela Regular"/>
                <a:sym typeface="Canela Regular"/>
              </a:defRPr>
            </a:lvl3pPr>
            <a:lvl4pPr marL="0" indent="1371600" algn="ctr" defTabSz="2438400">
              <a:lnSpc>
                <a:spcPct val="80000"/>
              </a:lnSpc>
              <a:spcBef>
                <a:spcPts val="0"/>
              </a:spcBef>
              <a:buSzTx/>
              <a:buNone/>
              <a:defRPr sz="12800">
                <a:latin typeface="Canela Regular"/>
                <a:ea typeface="Canela Regular"/>
                <a:cs typeface="Canela Regular"/>
                <a:sym typeface="Canela Regular"/>
              </a:defRPr>
            </a:lvl4pPr>
            <a:lvl5pPr marL="0" indent="1828800" algn="ctr" defTabSz="2438400">
              <a:lnSpc>
                <a:spcPct val="80000"/>
              </a:lnSpc>
              <a:spcBef>
                <a:spcPts val="0"/>
              </a:spcBef>
              <a:buSzTx/>
              <a:buNone/>
              <a:defRPr sz="12800">
                <a:latin typeface="Canela Regular"/>
                <a:ea typeface="Canela Regular"/>
                <a:cs typeface="Canela Regular"/>
                <a:sym typeface="Canela Regular"/>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Fact information"/>
          <p:cNvSpPr txBox="1">
            <a:spLocks noGrp="1"/>
          </p:cNvSpPr>
          <p:nvPr>
            <p:ph type="body" sz="quarter" idx="21" hasCustomPrompt="1"/>
          </p:nvPr>
        </p:nvSpPr>
        <p:spPr>
          <a:xfrm>
            <a:off x="1219200" y="8462239"/>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Fact information</a:t>
            </a:r>
          </a:p>
        </p:txBody>
      </p:sp>
      <p:sp>
        <p:nvSpPr>
          <p:cNvPr id="107" name="Body Level One…"/>
          <p:cNvSpPr txBox="1">
            <a:spLocks noGrp="1"/>
          </p:cNvSpPr>
          <p:nvPr>
            <p:ph type="body" sz="half" idx="1" hasCustomPrompt="1"/>
          </p:nvPr>
        </p:nvSpPr>
        <p:spPr>
          <a:xfrm>
            <a:off x="1219200" y="4214484"/>
            <a:ext cx="21945600" cy="4269708"/>
          </a:xfrm>
          <a:prstGeom prst="rect">
            <a:avLst/>
          </a:prstGeom>
        </p:spPr>
        <p:txBody>
          <a:bodyPr anchor="b"/>
          <a:lstStyle>
            <a:lvl1pPr marL="0" indent="0" algn="ctr" defTabSz="2438400">
              <a:lnSpc>
                <a:spcPct val="80000"/>
              </a:lnSpc>
              <a:spcBef>
                <a:spcPts val="0"/>
              </a:spcBef>
              <a:buSzTx/>
              <a:buNone/>
              <a:defRPr sz="22400">
                <a:latin typeface="+mn-lt"/>
                <a:ea typeface="+mn-ea"/>
                <a:cs typeface="+mn-cs"/>
                <a:sym typeface="Canela Bold"/>
              </a:defRPr>
            </a:lvl1pPr>
            <a:lvl2pPr marL="0" indent="457200" algn="ctr" defTabSz="2438400">
              <a:lnSpc>
                <a:spcPct val="80000"/>
              </a:lnSpc>
              <a:spcBef>
                <a:spcPts val="0"/>
              </a:spcBef>
              <a:buSzTx/>
              <a:buNone/>
              <a:defRPr sz="22400">
                <a:latin typeface="+mn-lt"/>
                <a:ea typeface="+mn-ea"/>
                <a:cs typeface="+mn-cs"/>
                <a:sym typeface="Canela Bold"/>
              </a:defRPr>
            </a:lvl2pPr>
            <a:lvl3pPr marL="0" indent="914400" algn="ctr" defTabSz="2438400">
              <a:lnSpc>
                <a:spcPct val="80000"/>
              </a:lnSpc>
              <a:spcBef>
                <a:spcPts val="0"/>
              </a:spcBef>
              <a:buSzTx/>
              <a:buNone/>
              <a:defRPr sz="22400">
                <a:latin typeface="+mn-lt"/>
                <a:ea typeface="+mn-ea"/>
                <a:cs typeface="+mn-cs"/>
                <a:sym typeface="Canela Bold"/>
              </a:defRPr>
            </a:lvl3pPr>
            <a:lvl4pPr marL="0" indent="1371600" algn="ctr" defTabSz="2438400">
              <a:lnSpc>
                <a:spcPct val="80000"/>
              </a:lnSpc>
              <a:spcBef>
                <a:spcPts val="0"/>
              </a:spcBef>
              <a:buSzTx/>
              <a:buNone/>
              <a:defRPr sz="22400">
                <a:latin typeface="+mn-lt"/>
                <a:ea typeface="+mn-ea"/>
                <a:cs typeface="+mn-cs"/>
                <a:sym typeface="Canela Bold"/>
              </a:defRPr>
            </a:lvl4pPr>
            <a:lvl5pPr marL="0" indent="1828800" algn="ctr" defTabSz="2438400">
              <a:lnSpc>
                <a:spcPct val="80000"/>
              </a:lnSpc>
              <a:spcBef>
                <a:spcPts val="0"/>
              </a:spcBef>
              <a:buSzTx/>
              <a:buNone/>
              <a:defRPr sz="22400">
                <a:latin typeface="+mn-lt"/>
                <a:ea typeface="+mn-ea"/>
                <a:cs typeface="+mn-cs"/>
                <a:sym typeface="Canela Bold"/>
              </a:defRPr>
            </a:lvl5pPr>
          </a:lstStyle>
          <a:p>
            <a:r>
              <a:t>100%</a:t>
            </a:r>
          </a:p>
          <a:p>
            <a:pPr lvl="1"/>
            <a:endParaRPr/>
          </a:p>
          <a:p>
            <a:pPr lvl="2"/>
            <a:endParaRPr/>
          </a:p>
          <a:p>
            <a:pPr lvl="3"/>
            <a:endParaRPr/>
          </a:p>
          <a:p>
            <a:pPr lvl="4"/>
            <a:endParaRP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219200" y="11100053"/>
            <a:ext cx="21945602" cy="832613"/>
          </a:xfrm>
          <a:prstGeom prst="rect">
            <a:avLst/>
          </a:prstGeom>
        </p:spPr>
        <p:txBody>
          <a:bodyPr anchor="ct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Attribution</a:t>
            </a:r>
          </a:p>
        </p:txBody>
      </p:sp>
      <p:sp>
        <p:nvSpPr>
          <p:cNvPr id="116" name="Body Level One…"/>
          <p:cNvSpPr txBox="1">
            <a:spLocks noGrp="1"/>
          </p:cNvSpPr>
          <p:nvPr>
            <p:ph type="body" sz="half" idx="1" hasCustomPrompt="1"/>
          </p:nvPr>
        </p:nvSpPr>
        <p:spPr>
          <a:xfrm>
            <a:off x="1219200" y="4178300"/>
            <a:ext cx="21945600" cy="4416425"/>
          </a:xfrm>
          <a:prstGeom prst="rect">
            <a:avLst/>
          </a:prstGeom>
        </p:spPr>
        <p:txBody>
          <a:bodyPr anchor="ctr"/>
          <a:lstStyle>
            <a:lvl1pPr marL="0" indent="0" algn="ctr" defTabSz="2438400">
              <a:lnSpc>
                <a:spcPct val="80000"/>
              </a:lnSpc>
              <a:spcBef>
                <a:spcPts val="0"/>
              </a:spcBef>
              <a:buSzTx/>
              <a:buNone/>
              <a:defRPr sz="8400">
                <a:latin typeface="+mn-lt"/>
                <a:ea typeface="+mn-ea"/>
                <a:cs typeface="+mn-cs"/>
                <a:sym typeface="Canela Bold"/>
              </a:defRPr>
            </a:lvl1pPr>
            <a:lvl2pPr marL="0" indent="457200" algn="ctr" defTabSz="2438400">
              <a:lnSpc>
                <a:spcPct val="80000"/>
              </a:lnSpc>
              <a:spcBef>
                <a:spcPts val="0"/>
              </a:spcBef>
              <a:buSzTx/>
              <a:buNone/>
              <a:defRPr sz="8400">
                <a:latin typeface="+mn-lt"/>
                <a:ea typeface="+mn-ea"/>
                <a:cs typeface="+mn-cs"/>
                <a:sym typeface="Canela Bold"/>
              </a:defRPr>
            </a:lvl2pPr>
            <a:lvl3pPr marL="0" indent="914400" algn="ctr" defTabSz="2438400">
              <a:lnSpc>
                <a:spcPct val="80000"/>
              </a:lnSpc>
              <a:spcBef>
                <a:spcPts val="0"/>
              </a:spcBef>
              <a:buSzTx/>
              <a:buNone/>
              <a:defRPr sz="8400">
                <a:latin typeface="+mn-lt"/>
                <a:ea typeface="+mn-ea"/>
                <a:cs typeface="+mn-cs"/>
                <a:sym typeface="Canela Bold"/>
              </a:defRPr>
            </a:lvl3pPr>
            <a:lvl4pPr marL="0" indent="1371600" algn="ctr" defTabSz="2438400">
              <a:lnSpc>
                <a:spcPct val="80000"/>
              </a:lnSpc>
              <a:spcBef>
                <a:spcPts val="0"/>
              </a:spcBef>
              <a:buSzTx/>
              <a:buNone/>
              <a:defRPr sz="8400">
                <a:latin typeface="+mn-lt"/>
                <a:ea typeface="+mn-ea"/>
                <a:cs typeface="+mn-cs"/>
                <a:sym typeface="Canela Bold"/>
              </a:defRPr>
            </a:lvl4pPr>
            <a:lvl5pPr marL="0" indent="1828800" algn="ctr" defTabSz="2438400">
              <a:lnSpc>
                <a:spcPct val="80000"/>
              </a:lnSpc>
              <a:spcBef>
                <a:spcPts val="0"/>
              </a:spcBef>
              <a:buSzTx/>
              <a:buNone/>
              <a:defRPr sz="8400">
                <a:latin typeface="+mn-lt"/>
                <a:ea typeface="+mn-ea"/>
                <a:cs typeface="+mn-cs"/>
                <a:sym typeface="Canela Bold"/>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941297804_1296x1457.jpg"/>
          <p:cNvSpPr>
            <a:spLocks noGrp="1"/>
          </p:cNvSpPr>
          <p:nvPr>
            <p:ph type="pic" sz="quarter" idx="21"/>
          </p:nvPr>
        </p:nvSpPr>
        <p:spPr>
          <a:xfrm>
            <a:off x="15744825" y="5581752"/>
            <a:ext cx="7365408" cy="8280401"/>
          </a:xfrm>
          <a:prstGeom prst="rect">
            <a:avLst/>
          </a:prstGeom>
        </p:spPr>
        <p:txBody>
          <a:bodyPr lIns="91439" tIns="45719" rIns="91439" bIns="45719">
            <a:noAutofit/>
          </a:bodyPr>
          <a:lstStyle/>
          <a:p>
            <a:endParaRPr/>
          </a:p>
        </p:txBody>
      </p:sp>
      <p:sp>
        <p:nvSpPr>
          <p:cNvPr id="125" name="915009552_2264x1509.jpg"/>
          <p:cNvSpPr>
            <a:spLocks noGrp="1"/>
          </p:cNvSpPr>
          <p:nvPr>
            <p:ph type="pic" sz="quarter" idx="22"/>
          </p:nvPr>
        </p:nvSpPr>
        <p:spPr>
          <a:xfrm>
            <a:off x="15363825" y="1270000"/>
            <a:ext cx="8115300" cy="5409006"/>
          </a:xfrm>
          <a:prstGeom prst="rect">
            <a:avLst/>
          </a:prstGeom>
        </p:spPr>
        <p:txBody>
          <a:bodyPr lIns="91439" tIns="45719" rIns="91439" bIns="45719">
            <a:noAutofit/>
          </a:bodyPr>
          <a:lstStyle/>
          <a:p>
            <a:endParaRPr/>
          </a:p>
        </p:txBody>
      </p:sp>
      <p:sp>
        <p:nvSpPr>
          <p:cNvPr id="126" name="740519873_3318x2212.jpg"/>
          <p:cNvSpPr>
            <a:spLocks noGrp="1"/>
          </p:cNvSpPr>
          <p:nvPr>
            <p:ph type="pic" idx="23"/>
          </p:nvPr>
        </p:nvSpPr>
        <p:spPr>
          <a:xfrm>
            <a:off x="-63500" y="1270000"/>
            <a:ext cx="16764000" cy="111760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740519873_3318x2212.jpg"/>
          <p:cNvSpPr>
            <a:spLocks noGrp="1"/>
          </p:cNvSpPr>
          <p:nvPr>
            <p:ph type="pic" idx="21"/>
          </p:nvPr>
        </p:nvSpPr>
        <p:spPr>
          <a:xfrm>
            <a:off x="1270000" y="-423334"/>
            <a:ext cx="21844000" cy="14562668"/>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740519873_3318x2212.jp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19200" y="3543300"/>
            <a:ext cx="21945600" cy="4267200"/>
          </a:xfrm>
          <a:prstGeom prst="rect">
            <a:avLst/>
          </a:prstGeom>
        </p:spPr>
        <p:txBody>
          <a:bodyPr anchor="b"/>
          <a:lstStyle>
            <a:lvl1pPr>
              <a:defRPr sz="12800" spc="-128">
                <a:solidFill>
                  <a:srgbClr val="FFFFFF"/>
                </a:solidFill>
              </a:defRPr>
            </a:lvl1pPr>
          </a:lstStyle>
          <a:p>
            <a:r>
              <a:t>Presentation Title</a:t>
            </a:r>
          </a:p>
        </p:txBody>
      </p:sp>
      <p:sp>
        <p:nvSpPr>
          <p:cNvPr id="23" name="Body Level One…"/>
          <p:cNvSpPr txBox="1">
            <a:spLocks noGrp="1"/>
          </p:cNvSpPr>
          <p:nvPr>
            <p:ph type="body" sz="quarter" idx="1" hasCustomPrompt="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1pPr>
            <a:lvl2pPr marL="0" indent="4572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2pPr>
            <a:lvl3pPr marL="0" indent="9144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3pPr>
            <a:lvl4pPr marL="0" indent="13716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4pPr>
            <a:lvl5pPr marL="0" indent="18288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24" name="Author and Date"/>
          <p:cNvSpPr txBox="1">
            <a:spLocks noGrp="1"/>
          </p:cNvSpPr>
          <p:nvPr>
            <p:ph type="body" sz="quarter" idx="22" hasCustomPrompt="1"/>
          </p:nvPr>
        </p:nvSpPr>
        <p:spPr>
          <a:xfrm>
            <a:off x="1219200" y="11988800"/>
            <a:ext cx="21945602" cy="605791"/>
          </a:xfrm>
          <a:prstGeom prst="rect">
            <a:avLst/>
          </a:prstGeom>
        </p:spPr>
        <p:txBody>
          <a:bodyPr/>
          <a:lstStyle>
            <a:lvl1pPr marL="0" indent="0" algn="ctr" defTabSz="825500">
              <a:lnSpc>
                <a:spcPct val="100000"/>
              </a:lnSpc>
              <a:spcBef>
                <a:spcPts val="0"/>
              </a:spcBef>
              <a:buSzTx/>
              <a:buNone/>
              <a:defRPr sz="3000" spc="-29">
                <a:solidFill>
                  <a:srgbClr val="FFFFFF"/>
                </a:solidFill>
                <a:latin typeface="Graphik Medium"/>
                <a:ea typeface="Graphik Medium"/>
                <a:cs typeface="Graphik Medium"/>
                <a:sym typeface="Graphik Medium"/>
              </a:defRPr>
            </a:lvl1pPr>
          </a:lstStyle>
          <a:p>
            <a:r>
              <a:t>Author and Date</a:t>
            </a: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Slide Title"/>
          <p:cNvSpPr txBox="1">
            <a:spLocks noGrp="1"/>
          </p:cNvSpPr>
          <p:nvPr>
            <p:ph type="title" hasCustomPrompt="1"/>
          </p:nvPr>
        </p:nvSpPr>
        <p:spPr>
          <a:xfrm>
            <a:off x="1215495" y="4585102"/>
            <a:ext cx="9757338" cy="2540001"/>
          </a:xfrm>
          <a:prstGeom prst="rect">
            <a:avLst/>
          </a:prstGeom>
        </p:spPr>
        <p:txBody>
          <a:bodyPr anchor="b"/>
          <a:lstStyle/>
          <a:p>
            <a:r>
              <a:t>Slide Title</a:t>
            </a:r>
          </a:p>
        </p:txBody>
      </p:sp>
      <p:sp>
        <p:nvSpPr>
          <p:cNvPr id="33" name="Image"/>
          <p:cNvSpPr>
            <a:spLocks noGrp="1"/>
          </p:cNvSpPr>
          <p:nvPr>
            <p:ph type="pic" idx="21"/>
          </p:nvPr>
        </p:nvSpPr>
        <p:spPr>
          <a:xfrm>
            <a:off x="9283700" y="1270000"/>
            <a:ext cx="16751300" cy="11176000"/>
          </a:xfrm>
          <a:prstGeom prst="rect">
            <a:avLst/>
          </a:prstGeom>
        </p:spPr>
        <p:txBody>
          <a:bodyPr lIns="91439" tIns="45719" rIns="91439" bIns="45719">
            <a:noAutofit/>
          </a:bodyPr>
          <a:lstStyle/>
          <a:p>
            <a:endParaRPr/>
          </a:p>
        </p:txBody>
      </p:sp>
      <p:sp>
        <p:nvSpPr>
          <p:cNvPr id="34" name="Body Level One…"/>
          <p:cNvSpPr txBox="1">
            <a:spLocks noGrp="1"/>
          </p:cNvSpPr>
          <p:nvPr>
            <p:ph type="body" sz="quarter" idx="1" hasCustomPrompt="1"/>
          </p:nvPr>
        </p:nvSpPr>
        <p:spPr>
          <a:xfrm>
            <a:off x="1219200" y="7016750"/>
            <a:ext cx="9753600" cy="5416550"/>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marL="0" indent="457200" algn="ctr" defTabSz="825500">
              <a:lnSpc>
                <a:spcPct val="100000"/>
              </a:lnSpc>
              <a:spcBef>
                <a:spcPts val="0"/>
              </a:spcBef>
              <a:buSzTx/>
              <a:buNone/>
              <a:defRPr spc="-44">
                <a:latin typeface="Graphik Semibold"/>
                <a:ea typeface="Graphik Semibold"/>
                <a:cs typeface="Graphik Semibold"/>
                <a:sym typeface="Graphik Semibold"/>
              </a:defRPr>
            </a:lvl2pPr>
            <a:lvl3pPr marL="0" indent="914400" algn="ctr" defTabSz="825500">
              <a:lnSpc>
                <a:spcPct val="100000"/>
              </a:lnSpc>
              <a:spcBef>
                <a:spcPts val="0"/>
              </a:spcBef>
              <a:buSzTx/>
              <a:buNone/>
              <a:defRPr spc="-44">
                <a:latin typeface="Graphik Semibold"/>
                <a:ea typeface="Graphik Semibold"/>
                <a:cs typeface="Graphik Semibold"/>
                <a:sym typeface="Graphik Semibold"/>
              </a:defRPr>
            </a:lvl3pPr>
            <a:lvl4pPr marL="0" indent="1371600" algn="ctr" defTabSz="825500">
              <a:lnSpc>
                <a:spcPct val="100000"/>
              </a:lnSpc>
              <a:spcBef>
                <a:spcPts val="0"/>
              </a:spcBef>
              <a:buSzTx/>
              <a:buNone/>
              <a:defRPr spc="-44">
                <a:latin typeface="Graphik Semibold"/>
                <a:ea typeface="Graphik Semibold"/>
                <a:cs typeface="Graphik Semibold"/>
                <a:sym typeface="Graphik Semibold"/>
              </a:defRPr>
            </a:lvl4pPr>
            <a:lvl5pPr marL="0" indent="1828800" algn="ctr" defTabSz="825500">
              <a:lnSpc>
                <a:spcPct val="100000"/>
              </a:lnSpc>
              <a:spcBef>
                <a:spcPts val="0"/>
              </a:spcBef>
              <a:buSzTx/>
              <a:buNone/>
              <a:defRPr spc="-44">
                <a:latin typeface="Graphik Semibold"/>
                <a:ea typeface="Graphik Semibold"/>
                <a:cs typeface="Graphik Semibold"/>
                <a:sym typeface="Graphik Semibold"/>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4" name="Slide Subtitle"/>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xfrm>
            <a:off x="1219200" y="4013200"/>
            <a:ext cx="21945600" cy="8487148"/>
          </a:xfrm>
          <a:prstGeom prst="rect">
            <a:avLst/>
          </a:prstGeom>
        </p:spPr>
        <p:txBody>
          <a:bodyPr numCol="2" spcCol="2558384"/>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Title"/>
          <p:cNvSpPr txBox="1">
            <a:spLocks noGrp="1"/>
          </p:cNvSpPr>
          <p:nvPr>
            <p:ph type="title" hasCustomPrompt="1"/>
          </p:nvPr>
        </p:nvSpPr>
        <p:spPr>
          <a:xfrm>
            <a:off x="1219200" y="774700"/>
            <a:ext cx="9753600" cy="1600200"/>
          </a:xfrm>
          <a:prstGeom prst="rect">
            <a:avLst/>
          </a:prstGeom>
        </p:spPr>
        <p:txBody>
          <a:bodyPr/>
          <a:lstStyle/>
          <a:p>
            <a:r>
              <a:t>Slide Title</a:t>
            </a:r>
          </a:p>
        </p:txBody>
      </p:sp>
      <p:sp>
        <p:nvSpPr>
          <p:cNvPr id="61" name="Image"/>
          <p:cNvSpPr>
            <a:spLocks noGrp="1"/>
          </p:cNvSpPr>
          <p:nvPr>
            <p:ph type="pic" idx="21"/>
          </p:nvPr>
        </p:nvSpPr>
        <p:spPr>
          <a:xfrm>
            <a:off x="12192644" y="718588"/>
            <a:ext cx="10972801" cy="12329624"/>
          </a:xfrm>
          <a:prstGeom prst="rect">
            <a:avLst/>
          </a:prstGeom>
        </p:spPr>
        <p:txBody>
          <a:bodyPr lIns="91439" tIns="45719" rIns="91439" bIns="45719">
            <a:noAutofit/>
          </a:bodyPr>
          <a:lstStyle/>
          <a:p>
            <a:endParaRPr/>
          </a:p>
        </p:txBody>
      </p:sp>
      <p:sp>
        <p:nvSpPr>
          <p:cNvPr id="62" name="Slide Subtitle"/>
          <p:cNvSpPr txBox="1">
            <a:spLocks noGrp="1"/>
          </p:cNvSpPr>
          <p:nvPr>
            <p:ph type="body" sz="quarter" idx="22" hasCustomPrompt="1"/>
          </p:nvPr>
        </p:nvSpPr>
        <p:spPr>
          <a:xfrm>
            <a:off x="1219200" y="2387600"/>
            <a:ext cx="9757569" cy="832612"/>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63" name="Body Level One…"/>
          <p:cNvSpPr txBox="1">
            <a:spLocks noGrp="1"/>
          </p:cNvSpPr>
          <p:nvPr>
            <p:ph type="body" sz="half" idx="1" hasCustomPrompt="1"/>
          </p:nvPr>
        </p:nvSpPr>
        <p:spPr>
          <a:xfrm>
            <a:off x="1219200" y="4023221"/>
            <a:ext cx="9757569" cy="8384679"/>
          </a:xfrm>
          <a:prstGeom prst="rect">
            <a:avLst/>
          </a:prstGeom>
        </p:spPr>
        <p:txBody>
          <a:bodyPr/>
          <a:lstStyle/>
          <a:p>
            <a:r>
              <a:t>Slide bullet text</a:t>
            </a:r>
          </a:p>
          <a:p>
            <a:pPr lvl="1"/>
            <a:endParaRPr/>
          </a:p>
          <a:p>
            <a:pPr lvl="2"/>
            <a:endParaRPr/>
          </a:p>
          <a:p>
            <a:pPr lvl="3"/>
            <a:endParaRPr/>
          </a:p>
          <a:p>
            <a:pPr lvl="4"/>
            <a:endParaRPr/>
          </a:p>
        </p:txBody>
      </p:sp>
      <p:sp>
        <p:nvSpPr>
          <p:cNvPr id="64" name="Slide Number"/>
          <p:cNvSpPr txBox="1">
            <a:spLocks noGrp="1"/>
          </p:cNvSpPr>
          <p:nvPr>
            <p:ph type="sldNum" sz="quarter" idx="2"/>
          </p:nvPr>
        </p:nvSpPr>
        <p:spPr>
          <a:xfrm>
            <a:off x="12004039" y="12700000"/>
            <a:ext cx="388621" cy="42926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19200" y="3242270"/>
            <a:ext cx="21945600" cy="6604001"/>
          </a:xfrm>
          <a:prstGeom prst="rect">
            <a:avLst/>
          </a:prstGeom>
        </p:spPr>
        <p:txBody>
          <a:bodyPr anchor="ctr"/>
          <a:lstStyle>
            <a:lvl1pPr>
              <a:defRPr sz="12800" spc="0"/>
            </a:lvl1pPr>
          </a:lstStyle>
          <a:p>
            <a:r>
              <a:t>Section Title</a:t>
            </a:r>
          </a:p>
        </p:txBody>
      </p:sp>
      <p:sp>
        <p:nvSpPr>
          <p:cNvPr id="72"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prstGeom prst="rect">
            <a:avLst/>
          </a:prstGeom>
        </p:spPr>
        <p:txBody>
          <a:bodyPr/>
          <a:lstStyle/>
          <a:p>
            <a:r>
              <a:t>Slide Title</a:t>
            </a:r>
          </a:p>
        </p:txBody>
      </p:sp>
      <p:sp>
        <p:nvSpPr>
          <p:cNvPr id="80" name="Slide Subtitle"/>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81"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prstGeom prst="rect">
            <a:avLst/>
          </a:prstGeom>
        </p:spPr>
        <p:txBody>
          <a:bodyPr/>
          <a:lstStyle/>
          <a:p>
            <a:r>
              <a:t>Agenda Title</a:t>
            </a:r>
          </a:p>
        </p:txBody>
      </p:sp>
      <p:sp>
        <p:nvSpPr>
          <p:cNvPr id="89" name="Body Level One…"/>
          <p:cNvSpPr txBox="1">
            <a:spLocks noGrp="1"/>
          </p:cNvSpPr>
          <p:nvPr>
            <p:ph type="body" idx="1" hasCustomPrompt="1"/>
          </p:nvPr>
        </p:nvSpPr>
        <p:spPr>
          <a:xfrm>
            <a:off x="1219200" y="4013200"/>
            <a:ext cx="21945600" cy="8385548"/>
          </a:xfrm>
          <a:prstGeom prst="rect">
            <a:avLst/>
          </a:prstGeom>
        </p:spPr>
        <p:txBody>
          <a:bodyPr/>
          <a:lstStyle>
            <a:lvl1pPr marL="0" indent="0" defTabSz="825500">
              <a:lnSpc>
                <a:spcPct val="100000"/>
              </a:lnSpc>
              <a:buSzTx/>
              <a:buNone/>
              <a:defRPr sz="6800" spc="-136">
                <a:latin typeface="Canela Deck Regular"/>
                <a:ea typeface="Canela Deck Regular"/>
                <a:cs typeface="Canela Deck Regular"/>
                <a:sym typeface="Canela Deck Regular"/>
              </a:defRPr>
            </a:lvl1pPr>
            <a:lvl2pPr marL="0" indent="457200" defTabSz="825500">
              <a:lnSpc>
                <a:spcPct val="100000"/>
              </a:lnSpc>
              <a:buSzTx/>
              <a:buNone/>
              <a:defRPr sz="6800" spc="-136">
                <a:latin typeface="Canela Deck Regular"/>
                <a:ea typeface="Canela Deck Regular"/>
                <a:cs typeface="Canela Deck Regular"/>
                <a:sym typeface="Canela Deck Regular"/>
              </a:defRPr>
            </a:lvl2pPr>
            <a:lvl3pPr marL="0" indent="914400" defTabSz="825500">
              <a:lnSpc>
                <a:spcPct val="100000"/>
              </a:lnSpc>
              <a:buSzTx/>
              <a:buNone/>
              <a:defRPr sz="6800" spc="-136">
                <a:latin typeface="Canela Deck Regular"/>
                <a:ea typeface="Canela Deck Regular"/>
                <a:cs typeface="Canela Deck Regular"/>
                <a:sym typeface="Canela Deck Regular"/>
              </a:defRPr>
            </a:lvl3pPr>
            <a:lvl4pPr marL="0" indent="1371600" defTabSz="825500">
              <a:lnSpc>
                <a:spcPct val="100000"/>
              </a:lnSpc>
              <a:buSzTx/>
              <a:buNone/>
              <a:defRPr sz="6800" spc="-136">
                <a:latin typeface="Canela Deck Regular"/>
                <a:ea typeface="Canela Deck Regular"/>
                <a:cs typeface="Canela Deck Regular"/>
                <a:sym typeface="Canela Deck Regular"/>
              </a:defRPr>
            </a:lvl4pPr>
            <a:lvl5pPr marL="0" indent="1828800" defTabSz="825500">
              <a:lnSpc>
                <a:spcPct val="100000"/>
              </a:lnSpc>
              <a:buSzTx/>
              <a:buNone/>
              <a:defRPr sz="6800" spc="-136">
                <a:latin typeface="Canela Deck Regular"/>
                <a:ea typeface="Canela Deck Regular"/>
                <a:cs typeface="Canela Deck Regular"/>
                <a:sym typeface="Canela Deck Regular"/>
              </a:defRPr>
            </a:lvl5pPr>
          </a:lstStyle>
          <a:p>
            <a:r>
              <a:t>Agenda Topics</a:t>
            </a:r>
          </a:p>
          <a:p>
            <a:pPr lvl="1"/>
            <a:endParaRPr/>
          </a:p>
          <a:p>
            <a:pPr lvl="2"/>
            <a:endParaRPr/>
          </a:p>
          <a:p>
            <a:pPr lvl="3"/>
            <a:endParaRPr/>
          </a:p>
          <a:p>
            <a:pPr lvl="4"/>
            <a:endParaRPr/>
          </a:p>
        </p:txBody>
      </p:sp>
      <p:sp>
        <p:nvSpPr>
          <p:cNvPr id="90" name="Agenda Subtitle"/>
          <p:cNvSpPr txBox="1">
            <a:spLocks noGrp="1"/>
          </p:cNvSpPr>
          <p:nvPr>
            <p:ph type="body" sz="quarter" idx="21" hasCustomPrompt="1"/>
          </p:nvPr>
        </p:nvSpPr>
        <p:spPr>
          <a:xfrm>
            <a:off x="1219200" y="2387115"/>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Agenda Subtitle</a:t>
            </a:r>
          </a:p>
        </p:txBody>
      </p:sp>
      <p:sp>
        <p:nvSpPr>
          <p:cNvPr id="91"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p:nvPr>
        </p:nvSpPr>
        <p:spPr>
          <a:xfrm>
            <a:off x="1219200" y="774700"/>
            <a:ext cx="21945600" cy="1727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Slide Title</a:t>
            </a:r>
          </a:p>
        </p:txBody>
      </p:sp>
      <p:sp>
        <p:nvSpPr>
          <p:cNvPr id="3" name="Body Level One…"/>
          <p:cNvSpPr txBox="1">
            <a:spLocks noGrp="1"/>
          </p:cNvSpPr>
          <p:nvPr>
            <p:ph type="body" idx="1"/>
          </p:nvPr>
        </p:nvSpPr>
        <p:spPr>
          <a:xfrm>
            <a:off x="1219200" y="4013200"/>
            <a:ext cx="21948577" cy="8483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1997689" y="12700000"/>
            <a:ext cx="388621" cy="429261"/>
          </a:xfrm>
          <a:prstGeom prst="rect">
            <a:avLst/>
          </a:prstGeom>
          <a:ln w="12700">
            <a:miter lim="400000"/>
          </a:ln>
        </p:spPr>
        <p:txBody>
          <a:bodyPr wrap="none" lIns="50800" tIns="50800" rIns="50800" bIns="50800" anchor="b">
            <a:spAutoFit/>
          </a:bodyPr>
          <a:lstStyle>
            <a:lvl1pPr defTabSz="584200">
              <a:lnSpc>
                <a:spcPct val="100000"/>
              </a:lnSpc>
              <a:defRPr sz="2000">
                <a:solidFill>
                  <a:srgbClr val="5E5E5E"/>
                </a:solidFill>
                <a:latin typeface="Graphik"/>
                <a:ea typeface="Graphik"/>
                <a:cs typeface="Graphik"/>
                <a:sym typeface="Graphik"/>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hf hdr="0" ftr="0" dt="0"/>
  <p:txStyles>
    <p:titleStyle>
      <a:lvl1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1pPr>
      <a:lvl2pPr marL="0" marR="0" indent="457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2pPr>
      <a:lvl3pPr marL="0" marR="0" indent="914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3pPr>
      <a:lvl4pPr marL="0" marR="0" indent="1371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4pPr>
      <a:lvl5pPr marL="0" marR="0" indent="18288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5pPr>
      <a:lvl6pPr marL="0" marR="0" indent="22860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6pPr>
      <a:lvl7pPr marL="0" marR="0" indent="2743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7pPr>
      <a:lvl8pPr marL="0" marR="0" indent="3200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8pPr>
      <a:lvl9pPr marL="0" marR="0" indent="3657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9pPr>
    </p:titleStyle>
    <p:bodyStyle>
      <a:lvl1pPr marL="5461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1pPr>
      <a:lvl2pPr marL="10922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2pPr>
      <a:lvl3pPr marL="16383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3pPr>
      <a:lvl4pPr marL="21844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4pPr>
      <a:lvl5pPr marL="27305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5pPr>
      <a:lvl6pPr marL="32766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6pPr>
      <a:lvl7pPr marL="38227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7pPr>
      <a:lvl8pPr marL="43688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8pPr>
      <a:lvl9pPr marL="49149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9pPr>
    </p:bodyStyle>
    <p:otherStyle>
      <a:lvl1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1pPr>
      <a:lvl2pPr marL="0" marR="0" indent="457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2pPr>
      <a:lvl3pPr marL="0" marR="0" indent="914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3pPr>
      <a:lvl4pPr marL="0" marR="0" indent="1371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4pPr>
      <a:lvl5pPr marL="0" marR="0" indent="18288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5pPr>
      <a:lvl6pPr marL="0" marR="0" indent="22860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6pPr>
      <a:lvl7pPr marL="0" marR="0" indent="2743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7pPr>
      <a:lvl8pPr marL="0" marR="0" indent="3200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8pPr>
      <a:lvl9pPr marL="0" marR="0" indent="3657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enterpren.jpg"/>
          <p:cNvPicPr>
            <a:picLocks noChangeAspect="1"/>
          </p:cNvPicPr>
          <p:nvPr/>
        </p:nvPicPr>
        <p:blipFill>
          <a:blip r:embed="rId2" cstate="print"/>
          <a:stretch>
            <a:fillRect/>
          </a:stretch>
        </p:blipFill>
        <p:spPr>
          <a:xfrm>
            <a:off x="0" y="0"/>
            <a:ext cx="26085111" cy="14429590"/>
          </a:xfrm>
          <a:prstGeom prst="rect">
            <a:avLst/>
          </a:prstGeom>
        </p:spPr>
      </p:pic>
      <p:sp>
        <p:nvSpPr>
          <p:cNvPr id="168" name="Ό,τι προγραμματίζεις…"/>
          <p:cNvSpPr txBox="1"/>
          <p:nvPr/>
        </p:nvSpPr>
        <p:spPr>
          <a:xfrm>
            <a:off x="1261241" y="2520534"/>
            <a:ext cx="8783393" cy="1035155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defRPr sz="9000">
                <a:solidFill>
                  <a:srgbClr val="FFFFFF"/>
                </a:solidFill>
                <a:latin typeface="Gotham Greek Book"/>
                <a:ea typeface="Gotham Greek Book"/>
                <a:cs typeface="Gotham Greek Book"/>
                <a:sym typeface="Gotham Greek Book"/>
              </a:defRPr>
            </a:pPr>
            <a:r>
              <a:rPr lang="el-GR" sz="8000" b="1" dirty="0">
                <a:solidFill>
                  <a:schemeClr val="bg1"/>
                </a:solidFill>
                <a:latin typeface="Arial"/>
                <a:cs typeface="Arial"/>
              </a:rPr>
              <a:t>Το Υπουργείο Ενέργειας</a:t>
            </a:r>
            <a:r>
              <a:rPr lang="en-US" sz="8000" b="1" dirty="0">
                <a:solidFill>
                  <a:schemeClr val="bg1"/>
                </a:solidFill>
                <a:latin typeface="Arial"/>
                <a:cs typeface="Arial"/>
              </a:rPr>
              <a:t>, </a:t>
            </a:r>
            <a:r>
              <a:rPr lang="el-GR" sz="8000" b="1" dirty="0">
                <a:solidFill>
                  <a:schemeClr val="bg1"/>
                </a:solidFill>
                <a:latin typeface="Arial"/>
                <a:cs typeface="Arial"/>
              </a:rPr>
              <a:t>Εμπορίου και Βιομηχανίας στηρίζει εμπράκτως </a:t>
            </a:r>
          </a:p>
          <a:p>
            <a:pPr algn="l">
              <a:defRPr sz="9000">
                <a:solidFill>
                  <a:srgbClr val="FFFFFF"/>
                </a:solidFill>
                <a:latin typeface="Gotham Greek Book"/>
                <a:ea typeface="Gotham Greek Book"/>
                <a:cs typeface="Gotham Greek Book"/>
                <a:sym typeface="Gotham Greek Book"/>
              </a:defRPr>
            </a:pPr>
            <a:r>
              <a:rPr lang="el-GR" sz="8000" b="1" dirty="0">
                <a:solidFill>
                  <a:schemeClr val="bg1"/>
                </a:solidFill>
                <a:latin typeface="Arial"/>
                <a:cs typeface="Arial"/>
              </a:rPr>
              <a:t>τις επιχειρήσεις</a:t>
            </a:r>
          </a:p>
          <a:p>
            <a:pPr algn="l">
              <a:defRPr sz="9000">
                <a:solidFill>
                  <a:srgbClr val="FFFFFF"/>
                </a:solidFill>
                <a:latin typeface="Gotham Greek Book"/>
                <a:ea typeface="Gotham Greek Book"/>
                <a:cs typeface="Gotham Greek Book"/>
                <a:sym typeface="Gotham Greek Book"/>
              </a:defRPr>
            </a:pPr>
            <a:endParaRPr lang="el-GR" sz="3000" b="1" dirty="0">
              <a:solidFill>
                <a:schemeClr val="tx1"/>
              </a:solidFill>
              <a:latin typeface="Arial"/>
              <a:cs typeface="Arial"/>
            </a:endParaRPr>
          </a:p>
          <a:p>
            <a:pPr algn="l">
              <a:defRPr sz="9000">
                <a:solidFill>
                  <a:srgbClr val="FFFFFF"/>
                </a:solidFill>
                <a:latin typeface="Gotham Greek Book"/>
                <a:ea typeface="Gotham Greek Book"/>
                <a:cs typeface="Gotham Greek Book"/>
                <a:sym typeface="Gotham Greek Book"/>
              </a:defRPr>
            </a:pPr>
            <a:endParaRPr lang="el-GR" sz="3000" b="1" dirty="0">
              <a:solidFill>
                <a:schemeClr val="bg1"/>
              </a:solidFill>
              <a:latin typeface="Arial"/>
              <a:cs typeface="Arial"/>
            </a:endParaRPr>
          </a:p>
          <a:p>
            <a:pPr algn="l">
              <a:defRPr sz="9000">
                <a:solidFill>
                  <a:srgbClr val="FFFFFF"/>
                </a:solidFill>
                <a:latin typeface="Gotham Greek Book"/>
                <a:ea typeface="Gotham Greek Book"/>
                <a:cs typeface="Gotham Greek Book"/>
                <a:sym typeface="Gotham Greek Book"/>
              </a:defRPr>
            </a:pPr>
            <a:endParaRPr lang="el-GR" sz="3000" b="1" dirty="0">
              <a:solidFill>
                <a:schemeClr val="bg1"/>
              </a:solidFill>
              <a:latin typeface="Arial"/>
              <a:cs typeface="Arial"/>
            </a:endParaRPr>
          </a:p>
          <a:p>
            <a:pPr algn="l">
              <a:defRPr sz="9000">
                <a:solidFill>
                  <a:srgbClr val="FFFFFF"/>
                </a:solidFill>
                <a:latin typeface="Gotham Greek Book"/>
                <a:ea typeface="Gotham Greek Book"/>
                <a:cs typeface="Gotham Greek Book"/>
                <a:sym typeface="Gotham Greek Book"/>
              </a:defRPr>
            </a:pPr>
            <a:r>
              <a:rPr lang="el-GR" sz="3000" b="1" dirty="0">
                <a:solidFill>
                  <a:schemeClr val="bg1"/>
                </a:solidFill>
                <a:latin typeface="Arial"/>
                <a:cs typeface="Arial"/>
              </a:rPr>
              <a:t>Παρουσίαση Υπουργού Ενέργειας, Εμπορίου </a:t>
            </a:r>
          </a:p>
          <a:p>
            <a:pPr algn="l">
              <a:defRPr sz="9000">
                <a:solidFill>
                  <a:srgbClr val="FFFFFF"/>
                </a:solidFill>
                <a:latin typeface="Gotham Greek Book"/>
                <a:ea typeface="Gotham Greek Book"/>
                <a:cs typeface="Gotham Greek Book"/>
                <a:sym typeface="Gotham Greek Book"/>
              </a:defRPr>
            </a:pPr>
            <a:r>
              <a:rPr lang="el-GR" sz="3000" b="1" dirty="0">
                <a:solidFill>
                  <a:schemeClr val="bg1"/>
                </a:solidFill>
                <a:latin typeface="Arial"/>
                <a:cs typeface="Arial"/>
              </a:rPr>
              <a:t>και Βιομηχανίας </a:t>
            </a:r>
            <a:r>
              <a:rPr lang="el-GR" sz="3000" b="1" dirty="0" err="1">
                <a:solidFill>
                  <a:schemeClr val="bg1"/>
                </a:solidFill>
                <a:latin typeface="Arial"/>
                <a:cs typeface="Arial"/>
              </a:rPr>
              <a:t>κας</a:t>
            </a:r>
            <a:r>
              <a:rPr lang="el-GR" sz="3000" b="1" dirty="0">
                <a:solidFill>
                  <a:schemeClr val="bg1"/>
                </a:solidFill>
                <a:latin typeface="Arial"/>
                <a:cs typeface="Arial"/>
              </a:rPr>
              <a:t> Νατάσας </a:t>
            </a:r>
            <a:r>
              <a:rPr lang="el-GR" sz="3000" b="1" dirty="0" err="1">
                <a:solidFill>
                  <a:schemeClr val="bg1"/>
                </a:solidFill>
                <a:latin typeface="Arial"/>
                <a:cs typeface="Arial"/>
              </a:rPr>
              <a:t>Πηλείδου</a:t>
            </a:r>
            <a:endParaRPr lang="el-GR" sz="3000" b="1" dirty="0">
              <a:solidFill>
                <a:schemeClr val="bg1"/>
              </a:solidFill>
              <a:latin typeface="Arial"/>
              <a:cs typeface="Arial"/>
            </a:endParaRPr>
          </a:p>
          <a:p>
            <a:pPr algn="l">
              <a:defRPr sz="9000">
                <a:solidFill>
                  <a:srgbClr val="FFFFFF"/>
                </a:solidFill>
                <a:latin typeface="Gotham Greek Book"/>
                <a:ea typeface="Gotham Greek Book"/>
                <a:cs typeface="Gotham Greek Book"/>
                <a:sym typeface="Gotham Greek Book"/>
              </a:defRPr>
            </a:pPr>
            <a:r>
              <a:rPr lang="el-GR" sz="3000" b="1" dirty="0">
                <a:solidFill>
                  <a:schemeClr val="bg1"/>
                </a:solidFill>
                <a:latin typeface="Arial"/>
                <a:cs typeface="Arial"/>
              </a:rPr>
              <a:t>ΟΕΒ</a:t>
            </a:r>
            <a:r>
              <a:rPr lang="el-GR" sz="3000" b="1">
                <a:solidFill>
                  <a:schemeClr val="bg1"/>
                </a:solidFill>
                <a:latin typeface="Arial"/>
                <a:cs typeface="Arial"/>
              </a:rPr>
              <a:t>, 19.04.2022</a:t>
            </a:r>
            <a:endParaRPr lang="en-US" sz="3000" b="1" dirty="0">
              <a:solidFill>
                <a:schemeClr val="bg1"/>
              </a:solidFill>
              <a:latin typeface="Arial"/>
              <a:cs typeface="Arial"/>
            </a:endParaRPr>
          </a:p>
        </p:txBody>
      </p:sp>
      <p:sp>
        <p:nvSpPr>
          <p:cNvPr id="6" name="Slide Number Placeholder 5"/>
          <p:cNvSpPr>
            <a:spLocks noGrp="1"/>
          </p:cNvSpPr>
          <p:nvPr>
            <p:ph type="sldNum" sz="quarter" idx="2"/>
          </p:nvPr>
        </p:nvSpPr>
        <p:spPr/>
        <p:txBody>
          <a:bodyPr/>
          <a:lstStyle/>
          <a:p>
            <a:fld id="{86CB4B4D-7CA3-9044-876B-883B54F8677D}" type="slidenum">
              <a:rPr lang="en-US" smtClean="0"/>
              <a:pPr/>
              <a:t>1</a:t>
            </a:fld>
            <a:endParaRPr lang="en-US"/>
          </a:p>
        </p:txBody>
      </p:sp>
      <p:sp>
        <p:nvSpPr>
          <p:cNvPr id="10" name="Rectangle"/>
          <p:cNvSpPr/>
          <p:nvPr/>
        </p:nvSpPr>
        <p:spPr>
          <a:xfrm>
            <a:off x="-2125328" y="-469324"/>
            <a:ext cx="28634656" cy="2403763"/>
          </a:xfrm>
          <a:prstGeom prst="rect">
            <a:avLst/>
          </a:prstGeom>
          <a:solidFill>
            <a:srgbClr val="FFFFFF">
              <a:alpha val="75716"/>
            </a:srgbClr>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endParaRPr dirty="0"/>
          </a:p>
        </p:txBody>
      </p:sp>
      <p:pic>
        <p:nvPicPr>
          <p:cNvPr id="11" name="Picture 10" descr="Kypros to avrio.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73709" y="0"/>
            <a:ext cx="9400312" cy="1702955"/>
          </a:xfrm>
          <a:prstGeom prst="rect">
            <a:avLst/>
          </a:prstGeom>
        </p:spPr>
      </p:pic>
      <p:pic>
        <p:nvPicPr>
          <p:cNvPr id="17" name="Picture 16">
            <a:extLst>
              <a:ext uri="{FF2B5EF4-FFF2-40B4-BE49-F238E27FC236}">
                <a16:creationId xmlns:a16="http://schemas.microsoft.com/office/drawing/2014/main" id="{718418D9-0F01-4135-98CD-9A426B2E51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18176" y="11761462"/>
            <a:ext cx="1935498" cy="1935498"/>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utterstock_1473622064.jpg">
            <a:extLst>
              <a:ext uri="{FF2B5EF4-FFF2-40B4-BE49-F238E27FC236}">
                <a16:creationId xmlns:a16="http://schemas.microsoft.com/office/drawing/2014/main" id="{C10D235C-B763-424C-ABD5-35DDC5256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02" b="7943"/>
          <a:stretch/>
        </p:blipFill>
        <p:spPr>
          <a:xfrm>
            <a:off x="-1491781" y="0"/>
            <a:ext cx="25918114" cy="16934399"/>
          </a:xfrm>
          <a:prstGeom prst="rect">
            <a:avLst/>
          </a:prstGeom>
        </p:spPr>
      </p:pic>
      <p:sp>
        <p:nvSpPr>
          <p:cNvPr id="7" name="Ό,τι οραματιζεσαι για το μέλλον"/>
          <p:cNvSpPr txBox="1"/>
          <p:nvPr/>
        </p:nvSpPr>
        <p:spPr>
          <a:xfrm>
            <a:off x="2676239" y="5692080"/>
            <a:ext cx="17582074" cy="555023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nSpc>
                <a:spcPct val="110000"/>
              </a:lnSpc>
              <a:defRPr sz="9000">
                <a:solidFill>
                  <a:srgbClr val="4B6EAF"/>
                </a:solidFill>
                <a:latin typeface="Gotham Greek Book"/>
                <a:ea typeface="Gotham Greek Book"/>
                <a:cs typeface="Gotham Greek Book"/>
                <a:sym typeface="Gotham Greek Book"/>
              </a:defRPr>
            </a:pPr>
            <a:r>
              <a:rPr lang="el-GR" sz="4000" b="1" dirty="0">
                <a:solidFill>
                  <a:schemeClr val="bg1"/>
                </a:solidFill>
                <a:latin typeface="Arial"/>
                <a:ea typeface="Gotham Greek Black"/>
                <a:cs typeface="Arial"/>
                <a:sym typeface="Gotham Greek Black"/>
              </a:rPr>
              <a:t>Βρισκόμαστε σε συνεχή ετοιμότητα, παρακολουθώντας </a:t>
            </a:r>
            <a:br>
              <a:rPr lang="el-GR" sz="4000" b="1" dirty="0">
                <a:solidFill>
                  <a:schemeClr val="bg1"/>
                </a:solidFill>
                <a:latin typeface="Arial"/>
                <a:ea typeface="Gotham Greek Black"/>
                <a:cs typeface="Arial"/>
                <a:sym typeface="Gotham Greek Black"/>
              </a:rPr>
            </a:br>
            <a:r>
              <a:rPr lang="el-GR" sz="4000" b="1" dirty="0">
                <a:solidFill>
                  <a:schemeClr val="bg1"/>
                </a:solidFill>
                <a:latin typeface="Arial"/>
                <a:ea typeface="Gotham Greek Black"/>
                <a:cs typeface="Arial"/>
                <a:sym typeface="Gotham Greek Black"/>
              </a:rPr>
              <a:t>όλες τις διεθνείς εξελίξεις που επηρεάζουν τη χώρα μας,</a:t>
            </a:r>
            <a:br>
              <a:rPr lang="el-GR" sz="4000" b="1" dirty="0">
                <a:solidFill>
                  <a:schemeClr val="bg1"/>
                </a:solidFill>
                <a:latin typeface="Arial"/>
                <a:ea typeface="Gotham Greek Black"/>
                <a:cs typeface="Arial"/>
                <a:sym typeface="Gotham Greek Black"/>
              </a:rPr>
            </a:br>
            <a:r>
              <a:rPr lang="el-GR" sz="4000" b="1" dirty="0">
                <a:solidFill>
                  <a:schemeClr val="bg1"/>
                </a:solidFill>
                <a:latin typeface="Arial"/>
                <a:ea typeface="Gotham Greek Black"/>
                <a:cs typeface="Arial"/>
                <a:sym typeface="Gotham Greek Black"/>
              </a:rPr>
              <a:t> ούτως ώστε να μπορούμε να λαμβάνουμε τα απαραίτητα μέτρα </a:t>
            </a:r>
            <a:br>
              <a:rPr lang="el-GR" sz="4000" b="1" dirty="0">
                <a:solidFill>
                  <a:schemeClr val="bg1"/>
                </a:solidFill>
                <a:latin typeface="Arial"/>
                <a:ea typeface="Gotham Greek Black"/>
                <a:cs typeface="Arial"/>
                <a:sym typeface="Gotham Greek Black"/>
              </a:rPr>
            </a:br>
            <a:r>
              <a:rPr lang="el-GR" sz="4000" b="1" dirty="0">
                <a:solidFill>
                  <a:schemeClr val="bg1"/>
                </a:solidFill>
                <a:latin typeface="Arial"/>
                <a:ea typeface="Gotham Greek Black"/>
                <a:cs typeface="Arial"/>
                <a:sym typeface="Gotham Greek Black"/>
              </a:rPr>
              <a:t>για στήριξη των νοικοκυριών και των επιχειρήσεων </a:t>
            </a:r>
            <a:br>
              <a:rPr lang="el-GR" sz="4000" b="1" dirty="0">
                <a:solidFill>
                  <a:schemeClr val="bg1"/>
                </a:solidFill>
                <a:latin typeface="Arial"/>
                <a:ea typeface="Gotham Greek Black"/>
                <a:cs typeface="Arial"/>
                <a:sym typeface="Gotham Greek Black"/>
              </a:rPr>
            </a:br>
            <a:r>
              <a:rPr lang="el-GR" sz="4000" b="1" dirty="0">
                <a:solidFill>
                  <a:schemeClr val="bg1"/>
                </a:solidFill>
                <a:latin typeface="Arial"/>
                <a:ea typeface="Gotham Greek Black"/>
                <a:cs typeface="Arial"/>
                <a:sym typeface="Gotham Greek Black"/>
              </a:rPr>
              <a:t>και να υιοθετούμε πρόσθετες πολιτικές που θα καθιστούν </a:t>
            </a:r>
            <a:br>
              <a:rPr lang="el-GR" sz="4000" b="1" dirty="0">
                <a:solidFill>
                  <a:schemeClr val="bg1"/>
                </a:solidFill>
                <a:latin typeface="Arial"/>
                <a:ea typeface="Gotham Greek Black"/>
                <a:cs typeface="Arial"/>
                <a:sym typeface="Gotham Greek Black"/>
              </a:rPr>
            </a:br>
            <a:r>
              <a:rPr lang="el-GR" sz="4000" b="1" dirty="0">
                <a:solidFill>
                  <a:schemeClr val="bg1"/>
                </a:solidFill>
                <a:latin typeface="Arial"/>
                <a:ea typeface="Gotham Greek Black"/>
                <a:cs typeface="Arial"/>
                <a:sym typeface="Gotham Greek Black"/>
              </a:rPr>
              <a:t>την ανάπτυξη της οικονομίας μας πιο βιώσιμη». </a:t>
            </a:r>
          </a:p>
          <a:p>
            <a:pPr>
              <a:defRPr sz="9000">
                <a:solidFill>
                  <a:srgbClr val="4B6EAF"/>
                </a:solidFill>
                <a:latin typeface="Gotham Greek Book"/>
                <a:ea typeface="Gotham Greek Book"/>
                <a:cs typeface="Gotham Greek Book"/>
                <a:sym typeface="Gotham Greek Book"/>
              </a:defRPr>
            </a:pPr>
            <a:endParaRPr lang="el-GR" sz="5000" b="1" dirty="0">
              <a:solidFill>
                <a:schemeClr val="bg1"/>
              </a:solidFill>
              <a:latin typeface="Arial"/>
              <a:ea typeface="Gotham Greek Black"/>
              <a:cs typeface="Arial"/>
              <a:sym typeface="Gotham Greek Black"/>
            </a:endParaRPr>
          </a:p>
          <a:p>
            <a:pPr>
              <a:defRPr sz="9000">
                <a:solidFill>
                  <a:srgbClr val="4B6EAF"/>
                </a:solidFill>
                <a:latin typeface="Gotham Greek Book"/>
                <a:ea typeface="Gotham Greek Book"/>
                <a:cs typeface="Gotham Greek Book"/>
                <a:sym typeface="Gotham Greek Book"/>
              </a:defRPr>
            </a:pPr>
            <a:r>
              <a:rPr lang="el-GR" sz="5000" b="1" dirty="0">
                <a:solidFill>
                  <a:schemeClr val="bg1"/>
                </a:solidFill>
                <a:latin typeface="Arial"/>
                <a:ea typeface="Gotham Greek Black"/>
                <a:cs typeface="Arial"/>
                <a:sym typeface="Gotham Greek Black"/>
              </a:rPr>
              <a:t>Σας ευχαριστώ </a:t>
            </a:r>
            <a:endParaRPr sz="5000" dirty="0">
              <a:solidFill>
                <a:schemeClr val="bg1"/>
              </a:solidFill>
              <a:latin typeface="Arial"/>
              <a:cs typeface="Arial"/>
            </a:endParaRPr>
          </a:p>
        </p:txBody>
      </p:sp>
      <p:sp>
        <p:nvSpPr>
          <p:cNvPr id="5" name="”">
            <a:extLst>
              <a:ext uri="{FF2B5EF4-FFF2-40B4-BE49-F238E27FC236}">
                <a16:creationId xmlns:a16="http://schemas.microsoft.com/office/drawing/2014/main" id="{DF9C8B7A-5381-46CA-840B-E136FA98A6D8}"/>
              </a:ext>
            </a:extLst>
          </p:cNvPr>
          <p:cNvSpPr txBox="1"/>
          <p:nvPr/>
        </p:nvSpPr>
        <p:spPr>
          <a:xfrm rot="10800000">
            <a:off x="2676238" y="3033658"/>
            <a:ext cx="2245313" cy="431163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25100" i="1" cap="all">
                <a:solidFill>
                  <a:srgbClr val="FFFFFF"/>
                </a:solidFill>
                <a:latin typeface="Arial"/>
                <a:ea typeface="Arial"/>
                <a:cs typeface="Arial"/>
                <a:sym typeface="Arial"/>
              </a:defRPr>
            </a:lvl1pPr>
          </a:lstStyle>
          <a:p>
            <a:r>
              <a:rPr dirty="0">
                <a:solidFill>
                  <a:schemeClr val="bg1"/>
                </a:solidFill>
              </a:rPr>
              <a:t>”</a:t>
            </a:r>
          </a:p>
        </p:txBody>
      </p:sp>
      <p:sp>
        <p:nvSpPr>
          <p:cNvPr id="9" name="Rectangle 8">
            <a:extLst>
              <a:ext uri="{FF2B5EF4-FFF2-40B4-BE49-F238E27FC236}">
                <a16:creationId xmlns:a16="http://schemas.microsoft.com/office/drawing/2014/main" id="{BA88AF8A-5950-4A1F-9D06-DC2A1097C8B9}"/>
              </a:ext>
            </a:extLst>
          </p:cNvPr>
          <p:cNvSpPr/>
          <p:nvPr/>
        </p:nvSpPr>
        <p:spPr>
          <a:xfrm>
            <a:off x="3487080" y="2715148"/>
            <a:ext cx="18288001" cy="72000"/>
          </a:xfrm>
          <a:prstGeom prst="rect">
            <a:avLst/>
          </a:prstGeom>
          <a:solidFill>
            <a:srgbClr val="75D7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75D7FF"/>
              </a:solidFill>
              <a:effectLst/>
              <a:uFillTx/>
              <a:latin typeface="Graphik"/>
              <a:ea typeface="Graphik"/>
              <a:cs typeface="Graphik"/>
              <a:sym typeface="Graphik"/>
            </a:endParaRPr>
          </a:p>
        </p:txBody>
      </p:sp>
      <p:sp>
        <p:nvSpPr>
          <p:cNvPr id="11" name="Rectangle">
            <a:extLst>
              <a:ext uri="{FF2B5EF4-FFF2-40B4-BE49-F238E27FC236}">
                <a16:creationId xmlns:a16="http://schemas.microsoft.com/office/drawing/2014/main" id="{A1F19453-D1DE-436D-917A-02AAD334C7E9}"/>
              </a:ext>
            </a:extLst>
          </p:cNvPr>
          <p:cNvSpPr/>
          <p:nvPr/>
        </p:nvSpPr>
        <p:spPr>
          <a:xfrm>
            <a:off x="-1491780" y="605774"/>
            <a:ext cx="25918114" cy="2403763"/>
          </a:xfrm>
          <a:prstGeom prst="rect">
            <a:avLst/>
          </a:prstGeom>
          <a:solidFill>
            <a:srgbClr val="FFFFFF">
              <a:alpha val="75716"/>
            </a:srgbClr>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endParaRPr/>
          </a:p>
        </p:txBody>
      </p:sp>
      <p:pic>
        <p:nvPicPr>
          <p:cNvPr id="12" name="Picture 11" descr="Kypros to avrio.eps">
            <a:extLst>
              <a:ext uri="{FF2B5EF4-FFF2-40B4-BE49-F238E27FC236}">
                <a16:creationId xmlns:a16="http://schemas.microsoft.com/office/drawing/2014/main" id="{6D190F5D-A853-4E67-9FDB-F503281139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7211" y="709306"/>
            <a:ext cx="9400312" cy="1702955"/>
          </a:xfrm>
          <a:prstGeom prst="rect">
            <a:avLst/>
          </a:prstGeom>
        </p:spPr>
      </p:pic>
      <p:pic>
        <p:nvPicPr>
          <p:cNvPr id="15" name="Picture 14" descr="Cyprus - EU.eps">
            <a:extLst>
              <a:ext uri="{FF2B5EF4-FFF2-40B4-BE49-F238E27FC236}">
                <a16:creationId xmlns:a16="http://schemas.microsoft.com/office/drawing/2014/main" id="{9744CBD5-3E91-4987-B068-6BFB712E83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43870" y="1193162"/>
            <a:ext cx="2902521" cy="1120775"/>
          </a:xfrm>
          <a:prstGeom prst="rect">
            <a:avLst/>
          </a:prstGeom>
        </p:spPr>
      </p:pic>
      <p:pic>
        <p:nvPicPr>
          <p:cNvPr id="16" name="Picture 15">
            <a:extLst>
              <a:ext uri="{FF2B5EF4-FFF2-40B4-BE49-F238E27FC236}">
                <a16:creationId xmlns:a16="http://schemas.microsoft.com/office/drawing/2014/main" id="{725F0D5D-0070-4247-900D-996EC1DC76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18151" y="11780502"/>
            <a:ext cx="1935498" cy="1935498"/>
          </a:xfrm>
          <a:prstGeom prst="rect">
            <a:avLst/>
          </a:prstGeom>
        </p:spPr>
      </p:pic>
      <p:sp>
        <p:nvSpPr>
          <p:cNvPr id="10" name="Slide Number Placeholder 9"/>
          <p:cNvSpPr>
            <a:spLocks noGrp="1"/>
          </p:cNvSpPr>
          <p:nvPr>
            <p:ph type="sldNum" sz="quarter" idx="2"/>
          </p:nvPr>
        </p:nvSpPr>
        <p:spPr/>
        <p:txBody>
          <a:bodyPr/>
          <a:lstStyle/>
          <a:p>
            <a:fld id="{86CB4B4D-7CA3-9044-876B-883B54F8677D}" type="slidenum">
              <a:rPr lang="en-US" smtClean="0"/>
              <a:pPr/>
              <a:t>10</a:t>
            </a:fld>
            <a:endParaRPr lang="en-US"/>
          </a:p>
        </p:txBody>
      </p:sp>
    </p:spTree>
    <p:extLst>
      <p:ext uri="{BB962C8B-B14F-4D97-AF65-F5344CB8AC3E}">
        <p14:creationId xmlns:p14="http://schemas.microsoft.com/office/powerpoint/2010/main" val="69071029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quare">
            <a:extLst>
              <a:ext uri="{FF2B5EF4-FFF2-40B4-BE49-F238E27FC236}">
                <a16:creationId xmlns:a16="http://schemas.microsoft.com/office/drawing/2014/main" id="{2E347771-27DD-4477-9F81-C7A1A0EED177}"/>
              </a:ext>
            </a:extLst>
          </p:cNvPr>
          <p:cNvSpPr/>
          <p:nvPr/>
        </p:nvSpPr>
        <p:spPr>
          <a:xfrm>
            <a:off x="-1" y="166254"/>
            <a:ext cx="13078691" cy="1429743"/>
          </a:xfrm>
          <a:prstGeom prst="rect">
            <a:avLst/>
          </a:prstGeom>
          <a:solidFill>
            <a:srgbClr val="F4BC2B"/>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endParaRPr/>
          </a:p>
        </p:txBody>
      </p:sp>
      <p:sp>
        <p:nvSpPr>
          <p:cNvPr id="194" name="Lorem ipsum dolor sit amet, consectetuer adi…"/>
          <p:cNvSpPr txBox="1"/>
          <p:nvPr/>
        </p:nvSpPr>
        <p:spPr>
          <a:xfrm>
            <a:off x="790519" y="2646170"/>
            <a:ext cx="9187863" cy="198265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lnSpc>
                <a:spcPts val="5000"/>
              </a:lnSpc>
              <a:defRPr sz="6000" b="1">
                <a:solidFill>
                  <a:srgbClr val="67B2E2"/>
                </a:solidFill>
                <a:latin typeface="Gotham Greek Book"/>
                <a:ea typeface="Gotham Greek Book"/>
                <a:cs typeface="Gotham Greek Book"/>
                <a:sym typeface="Gotham Greek Book"/>
              </a:defRPr>
            </a:pPr>
            <a:r>
              <a:rPr lang="el-GR" sz="4000" dirty="0">
                <a:latin typeface="Arial"/>
                <a:cs typeface="Arial"/>
              </a:rPr>
              <a:t>Παροχή σημαντικών κινήτρων υπό μορφή χρηματοδοτήσεων στις επιχειρήσεις</a:t>
            </a:r>
            <a:endParaRPr sz="4000" dirty="0">
              <a:latin typeface="Arial"/>
              <a:cs typeface="Arial"/>
            </a:endParaRPr>
          </a:p>
        </p:txBody>
      </p:sp>
      <p:sp>
        <p:nvSpPr>
          <p:cNvPr id="195" name="Lorem ipsum dolor sit amet, consectetuer adipiscing elit, sed diam nonummy nibh euismod tincidunt ut laoreet dolore magna aliquam erat volutpat. Ut wisi enim ad minim veniam, quis nostrud exerci tation ullamcorper suscipit lobortis nisl ut aliquip ex ea "/>
          <p:cNvSpPr txBox="1"/>
          <p:nvPr/>
        </p:nvSpPr>
        <p:spPr>
          <a:xfrm>
            <a:off x="790519" y="5173047"/>
            <a:ext cx="9187863" cy="396961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110000"/>
              </a:lnSpc>
              <a:defRPr sz="2700">
                <a:latin typeface="Gotham Greek Book"/>
                <a:ea typeface="Gotham Greek Book"/>
                <a:cs typeface="Gotham Greek Book"/>
                <a:sym typeface="Gotham Greek Book"/>
              </a:defRPr>
            </a:lvl1pPr>
          </a:lstStyle>
          <a:p>
            <a:r>
              <a:rPr lang="el-GR" sz="3300" dirty="0">
                <a:latin typeface="Arial"/>
                <a:cs typeface="Arial"/>
              </a:rPr>
              <a:t>Εξασφαλίσαμε από τα ευρωπαϊκά Ταμεία (Μηχανισμός Ανάκαμψης και Ανθεκτικότητας, Ευρωπαϊκά Διαρθρωτικά Ταμεία/Ταμείο Συνοχής, Ταμείο Δίκαιης Μετάβασης) τετραπλάσια κονδύλια για την προγραμματική περίοδο </a:t>
            </a:r>
            <a:r>
              <a:rPr lang="el-GR" sz="3300" b="1" dirty="0">
                <a:latin typeface="Arial"/>
                <a:cs typeface="Arial"/>
              </a:rPr>
              <a:t>2021-2027,</a:t>
            </a:r>
            <a:r>
              <a:rPr lang="el-GR" sz="3300" dirty="0">
                <a:latin typeface="Arial"/>
                <a:cs typeface="Arial"/>
              </a:rPr>
              <a:t> τα οποία σε σύγκριση με το 2014-2020 θα ξεπεράσουν τα </a:t>
            </a:r>
            <a:r>
              <a:rPr lang="el-GR" sz="3300" b="1" dirty="0">
                <a:latin typeface="Arial"/>
                <a:cs typeface="Arial"/>
              </a:rPr>
              <a:t>€540 εκατ</a:t>
            </a:r>
            <a:r>
              <a:rPr lang="el-GR" sz="3300" dirty="0">
                <a:latin typeface="Arial"/>
                <a:cs typeface="Arial"/>
              </a:rPr>
              <a:t>.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484" y="12656946"/>
            <a:ext cx="4105560" cy="743760"/>
          </a:xfrm>
          <a:prstGeom prst="rect">
            <a:avLst/>
          </a:prstGeom>
        </p:spPr>
      </p:pic>
      <p:sp>
        <p:nvSpPr>
          <p:cNvPr id="11" name="Rectangle 10"/>
          <p:cNvSpPr/>
          <p:nvPr/>
        </p:nvSpPr>
        <p:spPr>
          <a:xfrm>
            <a:off x="5729352" y="13203370"/>
            <a:ext cx="18288001" cy="72000"/>
          </a:xfrm>
          <a:prstGeom prst="rect">
            <a:avLst/>
          </a:prstGeom>
          <a:solidFill>
            <a:srgbClr val="75D7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75D7FF"/>
              </a:solidFill>
              <a:effectLst/>
              <a:uFillTx/>
              <a:latin typeface="Graphik"/>
              <a:ea typeface="Graphik"/>
              <a:cs typeface="Graphik"/>
              <a:sym typeface="Graphik"/>
            </a:endParaRPr>
          </a:p>
        </p:txBody>
      </p:sp>
      <p:sp>
        <p:nvSpPr>
          <p:cNvPr id="8" name="Headline here"/>
          <p:cNvSpPr txBox="1"/>
          <p:nvPr/>
        </p:nvSpPr>
        <p:spPr>
          <a:xfrm>
            <a:off x="790519" y="522187"/>
            <a:ext cx="15963917" cy="79508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6000" b="1">
                <a:solidFill>
                  <a:srgbClr val="FFFFFF"/>
                </a:solidFill>
                <a:latin typeface="Gotham Greek Book"/>
                <a:ea typeface="Gotham Greek Book"/>
                <a:cs typeface="Gotham Greek Book"/>
                <a:sym typeface="Gotham Greek Book"/>
              </a:defRPr>
            </a:lvl1pPr>
          </a:lstStyle>
          <a:p>
            <a:r>
              <a:rPr lang="el-GR" sz="5000" dirty="0">
                <a:solidFill>
                  <a:schemeClr val="tx1"/>
                </a:solidFill>
                <a:latin typeface="Arial"/>
                <a:cs typeface="Arial"/>
              </a:rPr>
              <a:t>Σχέδια χορηγιών </a:t>
            </a:r>
            <a:endParaRPr lang="el-GR" sz="5000" b="1" dirty="0">
              <a:solidFill>
                <a:schemeClr val="tx1"/>
              </a:solidFill>
              <a:latin typeface="Arial"/>
              <a:cs typeface="Arial"/>
            </a:endParaRPr>
          </a:p>
        </p:txBody>
      </p:sp>
      <p:sp>
        <p:nvSpPr>
          <p:cNvPr id="13" name="Slide Number Placeholder 12"/>
          <p:cNvSpPr>
            <a:spLocks noGrp="1"/>
          </p:cNvSpPr>
          <p:nvPr>
            <p:ph type="sldNum" sz="quarter" idx="2"/>
          </p:nvPr>
        </p:nvSpPr>
        <p:spPr/>
        <p:txBody>
          <a:bodyPr/>
          <a:lstStyle/>
          <a:p>
            <a:fld id="{86CB4B4D-7CA3-9044-876B-883B54F8677D}" type="slidenum">
              <a:rPr lang="en-US" smtClean="0"/>
              <a:pPr/>
              <a:t>2</a:t>
            </a:fld>
            <a:endParaRPr lang="en-US"/>
          </a:p>
        </p:txBody>
      </p:sp>
      <p:sp>
        <p:nvSpPr>
          <p:cNvPr id="16" name="Lorem ipsum dolor sit amet, consectetuer adipiscing elit, sed diam nonummy nibh euismod tincidunt ut laoreet dolore magna aliquam erat volutpat. Ut wisi enim ad minim veniam, quis nostrud exerci tation ullamcorper suscipit lobortis nisl ut aliquip ex ea "/>
          <p:cNvSpPr txBox="1"/>
          <p:nvPr/>
        </p:nvSpPr>
        <p:spPr>
          <a:xfrm>
            <a:off x="790519" y="9291394"/>
            <a:ext cx="11401481" cy="177843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110000"/>
              </a:lnSpc>
              <a:defRPr sz="2700">
                <a:latin typeface="Gotham Greek Book"/>
                <a:ea typeface="Gotham Greek Book"/>
                <a:cs typeface="Gotham Greek Book"/>
                <a:sym typeface="Gotham Greek Book"/>
              </a:defRPr>
            </a:lvl1pPr>
          </a:lstStyle>
          <a:p>
            <a:endParaRPr lang="el-GR" sz="3300" dirty="0">
              <a:latin typeface="Arial"/>
              <a:cs typeface="Arial"/>
            </a:endParaRPr>
          </a:p>
          <a:p>
            <a:pPr>
              <a:buFont typeface="Wingdings" pitchFamily="2" charset="2"/>
              <a:buChar char="v"/>
            </a:pPr>
            <a:r>
              <a:rPr lang="el-GR" sz="3300" b="1" dirty="0">
                <a:latin typeface="Arial"/>
                <a:cs typeface="Arial"/>
              </a:rPr>
              <a:t>61% για πράσινη οικονομία - €334 εκατ.</a:t>
            </a:r>
          </a:p>
          <a:p>
            <a:pPr>
              <a:buFont typeface="Wingdings" pitchFamily="2" charset="2"/>
              <a:buChar char="v"/>
            </a:pPr>
            <a:r>
              <a:rPr lang="el-GR" sz="3300" b="1" dirty="0">
                <a:latin typeface="Arial"/>
                <a:cs typeface="Arial"/>
              </a:rPr>
              <a:t>38% για ανταγωνιστικότητα οικονομίας - €208 εκατ.</a:t>
            </a:r>
          </a:p>
        </p:txBody>
      </p:sp>
      <p:pic>
        <p:nvPicPr>
          <p:cNvPr id="14" name="Picture 13">
            <a:extLst>
              <a:ext uri="{FF2B5EF4-FFF2-40B4-BE49-F238E27FC236}">
                <a16:creationId xmlns:a16="http://schemas.microsoft.com/office/drawing/2014/main" id="{EE9DACA1-E9F5-47B6-8724-01DE06D4B4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84131" y="12429388"/>
            <a:ext cx="4043414" cy="884818"/>
          </a:xfrm>
          <a:prstGeom prst="rect">
            <a:avLst/>
          </a:prstGeom>
        </p:spPr>
      </p:pic>
      <p:pic>
        <p:nvPicPr>
          <p:cNvPr id="15" name="Picture 14" descr="funds.jpg"/>
          <p:cNvPicPr>
            <a:picLocks noChangeAspect="1"/>
          </p:cNvPicPr>
          <p:nvPr/>
        </p:nvPicPr>
        <p:blipFill>
          <a:blip r:embed="rId4" cstate="print"/>
          <a:stretch>
            <a:fillRect/>
          </a:stretch>
        </p:blipFill>
        <p:spPr>
          <a:xfrm>
            <a:off x="12001499" y="0"/>
            <a:ext cx="12870148" cy="11069831"/>
          </a:xfrm>
          <a:prstGeom prst="rect">
            <a:avLst/>
          </a:prstGeom>
        </p:spPr>
      </p:pic>
    </p:spTree>
    <p:extLst>
      <p:ext uri="{BB962C8B-B14F-4D97-AF65-F5344CB8AC3E}">
        <p14:creationId xmlns:p14="http://schemas.microsoft.com/office/powerpoint/2010/main" val="8394149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8B4CFF0-07A4-44DD-9604-C520278B37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394" y="1"/>
            <a:ext cx="24621621" cy="2691102"/>
          </a:xfrm>
          <a:prstGeom prst="rect">
            <a:avLst/>
          </a:prstGeom>
        </p:spPr>
      </p:pic>
      <p:sp>
        <p:nvSpPr>
          <p:cNvPr id="187" name="Lorem ipsum dolor sit amet, consectetuer adi…"/>
          <p:cNvSpPr txBox="1"/>
          <p:nvPr/>
        </p:nvSpPr>
        <p:spPr>
          <a:xfrm>
            <a:off x="783874" y="4428268"/>
            <a:ext cx="5899772" cy="675056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defRPr sz="6000" b="1">
                <a:solidFill>
                  <a:srgbClr val="67B2E2"/>
                </a:solidFill>
                <a:latin typeface="Gotham Greek Book"/>
                <a:ea typeface="Gotham Greek Book"/>
                <a:cs typeface="Gotham Greek Book"/>
                <a:sym typeface="Gotham Greek Book"/>
              </a:defRPr>
            </a:pPr>
            <a:r>
              <a:rPr lang="el-GR" sz="4000" dirty="0" err="1">
                <a:latin typeface="Arial"/>
                <a:cs typeface="Arial"/>
              </a:rPr>
              <a:t>Εμπροσθοβαρής</a:t>
            </a:r>
            <a:r>
              <a:rPr lang="el-GR" sz="4000" dirty="0">
                <a:latin typeface="Arial"/>
                <a:cs typeface="Arial"/>
              </a:rPr>
              <a:t> αξιοποίηση κονδυλίων για άμεση και έμπρακτη στήριξη της οικονομίας, με σχέδια χορηγιών. Το 2021 οι προκηρύξεις ξεπέρασαν τα </a:t>
            </a:r>
          </a:p>
          <a:p>
            <a:pPr algn="l">
              <a:defRPr sz="6000" b="1">
                <a:solidFill>
                  <a:srgbClr val="67B2E2"/>
                </a:solidFill>
                <a:latin typeface="Gotham Greek Book"/>
                <a:ea typeface="Gotham Greek Book"/>
                <a:cs typeface="Gotham Greek Book"/>
                <a:sym typeface="Gotham Greek Book"/>
              </a:defRPr>
            </a:pPr>
            <a:r>
              <a:rPr lang="el-GR" sz="4000" dirty="0">
                <a:latin typeface="Arial"/>
                <a:cs typeface="Arial"/>
              </a:rPr>
              <a:t>τα €130 εκατ. Ποσό αυξημένο κατά €10 εκατ. από το αντίστοιχο κονδύλι ολόκληρης της περιόδου 2014-2020.</a:t>
            </a:r>
            <a:endParaRPr sz="4000" dirty="0">
              <a:latin typeface="Arial"/>
              <a:cs typeface="Arial"/>
            </a:endParaRPr>
          </a:p>
        </p:txBody>
      </p:sp>
      <p:sp>
        <p:nvSpPr>
          <p:cNvPr id="188" name="Lorem ipsum dolor sit amet, consectetuer adipiscing elit, sed diam nonummy nibh euismod tincidunt ut laoreet dolore magna aliquam erat volutpat. Ut wisi enim ad minim veniam, quis nostrud exerci tation ullamcorper suscipit lobortis nisl ut aliquip ex ea "/>
          <p:cNvSpPr txBox="1"/>
          <p:nvPr/>
        </p:nvSpPr>
        <p:spPr>
          <a:xfrm>
            <a:off x="7758050" y="3224406"/>
            <a:ext cx="16069104" cy="964039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110000"/>
              </a:lnSpc>
              <a:defRPr sz="2700">
                <a:latin typeface="Gotham Greek Book"/>
                <a:ea typeface="Gotham Greek Book"/>
                <a:cs typeface="Gotham Greek Book"/>
                <a:sym typeface="Gotham Greek Book"/>
              </a:defRPr>
            </a:lvl1pPr>
          </a:lstStyle>
          <a:p>
            <a:pPr>
              <a:lnSpc>
                <a:spcPts val="3300"/>
              </a:lnSpc>
            </a:pPr>
            <a:endParaRPr lang="el-GR" sz="3300" dirty="0">
              <a:latin typeface="Arial"/>
              <a:cs typeface="Arial"/>
            </a:endParaRPr>
          </a:p>
          <a:p>
            <a:pPr marL="457200" indent="-457200">
              <a:lnSpc>
                <a:spcPts val="3300"/>
              </a:lnSpc>
              <a:buFont typeface="Wingdings" panose="05000000000000000000" pitchFamily="2" charset="2"/>
              <a:buChar char="v"/>
            </a:pPr>
            <a:r>
              <a:rPr lang="el-GR" sz="3300" b="1" dirty="0">
                <a:latin typeface="Arial"/>
                <a:cs typeface="Arial"/>
              </a:rPr>
              <a:t>Φεβρουάριος 2021: </a:t>
            </a:r>
            <a:r>
              <a:rPr lang="el-GR" sz="3300" dirty="0">
                <a:latin typeface="Arial"/>
                <a:cs typeface="Arial"/>
              </a:rPr>
              <a:t>Ενίσχυση </a:t>
            </a:r>
            <a:r>
              <a:rPr lang="el-GR" sz="3300" dirty="0" err="1">
                <a:latin typeface="Arial"/>
                <a:cs typeface="Arial"/>
              </a:rPr>
              <a:t>ΜμΕ</a:t>
            </a:r>
            <a:r>
              <a:rPr lang="el-GR" sz="3300" dirty="0">
                <a:latin typeface="Arial"/>
                <a:cs typeface="Arial"/>
              </a:rPr>
              <a:t> μεταποιητικού τομέα, </a:t>
            </a:r>
            <a:r>
              <a:rPr lang="el-GR" sz="3300" b="1" dirty="0">
                <a:latin typeface="Arial"/>
                <a:cs typeface="Arial"/>
              </a:rPr>
              <a:t>€50 εκατ. </a:t>
            </a:r>
          </a:p>
          <a:p>
            <a:pPr marL="457200" indent="-457200">
              <a:lnSpc>
                <a:spcPts val="3300"/>
              </a:lnSpc>
            </a:pPr>
            <a:r>
              <a:rPr lang="el-GR" sz="3300" dirty="0">
                <a:latin typeface="Arial"/>
                <a:cs typeface="Arial"/>
              </a:rPr>
              <a:t>	(652 αιτήσεις)</a:t>
            </a:r>
          </a:p>
          <a:p>
            <a:pPr marL="457200" indent="-457200">
              <a:lnSpc>
                <a:spcPts val="3300"/>
              </a:lnSpc>
              <a:buFont typeface="Wingdings" panose="05000000000000000000" pitchFamily="2" charset="2"/>
              <a:buChar char="v"/>
            </a:pPr>
            <a:endParaRPr lang="el-GR" sz="3300" dirty="0">
              <a:latin typeface="Arial"/>
              <a:cs typeface="Arial"/>
            </a:endParaRPr>
          </a:p>
          <a:p>
            <a:pPr marL="457200" indent="-457200">
              <a:lnSpc>
                <a:spcPts val="3300"/>
              </a:lnSpc>
              <a:buFont typeface="Wingdings" panose="05000000000000000000" pitchFamily="2" charset="2"/>
              <a:buChar char="v"/>
            </a:pPr>
            <a:r>
              <a:rPr lang="el-GR" sz="3300" b="1" dirty="0">
                <a:latin typeface="Arial"/>
                <a:cs typeface="Arial"/>
              </a:rPr>
              <a:t>Μάρτιος 2021</a:t>
            </a:r>
            <a:r>
              <a:rPr lang="el-GR" sz="3300" dirty="0">
                <a:latin typeface="Arial"/>
                <a:cs typeface="Arial"/>
              </a:rPr>
              <a:t>: Εξοικονομώ/Αναβαθμίζω στις κατοικίες, </a:t>
            </a:r>
            <a:r>
              <a:rPr lang="el-GR" sz="3300" b="1" dirty="0">
                <a:latin typeface="Arial"/>
                <a:cs typeface="Arial"/>
              </a:rPr>
              <a:t>€35 εκατ.</a:t>
            </a:r>
            <a:r>
              <a:rPr lang="el-GR" sz="3300" dirty="0">
                <a:latin typeface="Arial"/>
                <a:cs typeface="Arial"/>
              </a:rPr>
              <a:t> </a:t>
            </a:r>
            <a:br>
              <a:rPr lang="el-GR" sz="3300" dirty="0">
                <a:latin typeface="Arial"/>
                <a:cs typeface="Arial"/>
              </a:rPr>
            </a:br>
            <a:r>
              <a:rPr lang="el-GR" sz="3300" dirty="0">
                <a:latin typeface="Arial"/>
                <a:cs typeface="Arial"/>
              </a:rPr>
              <a:t>(2.152 αιτήσεις)</a:t>
            </a:r>
          </a:p>
          <a:p>
            <a:pPr>
              <a:lnSpc>
                <a:spcPts val="3300"/>
              </a:lnSpc>
            </a:pPr>
            <a:endParaRPr lang="el-GR" sz="3300" dirty="0">
              <a:latin typeface="Arial"/>
              <a:cs typeface="Arial"/>
            </a:endParaRPr>
          </a:p>
          <a:p>
            <a:pPr marL="457200" indent="-457200">
              <a:lnSpc>
                <a:spcPts val="3300"/>
              </a:lnSpc>
              <a:buFont typeface="Wingdings" panose="05000000000000000000" pitchFamily="2" charset="2"/>
              <a:buChar char="v"/>
            </a:pPr>
            <a:r>
              <a:rPr lang="el-GR" sz="3300" b="1" dirty="0">
                <a:latin typeface="Arial"/>
                <a:cs typeface="Arial"/>
              </a:rPr>
              <a:t>Απρίλιος 2021: </a:t>
            </a:r>
            <a:r>
              <a:rPr lang="el-GR" sz="3300" dirty="0">
                <a:latin typeface="Arial"/>
                <a:cs typeface="Arial"/>
              </a:rPr>
              <a:t>Στήριξη κυπριακής οινοβιομηχανίας,</a:t>
            </a:r>
            <a:r>
              <a:rPr lang="el-GR" sz="3300" b="1" dirty="0">
                <a:latin typeface="Arial"/>
                <a:cs typeface="Arial"/>
              </a:rPr>
              <a:t> €2,1 εκατ.</a:t>
            </a:r>
            <a:r>
              <a:rPr lang="el-GR" sz="3300" dirty="0">
                <a:latin typeface="Arial"/>
                <a:cs typeface="Arial"/>
              </a:rPr>
              <a:t>  </a:t>
            </a:r>
          </a:p>
          <a:p>
            <a:pPr marL="457200" indent="-457200">
              <a:lnSpc>
                <a:spcPts val="3300"/>
              </a:lnSpc>
            </a:pPr>
            <a:r>
              <a:rPr lang="el-GR" sz="3300" dirty="0">
                <a:latin typeface="Arial"/>
                <a:cs typeface="Arial"/>
              </a:rPr>
              <a:t>	(33 αιτήσεις)</a:t>
            </a:r>
          </a:p>
          <a:p>
            <a:pPr>
              <a:lnSpc>
                <a:spcPts val="3300"/>
              </a:lnSpc>
            </a:pPr>
            <a:endParaRPr lang="el-GR" sz="3300" dirty="0">
              <a:latin typeface="Arial"/>
              <a:cs typeface="Arial"/>
            </a:endParaRPr>
          </a:p>
          <a:p>
            <a:pPr marL="457200" indent="-457200">
              <a:lnSpc>
                <a:spcPts val="3300"/>
              </a:lnSpc>
              <a:buFont typeface="Wingdings" panose="05000000000000000000" pitchFamily="2" charset="2"/>
              <a:buChar char="v"/>
            </a:pPr>
            <a:r>
              <a:rPr lang="el-GR" sz="3300" b="1" dirty="0">
                <a:latin typeface="Arial"/>
                <a:cs typeface="Arial"/>
              </a:rPr>
              <a:t>Απρίλιος 2021: </a:t>
            </a:r>
            <a:r>
              <a:rPr lang="el-GR" sz="3300" dirty="0">
                <a:latin typeface="Arial"/>
                <a:cs typeface="Arial"/>
              </a:rPr>
              <a:t>Ταμείο ΑΠΕ-ΕΞΕ, θερμομόνωση οροφής, εγκατάσταση φωτοβολταϊκών και ηλιακών θερμοσιφώνων, </a:t>
            </a:r>
            <a:r>
              <a:rPr lang="el-GR" sz="3300" b="1" dirty="0">
                <a:latin typeface="Arial"/>
                <a:cs typeface="Arial"/>
              </a:rPr>
              <a:t>€7,7 εκατ. </a:t>
            </a:r>
            <a:r>
              <a:rPr lang="el-GR" sz="3300" dirty="0">
                <a:latin typeface="Arial"/>
                <a:cs typeface="Arial"/>
              </a:rPr>
              <a:t>(4,864 αιτήσεις)</a:t>
            </a:r>
          </a:p>
          <a:p>
            <a:pPr marL="457200" indent="-457200">
              <a:lnSpc>
                <a:spcPts val="3300"/>
              </a:lnSpc>
              <a:buFont typeface="Wingdings" panose="05000000000000000000" pitchFamily="2" charset="2"/>
              <a:buChar char="v"/>
            </a:pPr>
            <a:endParaRPr lang="el-GR" sz="3300" dirty="0">
              <a:latin typeface="Arial"/>
              <a:cs typeface="Arial"/>
            </a:endParaRPr>
          </a:p>
          <a:p>
            <a:pPr marL="457200" indent="-457200">
              <a:lnSpc>
                <a:spcPts val="3300"/>
              </a:lnSpc>
              <a:buFont typeface="Wingdings" panose="05000000000000000000" pitchFamily="2" charset="2"/>
              <a:buChar char="v"/>
            </a:pPr>
            <a:r>
              <a:rPr lang="el-GR" sz="3300" b="1" dirty="0">
                <a:latin typeface="Arial"/>
                <a:cs typeface="Arial"/>
              </a:rPr>
              <a:t>Μάιος 2021: </a:t>
            </a:r>
            <a:r>
              <a:rPr lang="el-GR" sz="3300" dirty="0">
                <a:latin typeface="Arial"/>
                <a:cs typeface="Arial"/>
              </a:rPr>
              <a:t>Ενίσχυση νέας επιχειρηματικότητας </a:t>
            </a:r>
            <a:r>
              <a:rPr lang="el-GR" sz="3300" b="1" dirty="0">
                <a:latin typeface="Arial"/>
                <a:cs typeface="Arial"/>
              </a:rPr>
              <a:t>€30 εκατ.</a:t>
            </a:r>
            <a:r>
              <a:rPr lang="el-GR" sz="3300" dirty="0">
                <a:latin typeface="Arial"/>
                <a:cs typeface="Arial"/>
              </a:rPr>
              <a:t> (820 αιτήσεις)</a:t>
            </a:r>
          </a:p>
          <a:p>
            <a:pPr marL="457200" indent="-457200">
              <a:lnSpc>
                <a:spcPts val="3300"/>
              </a:lnSpc>
            </a:pPr>
            <a:endParaRPr lang="el-GR" sz="3300" dirty="0">
              <a:latin typeface="Arial"/>
              <a:cs typeface="Arial"/>
            </a:endParaRPr>
          </a:p>
          <a:p>
            <a:pPr marL="457200" indent="-457200">
              <a:lnSpc>
                <a:spcPts val="3300"/>
              </a:lnSpc>
              <a:buFont typeface="Wingdings" panose="05000000000000000000" pitchFamily="2" charset="2"/>
              <a:buChar char="v"/>
            </a:pPr>
            <a:r>
              <a:rPr lang="el-GR" sz="3300" b="1" dirty="0">
                <a:latin typeface="Arial"/>
                <a:cs typeface="Arial"/>
              </a:rPr>
              <a:t>Δεκέμβριος 2021: </a:t>
            </a:r>
            <a:r>
              <a:rPr lang="el-GR" sz="3300" dirty="0">
                <a:latin typeface="Arial"/>
                <a:cs typeface="Arial"/>
              </a:rPr>
              <a:t>Ταμείο ΑΠΕ-ΕΞΕ, σχέδιο αντικατάστασης οικιακών συσκευών για ευάλωτους καταναλωτές, </a:t>
            </a:r>
            <a:r>
              <a:rPr lang="el-GR" sz="3300" b="1" dirty="0">
                <a:latin typeface="Arial"/>
                <a:cs typeface="Arial"/>
              </a:rPr>
              <a:t>€5 εκατ. </a:t>
            </a:r>
            <a:r>
              <a:rPr lang="el-GR" sz="3300" dirty="0">
                <a:latin typeface="Arial"/>
                <a:cs typeface="Arial"/>
              </a:rPr>
              <a:t>(3,860 αιτήσεις μέχρι σήμερα)</a:t>
            </a:r>
          </a:p>
          <a:p>
            <a:pPr>
              <a:lnSpc>
                <a:spcPts val="3300"/>
              </a:lnSpc>
            </a:pPr>
            <a:r>
              <a:rPr lang="el-GR" sz="3300" dirty="0">
                <a:latin typeface="Arial"/>
                <a:cs typeface="Arial"/>
              </a:rPr>
              <a:t> </a:t>
            </a:r>
          </a:p>
          <a:p>
            <a:pPr marL="457200" indent="-457200">
              <a:lnSpc>
                <a:spcPts val="3300"/>
              </a:lnSpc>
              <a:buFont typeface="Wingdings" panose="05000000000000000000" pitchFamily="2" charset="2"/>
              <a:buChar char="v"/>
            </a:pPr>
            <a:r>
              <a:rPr lang="el-GR" sz="3300" dirty="0">
                <a:latin typeface="Arial"/>
                <a:cs typeface="Arial"/>
              </a:rPr>
              <a:t>Σχέδια για στήριξη βιομηχανιών/ενεργειακή αναβάθμιση κατοικιών/νέα επιχειρηματικότητα εντός </a:t>
            </a:r>
            <a:r>
              <a:rPr lang="el-GR" sz="3300" b="1" dirty="0">
                <a:latin typeface="Arial"/>
                <a:cs typeface="Arial"/>
              </a:rPr>
              <a:t>Βρετανικών Βάσεων</a:t>
            </a:r>
            <a:r>
              <a:rPr lang="el-GR" sz="3300" dirty="0">
                <a:latin typeface="Arial"/>
                <a:cs typeface="Arial"/>
              </a:rPr>
              <a:t>, </a:t>
            </a:r>
            <a:r>
              <a:rPr lang="el-GR" sz="3300" b="1" dirty="0">
                <a:latin typeface="Arial"/>
                <a:cs typeface="Arial"/>
              </a:rPr>
              <a:t>€2 εκατ.</a:t>
            </a:r>
            <a:r>
              <a:rPr lang="el-GR" sz="3300" dirty="0">
                <a:latin typeface="Arial"/>
                <a:cs typeface="Arial"/>
              </a:rPr>
              <a:t> </a:t>
            </a:r>
          </a:p>
          <a:p>
            <a:pPr marL="457200" indent="-457200">
              <a:buFont typeface="Wingdings" panose="05000000000000000000" pitchFamily="2" charset="2"/>
              <a:buChar char="v"/>
            </a:pPr>
            <a:endParaRPr lang="el-GR" sz="3300" dirty="0">
              <a:latin typeface="Arial"/>
              <a:cs typeface="Arial"/>
            </a:endParaRPr>
          </a:p>
          <a:p>
            <a:pPr marL="457200" indent="-457200">
              <a:buFont typeface="Wingdings" panose="05000000000000000000" pitchFamily="2" charset="2"/>
              <a:buChar char="v"/>
            </a:pPr>
            <a:endParaRPr sz="3300" dirty="0">
              <a:latin typeface="Arial"/>
              <a:cs typeface="Aria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373" y="12809810"/>
            <a:ext cx="4105560" cy="743760"/>
          </a:xfrm>
          <a:prstGeom prst="rect">
            <a:avLst/>
          </a:prstGeom>
        </p:spPr>
      </p:pic>
      <p:sp>
        <p:nvSpPr>
          <p:cNvPr id="12" name="Rectangle 11"/>
          <p:cNvSpPr/>
          <p:nvPr/>
        </p:nvSpPr>
        <p:spPr>
          <a:xfrm>
            <a:off x="5609241" y="13356234"/>
            <a:ext cx="18288001" cy="72000"/>
          </a:xfrm>
          <a:prstGeom prst="rect">
            <a:avLst/>
          </a:prstGeom>
          <a:solidFill>
            <a:srgbClr val="75D7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75D7FF"/>
              </a:solidFill>
              <a:effectLst/>
              <a:uFillTx/>
              <a:latin typeface="Graphik"/>
              <a:ea typeface="Graphik"/>
              <a:cs typeface="Graphik"/>
              <a:sym typeface="Graphik"/>
            </a:endParaRPr>
          </a:p>
        </p:txBody>
      </p:sp>
      <p:sp>
        <p:nvSpPr>
          <p:cNvPr id="7" name="Slide Number Placeholder 6"/>
          <p:cNvSpPr>
            <a:spLocks noGrp="1"/>
          </p:cNvSpPr>
          <p:nvPr>
            <p:ph type="sldNum" sz="quarter" idx="2"/>
          </p:nvPr>
        </p:nvSpPr>
        <p:spPr/>
        <p:txBody>
          <a:bodyPr/>
          <a:lstStyle/>
          <a:p>
            <a:fld id="{86CB4B4D-7CA3-9044-876B-883B54F8677D}" type="slidenum">
              <a:rPr lang="en-US" smtClean="0"/>
              <a:pPr/>
              <a:t>3</a:t>
            </a:fld>
            <a:endParaRPr lang="en-US"/>
          </a:p>
        </p:txBody>
      </p:sp>
      <p:sp>
        <p:nvSpPr>
          <p:cNvPr id="8" name="Square">
            <a:extLst>
              <a:ext uri="{FF2B5EF4-FFF2-40B4-BE49-F238E27FC236}">
                <a16:creationId xmlns:a16="http://schemas.microsoft.com/office/drawing/2014/main" id="{2E347771-27DD-4477-9F81-C7A1A0EED177}"/>
              </a:ext>
            </a:extLst>
          </p:cNvPr>
          <p:cNvSpPr/>
          <p:nvPr/>
        </p:nvSpPr>
        <p:spPr>
          <a:xfrm>
            <a:off x="-237622" y="1"/>
            <a:ext cx="6921268" cy="2751822"/>
          </a:xfrm>
          <a:prstGeom prst="rect">
            <a:avLst/>
          </a:prstGeom>
          <a:solidFill>
            <a:srgbClr val="F4BC2B"/>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endParaRPr/>
          </a:p>
        </p:txBody>
      </p:sp>
      <p:sp>
        <p:nvSpPr>
          <p:cNvPr id="10" name="Headline here"/>
          <p:cNvSpPr txBox="1"/>
          <p:nvPr/>
        </p:nvSpPr>
        <p:spPr>
          <a:xfrm>
            <a:off x="783874" y="1133724"/>
            <a:ext cx="7330656" cy="79508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6000" b="1">
                <a:solidFill>
                  <a:srgbClr val="FFFFFF"/>
                </a:solidFill>
                <a:latin typeface="Gotham Greek Book"/>
                <a:ea typeface="Gotham Greek Book"/>
                <a:cs typeface="Gotham Greek Book"/>
                <a:sym typeface="Gotham Greek Book"/>
              </a:defRPr>
            </a:lvl1pPr>
          </a:lstStyle>
          <a:p>
            <a:r>
              <a:rPr lang="el-GR" sz="5000" dirty="0">
                <a:solidFill>
                  <a:schemeClr val="tx1"/>
                </a:solidFill>
                <a:latin typeface="Arial"/>
                <a:cs typeface="Arial"/>
              </a:rPr>
              <a:t>Σχέδια χορηγιών </a:t>
            </a:r>
            <a:endParaRPr lang="el-GR" sz="5000" b="1" dirty="0">
              <a:solidFill>
                <a:schemeClr val="tx1"/>
              </a:solidFill>
              <a:latin typeface="Arial"/>
              <a:cs typeface="Arial"/>
            </a:endParaRPr>
          </a:p>
        </p:txBody>
      </p:sp>
      <p:pic>
        <p:nvPicPr>
          <p:cNvPr id="13" name="Picture 12">
            <a:extLst>
              <a:ext uri="{FF2B5EF4-FFF2-40B4-BE49-F238E27FC236}">
                <a16:creationId xmlns:a16="http://schemas.microsoft.com/office/drawing/2014/main" id="{EE9DACA1-E9F5-47B6-8724-01DE06D4B4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3295" y="12471416"/>
            <a:ext cx="4043414" cy="884818"/>
          </a:xfrm>
          <a:prstGeom prst="rect">
            <a:avLst/>
          </a:prstGeom>
        </p:spPr>
      </p:pic>
    </p:spTree>
    <p:extLst>
      <p:ext uri="{BB962C8B-B14F-4D97-AF65-F5344CB8AC3E}">
        <p14:creationId xmlns:p14="http://schemas.microsoft.com/office/powerpoint/2010/main" val="70089334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quare">
            <a:extLst>
              <a:ext uri="{FF2B5EF4-FFF2-40B4-BE49-F238E27FC236}">
                <a16:creationId xmlns:a16="http://schemas.microsoft.com/office/drawing/2014/main" id="{2E347771-27DD-4477-9F81-C7A1A0EED177}"/>
              </a:ext>
            </a:extLst>
          </p:cNvPr>
          <p:cNvSpPr/>
          <p:nvPr/>
        </p:nvSpPr>
        <p:spPr>
          <a:xfrm>
            <a:off x="-1" y="0"/>
            <a:ext cx="24384001" cy="1429743"/>
          </a:xfrm>
          <a:prstGeom prst="rect">
            <a:avLst/>
          </a:prstGeom>
          <a:solidFill>
            <a:srgbClr val="F4BC2B"/>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endParaRP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285" y="12634077"/>
            <a:ext cx="4105560" cy="743760"/>
          </a:xfrm>
          <a:prstGeom prst="rect">
            <a:avLst/>
          </a:prstGeom>
        </p:spPr>
      </p:pic>
      <p:sp>
        <p:nvSpPr>
          <p:cNvPr id="28" name="Rectangle 27"/>
          <p:cNvSpPr/>
          <p:nvPr/>
        </p:nvSpPr>
        <p:spPr>
          <a:xfrm>
            <a:off x="5920153" y="13180501"/>
            <a:ext cx="18288001" cy="72000"/>
          </a:xfrm>
          <a:prstGeom prst="rect">
            <a:avLst/>
          </a:prstGeom>
          <a:solidFill>
            <a:srgbClr val="75D7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75D7FF"/>
              </a:solidFill>
              <a:effectLst/>
              <a:uFillTx/>
              <a:latin typeface="Graphik"/>
              <a:ea typeface="Graphik"/>
              <a:cs typeface="Graphik"/>
              <a:sym typeface="Graphik"/>
            </a:endParaRPr>
          </a:p>
        </p:txBody>
      </p:sp>
      <p:sp>
        <p:nvSpPr>
          <p:cNvPr id="16" name="TextBox 15">
            <a:extLst>
              <a:ext uri="{FF2B5EF4-FFF2-40B4-BE49-F238E27FC236}">
                <a16:creationId xmlns:a16="http://schemas.microsoft.com/office/drawing/2014/main" id="{E5FC0292-91C4-4C2D-A215-CF06A536E89D}"/>
              </a:ext>
            </a:extLst>
          </p:cNvPr>
          <p:cNvSpPr txBox="1"/>
          <p:nvPr/>
        </p:nvSpPr>
        <p:spPr>
          <a:xfrm>
            <a:off x="984995" y="1427281"/>
            <a:ext cx="13267832" cy="153375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l" defTabSz="1828800" hangingPunct="1">
              <a:lnSpc>
                <a:spcPts val="3200"/>
              </a:lnSpc>
              <a:buClr>
                <a:srgbClr val="FFE46D"/>
              </a:buClr>
              <a:buSzPct val="100000"/>
              <a:buFont typeface="Wingdings" pitchFamily="2" charset="2"/>
              <a:buChar char="§"/>
              <a:defRPr sz="1800" b="0" i="0" u="none" strike="noStrike" kern="0" cap="none" spc="0" baseline="0">
                <a:solidFill>
                  <a:srgbClr val="000000"/>
                </a:solidFill>
                <a:uFillTx/>
              </a:defRPr>
            </a:pPr>
            <a:r>
              <a:rPr lang="el-GR" sz="3000" b="1" kern="1200" dirty="0">
                <a:solidFill>
                  <a:schemeClr val="tx1"/>
                </a:solidFill>
                <a:latin typeface="Arial" panose="020B0604020202020204" pitchFamily="34" charset="0"/>
                <a:cs typeface="Arial" panose="020B0604020202020204" pitchFamily="34" charset="0"/>
              </a:rPr>
              <a:t>Μεταποίηση και εμπορία γεωργικών προϊόντων, </a:t>
            </a:r>
            <a:r>
              <a:rPr lang="el-GR" sz="3000" kern="1200" dirty="0">
                <a:solidFill>
                  <a:schemeClr val="tx1"/>
                </a:solidFill>
                <a:latin typeface="Arial" panose="020B0604020202020204" pitchFamily="34" charset="0"/>
                <a:cs typeface="Arial" panose="020B0604020202020204" pitchFamily="34" charset="0"/>
              </a:rPr>
              <a:t>€25 εκατ.</a:t>
            </a:r>
            <a:r>
              <a:rPr lang="el-GR" sz="3000" b="1" kern="1200" dirty="0">
                <a:solidFill>
                  <a:schemeClr val="tx1"/>
                </a:solidFill>
                <a:latin typeface="Arial" panose="020B0604020202020204" pitchFamily="34" charset="0"/>
                <a:cs typeface="Arial" panose="020B0604020202020204" pitchFamily="34" charset="0"/>
              </a:rPr>
              <a:t> </a:t>
            </a:r>
            <a:endParaRPr lang="en-US" sz="3000" b="1" kern="1200" dirty="0">
              <a:solidFill>
                <a:schemeClr val="tx1"/>
              </a:solidFill>
              <a:latin typeface="Arial" panose="020B0604020202020204" pitchFamily="34" charset="0"/>
              <a:cs typeface="Arial" panose="020B0604020202020204" pitchFamily="34" charset="0"/>
            </a:endParaRPr>
          </a:p>
          <a:p>
            <a:pPr marL="457200" indent="-457200" algn="l" defTabSz="1828800" hangingPunct="1">
              <a:lnSpc>
                <a:spcPts val="3200"/>
              </a:lnSpc>
              <a:buClr>
                <a:srgbClr val="FFE46D"/>
              </a:buClr>
              <a:buSzPct val="100000"/>
              <a:buFont typeface="Wingdings" pitchFamily="2" charset="2"/>
              <a:buChar char="§"/>
              <a:defRPr sz="1800" b="0" i="0" u="none" strike="noStrike" kern="0" cap="none" spc="0" baseline="0">
                <a:solidFill>
                  <a:srgbClr val="000000"/>
                </a:solidFill>
                <a:uFillTx/>
              </a:defRPr>
            </a:pPr>
            <a:endParaRPr lang="el-GR" sz="3000" b="1" kern="1200" dirty="0">
              <a:solidFill>
                <a:schemeClr val="tx1"/>
              </a:solidFill>
              <a:latin typeface="Arial" panose="020B0604020202020204" pitchFamily="34" charset="0"/>
              <a:cs typeface="Arial" panose="020B0604020202020204" pitchFamily="34" charset="0"/>
            </a:endParaRPr>
          </a:p>
          <a:p>
            <a:pPr marL="457200" indent="-457200" algn="l" defTabSz="1828800" hangingPunct="1">
              <a:lnSpc>
                <a:spcPts val="3200"/>
              </a:lnSpc>
              <a:buClr>
                <a:srgbClr val="FFE46D"/>
              </a:buClr>
              <a:buSzPct val="100000"/>
              <a:buFont typeface="Wingdings" pitchFamily="2" charset="2"/>
              <a:buChar char="§"/>
              <a:defRPr sz="1800" b="0" i="0" u="none" strike="noStrike" kern="0" cap="none" spc="0" baseline="0">
                <a:solidFill>
                  <a:srgbClr val="000000"/>
                </a:solidFill>
                <a:uFillTx/>
              </a:defRPr>
            </a:pPr>
            <a:r>
              <a:rPr lang="el-GR" sz="3000" b="1" kern="1200" dirty="0">
                <a:solidFill>
                  <a:schemeClr val="tx1"/>
                </a:solidFill>
                <a:latin typeface="Arial" panose="020B0604020202020204" pitchFamily="34" charset="0"/>
                <a:cs typeface="Arial" panose="020B0604020202020204" pitchFamily="34" charset="0"/>
              </a:rPr>
              <a:t>Ενεργειακή αναβάθμιση επιχειρήσεων </a:t>
            </a:r>
            <a:r>
              <a:rPr lang="el-GR" sz="3000" kern="1200" dirty="0">
                <a:solidFill>
                  <a:schemeClr val="tx1"/>
                </a:solidFill>
                <a:latin typeface="Arial" panose="020B0604020202020204" pitchFamily="34" charset="0"/>
                <a:cs typeface="Arial" panose="020B0604020202020204" pitchFamily="34" charset="0"/>
              </a:rPr>
              <a:t>και ΜΚΟ, €40 εκατ.</a:t>
            </a:r>
          </a:p>
          <a:p>
            <a:pPr marL="457200" indent="-457200" algn="l" defTabSz="1828800" hangingPunct="1">
              <a:lnSpc>
                <a:spcPts val="3200"/>
              </a:lnSpc>
              <a:buClr>
                <a:srgbClr val="FFE46D"/>
              </a:buClr>
              <a:buSzPct val="100000"/>
              <a:buFont typeface="Wingdings" pitchFamily="2" charset="2"/>
              <a:buChar char="§"/>
              <a:defRPr sz="1800" b="0" i="0" u="none" strike="noStrike" kern="0" cap="none" spc="0" baseline="0">
                <a:solidFill>
                  <a:srgbClr val="000000"/>
                </a:solidFill>
                <a:uFillTx/>
              </a:defRPr>
            </a:pPr>
            <a:endParaRPr lang="el-GR" sz="3000" kern="1200" dirty="0">
              <a:solidFill>
                <a:schemeClr val="tx1"/>
              </a:solidFill>
              <a:latin typeface="Arial" panose="020B0604020202020204" pitchFamily="34" charset="0"/>
              <a:cs typeface="Arial" panose="020B0604020202020204" pitchFamily="34" charset="0"/>
            </a:endParaRPr>
          </a:p>
          <a:p>
            <a:pPr marL="457200" indent="-457200" algn="l" defTabSz="1828800" hangingPunct="1">
              <a:lnSpc>
                <a:spcPts val="3200"/>
              </a:lnSpc>
              <a:buClr>
                <a:srgbClr val="FFE46D"/>
              </a:buClr>
              <a:buSzPct val="100000"/>
              <a:buFont typeface="Wingdings" pitchFamily="2" charset="2"/>
              <a:buChar char="§"/>
              <a:defRPr sz="1800" b="0" i="0" u="none" strike="noStrike" kern="0" cap="none" spc="0" baseline="0">
                <a:solidFill>
                  <a:srgbClr val="000000"/>
                </a:solidFill>
                <a:uFillTx/>
              </a:defRPr>
            </a:pPr>
            <a:r>
              <a:rPr lang="el-GR" sz="3000" b="1" kern="1200" dirty="0">
                <a:solidFill>
                  <a:schemeClr val="tx1"/>
                </a:solidFill>
                <a:latin typeface="Arial" panose="020B0604020202020204" pitchFamily="34" charset="0"/>
                <a:cs typeface="Arial" panose="020B0604020202020204" pitchFamily="34" charset="0"/>
              </a:rPr>
              <a:t>Ενεργειακή αναβάθμιση τοπικών αρχών, </a:t>
            </a:r>
            <a:r>
              <a:rPr lang="el-GR" sz="3000" kern="1200" dirty="0">
                <a:solidFill>
                  <a:schemeClr val="tx1"/>
                </a:solidFill>
                <a:latin typeface="Arial" panose="020B0604020202020204" pitchFamily="34" charset="0"/>
                <a:cs typeface="Arial" panose="020B0604020202020204" pitchFamily="34" charset="0"/>
              </a:rPr>
              <a:t>€9 εκατ.</a:t>
            </a:r>
            <a:endParaRPr lang="el-GR" sz="3000" b="1" kern="1200" dirty="0">
              <a:solidFill>
                <a:schemeClr val="tx1"/>
              </a:solidFill>
              <a:latin typeface="Arial" panose="020B0604020202020204" pitchFamily="34" charset="0"/>
              <a:cs typeface="Arial" panose="020B0604020202020204" pitchFamily="34" charset="0"/>
            </a:endParaRPr>
          </a:p>
          <a:p>
            <a:pPr marL="457200" indent="-457200" algn="l" defTabSz="1828800" hangingPunct="1">
              <a:lnSpc>
                <a:spcPts val="3200"/>
              </a:lnSpc>
              <a:buClr>
                <a:srgbClr val="FFE46D"/>
              </a:buClr>
              <a:buSzPct val="100000"/>
              <a:buFont typeface="Wingdings" pitchFamily="2" charset="2"/>
              <a:buChar char="§"/>
              <a:defRPr sz="1800" b="0" i="0" u="none" strike="noStrike" kern="0" cap="none" spc="0" baseline="0">
                <a:solidFill>
                  <a:srgbClr val="000000"/>
                </a:solidFill>
                <a:uFillTx/>
              </a:defRPr>
            </a:pPr>
            <a:endParaRPr lang="el-GR" sz="3000" b="1" kern="1200" dirty="0">
              <a:solidFill>
                <a:schemeClr val="tx1"/>
              </a:solidFill>
              <a:latin typeface="Arial" panose="020B0604020202020204" pitchFamily="34" charset="0"/>
              <a:cs typeface="Arial" panose="020B0604020202020204" pitchFamily="34" charset="0"/>
            </a:endParaRPr>
          </a:p>
          <a:p>
            <a:pPr marL="457200" indent="-457200" algn="l" defTabSz="1828800" hangingPunct="1">
              <a:lnSpc>
                <a:spcPts val="3200"/>
              </a:lnSpc>
              <a:buClr>
                <a:srgbClr val="FFE46D"/>
              </a:buClr>
              <a:buSzPct val="100000"/>
              <a:buFont typeface="Wingdings" pitchFamily="2" charset="2"/>
              <a:buChar char="§"/>
              <a:defRPr sz="1800" b="0" i="0" u="none" strike="noStrike" kern="0" cap="none" spc="0" baseline="0">
                <a:solidFill>
                  <a:srgbClr val="000000"/>
                </a:solidFill>
                <a:uFillTx/>
              </a:defRPr>
            </a:pPr>
            <a:r>
              <a:rPr lang="el-GR" sz="3000" b="1" kern="1200" dirty="0">
                <a:solidFill>
                  <a:schemeClr val="tx1"/>
                </a:solidFill>
                <a:latin typeface="Arial" panose="020B0604020202020204" pitchFamily="34" charset="0"/>
                <a:cs typeface="Arial" panose="020B0604020202020204" pitchFamily="34" charset="0"/>
              </a:rPr>
              <a:t>Ψηφιακή αναβάθμιση </a:t>
            </a:r>
            <a:r>
              <a:rPr lang="el-GR" sz="3000" kern="1200" dirty="0">
                <a:solidFill>
                  <a:schemeClr val="tx1"/>
                </a:solidFill>
                <a:latin typeface="Arial" panose="020B0604020202020204" pitchFamily="34" charset="0"/>
                <a:cs typeface="Arial" panose="020B0604020202020204" pitchFamily="34" charset="0"/>
              </a:rPr>
              <a:t>επιχειρήσεων, €10 εκατ.</a:t>
            </a:r>
            <a:br>
              <a:rPr lang="el-GR" sz="3000" kern="1200" dirty="0">
                <a:solidFill>
                  <a:schemeClr val="tx1"/>
                </a:solidFill>
                <a:latin typeface="Arial" panose="020B0604020202020204" pitchFamily="34" charset="0"/>
                <a:cs typeface="Arial" panose="020B0604020202020204" pitchFamily="34" charset="0"/>
              </a:rPr>
            </a:br>
            <a:endParaRPr lang="el-GR" sz="3000" kern="1200" dirty="0">
              <a:solidFill>
                <a:schemeClr val="tx1"/>
              </a:solidFill>
              <a:latin typeface="Arial" panose="020B0604020202020204" pitchFamily="34" charset="0"/>
              <a:cs typeface="Arial" panose="020B0604020202020204" pitchFamily="34" charset="0"/>
            </a:endParaRPr>
          </a:p>
          <a:p>
            <a:pPr marL="457200" indent="-457200" algn="l" defTabSz="1828800" hangingPunct="1">
              <a:lnSpc>
                <a:spcPts val="3200"/>
              </a:lnSpc>
              <a:buClr>
                <a:srgbClr val="FFE46D"/>
              </a:buClr>
              <a:buSzPct val="100000"/>
              <a:buFont typeface="Wingdings" pitchFamily="2" charset="2"/>
              <a:buChar char="§"/>
              <a:defRPr sz="1800" b="0" i="0" u="none" strike="noStrike" kern="0" cap="none" spc="0" baseline="0">
                <a:solidFill>
                  <a:srgbClr val="000000"/>
                </a:solidFill>
                <a:uFillTx/>
              </a:defRPr>
            </a:pPr>
            <a:r>
              <a:rPr lang="el-GR" sz="3000" b="1" kern="1200" dirty="0">
                <a:solidFill>
                  <a:schemeClr val="tx1"/>
                </a:solidFill>
                <a:latin typeface="Arial" panose="020B0604020202020204" pitchFamily="34" charset="0"/>
                <a:cs typeface="Arial" panose="020B0604020202020204" pitchFamily="34" charset="0"/>
              </a:rPr>
              <a:t>Σχέδιο παροχής συμβουλευτικών υπηρεσιών </a:t>
            </a:r>
            <a:r>
              <a:rPr lang="el-GR" sz="3000" kern="1200" dirty="0">
                <a:solidFill>
                  <a:schemeClr val="tx1"/>
                </a:solidFill>
                <a:latin typeface="Arial" panose="020B0604020202020204" pitchFamily="34" charset="0"/>
                <a:cs typeface="Arial" panose="020B0604020202020204" pitchFamily="34" charset="0"/>
              </a:rPr>
              <a:t>σε επιχειρήσεις, €5 εκατ. </a:t>
            </a:r>
          </a:p>
          <a:p>
            <a:pPr marL="457200" indent="-457200" algn="l" defTabSz="1828800" hangingPunct="1">
              <a:lnSpc>
                <a:spcPts val="3200"/>
              </a:lnSpc>
              <a:buClr>
                <a:srgbClr val="FFE46D"/>
              </a:buClr>
              <a:buSzPct val="100000"/>
              <a:buFont typeface="Wingdings" pitchFamily="2" charset="2"/>
              <a:buChar char="§"/>
              <a:defRPr sz="1800" b="0" i="0" u="none" strike="noStrike" kern="0" cap="none" spc="0" baseline="0">
                <a:solidFill>
                  <a:srgbClr val="000000"/>
                </a:solidFill>
                <a:uFillTx/>
              </a:defRPr>
            </a:pPr>
            <a:endParaRPr lang="el-GR" sz="3000" kern="1200" dirty="0">
              <a:solidFill>
                <a:schemeClr val="tx1"/>
              </a:solidFill>
              <a:latin typeface="Arial" panose="020B0604020202020204" pitchFamily="34" charset="0"/>
              <a:cs typeface="Arial" panose="020B0604020202020204" pitchFamily="34" charset="0"/>
            </a:endParaRPr>
          </a:p>
          <a:p>
            <a:pPr marL="457200" indent="-457200" algn="l" defTabSz="1828800" hangingPunct="1">
              <a:lnSpc>
                <a:spcPts val="3200"/>
              </a:lnSpc>
              <a:buClr>
                <a:srgbClr val="FFE46D"/>
              </a:buClr>
              <a:buSzPct val="100000"/>
              <a:buFont typeface="Wingdings" pitchFamily="2" charset="2"/>
              <a:buChar char="§"/>
              <a:defRPr sz="1800" b="0" i="0" u="none" strike="noStrike" kern="0" cap="none" spc="0" baseline="0">
                <a:solidFill>
                  <a:srgbClr val="000000"/>
                </a:solidFill>
                <a:uFillTx/>
              </a:defRPr>
            </a:pPr>
            <a:r>
              <a:rPr lang="el-GR" sz="3000" kern="1200" dirty="0">
                <a:solidFill>
                  <a:schemeClr val="tx1"/>
                </a:solidFill>
                <a:latin typeface="Arial" panose="020B0604020202020204" pitchFamily="34" charset="0"/>
                <a:cs typeface="Arial" panose="020B0604020202020204" pitchFamily="34" charset="0"/>
              </a:rPr>
              <a:t>Σχέδιο για τις </a:t>
            </a:r>
            <a:r>
              <a:rPr lang="el-GR" sz="3000" b="1" kern="1200" dirty="0">
                <a:solidFill>
                  <a:schemeClr val="tx1"/>
                </a:solidFill>
                <a:latin typeface="Arial" panose="020B0604020202020204" pitchFamily="34" charset="0"/>
                <a:cs typeface="Arial" panose="020B0604020202020204" pitchFamily="34" charset="0"/>
              </a:rPr>
              <a:t>μεγάλες βιομηχανίες, </a:t>
            </a:r>
            <a:r>
              <a:rPr lang="el-GR" sz="3000" kern="1200" dirty="0">
                <a:solidFill>
                  <a:schemeClr val="tx1"/>
                </a:solidFill>
                <a:latin typeface="Arial" panose="020B0604020202020204" pitchFamily="34" charset="0"/>
                <a:cs typeface="Arial" panose="020B0604020202020204" pitchFamily="34" charset="0"/>
              </a:rPr>
              <a:t>€7 εκατ.</a:t>
            </a:r>
          </a:p>
          <a:p>
            <a:pPr marL="457200" indent="-457200" algn="l" defTabSz="1828800" hangingPunct="1">
              <a:lnSpc>
                <a:spcPts val="3200"/>
              </a:lnSpc>
              <a:buClr>
                <a:srgbClr val="FFE46D"/>
              </a:buClr>
              <a:buSzPct val="100000"/>
              <a:buFont typeface="Wingdings" pitchFamily="2" charset="2"/>
              <a:buChar char="§"/>
              <a:defRPr sz="1800" b="0" i="0" u="none" strike="noStrike" kern="0" cap="none" spc="0" baseline="0">
                <a:solidFill>
                  <a:srgbClr val="000000"/>
                </a:solidFill>
                <a:uFillTx/>
              </a:defRPr>
            </a:pPr>
            <a:endParaRPr lang="el-GR" sz="3000" kern="1200" dirty="0">
              <a:solidFill>
                <a:schemeClr val="tx1"/>
              </a:solidFill>
              <a:latin typeface="Arial" panose="020B0604020202020204" pitchFamily="34" charset="0"/>
              <a:cs typeface="Arial" panose="020B0604020202020204" pitchFamily="34" charset="0"/>
            </a:endParaRPr>
          </a:p>
          <a:p>
            <a:pPr marL="457200" indent="-457200" algn="l" defTabSz="1828800" hangingPunct="1">
              <a:lnSpc>
                <a:spcPts val="3200"/>
              </a:lnSpc>
              <a:buClr>
                <a:srgbClr val="FFE46D"/>
              </a:buClr>
              <a:buSzPct val="100000"/>
              <a:buFont typeface="Wingdings" pitchFamily="2" charset="2"/>
              <a:buChar char="§"/>
              <a:defRPr sz="1800" b="0" i="0" u="none" strike="noStrike" kern="0" cap="none" spc="0" baseline="0">
                <a:solidFill>
                  <a:srgbClr val="000000"/>
                </a:solidFill>
                <a:uFillTx/>
              </a:defRPr>
            </a:pPr>
            <a:r>
              <a:rPr lang="el-GR" sz="3000" kern="1200" dirty="0">
                <a:solidFill>
                  <a:schemeClr val="tx1"/>
                </a:solidFill>
                <a:latin typeface="Arial" panose="020B0604020202020204" pitchFamily="34" charset="0"/>
                <a:cs typeface="Arial" panose="020B0604020202020204" pitchFamily="34" charset="0"/>
              </a:rPr>
              <a:t>Σχέδιο για την </a:t>
            </a:r>
            <a:r>
              <a:rPr lang="el-GR" sz="3000" b="1" kern="1200" dirty="0">
                <a:solidFill>
                  <a:schemeClr val="tx1"/>
                </a:solidFill>
                <a:latin typeface="Arial" panose="020B0604020202020204" pitchFamily="34" charset="0"/>
                <a:cs typeface="Arial" panose="020B0604020202020204" pitchFamily="34" charset="0"/>
              </a:rPr>
              <a:t>κυκλική οικονομία, </a:t>
            </a:r>
            <a:r>
              <a:rPr lang="el-GR" sz="3000" kern="1200" dirty="0">
                <a:solidFill>
                  <a:schemeClr val="tx1"/>
                </a:solidFill>
                <a:latin typeface="Arial" panose="020B0604020202020204" pitchFamily="34" charset="0"/>
                <a:cs typeface="Arial" panose="020B0604020202020204" pitchFamily="34" charset="0"/>
              </a:rPr>
              <a:t>€13 εκατ. </a:t>
            </a:r>
          </a:p>
          <a:p>
            <a:pPr marL="457200" indent="-457200" algn="l" defTabSz="1828800" hangingPunct="1">
              <a:lnSpc>
                <a:spcPts val="3200"/>
              </a:lnSpc>
              <a:buClr>
                <a:srgbClr val="FFE46D"/>
              </a:buClr>
              <a:buSzPct val="100000"/>
              <a:defRPr sz="1800" b="0" i="0" u="none" strike="noStrike" kern="0" cap="none" spc="0" baseline="0">
                <a:solidFill>
                  <a:srgbClr val="000000"/>
                </a:solidFill>
                <a:uFillTx/>
              </a:defRPr>
            </a:pPr>
            <a:endParaRPr lang="el-GR" sz="3000" kern="1200" dirty="0">
              <a:solidFill>
                <a:schemeClr val="tx1"/>
              </a:solidFill>
              <a:latin typeface="Arial" panose="020B0604020202020204" pitchFamily="34" charset="0"/>
              <a:cs typeface="Arial" panose="020B0604020202020204" pitchFamily="34" charset="0"/>
            </a:endParaRPr>
          </a:p>
          <a:p>
            <a:pPr marL="457200" indent="-457200" algn="l" defTabSz="1828800" hangingPunct="1">
              <a:lnSpc>
                <a:spcPts val="3200"/>
              </a:lnSpc>
              <a:buClr>
                <a:srgbClr val="FFE46D"/>
              </a:buClr>
              <a:buSzPct val="100000"/>
              <a:buFont typeface="Wingdings" pitchFamily="2" charset="2"/>
              <a:buChar char="§"/>
              <a:defRPr sz="1800" b="0" i="0" u="none" strike="noStrike" kern="0" cap="none" spc="0" baseline="0">
                <a:solidFill>
                  <a:srgbClr val="000000"/>
                </a:solidFill>
                <a:uFillTx/>
              </a:defRPr>
            </a:pPr>
            <a:r>
              <a:rPr lang="el-GR" sz="3000" b="1" kern="1200" dirty="0">
                <a:solidFill>
                  <a:schemeClr val="tx1"/>
                </a:solidFill>
                <a:latin typeface="Arial" panose="020B0604020202020204" pitchFamily="34" charset="0"/>
                <a:cs typeface="Arial" panose="020B0604020202020204" pitchFamily="34" charset="0"/>
              </a:rPr>
              <a:t>Ενεργειακή αναβάθμιση κατοικιών, </a:t>
            </a:r>
            <a:r>
              <a:rPr lang="el-GR" sz="3000" kern="1200" dirty="0">
                <a:solidFill>
                  <a:schemeClr val="tx1"/>
                </a:solidFill>
                <a:latin typeface="Arial" panose="020B0604020202020204" pitchFamily="34" charset="0"/>
                <a:cs typeface="Arial" panose="020B0604020202020204" pitchFamily="34" charset="0"/>
              </a:rPr>
              <a:t>€35 εκατ. </a:t>
            </a:r>
          </a:p>
          <a:p>
            <a:pPr marL="457200" indent="-457200" algn="l" defTabSz="1828800" hangingPunct="1">
              <a:lnSpc>
                <a:spcPts val="3200"/>
              </a:lnSpc>
              <a:buClr>
                <a:srgbClr val="FFE46D"/>
              </a:buClr>
              <a:buSzPct val="100000"/>
              <a:buFont typeface="Wingdings" pitchFamily="2" charset="2"/>
              <a:buChar char="§"/>
              <a:defRPr sz="1800" b="0" i="0" u="none" strike="noStrike" kern="0" cap="none" spc="0" baseline="0">
                <a:solidFill>
                  <a:srgbClr val="000000"/>
                </a:solidFill>
                <a:uFillTx/>
              </a:defRPr>
            </a:pPr>
            <a:endParaRPr lang="el-GR" sz="3000" kern="1200" dirty="0">
              <a:solidFill>
                <a:schemeClr val="tx1"/>
              </a:solidFill>
              <a:latin typeface="Arial" panose="020B0604020202020204" pitchFamily="34" charset="0"/>
              <a:cs typeface="Arial" panose="020B0604020202020204" pitchFamily="34" charset="0"/>
            </a:endParaRPr>
          </a:p>
          <a:p>
            <a:pPr marL="457200" indent="-457200" algn="l" defTabSz="1828800" hangingPunct="1">
              <a:lnSpc>
                <a:spcPts val="3200"/>
              </a:lnSpc>
              <a:buClr>
                <a:srgbClr val="FFE46D"/>
              </a:buClr>
              <a:buSzPct val="100000"/>
              <a:buFont typeface="Wingdings" pitchFamily="2" charset="2"/>
              <a:buChar char="§"/>
              <a:defRPr sz="1800" b="0" i="0" u="none" strike="noStrike" kern="0" cap="none" spc="0" baseline="0">
                <a:solidFill>
                  <a:srgbClr val="000000"/>
                </a:solidFill>
                <a:uFillTx/>
              </a:defRPr>
            </a:pPr>
            <a:r>
              <a:rPr lang="el-GR" sz="3000" b="1" kern="1200" dirty="0">
                <a:solidFill>
                  <a:schemeClr val="tx1"/>
                </a:solidFill>
                <a:latin typeface="Arial" panose="020B0604020202020204" pitchFamily="34" charset="0"/>
                <a:cs typeface="Arial" panose="020B0604020202020204" pitchFamily="34" charset="0"/>
              </a:rPr>
              <a:t>Σχέδια Ταμείου ΑΠΕ και ΕΞΕ, </a:t>
            </a:r>
            <a:r>
              <a:rPr lang="el-GR" sz="3000" kern="1200" dirty="0">
                <a:solidFill>
                  <a:schemeClr val="tx1"/>
                </a:solidFill>
                <a:latin typeface="Arial" panose="020B0604020202020204" pitchFamily="34" charset="0"/>
                <a:cs typeface="Arial" panose="020B0604020202020204" pitchFamily="34" charset="0"/>
              </a:rPr>
              <a:t>€8 εκατ. για θερμομόνωση, φωτοβολταϊκά, ηλιακούς θερμοσίφωνες.  </a:t>
            </a:r>
          </a:p>
          <a:p>
            <a:pPr marL="457200" indent="-457200" algn="l" defTabSz="1828800" hangingPunct="1">
              <a:lnSpc>
                <a:spcPts val="3200"/>
              </a:lnSpc>
              <a:buClr>
                <a:srgbClr val="FFE46D"/>
              </a:buClr>
              <a:buSzPct val="100000"/>
              <a:buFont typeface="Wingdings" pitchFamily="2" charset="2"/>
              <a:buChar char="§"/>
              <a:defRPr sz="1800" b="0" i="0" u="none" strike="noStrike" kern="0" cap="none" spc="0" baseline="0">
                <a:solidFill>
                  <a:srgbClr val="000000"/>
                </a:solidFill>
                <a:uFillTx/>
              </a:defRPr>
            </a:pPr>
            <a:endParaRPr lang="el-GR" sz="3000" kern="1200" dirty="0">
              <a:solidFill>
                <a:schemeClr val="tx1"/>
              </a:solidFill>
              <a:latin typeface="Arial" panose="020B0604020202020204" pitchFamily="34" charset="0"/>
              <a:cs typeface="Arial" panose="020B0604020202020204" pitchFamily="34" charset="0"/>
            </a:endParaRPr>
          </a:p>
          <a:p>
            <a:pPr marL="457200" indent="-457200" algn="l" defTabSz="1828800" hangingPunct="1">
              <a:lnSpc>
                <a:spcPts val="3200"/>
              </a:lnSpc>
              <a:buClr>
                <a:srgbClr val="FFE46D"/>
              </a:buClr>
              <a:buSzPct val="100000"/>
              <a:buFont typeface="Wingdings" pitchFamily="2" charset="2"/>
              <a:buChar char="§"/>
              <a:defRPr sz="1800" b="0" i="0" u="none" strike="noStrike" kern="0" cap="none" spc="0" baseline="0">
                <a:solidFill>
                  <a:srgbClr val="000000"/>
                </a:solidFill>
                <a:uFillTx/>
              </a:defRPr>
            </a:pPr>
            <a:r>
              <a:rPr lang="el-GR" sz="3000" kern="1200" dirty="0">
                <a:solidFill>
                  <a:schemeClr val="tx1"/>
                </a:solidFill>
                <a:latin typeface="Arial" panose="020B0604020202020204" pitchFamily="34" charset="0"/>
                <a:cs typeface="Arial" panose="020B0604020202020204" pitchFamily="34" charset="0"/>
              </a:rPr>
              <a:t>Σχέδιο Ταμείου ΑΠΕ και ΕΞΕ για </a:t>
            </a:r>
            <a:r>
              <a:rPr lang="el-GR" sz="3000" b="1" kern="1200" dirty="0">
                <a:solidFill>
                  <a:schemeClr val="tx1"/>
                </a:solidFill>
                <a:latin typeface="Arial" panose="020B0604020202020204" pitchFamily="34" charset="0"/>
                <a:cs typeface="Arial" panose="020B0604020202020204" pitchFamily="34" charset="0"/>
              </a:rPr>
              <a:t>εγκατάσταση φωτοβολταϊκών για φόρτιση ηλεκτρικών οχημάτων, </a:t>
            </a:r>
            <a:r>
              <a:rPr lang="el-GR" sz="3000" kern="1200" dirty="0">
                <a:solidFill>
                  <a:schemeClr val="tx1"/>
                </a:solidFill>
                <a:latin typeface="Arial" panose="020B0604020202020204" pitchFamily="34" charset="0"/>
                <a:cs typeface="Arial" panose="020B0604020202020204" pitchFamily="34" charset="0"/>
              </a:rPr>
              <a:t>€1</a:t>
            </a:r>
            <a:r>
              <a:rPr lang="en-US" sz="3000" kern="1200" dirty="0">
                <a:solidFill>
                  <a:schemeClr val="tx1"/>
                </a:solidFill>
                <a:latin typeface="Arial" panose="020B0604020202020204" pitchFamily="34" charset="0"/>
                <a:cs typeface="Arial" panose="020B0604020202020204" pitchFamily="34" charset="0"/>
              </a:rPr>
              <a:t>,5</a:t>
            </a:r>
            <a:r>
              <a:rPr lang="el-GR" sz="3000" kern="1200" dirty="0">
                <a:solidFill>
                  <a:schemeClr val="tx1"/>
                </a:solidFill>
                <a:latin typeface="Arial" panose="020B0604020202020204" pitchFamily="34" charset="0"/>
                <a:cs typeface="Arial" panose="020B0604020202020204" pitchFamily="34" charset="0"/>
              </a:rPr>
              <a:t> εκατ.</a:t>
            </a:r>
          </a:p>
          <a:p>
            <a:pPr marL="457200" indent="-457200" algn="l" defTabSz="1828800" hangingPunct="1">
              <a:lnSpc>
                <a:spcPts val="3200"/>
              </a:lnSpc>
              <a:buClr>
                <a:srgbClr val="FFE46D"/>
              </a:buClr>
              <a:buSzPct val="100000"/>
              <a:buFont typeface="Wingdings" pitchFamily="2" charset="2"/>
              <a:buChar char="§"/>
              <a:defRPr sz="1800" b="0" i="0" u="none" strike="noStrike" kern="0" cap="none" spc="0" baseline="0">
                <a:solidFill>
                  <a:srgbClr val="000000"/>
                </a:solidFill>
                <a:uFillTx/>
              </a:defRPr>
            </a:pPr>
            <a:endParaRPr lang="el-GR" sz="3000" kern="1200" dirty="0">
              <a:solidFill>
                <a:schemeClr val="tx1"/>
              </a:solidFill>
              <a:latin typeface="Arial" panose="020B0604020202020204" pitchFamily="34" charset="0"/>
              <a:cs typeface="Arial" panose="020B0604020202020204" pitchFamily="34" charset="0"/>
            </a:endParaRPr>
          </a:p>
          <a:p>
            <a:pPr marL="457200" indent="-457200" algn="l" defTabSz="1828800" hangingPunct="1">
              <a:lnSpc>
                <a:spcPts val="3200"/>
              </a:lnSpc>
              <a:buClr>
                <a:srgbClr val="FFE46D"/>
              </a:buClr>
              <a:buSzPct val="100000"/>
              <a:buFont typeface="Wingdings" pitchFamily="2" charset="2"/>
              <a:buChar char="§"/>
              <a:defRPr sz="1800" b="0" i="0" u="none" strike="noStrike" kern="0" cap="none" spc="0" baseline="0">
                <a:solidFill>
                  <a:srgbClr val="000000"/>
                </a:solidFill>
                <a:uFillTx/>
              </a:defRPr>
            </a:pPr>
            <a:r>
              <a:rPr lang="el-GR" sz="3000" b="1" kern="1200" dirty="0">
                <a:solidFill>
                  <a:schemeClr val="tx1"/>
                </a:solidFill>
                <a:latin typeface="Arial" panose="020B0604020202020204" pitchFamily="34" charset="0"/>
                <a:cs typeface="Arial" panose="020B0604020202020204" pitchFamily="34" charset="0"/>
              </a:rPr>
              <a:t>Σχέδιο Ειδικού Συνδρομητή </a:t>
            </a:r>
            <a:r>
              <a:rPr lang="el-GR" sz="3000" kern="1200" dirty="0">
                <a:solidFill>
                  <a:schemeClr val="tx1"/>
                </a:solidFill>
                <a:latin typeface="Arial" panose="020B0604020202020204" pitchFamily="34" charset="0"/>
                <a:cs typeface="Arial" panose="020B0604020202020204" pitchFamily="34" charset="0"/>
              </a:rPr>
              <a:t>για εξασφάλιση της πρόσβασης των επιχειρήσεων στα πρότυπα.</a:t>
            </a:r>
          </a:p>
          <a:p>
            <a:pPr marL="457200" indent="-457200" algn="l" defTabSz="1828800" hangingPunct="1">
              <a:lnSpc>
                <a:spcPts val="3200"/>
              </a:lnSpc>
              <a:buClr>
                <a:srgbClr val="FFE46D"/>
              </a:buClr>
              <a:buSzPct val="100000"/>
              <a:buFont typeface="Wingdings" pitchFamily="2" charset="2"/>
              <a:buChar char="§"/>
              <a:defRPr sz="1800" b="0" i="0" u="none" strike="noStrike" kern="0" cap="none" spc="0" baseline="0">
                <a:solidFill>
                  <a:srgbClr val="000000"/>
                </a:solidFill>
                <a:uFillTx/>
              </a:defRPr>
            </a:pPr>
            <a:endParaRPr lang="el-GR" sz="3000" kern="1200" dirty="0">
              <a:solidFill>
                <a:schemeClr val="tx1"/>
              </a:solidFill>
              <a:latin typeface="Arial" panose="020B0604020202020204" pitchFamily="34" charset="0"/>
              <a:cs typeface="Arial" panose="020B0604020202020204" pitchFamily="34" charset="0"/>
            </a:endParaRPr>
          </a:p>
          <a:p>
            <a:pPr marL="457200" indent="-457200" algn="l" defTabSz="1828800" hangingPunct="1">
              <a:lnSpc>
                <a:spcPts val="3200"/>
              </a:lnSpc>
              <a:buClr>
                <a:srgbClr val="FFE46D"/>
              </a:buClr>
              <a:buSzPct val="100000"/>
              <a:buFont typeface="Wingdings" pitchFamily="2" charset="2"/>
              <a:buChar char="§"/>
              <a:defRPr sz="1800" b="0" i="0" u="none" strike="noStrike" kern="0" cap="none" spc="0" baseline="0">
                <a:solidFill>
                  <a:srgbClr val="000000"/>
                </a:solidFill>
                <a:uFillTx/>
              </a:defRPr>
            </a:pPr>
            <a:r>
              <a:rPr lang="el-GR" sz="3000" b="1" kern="1200" dirty="0">
                <a:solidFill>
                  <a:schemeClr val="tx1"/>
                </a:solidFill>
                <a:latin typeface="Arial" panose="020B0604020202020204" pitchFamily="34" charset="0"/>
                <a:cs typeface="Arial" panose="020B0604020202020204" pitchFamily="34" charset="0"/>
              </a:rPr>
              <a:t>Συμμετοχή επιχειρήσεων σε διεθνείς εκθέσεις</a:t>
            </a:r>
            <a:r>
              <a:rPr lang="el-GR" sz="3000" kern="1200" dirty="0">
                <a:solidFill>
                  <a:schemeClr val="tx1"/>
                </a:solidFill>
                <a:latin typeface="Arial" panose="020B0604020202020204" pitchFamily="34" charset="0"/>
                <a:cs typeface="Arial" panose="020B0604020202020204" pitchFamily="34" charset="0"/>
              </a:rPr>
              <a:t>, €2,1 εκατ.  </a:t>
            </a:r>
          </a:p>
          <a:p>
            <a:pPr marL="457200" indent="-457200" algn="l" defTabSz="1828800" hangingPunct="1">
              <a:lnSpc>
                <a:spcPts val="3200"/>
              </a:lnSpc>
              <a:buClr>
                <a:srgbClr val="FFE46D"/>
              </a:buClr>
              <a:buSzPct val="100000"/>
              <a:buFont typeface="Wingdings" pitchFamily="2" charset="2"/>
              <a:buChar char="§"/>
              <a:defRPr sz="1800" b="0" i="0" u="none" strike="noStrike" kern="0" cap="none" spc="0" baseline="0">
                <a:solidFill>
                  <a:srgbClr val="000000"/>
                </a:solidFill>
                <a:uFillTx/>
              </a:defRPr>
            </a:pPr>
            <a:endParaRPr lang="el-GR" sz="3000" kern="1200" dirty="0">
              <a:solidFill>
                <a:schemeClr val="tx1"/>
              </a:solidFill>
              <a:latin typeface="Arial" panose="020B0604020202020204" pitchFamily="34" charset="0"/>
              <a:cs typeface="Arial" panose="020B0604020202020204" pitchFamily="34" charset="0"/>
            </a:endParaRPr>
          </a:p>
          <a:p>
            <a:pPr marL="457200" lvl="0" indent="-457200" algn="l" defTabSz="914400" hangingPunct="1">
              <a:lnSpc>
                <a:spcPts val="3200"/>
              </a:lnSpc>
              <a:buClr>
                <a:srgbClr val="4B6EAF"/>
              </a:buClr>
              <a:buSzPct val="100000"/>
              <a:buFont typeface="System Font Regular"/>
              <a:buChar char="▸"/>
              <a:defRPr sz="1800" b="0" i="0" u="none" strike="noStrike" kern="0" cap="none" spc="0" baseline="0">
                <a:solidFill>
                  <a:srgbClr val="000000"/>
                </a:solidFill>
                <a:uFillTx/>
              </a:defRPr>
            </a:pPr>
            <a:endParaRPr lang="el-GR" sz="3000" kern="1200" dirty="0">
              <a:solidFill>
                <a:schemeClr val="tx1"/>
              </a:solidFill>
              <a:latin typeface="Arial" panose="020B0604020202020204" pitchFamily="34" charset="0"/>
              <a:cs typeface="Arial" panose="020B0604020202020204" pitchFamily="34" charset="0"/>
            </a:endParaRPr>
          </a:p>
          <a:p>
            <a:pPr marL="457200" lvl="0" indent="-457200" algn="l" defTabSz="914400" hangingPunct="1">
              <a:lnSpc>
                <a:spcPts val="3200"/>
              </a:lnSpc>
              <a:buClr>
                <a:srgbClr val="4B6EAF"/>
              </a:buClr>
              <a:buSzPct val="100000"/>
              <a:buFont typeface="System Font Regular"/>
              <a:buChar char="▸"/>
              <a:defRPr sz="1800" b="0" i="0" u="none" strike="noStrike" kern="0" cap="none" spc="0" baseline="0">
                <a:solidFill>
                  <a:srgbClr val="000000"/>
                </a:solidFill>
                <a:uFillTx/>
              </a:defRPr>
            </a:pPr>
            <a:endParaRPr lang="el-GR" sz="3000" kern="1200" dirty="0">
              <a:solidFill>
                <a:schemeClr val="tx1"/>
              </a:solidFill>
              <a:latin typeface="Arial" panose="020B0604020202020204" pitchFamily="34" charset="0"/>
              <a:cs typeface="Arial" panose="020B0604020202020204" pitchFamily="34" charset="0"/>
            </a:endParaRPr>
          </a:p>
          <a:p>
            <a:pPr lvl="0" algn="l" defTabSz="914400" hangingPunct="1">
              <a:lnSpc>
                <a:spcPts val="3200"/>
              </a:lnSpc>
              <a:buClr>
                <a:srgbClr val="4B6EAF"/>
              </a:buClr>
              <a:buSzPct val="100000"/>
              <a:defRPr sz="1800" b="0" i="0" u="none" strike="noStrike" kern="0" cap="none" spc="0" baseline="0">
                <a:solidFill>
                  <a:srgbClr val="000000"/>
                </a:solidFill>
                <a:uFillTx/>
              </a:defRPr>
            </a:pPr>
            <a:endParaRPr lang="el-GR" sz="3000" kern="1200" dirty="0">
              <a:solidFill>
                <a:schemeClr val="tx1"/>
              </a:solidFill>
              <a:latin typeface="Arial" panose="020B0604020202020204" pitchFamily="34" charset="0"/>
              <a:cs typeface="Arial" panose="020B0604020202020204" pitchFamily="34" charset="0"/>
            </a:endParaRPr>
          </a:p>
          <a:p>
            <a:pPr marL="457200" indent="-457200" algn="l" defTabSz="1130300">
              <a:lnSpc>
                <a:spcPts val="3200"/>
              </a:lnSpc>
              <a:buClr>
                <a:srgbClr val="4B6EAF"/>
              </a:buClr>
              <a:buFont typeface="System Font Regular"/>
              <a:buChar char="▸"/>
              <a:defRPr sz="3200">
                <a:solidFill>
                  <a:srgbClr val="66B3E2"/>
                </a:solidFill>
                <a:latin typeface="Graphik"/>
                <a:ea typeface="Graphik"/>
                <a:cs typeface="Graphik"/>
                <a:sym typeface="Graphik"/>
              </a:defRPr>
            </a:pPr>
            <a:endParaRPr lang="el-GR" sz="3000" kern="1200" dirty="0">
              <a:solidFill>
                <a:schemeClr val="tx1"/>
              </a:solidFill>
              <a:latin typeface="Arial" panose="020B0604020202020204" pitchFamily="34" charset="0"/>
              <a:cs typeface="Arial" panose="020B0604020202020204" pitchFamily="34" charset="0"/>
            </a:endParaRPr>
          </a:p>
          <a:p>
            <a:pPr defTabSz="1130300">
              <a:lnSpc>
                <a:spcPts val="3200"/>
              </a:lnSpc>
              <a:defRPr sz="3200">
                <a:solidFill>
                  <a:srgbClr val="66B3E2"/>
                </a:solidFill>
                <a:latin typeface="Graphik"/>
                <a:ea typeface="Graphik"/>
                <a:cs typeface="Graphik"/>
                <a:sym typeface="Graphik"/>
              </a:defRPr>
            </a:pPr>
            <a:endParaRPr lang="el-GR" sz="3000" dirty="0">
              <a:solidFill>
                <a:schemeClr val="tx1"/>
              </a:solidFill>
            </a:endParaRPr>
          </a:p>
          <a:p>
            <a:pPr marL="457200" indent="-457200">
              <a:lnSpc>
                <a:spcPts val="3200"/>
              </a:lnSpc>
              <a:buFont typeface="Wingdings" panose="05000000000000000000" pitchFamily="2" charset="2"/>
              <a:buChar char="v"/>
            </a:pPr>
            <a:endParaRPr lang="el-GR" sz="3000" dirty="0">
              <a:solidFill>
                <a:schemeClr val="tx1"/>
              </a:solidFill>
              <a:latin typeface="Arial"/>
              <a:cs typeface="Arial"/>
            </a:endParaRPr>
          </a:p>
          <a:p>
            <a:pPr marL="457200" indent="-457200">
              <a:lnSpc>
                <a:spcPts val="3200"/>
              </a:lnSpc>
              <a:buFont typeface="Wingdings" panose="05000000000000000000" pitchFamily="2" charset="2"/>
              <a:buChar char="v"/>
            </a:pPr>
            <a:endParaRPr lang="el-GR" sz="3000" dirty="0">
              <a:solidFill>
                <a:schemeClr val="tx1"/>
              </a:solidFill>
              <a:latin typeface="Arial"/>
              <a:cs typeface="Arial"/>
            </a:endParaRPr>
          </a:p>
          <a:p>
            <a:pPr>
              <a:lnSpc>
                <a:spcPts val="3200"/>
              </a:lnSpc>
            </a:pPr>
            <a:endParaRPr lang="el-GR" sz="3000" dirty="0">
              <a:solidFill>
                <a:schemeClr val="tx1"/>
              </a:solidFill>
              <a:latin typeface="Arial"/>
              <a:cs typeface="Arial"/>
            </a:endParaRPr>
          </a:p>
          <a:p>
            <a:pPr marL="457200" indent="-457200" algn="l" defTabSz="1828800" hangingPunct="1">
              <a:lnSpc>
                <a:spcPts val="3200"/>
              </a:lnSpc>
              <a:buClr>
                <a:srgbClr val="FFE46D"/>
              </a:buClr>
              <a:buSzPct val="100000"/>
              <a:buFont typeface="Wingdings" pitchFamily="2" charset="2"/>
              <a:buChar char="§"/>
              <a:defRPr sz="1800" b="0" i="0" u="none" strike="noStrike" kern="0" cap="none" spc="0" baseline="0">
                <a:solidFill>
                  <a:srgbClr val="000000"/>
                </a:solidFill>
                <a:uFillTx/>
              </a:defRPr>
            </a:pPr>
            <a:endParaRPr kumimoji="0" lang="x-none" sz="3000" i="0" u="none" strike="noStrike" cap="none" spc="0" normalizeH="0" baseline="0" dirty="0">
              <a:ln>
                <a:noFill/>
              </a:ln>
              <a:solidFill>
                <a:schemeClr val="tx1"/>
              </a:solidFill>
              <a:effectLst/>
              <a:uFillTx/>
              <a:latin typeface="Canela Text Regular"/>
              <a:ea typeface="Canela Text Regular"/>
              <a:cs typeface="Canela Text Regular"/>
              <a:sym typeface="Canela Text Regular"/>
            </a:endParaRPr>
          </a:p>
        </p:txBody>
      </p:sp>
      <p:sp>
        <p:nvSpPr>
          <p:cNvPr id="17" name="Lorem ipsum dolor sit amet, consectetuer adipiscing elit, sed diam nonummy nibh euismod tincidunt ut laoreet dolore magna aliquam erat volutpat. Ut wisi enim ad minim veniam, quis nostrud exerci tation ullamcorper suscipit lobortis nisl ut aliquip ex ea ">
            <a:extLst>
              <a:ext uri="{FF2B5EF4-FFF2-40B4-BE49-F238E27FC236}">
                <a16:creationId xmlns:a16="http://schemas.microsoft.com/office/drawing/2014/main" id="{1D641BC0-4A30-4AC7-B837-4491CB27614F}"/>
              </a:ext>
            </a:extLst>
          </p:cNvPr>
          <p:cNvSpPr txBox="1"/>
          <p:nvPr/>
        </p:nvSpPr>
        <p:spPr>
          <a:xfrm>
            <a:off x="984995" y="251092"/>
            <a:ext cx="20080905" cy="319876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110000"/>
              </a:lnSpc>
              <a:defRPr sz="2700">
                <a:latin typeface="Gotham Greek Book"/>
                <a:ea typeface="Gotham Greek Book"/>
                <a:cs typeface="Gotham Greek Book"/>
                <a:sym typeface="Gotham Greek Book"/>
              </a:defRPr>
            </a:lvl1pPr>
          </a:lstStyle>
          <a:p>
            <a:r>
              <a:rPr lang="el-GR" sz="5000" b="1" dirty="0">
                <a:latin typeface="Arial"/>
                <a:cs typeface="Arial"/>
              </a:rPr>
              <a:t>Σχέδια χορηγιών €155 εκατ. το 2022 </a:t>
            </a:r>
          </a:p>
          <a:p>
            <a:endParaRPr lang="el-GR" dirty="0">
              <a:latin typeface="Arial"/>
              <a:cs typeface="Arial"/>
            </a:endParaRPr>
          </a:p>
          <a:p>
            <a:pPr marL="457200" indent="-457200">
              <a:buFont typeface="Wingdings" panose="05000000000000000000" pitchFamily="2" charset="2"/>
              <a:buChar char="v"/>
            </a:pPr>
            <a:endParaRPr lang="el-GR" dirty="0">
              <a:latin typeface="Arial"/>
              <a:cs typeface="Arial"/>
            </a:endParaRPr>
          </a:p>
          <a:p>
            <a:pPr marL="457200" indent="-457200">
              <a:buFont typeface="Wingdings" panose="05000000000000000000" pitchFamily="2" charset="2"/>
              <a:buChar char="v"/>
            </a:pPr>
            <a:endParaRPr lang="en-US" dirty="0">
              <a:latin typeface="Arial"/>
              <a:cs typeface="Arial"/>
            </a:endParaRPr>
          </a:p>
          <a:p>
            <a:pPr marL="457200" indent="-457200">
              <a:buFont typeface="Wingdings" panose="05000000000000000000" pitchFamily="2" charset="2"/>
              <a:buChar char="v"/>
            </a:pPr>
            <a:endParaRPr lang="el-GR" dirty="0">
              <a:latin typeface="Arial"/>
              <a:cs typeface="Arial"/>
            </a:endParaRPr>
          </a:p>
          <a:p>
            <a:endParaRPr dirty="0">
              <a:latin typeface="Arial"/>
              <a:cs typeface="Arial"/>
            </a:endParaRPr>
          </a:p>
        </p:txBody>
      </p:sp>
      <p:sp>
        <p:nvSpPr>
          <p:cNvPr id="7" name="Slide Number Placeholder 6"/>
          <p:cNvSpPr>
            <a:spLocks noGrp="1"/>
          </p:cNvSpPr>
          <p:nvPr>
            <p:ph type="sldNum" sz="quarter" idx="2"/>
          </p:nvPr>
        </p:nvSpPr>
        <p:spPr/>
        <p:txBody>
          <a:bodyPr/>
          <a:lstStyle/>
          <a:p>
            <a:fld id="{86CB4B4D-7CA3-9044-876B-883B54F8677D}" type="slidenum">
              <a:rPr lang="en-US" smtClean="0"/>
              <a:pPr/>
              <a:t>4</a:t>
            </a:fld>
            <a:endParaRPr lang="en-US"/>
          </a:p>
        </p:txBody>
      </p:sp>
      <p:sp>
        <p:nvSpPr>
          <p:cNvPr id="11" name="TextBox 10">
            <a:extLst>
              <a:ext uri="{FF2B5EF4-FFF2-40B4-BE49-F238E27FC236}">
                <a16:creationId xmlns:a16="http://schemas.microsoft.com/office/drawing/2014/main" id="{E5FC0292-91C4-4C2D-A215-CF06A536E89D}"/>
              </a:ext>
            </a:extLst>
          </p:cNvPr>
          <p:cNvSpPr txBox="1"/>
          <p:nvPr/>
        </p:nvSpPr>
        <p:spPr>
          <a:xfrm>
            <a:off x="14842853" y="7464830"/>
            <a:ext cx="9660883" cy="88767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l" defTabSz="1828800" hangingPunct="1">
              <a:lnSpc>
                <a:spcPct val="100000"/>
              </a:lnSpc>
              <a:buClr>
                <a:srgbClr val="FFE46D"/>
              </a:buClr>
              <a:buSzPct val="100000"/>
              <a:buFont typeface="Wingdings" pitchFamily="2" charset="2"/>
              <a:buChar char="§"/>
              <a:defRPr sz="1800" b="0" i="0" u="none" strike="noStrike" kern="0" cap="none" spc="0" baseline="0">
                <a:solidFill>
                  <a:srgbClr val="000000"/>
                </a:solidFill>
                <a:uFillTx/>
              </a:defRPr>
            </a:pPr>
            <a:endParaRPr lang="el-GR" sz="4000" kern="1200" dirty="0">
              <a:solidFill>
                <a:schemeClr val="tx1"/>
              </a:solidFill>
              <a:latin typeface="Arial" panose="020B0604020202020204" pitchFamily="34" charset="0"/>
              <a:cs typeface="Arial" panose="020B0604020202020204" pitchFamily="34" charset="0"/>
            </a:endParaRPr>
          </a:p>
          <a:p>
            <a:pPr marL="457200" indent="-457200" algn="l" defTabSz="1828800" hangingPunct="1">
              <a:lnSpc>
                <a:spcPct val="100000"/>
              </a:lnSpc>
              <a:buClr>
                <a:srgbClr val="FFE46D"/>
              </a:buClr>
              <a:buSzPct val="100000"/>
              <a:buFont typeface="Wingdings" pitchFamily="2" charset="2"/>
              <a:buChar char="§"/>
              <a:defRPr sz="1800" b="0" i="0" u="none" strike="noStrike" kern="0" cap="none" spc="0" baseline="0">
                <a:solidFill>
                  <a:srgbClr val="000000"/>
                </a:solidFill>
                <a:uFillTx/>
              </a:defRPr>
            </a:pPr>
            <a:r>
              <a:rPr lang="el-GR" sz="4000" b="1" kern="1200" dirty="0">
                <a:solidFill>
                  <a:schemeClr val="tx1"/>
                </a:solidFill>
                <a:latin typeface="Arial" panose="020B0604020202020204" pitchFamily="34" charset="0"/>
                <a:cs typeface="Arial" panose="020B0604020202020204" pitchFamily="34" charset="0"/>
              </a:rPr>
              <a:t>Υπό μελέτη </a:t>
            </a:r>
            <a:r>
              <a:rPr lang="el-GR" sz="4000" kern="1200" dirty="0">
                <a:solidFill>
                  <a:schemeClr val="tx1"/>
                </a:solidFill>
                <a:latin typeface="Arial" panose="020B0604020202020204" pitchFamily="34" charset="0"/>
                <a:cs typeface="Arial" panose="020B0604020202020204" pitchFamily="34" charset="0"/>
              </a:rPr>
              <a:t>και άλλα σχέδια για παροχή κινήτρων για: Συστήματα αποθήκευσης ενέργειας (€80 εκατ.), δημιουργία συμπράξεων στον επιχειρηματικό τομέα, ενεργειακή απόδοση σε νέα κτήρια κλπ. </a:t>
            </a:r>
          </a:p>
          <a:p>
            <a:pPr marL="457200" lvl="0" indent="-457200" algn="l" defTabSz="914400" hangingPunct="1">
              <a:lnSpc>
                <a:spcPts val="4300"/>
              </a:lnSpc>
              <a:buClr>
                <a:srgbClr val="4B6EAF"/>
              </a:buClr>
              <a:buSzPct val="100000"/>
              <a:buFont typeface="System Font Regular"/>
              <a:buChar char="▸"/>
              <a:defRPr sz="1800" b="0" i="0" u="none" strike="noStrike" kern="0" cap="none" spc="0" baseline="0">
                <a:solidFill>
                  <a:srgbClr val="000000"/>
                </a:solidFill>
                <a:uFillTx/>
              </a:defRPr>
            </a:pPr>
            <a:endParaRPr lang="el-GR" sz="3000" kern="1200" dirty="0">
              <a:solidFill>
                <a:schemeClr val="tx1"/>
              </a:solidFill>
              <a:latin typeface="Arial" panose="020B0604020202020204" pitchFamily="34" charset="0"/>
              <a:cs typeface="Arial" panose="020B0604020202020204" pitchFamily="34" charset="0"/>
            </a:endParaRPr>
          </a:p>
          <a:p>
            <a:pPr marL="457200" lvl="0" indent="-457200" algn="l" defTabSz="914400" hangingPunct="1">
              <a:lnSpc>
                <a:spcPts val="4300"/>
              </a:lnSpc>
              <a:buClr>
                <a:srgbClr val="4B6EAF"/>
              </a:buClr>
              <a:buSzPct val="100000"/>
              <a:buFont typeface="System Font Regular"/>
              <a:buChar char="▸"/>
              <a:defRPr sz="1800" b="0" i="0" u="none" strike="noStrike" kern="0" cap="none" spc="0" baseline="0">
                <a:solidFill>
                  <a:srgbClr val="000000"/>
                </a:solidFill>
                <a:uFillTx/>
              </a:defRPr>
            </a:pPr>
            <a:endParaRPr lang="el-GR" sz="3000" kern="1200" dirty="0">
              <a:solidFill>
                <a:schemeClr val="tx1"/>
              </a:solidFill>
              <a:latin typeface="Arial" panose="020B0604020202020204" pitchFamily="34" charset="0"/>
              <a:cs typeface="Arial" panose="020B0604020202020204" pitchFamily="34" charset="0"/>
            </a:endParaRPr>
          </a:p>
          <a:p>
            <a:pPr lvl="0" algn="l" defTabSz="914400" hangingPunct="1">
              <a:lnSpc>
                <a:spcPts val="4300"/>
              </a:lnSpc>
              <a:buClr>
                <a:srgbClr val="4B6EAF"/>
              </a:buClr>
              <a:buSzPct val="100000"/>
              <a:defRPr sz="1800" b="0" i="0" u="none" strike="noStrike" kern="0" cap="none" spc="0" baseline="0">
                <a:solidFill>
                  <a:srgbClr val="000000"/>
                </a:solidFill>
                <a:uFillTx/>
              </a:defRPr>
            </a:pPr>
            <a:endParaRPr lang="el-GR" sz="3000" kern="1200" dirty="0">
              <a:solidFill>
                <a:schemeClr val="tx1"/>
              </a:solidFill>
              <a:latin typeface="Arial" panose="020B0604020202020204" pitchFamily="34" charset="0"/>
              <a:cs typeface="Arial" panose="020B0604020202020204" pitchFamily="34" charset="0"/>
            </a:endParaRPr>
          </a:p>
          <a:p>
            <a:pPr marL="457200" indent="-457200" algn="l" defTabSz="1130300">
              <a:lnSpc>
                <a:spcPts val="4300"/>
              </a:lnSpc>
              <a:buClr>
                <a:srgbClr val="4B6EAF"/>
              </a:buClr>
              <a:buFont typeface="System Font Regular"/>
              <a:buChar char="▸"/>
              <a:defRPr sz="3200">
                <a:solidFill>
                  <a:srgbClr val="66B3E2"/>
                </a:solidFill>
                <a:latin typeface="Graphik"/>
                <a:ea typeface="Graphik"/>
                <a:cs typeface="Graphik"/>
                <a:sym typeface="Graphik"/>
              </a:defRPr>
            </a:pPr>
            <a:endParaRPr lang="el-GR" sz="3000" kern="1200" dirty="0">
              <a:solidFill>
                <a:schemeClr val="tx1"/>
              </a:solidFill>
              <a:latin typeface="Arial" panose="020B0604020202020204" pitchFamily="34" charset="0"/>
              <a:cs typeface="Arial" panose="020B0604020202020204" pitchFamily="34" charset="0"/>
            </a:endParaRPr>
          </a:p>
          <a:p>
            <a:pPr defTabSz="1130300">
              <a:lnSpc>
                <a:spcPts val="4300"/>
              </a:lnSpc>
              <a:defRPr sz="3200">
                <a:solidFill>
                  <a:srgbClr val="66B3E2"/>
                </a:solidFill>
                <a:latin typeface="Graphik"/>
                <a:ea typeface="Graphik"/>
                <a:cs typeface="Graphik"/>
                <a:sym typeface="Graphik"/>
              </a:defRPr>
            </a:pPr>
            <a:endParaRPr lang="el-GR" sz="3000" dirty="0">
              <a:solidFill>
                <a:schemeClr val="tx1"/>
              </a:solidFill>
            </a:endParaRPr>
          </a:p>
          <a:p>
            <a:pPr marL="457200" indent="-457200">
              <a:buFont typeface="Wingdings" panose="05000000000000000000" pitchFamily="2" charset="2"/>
              <a:buChar char="v"/>
            </a:pPr>
            <a:endParaRPr lang="el-GR" sz="3000" dirty="0">
              <a:solidFill>
                <a:schemeClr val="tx1"/>
              </a:solidFill>
              <a:latin typeface="Arial"/>
              <a:cs typeface="Arial"/>
            </a:endParaRPr>
          </a:p>
          <a:p>
            <a:pPr marL="457200" indent="-457200">
              <a:buFont typeface="Wingdings" panose="05000000000000000000" pitchFamily="2" charset="2"/>
              <a:buChar char="v"/>
            </a:pPr>
            <a:endParaRPr lang="el-GR" sz="3000" dirty="0">
              <a:solidFill>
                <a:schemeClr val="tx1"/>
              </a:solidFill>
              <a:latin typeface="Arial"/>
              <a:cs typeface="Arial"/>
            </a:endParaRPr>
          </a:p>
          <a:p>
            <a:endParaRPr lang="el-GR" sz="3000" dirty="0">
              <a:solidFill>
                <a:schemeClr val="tx1"/>
              </a:solidFill>
              <a:latin typeface="Arial"/>
              <a:cs typeface="Arial"/>
            </a:endParaRPr>
          </a:p>
          <a:p>
            <a:pPr marL="457200" indent="-457200" algn="l" defTabSz="1828800" hangingPunct="1">
              <a:lnSpc>
                <a:spcPct val="100000"/>
              </a:lnSpc>
              <a:buClr>
                <a:srgbClr val="FFE46D"/>
              </a:buClr>
              <a:buSzPct val="100000"/>
              <a:buFont typeface="Wingdings" pitchFamily="2" charset="2"/>
              <a:buChar char="§"/>
              <a:defRPr sz="1800" b="0" i="0" u="none" strike="noStrike" kern="0" cap="none" spc="0" baseline="0">
                <a:solidFill>
                  <a:srgbClr val="000000"/>
                </a:solidFill>
                <a:uFillTx/>
              </a:defRPr>
            </a:pPr>
            <a:r>
              <a:rPr kumimoji="0" lang="el-GR" sz="3000" i="0" u="none" strike="noStrike" cap="none" spc="0" normalizeH="0" baseline="0" dirty="0">
                <a:ln>
                  <a:noFill/>
                </a:ln>
                <a:solidFill>
                  <a:schemeClr val="tx1"/>
                </a:solidFill>
                <a:effectLst/>
                <a:uFillTx/>
                <a:latin typeface="Canela Text Regular"/>
                <a:ea typeface="Canela Text Regular"/>
                <a:cs typeface="Canela Text Regular"/>
                <a:sym typeface="Canela Text Regular"/>
              </a:rPr>
              <a:t>0</a:t>
            </a:r>
            <a:endParaRPr kumimoji="0" lang="x-none" sz="3000" i="0" u="none" strike="noStrike" cap="none" spc="0" normalizeH="0" baseline="0" dirty="0">
              <a:ln>
                <a:noFill/>
              </a:ln>
              <a:solidFill>
                <a:schemeClr val="tx1"/>
              </a:solidFill>
              <a:effectLst/>
              <a:uFillTx/>
              <a:latin typeface="Canela Text Regular"/>
              <a:ea typeface="Canela Text Regular"/>
              <a:cs typeface="Canela Text Regular"/>
              <a:sym typeface="Canela Text Regular"/>
            </a:endParaRPr>
          </a:p>
        </p:txBody>
      </p:sp>
      <p:pic>
        <p:nvPicPr>
          <p:cNvPr id="12" name="Picture 11">
            <a:extLst>
              <a:ext uri="{FF2B5EF4-FFF2-40B4-BE49-F238E27FC236}">
                <a16:creationId xmlns:a16="http://schemas.microsoft.com/office/drawing/2014/main" id="{EE9DACA1-E9F5-47B6-8724-01DE06D4B4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3295" y="12471416"/>
            <a:ext cx="4043414" cy="884818"/>
          </a:xfrm>
          <a:prstGeom prst="rect">
            <a:avLst/>
          </a:prstGeom>
        </p:spPr>
      </p:pic>
      <p:pic>
        <p:nvPicPr>
          <p:cNvPr id="10" name="Picture 9">
            <a:extLst>
              <a:ext uri="{FF2B5EF4-FFF2-40B4-BE49-F238E27FC236}">
                <a16:creationId xmlns:a16="http://schemas.microsoft.com/office/drawing/2014/main" id="{D9FFDA04-1614-4968-9F09-9C5A9F17D1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91854" y="769023"/>
            <a:ext cx="9744009" cy="7049239"/>
          </a:xfrm>
          <a:prstGeom prst="rect">
            <a:avLst/>
          </a:prstGeom>
          <a:solidFill>
            <a:schemeClr val="accent2">
              <a:lumMod val="75000"/>
            </a:schemeClr>
          </a:solidFill>
        </p:spPr>
      </p:pic>
    </p:spTree>
    <p:extLst>
      <p:ext uri="{BB962C8B-B14F-4D97-AF65-F5344CB8AC3E}">
        <p14:creationId xmlns:p14="http://schemas.microsoft.com/office/powerpoint/2010/main" val="78850533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
          <p:cNvSpPr/>
          <p:nvPr/>
        </p:nvSpPr>
        <p:spPr>
          <a:xfrm>
            <a:off x="12258812" y="5517863"/>
            <a:ext cx="1270001" cy="1270003"/>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a:defRPr sz="4400" b="1">
                <a:solidFill>
                  <a:srgbClr val="FFFFFF"/>
                </a:solidFill>
                <a:latin typeface="Gotham Greek Book"/>
                <a:ea typeface="Gotham Greek Book"/>
                <a:cs typeface="Gotham Greek Book"/>
                <a:sym typeface="Gotham Greek Book"/>
              </a:defRPr>
            </a:lvl1pPr>
          </a:lstStyle>
          <a:p>
            <a:r>
              <a:t>%</a:t>
            </a:r>
          </a:p>
        </p:txBody>
      </p:sp>
      <p:sp>
        <p:nvSpPr>
          <p:cNvPr id="226" name="Lorem ipsum dolor sit amet, consectetuer adipiscing elit, sed diam nonummy nibh euismod tincidunt ut laoreet dolore magna aliquam erat volutpat. Ut wisi enim ad minim veniam, quis nostrud exerci tation ullamcorper suscipit lobortis nisl ut aliquip ex ea "/>
          <p:cNvSpPr txBox="1"/>
          <p:nvPr/>
        </p:nvSpPr>
        <p:spPr>
          <a:xfrm>
            <a:off x="1361420" y="1860920"/>
            <a:ext cx="22581435" cy="522553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110000"/>
              </a:lnSpc>
              <a:defRPr sz="2700">
                <a:latin typeface="Gotham Greek Book"/>
                <a:ea typeface="Gotham Greek Book"/>
                <a:cs typeface="Gotham Greek Book"/>
                <a:sym typeface="Gotham Greek Book"/>
              </a:defRPr>
            </a:lvl1pPr>
          </a:lstStyle>
          <a:p>
            <a:pPr>
              <a:lnSpc>
                <a:spcPts val="5000"/>
              </a:lnSpc>
            </a:pPr>
            <a:r>
              <a:rPr lang="el-GR" sz="4000" b="1" dirty="0">
                <a:latin typeface="Arial"/>
                <a:cs typeface="Arial"/>
              </a:rPr>
              <a:t>Επανασχεδιάζουμε &amp; εκσυγχρονίζουμε τα σχέδια λαμβάνοντας υπόψη:</a:t>
            </a:r>
          </a:p>
          <a:p>
            <a:pPr marL="457200" indent="-457200">
              <a:lnSpc>
                <a:spcPts val="5000"/>
              </a:lnSpc>
              <a:buFont typeface="Wingdings" panose="05000000000000000000" pitchFamily="2" charset="2"/>
              <a:buChar char="v"/>
            </a:pPr>
            <a:r>
              <a:rPr lang="el-GR" sz="3000" dirty="0">
                <a:latin typeface="Arial"/>
                <a:cs typeface="Arial"/>
              </a:rPr>
              <a:t>Τη δύσκολη οικονομική συγκυρία που προκλήθηκε από την πανδημία. </a:t>
            </a:r>
          </a:p>
          <a:p>
            <a:pPr marL="457200" indent="-457200">
              <a:lnSpc>
                <a:spcPts val="5000"/>
              </a:lnSpc>
              <a:buFont typeface="Wingdings" panose="05000000000000000000" pitchFamily="2" charset="2"/>
              <a:buChar char="v"/>
            </a:pPr>
            <a:r>
              <a:rPr lang="el-GR" sz="3000" dirty="0">
                <a:latin typeface="Arial"/>
                <a:cs typeface="Arial"/>
              </a:rPr>
              <a:t>Σημεία βελτίωσης που εντοπίσαμε από τις προηγούμενες προκηρύξεις. </a:t>
            </a:r>
          </a:p>
          <a:p>
            <a:pPr marL="457200" indent="-457200">
              <a:buFont typeface="Wingdings" panose="05000000000000000000" pitchFamily="2" charset="2"/>
              <a:buChar char="v"/>
            </a:pPr>
            <a:endParaRPr lang="el-GR" dirty="0">
              <a:latin typeface="Arial"/>
              <a:cs typeface="Arial"/>
            </a:endParaRPr>
          </a:p>
          <a:p>
            <a:pPr marL="457200" indent="-457200">
              <a:buFont typeface="Wingdings" panose="05000000000000000000" pitchFamily="2" charset="2"/>
              <a:buChar char="v"/>
            </a:pPr>
            <a:endParaRPr lang="el-GR" dirty="0">
              <a:latin typeface="Arial"/>
              <a:cs typeface="Arial"/>
            </a:endParaRPr>
          </a:p>
          <a:p>
            <a:pPr marL="457200" indent="-457200">
              <a:buFont typeface="Wingdings" panose="05000000000000000000" pitchFamily="2" charset="2"/>
              <a:buChar char="v"/>
            </a:pPr>
            <a:endParaRPr lang="el-GR" dirty="0">
              <a:latin typeface="Arial"/>
              <a:cs typeface="Arial"/>
            </a:endParaRPr>
          </a:p>
          <a:p>
            <a:pPr marL="457200" indent="-457200">
              <a:buFont typeface="Wingdings" panose="05000000000000000000" pitchFamily="2" charset="2"/>
              <a:buChar char="v"/>
            </a:pPr>
            <a:endParaRPr lang="el-GR" dirty="0">
              <a:latin typeface="Arial"/>
              <a:cs typeface="Arial"/>
            </a:endParaRPr>
          </a:p>
          <a:p>
            <a:pPr marL="457200" indent="-457200">
              <a:buFont typeface="Wingdings" panose="05000000000000000000" pitchFamily="2" charset="2"/>
              <a:buChar char="v"/>
            </a:pPr>
            <a:endParaRPr lang="el-GR" dirty="0">
              <a:latin typeface="Arial"/>
              <a:cs typeface="Arial"/>
            </a:endParaRPr>
          </a:p>
          <a:p>
            <a:pPr marL="457200" indent="-457200">
              <a:buFont typeface="Wingdings" panose="05000000000000000000" pitchFamily="2" charset="2"/>
              <a:buChar char="v"/>
            </a:pPr>
            <a:endParaRPr lang="el-GR" dirty="0">
              <a:latin typeface="Arial"/>
              <a:cs typeface="Arial"/>
            </a:endParaRPr>
          </a:p>
          <a:p>
            <a:pPr marL="457200" indent="-457200">
              <a:buFont typeface="Wingdings" panose="05000000000000000000" pitchFamily="2" charset="2"/>
              <a:buChar char="v"/>
            </a:pPr>
            <a:endParaRPr dirty="0">
              <a:latin typeface="Arial"/>
              <a:cs typeface="Arial"/>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1131" y="12643556"/>
            <a:ext cx="4105560" cy="743760"/>
          </a:xfrm>
          <a:prstGeom prst="rect">
            <a:avLst/>
          </a:prstGeom>
        </p:spPr>
      </p:pic>
      <p:sp>
        <p:nvSpPr>
          <p:cNvPr id="28" name="Rectangle 27"/>
          <p:cNvSpPr/>
          <p:nvPr/>
        </p:nvSpPr>
        <p:spPr>
          <a:xfrm>
            <a:off x="6095999" y="13189980"/>
            <a:ext cx="18288001" cy="72000"/>
          </a:xfrm>
          <a:prstGeom prst="rect">
            <a:avLst/>
          </a:prstGeom>
          <a:solidFill>
            <a:srgbClr val="75D7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75D7FF"/>
              </a:solidFill>
              <a:effectLst/>
              <a:uFillTx/>
              <a:latin typeface="Graphik"/>
              <a:ea typeface="Graphik"/>
              <a:cs typeface="Graphik"/>
              <a:sym typeface="Graphik"/>
            </a:endParaRPr>
          </a:p>
        </p:txBody>
      </p:sp>
      <p:sp>
        <p:nvSpPr>
          <p:cNvPr id="24" name="Triangle">
            <a:extLst>
              <a:ext uri="{FF2B5EF4-FFF2-40B4-BE49-F238E27FC236}">
                <a16:creationId xmlns:a16="http://schemas.microsoft.com/office/drawing/2014/main" id="{477D50E8-710F-467C-AFC3-03CB1759742D}"/>
              </a:ext>
            </a:extLst>
          </p:cNvPr>
          <p:cNvSpPr/>
          <p:nvPr/>
        </p:nvSpPr>
        <p:spPr>
          <a:xfrm rot="18900000" flipH="1">
            <a:off x="7737191" y="9036901"/>
            <a:ext cx="237283" cy="238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50800" tIns="50800" rIns="50800" bIns="50800" anchor="ctr"/>
          <a:lstStyle/>
          <a:p>
            <a:pPr marL="0" marR="0" lvl="0" indent="0" algn="ctr" defTabSz="1130300" rtl="0" eaLnBrk="1" fontAlgn="auto" latinLnBrk="0" hangingPunct="0">
              <a:lnSpc>
                <a:spcPct val="100000"/>
              </a:lnSpc>
              <a:spcBef>
                <a:spcPts val="0"/>
              </a:spcBef>
              <a:spcAft>
                <a:spcPts val="0"/>
              </a:spcAft>
              <a:buClrTx/>
              <a:buSzTx/>
              <a:buFontTx/>
              <a:buNone/>
              <a:tabLst/>
              <a:defRPr sz="3200">
                <a:solidFill>
                  <a:srgbClr val="FFFFFF"/>
                </a:solidFill>
                <a:latin typeface="Graphik"/>
                <a:ea typeface="Graphik"/>
                <a:cs typeface="Graphik"/>
                <a:sym typeface="Graphik"/>
              </a:defRPr>
            </a:pPr>
            <a:endParaRPr kumimoji="0" sz="3200" b="0" i="0" u="none" strike="noStrike" kern="0" cap="none" spc="0" normalizeH="0" baseline="0" noProof="0">
              <a:ln>
                <a:noFill/>
              </a:ln>
              <a:solidFill>
                <a:srgbClr val="FFFFFF"/>
              </a:solidFill>
              <a:effectLst/>
              <a:uLnTx/>
              <a:uFillTx/>
              <a:latin typeface="Graphik"/>
              <a:sym typeface="Graphik"/>
            </a:endParaRPr>
          </a:p>
        </p:txBody>
      </p:sp>
      <p:grpSp>
        <p:nvGrpSpPr>
          <p:cNvPr id="29" name="Group 28">
            <a:extLst>
              <a:ext uri="{FF2B5EF4-FFF2-40B4-BE49-F238E27FC236}">
                <a16:creationId xmlns:a16="http://schemas.microsoft.com/office/drawing/2014/main" id="{199FF515-2771-4B3D-AD2A-7F6256327F1A}"/>
              </a:ext>
            </a:extLst>
          </p:cNvPr>
          <p:cNvGrpSpPr/>
          <p:nvPr/>
        </p:nvGrpSpPr>
        <p:grpSpPr>
          <a:xfrm>
            <a:off x="1361420" y="3910497"/>
            <a:ext cx="22323277" cy="1787194"/>
            <a:chOff x="1153602" y="3707214"/>
            <a:chExt cx="21839477" cy="3282917"/>
          </a:xfrm>
        </p:grpSpPr>
        <p:sp>
          <p:nvSpPr>
            <p:cNvPr id="30" name="Rectangle">
              <a:extLst>
                <a:ext uri="{FF2B5EF4-FFF2-40B4-BE49-F238E27FC236}">
                  <a16:creationId xmlns:a16="http://schemas.microsoft.com/office/drawing/2014/main" id="{F6CAAF58-0891-4BE2-AE09-2B1255ADB248}"/>
                </a:ext>
              </a:extLst>
            </p:cNvPr>
            <p:cNvSpPr/>
            <p:nvPr/>
          </p:nvSpPr>
          <p:spPr>
            <a:xfrm>
              <a:off x="1153602" y="4285169"/>
              <a:ext cx="21839477" cy="2704962"/>
            </a:xfrm>
            <a:prstGeom prst="rect">
              <a:avLst/>
            </a:prstGeom>
            <a:solidFill>
              <a:srgbClr val="4B6EAF"/>
            </a:solidFill>
            <a:ln w="12700">
              <a:miter lim="400000"/>
            </a:ln>
          </p:spPr>
          <p:txBody>
            <a:bodyPr lIns="50800" tIns="50800" rIns="50800" bIns="50800" anchor="ctr"/>
            <a:lstStyle/>
            <a:p>
              <a:pPr marL="685800" indent="-685800" algn="l" defTabSz="1828800" hangingPunct="1">
                <a:lnSpc>
                  <a:spcPct val="100000"/>
                </a:lnSpc>
                <a:buClr>
                  <a:srgbClr val="FFE46D"/>
                </a:buClr>
                <a:buSzPct val="100000"/>
                <a:buFont typeface=".Lucida Grande UI Regular"/>
                <a:buChar char="◇"/>
                <a:defRPr sz="1800" b="0" i="0" u="none" strike="noStrike" kern="0" cap="none" spc="0" baseline="0">
                  <a:solidFill>
                    <a:srgbClr val="000000"/>
                  </a:solidFill>
                  <a:uFillTx/>
                </a:defRPr>
              </a:pPr>
              <a:endParaRPr lang="el-GR" sz="3000" kern="1200" dirty="0">
                <a:solidFill>
                  <a:schemeClr val="bg1"/>
                </a:solidFill>
                <a:latin typeface="Arial" panose="020B0604020202020204" pitchFamily="34" charset="0"/>
                <a:cs typeface="Arial" panose="020B0604020202020204" pitchFamily="34" charset="0"/>
              </a:endParaRPr>
            </a:p>
          </p:txBody>
        </p:sp>
        <p:sp>
          <p:nvSpPr>
            <p:cNvPr id="31" name="Triangle">
              <a:extLst>
                <a:ext uri="{FF2B5EF4-FFF2-40B4-BE49-F238E27FC236}">
                  <a16:creationId xmlns:a16="http://schemas.microsoft.com/office/drawing/2014/main" id="{9039612B-D421-4636-B841-69C559B15880}"/>
                </a:ext>
              </a:extLst>
            </p:cNvPr>
            <p:cNvSpPr/>
            <p:nvPr/>
          </p:nvSpPr>
          <p:spPr>
            <a:xfrm rot="18900000">
              <a:off x="22179775" y="3707214"/>
              <a:ext cx="734074" cy="5497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50800" tIns="50800" rIns="50800" bIns="50800" anchor="ctr"/>
            <a:lstStyle/>
            <a:p>
              <a:pPr marL="0" marR="0" lvl="0" indent="0" algn="ctr" defTabSz="1130300" rtl="0" eaLnBrk="1" fontAlgn="auto" latinLnBrk="0" hangingPunct="0">
                <a:lnSpc>
                  <a:spcPct val="100000"/>
                </a:lnSpc>
                <a:spcBef>
                  <a:spcPts val="0"/>
                </a:spcBef>
                <a:spcAft>
                  <a:spcPts val="0"/>
                </a:spcAft>
                <a:buClrTx/>
                <a:buSzTx/>
                <a:buFontTx/>
                <a:buNone/>
                <a:tabLst/>
                <a:defRPr sz="3200">
                  <a:solidFill>
                    <a:srgbClr val="FFFFFF"/>
                  </a:solidFill>
                  <a:latin typeface="Graphik"/>
                  <a:ea typeface="Graphik"/>
                  <a:cs typeface="Graphik"/>
                  <a:sym typeface="Graphik"/>
                </a:defRPr>
              </a:pPr>
              <a:endParaRPr kumimoji="0" sz="3200" b="0" i="0" u="none" strike="noStrike" kern="0" cap="none" spc="0" normalizeH="0" baseline="0" noProof="0" dirty="0">
                <a:ln>
                  <a:noFill/>
                </a:ln>
                <a:solidFill>
                  <a:srgbClr val="FFFFFF"/>
                </a:solidFill>
                <a:effectLst/>
                <a:uLnTx/>
                <a:uFillTx/>
                <a:latin typeface="Graphik"/>
                <a:sym typeface="Graphik"/>
              </a:endParaRPr>
            </a:p>
          </p:txBody>
        </p:sp>
      </p:grpSp>
      <p:sp>
        <p:nvSpPr>
          <p:cNvPr id="32" name="Rectangle">
            <a:extLst>
              <a:ext uri="{FF2B5EF4-FFF2-40B4-BE49-F238E27FC236}">
                <a16:creationId xmlns:a16="http://schemas.microsoft.com/office/drawing/2014/main" id="{504E1225-C8F1-43D0-A443-1551689AC23B}"/>
              </a:ext>
            </a:extLst>
          </p:cNvPr>
          <p:cNvSpPr/>
          <p:nvPr/>
        </p:nvSpPr>
        <p:spPr>
          <a:xfrm>
            <a:off x="1361420" y="5974582"/>
            <a:ext cx="22301263" cy="1254323"/>
          </a:xfrm>
          <a:prstGeom prst="rect">
            <a:avLst/>
          </a:prstGeom>
          <a:solidFill>
            <a:schemeClr val="accent1">
              <a:lumMod val="60000"/>
              <a:lumOff val="40000"/>
            </a:schemeClr>
          </a:solidFill>
          <a:ln w="12700">
            <a:miter lim="400000"/>
          </a:ln>
        </p:spPr>
        <p:txBody>
          <a:bodyPr lIns="50800" tIns="50800" rIns="50800" bIns="50800" anchor="ctr"/>
          <a:lstStyle/>
          <a:p>
            <a:pPr algn="l" defTabSz="1828800" hangingPunct="1">
              <a:lnSpc>
                <a:spcPct val="100000"/>
              </a:lnSpc>
              <a:buClr>
                <a:srgbClr val="FFE46D"/>
              </a:buClr>
              <a:buSzPct val="100000"/>
              <a:defRPr sz="1800" b="0" i="0" u="none" strike="noStrike" kern="0" cap="none" spc="0" baseline="0">
                <a:solidFill>
                  <a:srgbClr val="000000"/>
                </a:solidFill>
                <a:uFillTx/>
              </a:defRPr>
            </a:pPr>
            <a:endParaRPr lang="el-GR" sz="3000" kern="1200" dirty="0">
              <a:solidFill>
                <a:schemeClr val="bg1"/>
              </a:solidFill>
              <a:latin typeface="Arial" panose="020B0604020202020204" pitchFamily="34" charset="0"/>
              <a:cs typeface="Arial" panose="020B0604020202020204" pitchFamily="34" charset="0"/>
            </a:endParaRPr>
          </a:p>
        </p:txBody>
      </p:sp>
      <p:sp>
        <p:nvSpPr>
          <p:cNvPr id="34" name="Rectangle">
            <a:extLst>
              <a:ext uri="{FF2B5EF4-FFF2-40B4-BE49-F238E27FC236}">
                <a16:creationId xmlns:a16="http://schemas.microsoft.com/office/drawing/2014/main" id="{1D0E5983-A4CA-4761-A553-B41E0F5741C0}"/>
              </a:ext>
            </a:extLst>
          </p:cNvPr>
          <p:cNvSpPr/>
          <p:nvPr/>
        </p:nvSpPr>
        <p:spPr>
          <a:xfrm>
            <a:off x="1379005" y="7562034"/>
            <a:ext cx="22385625" cy="1392904"/>
          </a:xfrm>
          <a:prstGeom prst="rect">
            <a:avLst/>
          </a:prstGeom>
          <a:solidFill>
            <a:srgbClr val="78C0E8">
              <a:alpha val="78078"/>
            </a:srgbClr>
          </a:solidFill>
          <a:ln w="12700">
            <a:miter lim="400000"/>
          </a:ln>
        </p:spPr>
        <p:txBody>
          <a:bodyPr lIns="50800" tIns="50800" rIns="50800" bIns="50800" anchor="ctr"/>
          <a:lstStyle/>
          <a:p>
            <a:pPr marL="685800" indent="-685800" algn="l" defTabSz="1828800" hangingPunct="1">
              <a:lnSpc>
                <a:spcPct val="100000"/>
              </a:lnSpc>
              <a:buClr>
                <a:srgbClr val="FFE46D"/>
              </a:buClr>
              <a:buSzPct val="100000"/>
              <a:buFont typeface=".Lucida Grande UI Regular"/>
              <a:buChar char="◇"/>
              <a:defRPr sz="1800" b="0" i="0" u="none" strike="noStrike" kern="0" cap="none" spc="0" baseline="0">
                <a:solidFill>
                  <a:srgbClr val="000000"/>
                </a:solidFill>
                <a:uFillTx/>
              </a:defRPr>
            </a:pPr>
            <a:endParaRPr lang="el-GR" sz="3000" kern="1200" dirty="0">
              <a:solidFill>
                <a:schemeClr val="bg1"/>
              </a:solidFill>
              <a:latin typeface="Arial" panose="020B0604020202020204" pitchFamily="34" charset="0"/>
              <a:cs typeface="Arial" panose="020B0604020202020204" pitchFamily="34" charset="0"/>
            </a:endParaRPr>
          </a:p>
        </p:txBody>
      </p:sp>
      <p:sp>
        <p:nvSpPr>
          <p:cNvPr id="36" name="Triangle">
            <a:extLst>
              <a:ext uri="{FF2B5EF4-FFF2-40B4-BE49-F238E27FC236}">
                <a16:creationId xmlns:a16="http://schemas.microsoft.com/office/drawing/2014/main" id="{850DF8C6-EFC1-4825-9AF6-D087ADB69237}"/>
              </a:ext>
            </a:extLst>
          </p:cNvPr>
          <p:cNvSpPr/>
          <p:nvPr/>
        </p:nvSpPr>
        <p:spPr>
          <a:xfrm rot="18900000">
            <a:off x="22908308" y="7103161"/>
            <a:ext cx="752431" cy="5497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50800" tIns="50800" rIns="50800" bIns="50800" anchor="ctr"/>
          <a:lstStyle/>
          <a:p>
            <a:pPr marL="0" marR="0" lvl="0" indent="0" algn="ctr" defTabSz="1130300" rtl="0" eaLnBrk="1" fontAlgn="auto" latinLnBrk="0" hangingPunct="0">
              <a:lnSpc>
                <a:spcPct val="100000"/>
              </a:lnSpc>
              <a:spcBef>
                <a:spcPts val="0"/>
              </a:spcBef>
              <a:spcAft>
                <a:spcPts val="0"/>
              </a:spcAft>
              <a:buClrTx/>
              <a:buSzTx/>
              <a:buFontTx/>
              <a:buNone/>
              <a:tabLst/>
              <a:defRPr sz="3200">
                <a:solidFill>
                  <a:srgbClr val="FFFFFF"/>
                </a:solidFill>
                <a:latin typeface="Graphik"/>
                <a:ea typeface="Graphik"/>
                <a:cs typeface="Graphik"/>
                <a:sym typeface="Graphik"/>
              </a:defRPr>
            </a:pPr>
            <a:endParaRPr kumimoji="0" sz="3200" b="0" i="0" u="none" strike="noStrike" kern="0" cap="none" spc="0" normalizeH="0" baseline="0" noProof="0">
              <a:ln>
                <a:noFill/>
              </a:ln>
              <a:solidFill>
                <a:srgbClr val="FFFFFF"/>
              </a:solidFill>
              <a:effectLst/>
              <a:uLnTx/>
              <a:uFillTx/>
              <a:latin typeface="Graphik"/>
              <a:sym typeface="Graphik"/>
            </a:endParaRPr>
          </a:p>
        </p:txBody>
      </p:sp>
      <p:sp>
        <p:nvSpPr>
          <p:cNvPr id="37" name="Triangle">
            <a:extLst>
              <a:ext uri="{FF2B5EF4-FFF2-40B4-BE49-F238E27FC236}">
                <a16:creationId xmlns:a16="http://schemas.microsoft.com/office/drawing/2014/main" id="{C6F5ADD9-F44D-4C20-B923-5F0442BA25CF}"/>
              </a:ext>
            </a:extLst>
          </p:cNvPr>
          <p:cNvSpPr/>
          <p:nvPr/>
        </p:nvSpPr>
        <p:spPr>
          <a:xfrm rot="18900000">
            <a:off x="22930703" y="5700056"/>
            <a:ext cx="634894" cy="3925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50800" tIns="50800" rIns="50800" bIns="50800" anchor="ctr"/>
          <a:lstStyle/>
          <a:p>
            <a:pPr marL="0" marR="0" lvl="0" indent="0" algn="ctr" defTabSz="1130300" rtl="0" eaLnBrk="1" fontAlgn="auto" latinLnBrk="0" hangingPunct="0">
              <a:lnSpc>
                <a:spcPct val="100000"/>
              </a:lnSpc>
              <a:spcBef>
                <a:spcPts val="0"/>
              </a:spcBef>
              <a:spcAft>
                <a:spcPts val="0"/>
              </a:spcAft>
              <a:buClrTx/>
              <a:buSzTx/>
              <a:buFontTx/>
              <a:buNone/>
              <a:tabLst/>
              <a:defRPr sz="3200">
                <a:solidFill>
                  <a:srgbClr val="FFFFFF"/>
                </a:solidFill>
                <a:latin typeface="Graphik"/>
                <a:ea typeface="Graphik"/>
                <a:cs typeface="Graphik"/>
                <a:sym typeface="Graphik"/>
              </a:defRPr>
            </a:pPr>
            <a:endParaRPr kumimoji="0" sz="3200" b="0" i="0" u="none" strike="noStrike" kern="0" cap="none" spc="0" normalizeH="0" baseline="0" noProof="0">
              <a:ln>
                <a:noFill/>
              </a:ln>
              <a:solidFill>
                <a:srgbClr val="FFFFFF"/>
              </a:solidFill>
              <a:effectLst/>
              <a:uLnTx/>
              <a:uFillTx/>
              <a:latin typeface="Graphik"/>
              <a:sym typeface="Graphik"/>
            </a:endParaRPr>
          </a:p>
        </p:txBody>
      </p:sp>
      <p:sp>
        <p:nvSpPr>
          <p:cNvPr id="38" name="TextBox 37">
            <a:extLst>
              <a:ext uri="{FF2B5EF4-FFF2-40B4-BE49-F238E27FC236}">
                <a16:creationId xmlns:a16="http://schemas.microsoft.com/office/drawing/2014/main" id="{1835BD3E-77B5-4C79-99EE-AE73FA8EFDF0}"/>
              </a:ext>
            </a:extLst>
          </p:cNvPr>
          <p:cNvSpPr txBox="1"/>
          <p:nvPr/>
        </p:nvSpPr>
        <p:spPr>
          <a:xfrm>
            <a:off x="1699249" y="6036890"/>
            <a:ext cx="20926943" cy="11285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4000"/>
              </a:lnSpc>
            </a:pPr>
            <a:r>
              <a:rPr lang="el-GR" sz="3000" kern="1200" dirty="0">
                <a:solidFill>
                  <a:schemeClr val="bg1"/>
                </a:solidFill>
                <a:latin typeface="Arial" panose="020B0604020202020204" pitchFamily="34" charset="0"/>
                <a:cs typeface="Arial" panose="020B0604020202020204" pitchFamily="34" charset="0"/>
              </a:rPr>
              <a:t>Επιπλέον </a:t>
            </a:r>
            <a:r>
              <a:rPr lang="el-GR" sz="3000" kern="1200" dirty="0" err="1">
                <a:solidFill>
                  <a:schemeClr val="bg1"/>
                </a:solidFill>
                <a:latin typeface="Arial" panose="020B0604020202020204" pitchFamily="34" charset="0"/>
                <a:cs typeface="Arial" panose="020B0604020202020204" pitchFamily="34" charset="0"/>
              </a:rPr>
              <a:t>μοριοδότηση</a:t>
            </a:r>
            <a:r>
              <a:rPr lang="el-GR" sz="3000" kern="1200" dirty="0">
                <a:solidFill>
                  <a:schemeClr val="bg1"/>
                </a:solidFill>
                <a:latin typeface="Arial" panose="020B0604020202020204" pitchFamily="34" charset="0"/>
                <a:cs typeface="Arial" panose="020B0604020202020204" pitchFamily="34" charset="0"/>
              </a:rPr>
              <a:t> σε </a:t>
            </a:r>
            <a:r>
              <a:rPr lang="el-GR" sz="3000" kern="1200" dirty="0" err="1">
                <a:solidFill>
                  <a:schemeClr val="bg1"/>
                </a:solidFill>
                <a:latin typeface="Arial" panose="020B0604020202020204" pitchFamily="34" charset="0"/>
                <a:cs typeface="Arial" panose="020B0604020202020204" pitchFamily="34" charset="0"/>
              </a:rPr>
              <a:t>αιτητές</a:t>
            </a:r>
            <a:r>
              <a:rPr lang="el-GR" sz="3000" kern="1200" dirty="0">
                <a:solidFill>
                  <a:schemeClr val="bg1"/>
                </a:solidFill>
                <a:latin typeface="Arial" panose="020B0604020202020204" pitchFamily="34" charset="0"/>
                <a:cs typeface="Arial" panose="020B0604020202020204" pitchFamily="34" charset="0"/>
              </a:rPr>
              <a:t> ορεινών/μειονεκτικών περιοχών: Συνάδει με στόχους της Εθνικής Στρατηγικής </a:t>
            </a:r>
            <a:br>
              <a:rPr lang="el-GR" sz="3000" kern="1200" dirty="0">
                <a:solidFill>
                  <a:schemeClr val="bg1"/>
                </a:solidFill>
                <a:latin typeface="Arial" panose="020B0604020202020204" pitchFamily="34" charset="0"/>
                <a:cs typeface="Arial" panose="020B0604020202020204" pitchFamily="34" charset="0"/>
              </a:rPr>
            </a:br>
            <a:r>
              <a:rPr lang="el-GR" sz="3000" kern="1200" dirty="0">
                <a:solidFill>
                  <a:schemeClr val="bg1"/>
                </a:solidFill>
                <a:latin typeface="Arial" panose="020B0604020202020204" pitchFamily="34" charset="0"/>
                <a:cs typeface="Arial" panose="020B0604020202020204" pitchFamily="34" charset="0"/>
              </a:rPr>
              <a:t>για Ανάπτυξη των Ορεινών Κοινοτήτων.</a:t>
            </a:r>
          </a:p>
        </p:txBody>
      </p:sp>
      <p:sp>
        <p:nvSpPr>
          <p:cNvPr id="39" name="TextBox 38">
            <a:extLst>
              <a:ext uri="{FF2B5EF4-FFF2-40B4-BE49-F238E27FC236}">
                <a16:creationId xmlns:a16="http://schemas.microsoft.com/office/drawing/2014/main" id="{B94FEA2E-4A33-4585-A9C4-8C70A9B62D96}"/>
              </a:ext>
            </a:extLst>
          </p:cNvPr>
          <p:cNvSpPr txBox="1"/>
          <p:nvPr/>
        </p:nvSpPr>
        <p:spPr>
          <a:xfrm>
            <a:off x="1707648" y="7660064"/>
            <a:ext cx="20453392" cy="14609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1828800" hangingPunct="1">
              <a:lnSpc>
                <a:spcPts val="4000"/>
              </a:lnSpc>
              <a:buClr>
                <a:srgbClr val="FFE46D"/>
              </a:buClr>
              <a:buSzPct val="100000"/>
              <a:defRPr sz="1800" b="0" i="0" u="none" strike="noStrike" kern="0" cap="none" spc="0" baseline="0">
                <a:solidFill>
                  <a:srgbClr val="000000"/>
                </a:solidFill>
                <a:uFillTx/>
              </a:defRPr>
            </a:pPr>
            <a:r>
              <a:rPr lang="el-GR" sz="3000" b="1" kern="1200" dirty="0">
                <a:solidFill>
                  <a:schemeClr val="bg1"/>
                </a:solidFill>
                <a:latin typeface="Arial" panose="020B0604020202020204" pitchFamily="34" charset="0"/>
                <a:cs typeface="Arial" panose="020B0604020202020204" pitchFamily="34" charset="0"/>
              </a:rPr>
              <a:t>Επιπλέον </a:t>
            </a:r>
            <a:r>
              <a:rPr lang="el-GR" sz="3000" b="1" kern="1200" dirty="0" err="1">
                <a:solidFill>
                  <a:schemeClr val="bg1"/>
                </a:solidFill>
                <a:latin typeface="Arial" panose="020B0604020202020204" pitchFamily="34" charset="0"/>
                <a:cs typeface="Arial" panose="020B0604020202020204" pitchFamily="34" charset="0"/>
              </a:rPr>
              <a:t>μοριοδότηση</a:t>
            </a:r>
            <a:r>
              <a:rPr lang="el-GR" sz="3000" b="1" kern="1200" dirty="0">
                <a:solidFill>
                  <a:schemeClr val="bg1"/>
                </a:solidFill>
                <a:latin typeface="Arial" panose="020B0604020202020204" pitchFamily="34" charset="0"/>
                <a:cs typeface="Arial" panose="020B0604020202020204" pitchFamily="34" charset="0"/>
              </a:rPr>
              <a:t> σε τομείς δραστηριοτήτων Έξυπνης Εξειδίκευσης. Συνάδει με τους στόχους της Εθνικής Στρατηγικής για Έξυπνη Εξειδίκευση. </a:t>
            </a:r>
          </a:p>
          <a:p>
            <a:pPr marL="0" marR="0" indent="0" algn="ctr" defTabSz="2438400" rtl="0" fontAlgn="auto" latinLnBrk="0" hangingPunct="0">
              <a:lnSpc>
                <a:spcPct val="90000"/>
              </a:lnSpc>
              <a:spcBef>
                <a:spcPts val="0"/>
              </a:spcBef>
              <a:spcAft>
                <a:spcPts val="0"/>
              </a:spcAft>
              <a:buClrTx/>
              <a:buSzTx/>
              <a:buFontTx/>
              <a:buNone/>
              <a:tabLst/>
            </a:pPr>
            <a:endParaRPr kumimoji="0" lang="x-none" sz="24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endParaRPr>
          </a:p>
        </p:txBody>
      </p:sp>
      <p:sp>
        <p:nvSpPr>
          <p:cNvPr id="40" name="TextBox 39">
            <a:extLst>
              <a:ext uri="{FF2B5EF4-FFF2-40B4-BE49-F238E27FC236}">
                <a16:creationId xmlns:a16="http://schemas.microsoft.com/office/drawing/2014/main" id="{E13FFBF5-C95A-4A6E-A8CB-B830AFC8E5E0}"/>
              </a:ext>
            </a:extLst>
          </p:cNvPr>
          <p:cNvSpPr txBox="1"/>
          <p:nvPr/>
        </p:nvSpPr>
        <p:spPr>
          <a:xfrm>
            <a:off x="1741039" y="4651175"/>
            <a:ext cx="21564037" cy="6155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1828800" hangingPunct="1">
              <a:lnSpc>
                <a:spcPts val="4000"/>
              </a:lnSpc>
              <a:buClr>
                <a:srgbClr val="FFE46D"/>
              </a:buClr>
              <a:buSzPct val="100000"/>
              <a:defRPr sz="1800" b="0" i="0" u="none" strike="noStrike" kern="0" cap="none" spc="0" baseline="0">
                <a:solidFill>
                  <a:srgbClr val="000000"/>
                </a:solidFill>
                <a:uFillTx/>
              </a:defRPr>
            </a:pPr>
            <a:r>
              <a:rPr lang="el-GR" sz="3200" b="1" spc="300" dirty="0">
                <a:solidFill>
                  <a:srgbClr val="78C0E8"/>
                </a:solidFill>
                <a:latin typeface="Arial" panose="020B0604020202020204" pitchFamily="34" charset="0"/>
                <a:cs typeface="Arial" panose="020B0604020202020204" pitchFamily="34" charset="0"/>
              </a:rPr>
              <a:t>Σημαντικές αυξήσεις στο ύψος του ποσού και ποσοστού επιδότησης για όλα τα Σχέδια.</a:t>
            </a:r>
            <a:endParaRPr kumimoji="0" lang="x-none" sz="24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endParaRPr>
          </a:p>
        </p:txBody>
      </p:sp>
      <p:grpSp>
        <p:nvGrpSpPr>
          <p:cNvPr id="42" name="Group 41">
            <a:extLst>
              <a:ext uri="{FF2B5EF4-FFF2-40B4-BE49-F238E27FC236}">
                <a16:creationId xmlns:a16="http://schemas.microsoft.com/office/drawing/2014/main" id="{2428734B-4071-41AB-BBB8-F4CB5F2CE2DA}"/>
              </a:ext>
            </a:extLst>
          </p:cNvPr>
          <p:cNvGrpSpPr/>
          <p:nvPr/>
        </p:nvGrpSpPr>
        <p:grpSpPr>
          <a:xfrm>
            <a:off x="1430426" y="8835003"/>
            <a:ext cx="22323277" cy="3375528"/>
            <a:chOff x="1153602" y="3885080"/>
            <a:chExt cx="21839477" cy="3105051"/>
          </a:xfrm>
        </p:grpSpPr>
        <p:sp>
          <p:nvSpPr>
            <p:cNvPr id="43" name="Rectangle">
              <a:extLst>
                <a:ext uri="{FF2B5EF4-FFF2-40B4-BE49-F238E27FC236}">
                  <a16:creationId xmlns:a16="http://schemas.microsoft.com/office/drawing/2014/main" id="{D3331663-4F85-4072-9A2F-E042A3A78618}"/>
                </a:ext>
              </a:extLst>
            </p:cNvPr>
            <p:cNvSpPr/>
            <p:nvPr/>
          </p:nvSpPr>
          <p:spPr>
            <a:xfrm>
              <a:off x="1153602" y="4285169"/>
              <a:ext cx="21839477" cy="2704962"/>
            </a:xfrm>
            <a:prstGeom prst="rect">
              <a:avLst/>
            </a:prstGeom>
            <a:solidFill>
              <a:srgbClr val="4B6EAF"/>
            </a:solidFill>
            <a:ln w="12700">
              <a:miter lim="400000"/>
            </a:ln>
          </p:spPr>
          <p:txBody>
            <a:bodyPr lIns="50800" tIns="50800" rIns="50800" bIns="50800" anchor="ctr"/>
            <a:lstStyle/>
            <a:p>
              <a:pPr marL="685800" indent="-685800" algn="l" defTabSz="1828800" hangingPunct="1">
                <a:lnSpc>
                  <a:spcPct val="100000"/>
                </a:lnSpc>
                <a:buClr>
                  <a:srgbClr val="FFE46D"/>
                </a:buClr>
                <a:buSzPct val="100000"/>
                <a:buFont typeface=".Lucida Grande UI Regular"/>
                <a:buChar char="◇"/>
                <a:defRPr sz="1800" b="0" i="0" u="none" strike="noStrike" kern="0" cap="none" spc="0" baseline="0">
                  <a:solidFill>
                    <a:srgbClr val="000000"/>
                  </a:solidFill>
                  <a:uFillTx/>
                </a:defRPr>
              </a:pPr>
              <a:endParaRPr lang="el-GR" sz="3000" kern="1200" dirty="0">
                <a:solidFill>
                  <a:schemeClr val="bg1"/>
                </a:solidFill>
                <a:latin typeface="Arial" panose="020B0604020202020204" pitchFamily="34" charset="0"/>
                <a:cs typeface="Arial" panose="020B0604020202020204" pitchFamily="34" charset="0"/>
              </a:endParaRPr>
            </a:p>
          </p:txBody>
        </p:sp>
        <p:sp>
          <p:nvSpPr>
            <p:cNvPr id="44" name="Triangle">
              <a:extLst>
                <a:ext uri="{FF2B5EF4-FFF2-40B4-BE49-F238E27FC236}">
                  <a16:creationId xmlns:a16="http://schemas.microsoft.com/office/drawing/2014/main" id="{E2882E6A-BD63-447C-A7C2-F39EF4CD8266}"/>
                </a:ext>
              </a:extLst>
            </p:cNvPr>
            <p:cNvSpPr/>
            <p:nvPr/>
          </p:nvSpPr>
          <p:spPr>
            <a:xfrm rot="18900000">
              <a:off x="22179775" y="3885080"/>
              <a:ext cx="734074" cy="5497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50800" tIns="50800" rIns="50800" bIns="50800" anchor="ctr"/>
            <a:lstStyle/>
            <a:p>
              <a:pPr marL="0" marR="0" lvl="0" indent="0" algn="ctr" defTabSz="1130300" rtl="0" eaLnBrk="1" fontAlgn="auto" latinLnBrk="0" hangingPunct="0">
                <a:lnSpc>
                  <a:spcPct val="100000"/>
                </a:lnSpc>
                <a:spcBef>
                  <a:spcPts val="0"/>
                </a:spcBef>
                <a:spcAft>
                  <a:spcPts val="0"/>
                </a:spcAft>
                <a:buClrTx/>
                <a:buSzTx/>
                <a:buFontTx/>
                <a:buNone/>
                <a:tabLst/>
                <a:defRPr sz="3200">
                  <a:solidFill>
                    <a:srgbClr val="FFFFFF"/>
                  </a:solidFill>
                  <a:latin typeface="Graphik"/>
                  <a:ea typeface="Graphik"/>
                  <a:cs typeface="Graphik"/>
                  <a:sym typeface="Graphik"/>
                </a:defRPr>
              </a:pPr>
              <a:endParaRPr kumimoji="0" sz="3200" b="0" i="0" u="none" strike="noStrike" kern="0" cap="none" spc="0" normalizeH="0" baseline="0" noProof="0" dirty="0">
                <a:ln>
                  <a:noFill/>
                </a:ln>
                <a:solidFill>
                  <a:srgbClr val="FFFFFF"/>
                </a:solidFill>
                <a:effectLst/>
                <a:uLnTx/>
                <a:uFillTx/>
                <a:latin typeface="Graphik"/>
                <a:sym typeface="Graphik"/>
              </a:endParaRPr>
            </a:p>
          </p:txBody>
        </p:sp>
      </p:grpSp>
      <p:sp>
        <p:nvSpPr>
          <p:cNvPr id="45" name="TextBox 44">
            <a:extLst>
              <a:ext uri="{FF2B5EF4-FFF2-40B4-BE49-F238E27FC236}">
                <a16:creationId xmlns:a16="http://schemas.microsoft.com/office/drawing/2014/main" id="{26BEB06D-6E9D-4E0A-ADD6-2A3D1CEA1D25}"/>
              </a:ext>
            </a:extLst>
          </p:cNvPr>
          <p:cNvSpPr txBox="1"/>
          <p:nvPr/>
        </p:nvSpPr>
        <p:spPr>
          <a:xfrm>
            <a:off x="1724984" y="9349613"/>
            <a:ext cx="21564037" cy="29997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1828800" hangingPunct="1">
              <a:lnSpc>
                <a:spcPts val="4000"/>
              </a:lnSpc>
              <a:buClr>
                <a:srgbClr val="FFE46D"/>
              </a:buClr>
              <a:buSzPct val="100000"/>
              <a:defRPr sz="1800" b="0" i="0" u="none" strike="noStrike" kern="0" cap="none" spc="0" baseline="0">
                <a:solidFill>
                  <a:srgbClr val="000000"/>
                </a:solidFill>
                <a:uFillTx/>
              </a:defRPr>
            </a:pPr>
            <a:r>
              <a:rPr lang="el-GR" sz="3200" b="1" spc="300" dirty="0">
                <a:solidFill>
                  <a:srgbClr val="78C0E8"/>
                </a:solidFill>
                <a:latin typeface="Arial" panose="020B0604020202020204" pitchFamily="34" charset="0"/>
                <a:cs typeface="Arial" panose="020B0604020202020204" pitchFamily="34" charset="0"/>
              </a:rPr>
              <a:t>Ηλεκτρονική υποβολή αιτήσεων – </a:t>
            </a:r>
            <a:r>
              <a:rPr lang="el-GR" sz="3200" b="1" spc="300" dirty="0" err="1">
                <a:solidFill>
                  <a:srgbClr val="78C0E8"/>
                </a:solidFill>
                <a:latin typeface="Arial" panose="020B0604020202020204" pitchFamily="34" charset="0"/>
                <a:cs typeface="Arial" panose="020B0604020202020204" pitchFamily="34" charset="0"/>
              </a:rPr>
              <a:t>ψηφιοποίηση</a:t>
            </a:r>
            <a:r>
              <a:rPr lang="el-GR" sz="3200" b="1" spc="300" dirty="0">
                <a:solidFill>
                  <a:srgbClr val="78C0E8"/>
                </a:solidFill>
                <a:latin typeface="Arial" panose="020B0604020202020204" pitchFamily="34" charset="0"/>
                <a:cs typeface="Arial" panose="020B0604020202020204" pitchFamily="34" charset="0"/>
              </a:rPr>
              <a:t> διαδικασίας. </a:t>
            </a:r>
            <a:endParaRPr lang="en-US" sz="3200" b="1" spc="300" dirty="0">
              <a:solidFill>
                <a:srgbClr val="78C0E8"/>
              </a:solidFill>
              <a:latin typeface="Arial" panose="020B0604020202020204" pitchFamily="34" charset="0"/>
              <a:cs typeface="Arial" panose="020B0604020202020204" pitchFamily="34" charset="0"/>
            </a:endParaRPr>
          </a:p>
          <a:p>
            <a:pPr marL="457200" indent="-457200" algn="l" defTabSz="1828800" hangingPunct="1">
              <a:lnSpc>
                <a:spcPts val="4000"/>
              </a:lnSpc>
              <a:buClr>
                <a:srgbClr val="FFE46D"/>
              </a:buClr>
              <a:buSzPct val="100000"/>
              <a:buFont typeface="Wingdings" pitchFamily="2" charset="2"/>
              <a:buChar char="§"/>
              <a:defRPr sz="1800" b="0" i="0" u="none" strike="noStrike" kern="0" cap="none" spc="0" baseline="0">
                <a:solidFill>
                  <a:srgbClr val="000000"/>
                </a:solidFill>
                <a:uFillTx/>
              </a:defRPr>
            </a:pPr>
            <a:r>
              <a:rPr lang="el-GR" sz="3000" kern="1200" dirty="0">
                <a:solidFill>
                  <a:schemeClr val="bg1"/>
                </a:solidFill>
                <a:latin typeface="Arial" panose="020B0604020202020204" pitchFamily="34" charset="0"/>
                <a:cs typeface="Arial" panose="020B0604020202020204" pitchFamily="34" charset="0"/>
              </a:rPr>
              <a:t>Απλοποίηση και μείωση διαδικασιών, επέκταση χρονικών περιόδων υποβολής αιτήσεων. </a:t>
            </a:r>
          </a:p>
          <a:p>
            <a:pPr marL="457200" indent="-457200" algn="l" defTabSz="1828800" hangingPunct="1">
              <a:lnSpc>
                <a:spcPts val="4000"/>
              </a:lnSpc>
              <a:buClr>
                <a:srgbClr val="FFE46D"/>
              </a:buClr>
              <a:buSzPct val="100000"/>
              <a:buFont typeface="Wingdings" pitchFamily="2" charset="2"/>
              <a:buChar char="§"/>
              <a:defRPr sz="1800" b="0" i="0" u="none" strike="noStrike" kern="0" cap="none" spc="0" baseline="0">
                <a:solidFill>
                  <a:srgbClr val="000000"/>
                </a:solidFill>
                <a:uFillTx/>
              </a:defRPr>
            </a:pPr>
            <a:r>
              <a:rPr lang="el-GR" sz="3000" kern="1200" dirty="0">
                <a:solidFill>
                  <a:schemeClr val="bg1"/>
                </a:solidFill>
                <a:latin typeface="Arial" panose="020B0604020202020204" pitchFamily="34" charset="0"/>
                <a:cs typeface="Arial" panose="020B0604020202020204" pitchFamily="34" charset="0"/>
              </a:rPr>
              <a:t>Οι νέες αυτοματοποιημένες διαδικασίες αξιολόγησης μειώνουν τη γραφειοκρατία, τις καθυστερήσεις και το διοικητικό κόστος για όλους τους εμπλεκόμενους (και για το δημόσιο), ενισχύουν τη διαφάνεια και την επαλήθευση των στοιχείων και επιταχύνουν σημαντικά τη διαδικασία.  </a:t>
            </a:r>
          </a:p>
          <a:p>
            <a:pPr marL="0" marR="0" indent="0" algn="l" defTabSz="2438400" rtl="0" fontAlgn="auto" latinLnBrk="0" hangingPunct="0">
              <a:lnSpc>
                <a:spcPct val="90000"/>
              </a:lnSpc>
              <a:spcBef>
                <a:spcPts val="0"/>
              </a:spcBef>
              <a:spcAft>
                <a:spcPts val="0"/>
              </a:spcAft>
              <a:buClrTx/>
              <a:buSzTx/>
              <a:buFontTx/>
              <a:buNone/>
              <a:tabLst/>
            </a:pPr>
            <a:endParaRPr kumimoji="0" lang="x-none" sz="24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endParaRPr>
          </a:p>
        </p:txBody>
      </p:sp>
      <p:sp>
        <p:nvSpPr>
          <p:cNvPr id="46" name="Square">
            <a:extLst>
              <a:ext uri="{FF2B5EF4-FFF2-40B4-BE49-F238E27FC236}">
                <a16:creationId xmlns:a16="http://schemas.microsoft.com/office/drawing/2014/main" id="{2E347771-27DD-4477-9F81-C7A1A0EED177}"/>
              </a:ext>
            </a:extLst>
          </p:cNvPr>
          <p:cNvSpPr/>
          <p:nvPr/>
        </p:nvSpPr>
        <p:spPr>
          <a:xfrm>
            <a:off x="0" y="0"/>
            <a:ext cx="8275029" cy="1429743"/>
          </a:xfrm>
          <a:prstGeom prst="rect">
            <a:avLst/>
          </a:prstGeom>
          <a:solidFill>
            <a:srgbClr val="F4BC2B"/>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endParaRPr/>
          </a:p>
        </p:txBody>
      </p:sp>
      <p:sp>
        <p:nvSpPr>
          <p:cNvPr id="23" name="Slide Number Placeholder 22"/>
          <p:cNvSpPr>
            <a:spLocks noGrp="1"/>
          </p:cNvSpPr>
          <p:nvPr>
            <p:ph type="sldNum" sz="quarter" idx="2"/>
          </p:nvPr>
        </p:nvSpPr>
        <p:spPr/>
        <p:txBody>
          <a:bodyPr/>
          <a:lstStyle/>
          <a:p>
            <a:fld id="{86CB4B4D-7CA3-9044-876B-883B54F8677D}" type="slidenum">
              <a:rPr lang="en-US" smtClean="0"/>
              <a:pPr/>
              <a:t>5</a:t>
            </a:fld>
            <a:endParaRPr lang="en-US"/>
          </a:p>
        </p:txBody>
      </p:sp>
      <p:sp>
        <p:nvSpPr>
          <p:cNvPr id="26" name="Headline here"/>
          <p:cNvSpPr txBox="1"/>
          <p:nvPr/>
        </p:nvSpPr>
        <p:spPr>
          <a:xfrm>
            <a:off x="1345365" y="356547"/>
            <a:ext cx="7330656" cy="79508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6000" b="1">
                <a:solidFill>
                  <a:srgbClr val="FFFFFF"/>
                </a:solidFill>
                <a:latin typeface="Gotham Greek Book"/>
                <a:ea typeface="Gotham Greek Book"/>
                <a:cs typeface="Gotham Greek Book"/>
                <a:sym typeface="Gotham Greek Book"/>
              </a:defRPr>
            </a:lvl1pPr>
          </a:lstStyle>
          <a:p>
            <a:r>
              <a:rPr lang="el-GR" sz="5000" dirty="0">
                <a:solidFill>
                  <a:schemeClr val="tx1"/>
                </a:solidFill>
                <a:latin typeface="Arial"/>
                <a:cs typeface="Arial"/>
              </a:rPr>
              <a:t>Σχέδια χορηγιών </a:t>
            </a:r>
            <a:endParaRPr lang="el-GR" sz="5000" b="1" dirty="0">
              <a:solidFill>
                <a:schemeClr val="tx1"/>
              </a:solidFill>
              <a:latin typeface="Arial"/>
              <a:cs typeface="Arial"/>
            </a:endParaRPr>
          </a:p>
        </p:txBody>
      </p:sp>
      <p:pic>
        <p:nvPicPr>
          <p:cNvPr id="33" name="Picture 32">
            <a:extLst>
              <a:ext uri="{FF2B5EF4-FFF2-40B4-BE49-F238E27FC236}">
                <a16:creationId xmlns:a16="http://schemas.microsoft.com/office/drawing/2014/main" id="{EE9DACA1-E9F5-47B6-8724-01DE06D4B4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3295" y="12471416"/>
            <a:ext cx="4043414" cy="884818"/>
          </a:xfrm>
          <a:prstGeom prst="rect">
            <a:avLst/>
          </a:prstGeom>
        </p:spPr>
      </p:pic>
    </p:spTree>
    <p:extLst>
      <p:ext uri="{BB962C8B-B14F-4D97-AF65-F5344CB8AC3E}">
        <p14:creationId xmlns:p14="http://schemas.microsoft.com/office/powerpoint/2010/main" val="18666068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Lorem ipsum dolor sit amet, consectetuer adipiscing elit, sed diam nonummy nibh euismod tincidunt ut laoreet dolore magna aliquam erat volutpat. Ut wisi enim ad minim veniam, quis nostrud exerci tation ullamcorper suscipit lobortis nisl ut aliquip ex ea "/>
          <p:cNvSpPr txBox="1"/>
          <p:nvPr/>
        </p:nvSpPr>
        <p:spPr>
          <a:xfrm>
            <a:off x="8000857" y="1165039"/>
            <a:ext cx="15250543" cy="1086085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110000"/>
              </a:lnSpc>
              <a:defRPr sz="2700" i="1">
                <a:latin typeface="Gotham Greek Book"/>
                <a:ea typeface="Gotham Greek Book"/>
                <a:cs typeface="Gotham Greek Book"/>
                <a:sym typeface="Gotham Greek Book"/>
              </a:defRPr>
            </a:lvl1pPr>
          </a:lstStyle>
          <a:p>
            <a:pPr marL="457200" indent="-457200">
              <a:buFont typeface="Wingdings" panose="05000000000000000000" pitchFamily="2" charset="2"/>
              <a:buChar char="v"/>
            </a:pPr>
            <a:r>
              <a:rPr lang="el-GR" sz="3000" i="0" dirty="0">
                <a:latin typeface="Arial" pitchFamily="34" charset="0"/>
                <a:cs typeface="Arial" pitchFamily="34" charset="0"/>
              </a:rPr>
              <a:t>Υλοποιείται η </a:t>
            </a:r>
            <a:r>
              <a:rPr lang="el-GR" sz="3000" b="1" i="0" dirty="0">
                <a:latin typeface="Arial" pitchFamily="34" charset="0"/>
                <a:cs typeface="Arial" pitchFamily="34" charset="0"/>
              </a:rPr>
              <a:t>Νέα Εμπορική Πολιτική 2021-2023 </a:t>
            </a:r>
            <a:r>
              <a:rPr lang="el-GR" sz="3000" i="0" dirty="0">
                <a:latin typeface="Arial" pitchFamily="34" charset="0"/>
                <a:cs typeface="Arial" pitchFamily="34" charset="0"/>
              </a:rPr>
              <a:t>με στόχο την περαιτέρω προώθηση κυπριακών προϊόντων &amp; υπηρεσιών και στήριξη εξωστρέφειας επιχειρήσεων.  </a:t>
            </a:r>
            <a:endParaRPr lang="el-GR" sz="3000" b="1" i="0" dirty="0">
              <a:latin typeface="Arial" pitchFamily="34" charset="0"/>
              <a:cs typeface="Arial" pitchFamily="34" charset="0"/>
            </a:endParaRPr>
          </a:p>
          <a:p>
            <a:pPr>
              <a:lnSpc>
                <a:spcPct val="100000"/>
              </a:lnSpc>
            </a:pPr>
            <a:endParaRPr lang="el-GR" sz="3000" b="0" i="0" u="none" strike="noStrike" baseline="0" dirty="0">
              <a:solidFill>
                <a:srgbClr val="000000"/>
              </a:solidFill>
              <a:latin typeface="Arial" pitchFamily="34" charset="0"/>
              <a:cs typeface="Arial" pitchFamily="34" charset="0"/>
            </a:endParaRPr>
          </a:p>
          <a:p>
            <a:pPr marL="457200" indent="-457200">
              <a:buFont typeface="Wingdings" panose="05000000000000000000" pitchFamily="2" charset="2"/>
              <a:buChar char="v"/>
            </a:pPr>
            <a:r>
              <a:rPr lang="el-GR" sz="3000" i="0" dirty="0">
                <a:latin typeface="Arial" pitchFamily="34" charset="0"/>
                <a:cs typeface="Arial" pitchFamily="34" charset="0"/>
              </a:rPr>
              <a:t>Εθνικό Σχέδιο Δράσης για προώθηση </a:t>
            </a:r>
            <a:r>
              <a:rPr lang="el-GR" sz="3000" b="1" i="0" dirty="0">
                <a:latin typeface="Arial" pitchFamily="34" charset="0"/>
                <a:cs typeface="Arial" pitchFamily="34" charset="0"/>
              </a:rPr>
              <a:t>κυπριακού οίνου.</a:t>
            </a:r>
            <a:r>
              <a:rPr lang="el-GR" sz="3000" i="0" dirty="0">
                <a:latin typeface="Arial" pitchFamily="34" charset="0"/>
                <a:cs typeface="Arial" pitchFamily="34" charset="0"/>
              </a:rPr>
              <a:t> Στόχος η ενίσχυση παρουσίας του στο εξωτερικό &amp; της εγχώριας κατανάλωσής του. Οδηγίες στα 14 εμπορικά κέντρα του ΥΕΕΒ για προώθηση του κυπριακού κρασιού. </a:t>
            </a:r>
          </a:p>
          <a:p>
            <a:pPr marL="457200" indent="-457200">
              <a:lnSpc>
                <a:spcPct val="100000"/>
              </a:lnSpc>
              <a:buFont typeface="Wingdings" panose="05000000000000000000" pitchFamily="2" charset="2"/>
              <a:buChar char="v"/>
            </a:pPr>
            <a:endParaRPr lang="el-GR" sz="3000" i="0" dirty="0">
              <a:latin typeface="Arial" pitchFamily="34" charset="0"/>
              <a:cs typeface="Arial" pitchFamily="34" charset="0"/>
            </a:endParaRPr>
          </a:p>
          <a:p>
            <a:pPr marL="457200" indent="-457200">
              <a:buFont typeface="Wingdings" panose="05000000000000000000" pitchFamily="2" charset="2"/>
              <a:buChar char="v"/>
            </a:pPr>
            <a:r>
              <a:rPr lang="el-GR" sz="3000" i="0" dirty="0">
                <a:latin typeface="Arial" pitchFamily="34" charset="0"/>
                <a:cs typeface="Arial" pitchFamily="34" charset="0"/>
              </a:rPr>
              <a:t>Δημιουργία </a:t>
            </a:r>
            <a:r>
              <a:rPr lang="en-US" sz="3000" b="1" i="0" dirty="0">
                <a:latin typeface="Arial" pitchFamily="34" charset="0"/>
                <a:cs typeface="Arial" pitchFamily="34" charset="0"/>
              </a:rPr>
              <a:t>brand</a:t>
            </a:r>
            <a:r>
              <a:rPr lang="el-GR" sz="3000" b="1" i="0" dirty="0">
                <a:latin typeface="Arial" pitchFamily="34" charset="0"/>
                <a:cs typeface="Arial" pitchFamily="34" charset="0"/>
              </a:rPr>
              <a:t> για το κυπριακό κρασί.</a:t>
            </a:r>
            <a:r>
              <a:rPr lang="el-GR" sz="3000" i="0" dirty="0">
                <a:latin typeface="Arial" pitchFamily="34" charset="0"/>
                <a:cs typeface="Arial" pitchFamily="34" charset="0"/>
              </a:rPr>
              <a:t> Το έργο βρίσκεται σε εξέλιξη.</a:t>
            </a:r>
          </a:p>
          <a:p>
            <a:pPr marL="457200" indent="-457200">
              <a:lnSpc>
                <a:spcPct val="100000"/>
              </a:lnSpc>
              <a:buFont typeface="Wingdings" panose="05000000000000000000" pitchFamily="2" charset="2"/>
              <a:buChar char="v"/>
            </a:pPr>
            <a:endParaRPr lang="el-GR" sz="3000" b="1" i="0" dirty="0">
              <a:latin typeface="Arial" pitchFamily="34" charset="0"/>
              <a:cs typeface="Arial" pitchFamily="34" charset="0"/>
            </a:endParaRPr>
          </a:p>
          <a:p>
            <a:pPr marL="457200" indent="-457200">
              <a:buFont typeface="Wingdings" panose="05000000000000000000" pitchFamily="2" charset="2"/>
              <a:buChar char="v"/>
            </a:pPr>
            <a:r>
              <a:rPr lang="el-GR" sz="3000" i="0" dirty="0">
                <a:latin typeface="Arial" pitchFamily="34" charset="0"/>
                <a:cs typeface="Arial" pitchFamily="34" charset="0"/>
              </a:rPr>
              <a:t>Δημιουργία </a:t>
            </a:r>
            <a:r>
              <a:rPr lang="en-US" sz="3000" b="1" i="0" dirty="0">
                <a:latin typeface="Arial" pitchFamily="34" charset="0"/>
                <a:cs typeface="Arial" pitchFamily="34" charset="0"/>
              </a:rPr>
              <a:t>brand</a:t>
            </a:r>
            <a:r>
              <a:rPr lang="el-GR" sz="3000" b="1" i="0" dirty="0">
                <a:latin typeface="Arial" pitchFamily="34" charset="0"/>
                <a:cs typeface="Arial" pitchFamily="34" charset="0"/>
              </a:rPr>
              <a:t> «</a:t>
            </a:r>
            <a:r>
              <a:rPr lang="el-GR" sz="3000" b="1" i="0" dirty="0" err="1">
                <a:latin typeface="Arial" pitchFamily="34" charset="0"/>
                <a:cs typeface="Arial" pitchFamily="34" charset="0"/>
              </a:rPr>
              <a:t>Made</a:t>
            </a:r>
            <a:r>
              <a:rPr lang="el-GR" sz="3000" b="1" i="0" dirty="0">
                <a:latin typeface="Arial" pitchFamily="34" charset="0"/>
                <a:cs typeface="Arial" pitchFamily="34" charset="0"/>
              </a:rPr>
              <a:t> in Cyprus» </a:t>
            </a:r>
            <a:r>
              <a:rPr lang="el-GR" sz="3000" i="0" dirty="0">
                <a:latin typeface="Arial" pitchFamily="34" charset="0"/>
                <a:cs typeface="Arial" pitchFamily="34" charset="0"/>
              </a:rPr>
              <a:t>για τα κυπριακά προϊόντα και υπηρεσίες. Ποιοτικά κριτήρια και </a:t>
            </a:r>
            <a:r>
              <a:rPr lang="el-GR" sz="3000" i="0" dirty="0" err="1">
                <a:latin typeface="Arial" pitchFamily="34" charset="0"/>
                <a:cs typeface="Arial" pitchFamily="34" charset="0"/>
              </a:rPr>
              <a:t>στοχευμένες</a:t>
            </a:r>
            <a:r>
              <a:rPr lang="el-GR" sz="3000" i="0" dirty="0">
                <a:latin typeface="Arial" pitchFamily="34" charset="0"/>
                <a:cs typeface="Arial" pitchFamily="34" charset="0"/>
              </a:rPr>
              <a:t> προωθητικές ενέργειες που θα ενισχύουν την </a:t>
            </a:r>
            <a:r>
              <a:rPr lang="el-GR" sz="3000" i="0" dirty="0" err="1">
                <a:latin typeface="Arial" pitchFamily="34" charset="0"/>
                <a:cs typeface="Arial" pitchFamily="34" charset="0"/>
              </a:rPr>
              <a:t>αναγνωρισιμότητά</a:t>
            </a:r>
            <a:r>
              <a:rPr lang="el-GR" sz="3000" i="0" dirty="0">
                <a:latin typeface="Arial" pitchFamily="34" charset="0"/>
                <a:cs typeface="Arial" pitchFamily="34" charset="0"/>
              </a:rPr>
              <a:t> τους στις αγορές του εξωτερικού. Προς ολοκλήρωση. </a:t>
            </a:r>
          </a:p>
          <a:p>
            <a:pPr marL="457200" indent="-457200">
              <a:lnSpc>
                <a:spcPct val="100000"/>
              </a:lnSpc>
              <a:buFont typeface="Wingdings" panose="05000000000000000000" pitchFamily="2" charset="2"/>
              <a:buChar char="v"/>
            </a:pPr>
            <a:endParaRPr lang="el-GR" sz="3000" b="1" i="0" dirty="0">
              <a:latin typeface="Arial" pitchFamily="34" charset="0"/>
              <a:cs typeface="Arial" pitchFamily="34" charset="0"/>
            </a:endParaRPr>
          </a:p>
          <a:p>
            <a:pPr marL="457200" indent="-457200">
              <a:buFont typeface="Wingdings" panose="05000000000000000000" pitchFamily="2" charset="2"/>
              <a:buChar char="v"/>
            </a:pPr>
            <a:r>
              <a:rPr lang="el-GR" sz="3000" i="0" dirty="0">
                <a:latin typeface="Arial" pitchFamily="34" charset="0"/>
                <a:cs typeface="Arial" pitchFamily="34" charset="0"/>
              </a:rPr>
              <a:t>Ολοκληρώθηκε η κατάρτιση Στρατηγικής για την</a:t>
            </a:r>
            <a:r>
              <a:rPr lang="el-GR" sz="3000" b="1" i="0" dirty="0">
                <a:latin typeface="Arial" pitchFamily="34" charset="0"/>
                <a:cs typeface="Arial" pitchFamily="34" charset="0"/>
              </a:rPr>
              <a:t> προώθηση του </a:t>
            </a:r>
            <a:r>
              <a:rPr lang="el-GR" sz="3000" b="1" i="0" dirty="0" err="1">
                <a:latin typeface="Arial" pitchFamily="34" charset="0"/>
                <a:cs typeface="Arial" pitchFamily="34" charset="0"/>
              </a:rPr>
              <a:t>χαλλουμιού</a:t>
            </a:r>
            <a:r>
              <a:rPr lang="el-GR" sz="3000" b="1" i="0" dirty="0">
                <a:latin typeface="Arial" pitchFamily="34" charset="0"/>
                <a:cs typeface="Arial" pitchFamily="34" charset="0"/>
              </a:rPr>
              <a:t> ως κυπριακού προϊόντος</a:t>
            </a:r>
            <a:r>
              <a:rPr lang="el-GR" sz="3000" i="0" dirty="0">
                <a:latin typeface="Arial" pitchFamily="34" charset="0"/>
                <a:cs typeface="Arial" pitchFamily="34" charset="0"/>
              </a:rPr>
              <a:t>.    </a:t>
            </a:r>
          </a:p>
          <a:p>
            <a:pPr marL="457200" indent="-457200">
              <a:lnSpc>
                <a:spcPct val="100000"/>
              </a:lnSpc>
              <a:buFont typeface="Wingdings" panose="05000000000000000000" pitchFamily="2" charset="2"/>
              <a:buChar char="v"/>
            </a:pPr>
            <a:endParaRPr lang="el-GR" sz="3000" b="1" i="0" dirty="0">
              <a:latin typeface="Arial" pitchFamily="34" charset="0"/>
              <a:cs typeface="Arial" pitchFamily="34" charset="0"/>
            </a:endParaRPr>
          </a:p>
          <a:p>
            <a:pPr marL="457200" indent="-457200">
              <a:buFont typeface="Wingdings" panose="05000000000000000000" pitchFamily="2" charset="2"/>
              <a:buChar char="v"/>
            </a:pPr>
            <a:r>
              <a:rPr lang="el-GR" sz="3000" b="1" i="0" dirty="0">
                <a:latin typeface="Arial" pitchFamily="34" charset="0"/>
                <a:cs typeface="Arial" pitchFamily="34" charset="0"/>
              </a:rPr>
              <a:t>Αναβάθμιση</a:t>
            </a:r>
            <a:r>
              <a:rPr lang="el-GR" sz="3000" i="0" dirty="0">
                <a:latin typeface="Arial" pitchFamily="34" charset="0"/>
                <a:cs typeface="Arial" pitchFamily="34" charset="0"/>
              </a:rPr>
              <a:t> </a:t>
            </a:r>
            <a:r>
              <a:rPr lang="en-US" sz="3000" b="1" i="0" dirty="0">
                <a:latin typeface="Arial" pitchFamily="34" charset="0"/>
                <a:cs typeface="Arial" pitchFamily="34" charset="0"/>
              </a:rPr>
              <a:t>Export Help Desk</a:t>
            </a:r>
            <a:r>
              <a:rPr lang="el-GR" sz="3000" b="1" i="0" dirty="0">
                <a:latin typeface="Arial" pitchFamily="34" charset="0"/>
                <a:cs typeface="Arial" pitchFamily="34" charset="0"/>
              </a:rPr>
              <a:t> </a:t>
            </a:r>
            <a:r>
              <a:rPr lang="el-GR" sz="3000" i="0" dirty="0">
                <a:latin typeface="Arial" pitchFamily="34" charset="0"/>
                <a:cs typeface="Arial" pitchFamily="34" charset="0"/>
              </a:rPr>
              <a:t>και εμπορικών κέντρων για καλύτερη προώθηση εξαγωγών και προϊόντων. </a:t>
            </a:r>
          </a:p>
          <a:p>
            <a:pPr marL="457200" indent="-457200">
              <a:lnSpc>
                <a:spcPct val="100000"/>
              </a:lnSpc>
              <a:buFont typeface="Wingdings" panose="05000000000000000000" pitchFamily="2" charset="2"/>
              <a:buChar char="v"/>
            </a:pPr>
            <a:endParaRPr lang="el-GR" sz="3000" b="0" i="0" u="none" strike="noStrike" baseline="0" dirty="0">
              <a:solidFill>
                <a:srgbClr val="000000"/>
              </a:solidFill>
              <a:latin typeface="Arial" pitchFamily="34" charset="0"/>
              <a:cs typeface="Arial" pitchFamily="34" charset="0"/>
            </a:endParaRPr>
          </a:p>
          <a:p>
            <a:pPr marL="457200" indent="-457200">
              <a:buFont typeface="Wingdings" panose="05000000000000000000" pitchFamily="2" charset="2"/>
              <a:buChar char="v"/>
            </a:pPr>
            <a:r>
              <a:rPr lang="el-GR" sz="3000" b="1" i="0" u="none" strike="noStrike" baseline="0" dirty="0">
                <a:solidFill>
                  <a:srgbClr val="000000"/>
                </a:solidFill>
                <a:latin typeface="Arial" pitchFamily="34" charset="0"/>
                <a:cs typeface="Arial" pitchFamily="34" charset="0"/>
              </a:rPr>
              <a:t>Προωθητικές</a:t>
            </a:r>
            <a:r>
              <a:rPr lang="el-GR" sz="3000" b="0" i="0" u="none" strike="noStrike" baseline="0" dirty="0">
                <a:solidFill>
                  <a:srgbClr val="000000"/>
                </a:solidFill>
                <a:latin typeface="Arial" pitchFamily="34" charset="0"/>
                <a:cs typeface="Arial" pitchFamily="34" charset="0"/>
              </a:rPr>
              <a:t> δράσεις για προβολή κυπριακών προϊόντων στο εξωτερικό. </a:t>
            </a:r>
            <a:endParaRPr lang="el-GR" sz="3000" i="0" dirty="0">
              <a:latin typeface="Arial" pitchFamily="34" charset="0"/>
              <a:cs typeface="Arial" pitchFamily="34" charset="0"/>
            </a:endParaRPr>
          </a:p>
          <a:p>
            <a:pPr marL="457200" indent="-457200">
              <a:buFont typeface="Wingdings" panose="05000000000000000000" pitchFamily="2" charset="2"/>
              <a:buChar char="v"/>
            </a:pPr>
            <a:endParaRPr lang="el-GR" i="0" dirty="0">
              <a:latin typeface="Arial"/>
              <a:cs typeface="Arial"/>
            </a:endParaRPr>
          </a:p>
          <a:p>
            <a:pPr marL="457200" indent="-457200">
              <a:buFont typeface="Wingdings" panose="05000000000000000000" pitchFamily="2" charset="2"/>
              <a:buChar char="v"/>
            </a:pPr>
            <a:endParaRPr lang="el-GR" i="0" dirty="0">
              <a:latin typeface="Arial"/>
              <a:cs typeface="Arial"/>
            </a:endParaRPr>
          </a:p>
        </p:txBody>
      </p:sp>
      <p:sp>
        <p:nvSpPr>
          <p:cNvPr id="202" name="Lorem ipsum dolor sit amet, consectetuer adi piscing elit, sed diam nonummy nibh."/>
          <p:cNvSpPr txBox="1"/>
          <p:nvPr/>
        </p:nvSpPr>
        <p:spPr>
          <a:xfrm>
            <a:off x="1771941" y="2786738"/>
            <a:ext cx="6898804" cy="342657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6000" b="1">
                <a:solidFill>
                  <a:srgbClr val="67B2E2"/>
                </a:solidFill>
                <a:latin typeface="Gotham Greek Book"/>
                <a:ea typeface="Gotham Greek Book"/>
                <a:cs typeface="Gotham Greek Book"/>
                <a:sym typeface="Gotham Greek Book"/>
              </a:defRPr>
            </a:lvl1pPr>
          </a:lstStyle>
          <a:p>
            <a:r>
              <a:rPr lang="el-GR" sz="4000" dirty="0">
                <a:latin typeface="Arial"/>
                <a:cs typeface="Arial"/>
              </a:rPr>
              <a:t>Άλλα σχέδια </a:t>
            </a:r>
          </a:p>
          <a:p>
            <a:r>
              <a:rPr lang="el-GR" sz="4000" dirty="0">
                <a:latin typeface="Arial"/>
                <a:cs typeface="Arial"/>
              </a:rPr>
              <a:t>και πολιτικές </a:t>
            </a:r>
          </a:p>
          <a:p>
            <a:r>
              <a:rPr lang="el-GR" sz="4000" dirty="0">
                <a:latin typeface="Arial"/>
                <a:cs typeface="Arial"/>
              </a:rPr>
              <a:t>για στήριξη των επιχειρήσεων </a:t>
            </a:r>
          </a:p>
          <a:p>
            <a:r>
              <a:rPr lang="el-GR" sz="4000" dirty="0">
                <a:latin typeface="Arial"/>
                <a:cs typeface="Arial"/>
              </a:rPr>
              <a:t>και προώθηση </a:t>
            </a:r>
          </a:p>
          <a:p>
            <a:r>
              <a:rPr lang="el-GR" sz="4000" dirty="0">
                <a:latin typeface="Arial"/>
                <a:cs typeface="Arial"/>
              </a:rPr>
              <a:t>των εξαγωγών </a:t>
            </a:r>
            <a:endParaRPr sz="4000" dirty="0">
              <a:latin typeface="Arial"/>
              <a:cs typeface="Arial"/>
            </a:endParaRPr>
          </a:p>
        </p:txBody>
      </p:sp>
      <p:sp>
        <p:nvSpPr>
          <p:cNvPr id="203" name="Lorem ipsum"/>
          <p:cNvSpPr txBox="1"/>
          <p:nvPr/>
        </p:nvSpPr>
        <p:spPr>
          <a:xfrm>
            <a:off x="1771941" y="6555149"/>
            <a:ext cx="5368775" cy="558717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3000">
                <a:solidFill>
                  <a:srgbClr val="4B6EAF"/>
                </a:solidFill>
                <a:latin typeface="Gotham Greek Medium"/>
                <a:ea typeface="Gotham Greek Medium"/>
                <a:cs typeface="Gotham Greek Medium"/>
                <a:sym typeface="Gotham Greek Medium"/>
              </a:defRPr>
            </a:lvl1pPr>
          </a:lstStyle>
          <a:p>
            <a:pPr>
              <a:buFont typeface="Wingdings" pitchFamily="2" charset="2"/>
              <a:buChar char="v"/>
            </a:pPr>
            <a:r>
              <a:rPr lang="el-GR" sz="3300" dirty="0">
                <a:latin typeface="Arial"/>
                <a:cs typeface="Arial"/>
              </a:rPr>
              <a:t>Αναδιοργάνωση και εντατικοποίηση προσπαθειών για ενίσχυση του επιχειρηματικού οικοσυστήματος.</a:t>
            </a:r>
          </a:p>
          <a:p>
            <a:r>
              <a:rPr lang="el-GR" sz="3300" dirty="0">
                <a:latin typeface="Arial"/>
                <a:cs typeface="Arial"/>
              </a:rPr>
              <a:t>. </a:t>
            </a:r>
          </a:p>
          <a:p>
            <a:pPr>
              <a:buFont typeface="Wingdings" pitchFamily="2" charset="2"/>
              <a:buChar char="v"/>
            </a:pPr>
            <a:r>
              <a:rPr lang="el-GR" sz="3300" dirty="0">
                <a:latin typeface="Arial"/>
                <a:cs typeface="Arial"/>
              </a:rPr>
              <a:t>Οι προσπάθειές μας έχουν θετικό αποτέλεσμα: </a:t>
            </a:r>
            <a:r>
              <a:rPr lang="el-GR" sz="3300" b="1" dirty="0">
                <a:latin typeface="Arial"/>
                <a:cs typeface="Arial"/>
              </a:rPr>
              <a:t>4,82% αύξηση</a:t>
            </a:r>
            <a:r>
              <a:rPr lang="el-GR" sz="3300" dirty="0">
                <a:latin typeface="Arial"/>
                <a:cs typeface="Arial"/>
              </a:rPr>
              <a:t> στις εξαγωγές προϊόντων </a:t>
            </a:r>
            <a:r>
              <a:rPr lang="el-GR" sz="3300" b="1" dirty="0">
                <a:latin typeface="Arial"/>
                <a:cs typeface="Arial"/>
              </a:rPr>
              <a:t>το 2021,</a:t>
            </a:r>
            <a:r>
              <a:rPr lang="el-GR" sz="3300" dirty="0">
                <a:latin typeface="Arial"/>
                <a:cs typeface="Arial"/>
              </a:rPr>
              <a:t> εν μέσω της πανδημίας.</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8359" y="12729908"/>
            <a:ext cx="4105560" cy="743760"/>
          </a:xfrm>
          <a:prstGeom prst="rect">
            <a:avLst/>
          </a:prstGeom>
        </p:spPr>
      </p:pic>
      <p:sp>
        <p:nvSpPr>
          <p:cNvPr id="11" name="Rectangle 10"/>
          <p:cNvSpPr/>
          <p:nvPr/>
        </p:nvSpPr>
        <p:spPr>
          <a:xfrm>
            <a:off x="6313227" y="13276332"/>
            <a:ext cx="18288001" cy="72000"/>
          </a:xfrm>
          <a:prstGeom prst="rect">
            <a:avLst/>
          </a:prstGeom>
          <a:solidFill>
            <a:srgbClr val="75D7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75D7FF"/>
              </a:solidFill>
              <a:effectLst/>
              <a:uFillTx/>
              <a:latin typeface="Graphik"/>
              <a:ea typeface="Graphik"/>
              <a:cs typeface="Graphik"/>
              <a:sym typeface="Graphik"/>
            </a:endParaRPr>
          </a:p>
        </p:txBody>
      </p:sp>
      <p:sp>
        <p:nvSpPr>
          <p:cNvPr id="7" name="Slide Number Placeholder 6"/>
          <p:cNvSpPr>
            <a:spLocks noGrp="1"/>
          </p:cNvSpPr>
          <p:nvPr>
            <p:ph type="sldNum" sz="quarter" idx="2"/>
          </p:nvPr>
        </p:nvSpPr>
        <p:spPr/>
        <p:txBody>
          <a:bodyPr/>
          <a:lstStyle/>
          <a:p>
            <a:fld id="{86CB4B4D-7CA3-9044-876B-883B54F8677D}" type="slidenum">
              <a:rPr lang="en-US" smtClean="0"/>
              <a:pPr/>
              <a:t>6</a:t>
            </a:fld>
            <a:endParaRPr lang="en-US"/>
          </a:p>
        </p:txBody>
      </p:sp>
      <p:sp>
        <p:nvSpPr>
          <p:cNvPr id="8" name="Square"/>
          <p:cNvSpPr/>
          <p:nvPr/>
        </p:nvSpPr>
        <p:spPr>
          <a:xfrm>
            <a:off x="0" y="8285"/>
            <a:ext cx="7342909" cy="2138960"/>
          </a:xfrm>
          <a:prstGeom prst="rect">
            <a:avLst/>
          </a:prstGeom>
          <a:solidFill>
            <a:srgbClr val="F4BC2B"/>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endParaRPr/>
          </a:p>
        </p:txBody>
      </p:sp>
      <p:sp>
        <p:nvSpPr>
          <p:cNvPr id="9" name="Headline here"/>
          <p:cNvSpPr txBox="1"/>
          <p:nvPr/>
        </p:nvSpPr>
        <p:spPr>
          <a:xfrm>
            <a:off x="1102053" y="367668"/>
            <a:ext cx="6038317" cy="148758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6000" b="1">
                <a:solidFill>
                  <a:srgbClr val="FFFFFF"/>
                </a:solidFill>
                <a:latin typeface="Gotham Greek Book"/>
                <a:ea typeface="Gotham Greek Book"/>
                <a:cs typeface="Gotham Greek Book"/>
                <a:sym typeface="Gotham Greek Book"/>
              </a:defRPr>
            </a:lvl1pPr>
          </a:lstStyle>
          <a:p>
            <a:r>
              <a:rPr lang="el-GR" sz="5000" dirty="0">
                <a:solidFill>
                  <a:schemeClr val="tx1"/>
                </a:solidFill>
                <a:latin typeface="Arial"/>
                <a:cs typeface="Arial"/>
              </a:rPr>
              <a:t>Νέα Εμπορική </a:t>
            </a:r>
          </a:p>
          <a:p>
            <a:r>
              <a:rPr lang="el-GR" sz="5000" dirty="0">
                <a:solidFill>
                  <a:schemeClr val="tx1"/>
                </a:solidFill>
                <a:latin typeface="Arial"/>
                <a:cs typeface="Arial"/>
              </a:rPr>
              <a:t>Πολιτική</a:t>
            </a:r>
            <a:endParaRPr lang="el-GR" sz="5000" b="1" dirty="0">
              <a:solidFill>
                <a:schemeClr val="tx1"/>
              </a:solidFill>
              <a:latin typeface="Arial"/>
              <a:cs typeface="Arial"/>
            </a:endParaRPr>
          </a:p>
        </p:txBody>
      </p:sp>
      <p:pic>
        <p:nvPicPr>
          <p:cNvPr id="12" name="Picture 11">
            <a:extLst>
              <a:ext uri="{FF2B5EF4-FFF2-40B4-BE49-F238E27FC236}">
                <a16:creationId xmlns:a16="http://schemas.microsoft.com/office/drawing/2014/main" id="{EE9DACA1-E9F5-47B6-8724-01DE06D4B4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3295" y="12471416"/>
            <a:ext cx="4043414" cy="884818"/>
          </a:xfrm>
          <a:prstGeom prst="rect">
            <a:avLst/>
          </a:prstGeom>
        </p:spPr>
      </p:pic>
    </p:spTree>
    <p:extLst>
      <p:ext uri="{BB962C8B-B14F-4D97-AF65-F5344CB8AC3E}">
        <p14:creationId xmlns:p14="http://schemas.microsoft.com/office/powerpoint/2010/main" val="160931685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quare"/>
          <p:cNvSpPr/>
          <p:nvPr/>
        </p:nvSpPr>
        <p:spPr>
          <a:xfrm>
            <a:off x="-1" y="0"/>
            <a:ext cx="14173201" cy="1655822"/>
          </a:xfrm>
          <a:prstGeom prst="rect">
            <a:avLst/>
          </a:prstGeom>
          <a:solidFill>
            <a:srgbClr val="F4BC2B"/>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4396" y="12630591"/>
            <a:ext cx="4105560" cy="743760"/>
          </a:xfrm>
          <a:prstGeom prst="rect">
            <a:avLst/>
          </a:prstGeom>
        </p:spPr>
      </p:pic>
      <p:sp>
        <p:nvSpPr>
          <p:cNvPr id="9" name="Lorem ipsum dolor sit amet, consectetuer adipiscing elit, sed diam nonummy nibh euismod tincidunt ut laoreet dolore magna aliquam erat volutpat. Ut wisi enim ad minim veniam, quis nostrud exerci tation ullamcorper suscipit lobortis nisl ut aliquip ex ea ">
            <a:extLst>
              <a:ext uri="{FF2B5EF4-FFF2-40B4-BE49-F238E27FC236}">
                <a16:creationId xmlns:a16="http://schemas.microsoft.com/office/drawing/2014/main" id="{BC4E809D-1DAF-4EB1-A0EA-51FD72914CA3}"/>
              </a:ext>
            </a:extLst>
          </p:cNvPr>
          <p:cNvSpPr txBox="1"/>
          <p:nvPr/>
        </p:nvSpPr>
        <p:spPr>
          <a:xfrm>
            <a:off x="863845" y="2598649"/>
            <a:ext cx="10694171" cy="978870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110000"/>
              </a:lnSpc>
              <a:defRPr sz="2700">
                <a:latin typeface="Gotham Greek Book"/>
                <a:ea typeface="Gotham Greek Book"/>
                <a:cs typeface="Gotham Greek Book"/>
                <a:sym typeface="Gotham Greek Book"/>
              </a:defRPr>
            </a:lvl1pPr>
          </a:lstStyle>
          <a:p>
            <a:pPr marL="457200" indent="-457200">
              <a:lnSpc>
                <a:spcPts val="4000"/>
              </a:lnSpc>
            </a:pPr>
            <a:endParaRPr lang="el-GR" sz="3100" dirty="0">
              <a:latin typeface="Arial"/>
              <a:cs typeface="Arial"/>
            </a:endParaRPr>
          </a:p>
          <a:p>
            <a:pPr marL="457200" indent="-457200">
              <a:lnSpc>
                <a:spcPts val="4000"/>
              </a:lnSpc>
              <a:buFont typeface="Wingdings" panose="05000000000000000000" pitchFamily="2" charset="2"/>
              <a:buChar char="v"/>
            </a:pPr>
            <a:r>
              <a:rPr lang="el-GR" sz="3100" b="1" dirty="0">
                <a:latin typeface="Arial"/>
                <a:cs typeface="Arial"/>
              </a:rPr>
              <a:t>Απλουστεύσεις στον τρόπο υποβολής, ελέγχου </a:t>
            </a:r>
            <a:br>
              <a:rPr lang="el-GR" sz="3100" b="1" dirty="0">
                <a:latin typeface="Arial"/>
                <a:cs typeface="Arial"/>
              </a:rPr>
            </a:br>
            <a:r>
              <a:rPr lang="el-GR" sz="3100" b="1" dirty="0">
                <a:latin typeface="Arial"/>
                <a:cs typeface="Arial"/>
              </a:rPr>
              <a:t>και διεκπεραίωσης των αιτήσεων. </a:t>
            </a:r>
          </a:p>
          <a:p>
            <a:pPr marL="457200" indent="-457200">
              <a:lnSpc>
                <a:spcPts val="4000"/>
              </a:lnSpc>
            </a:pPr>
            <a:r>
              <a:rPr lang="el-GR" sz="3100" b="1" dirty="0">
                <a:latin typeface="Arial"/>
                <a:cs typeface="Arial"/>
              </a:rPr>
              <a:t> </a:t>
            </a:r>
          </a:p>
          <a:p>
            <a:pPr marL="457200" indent="-457200">
              <a:lnSpc>
                <a:spcPts val="4000"/>
              </a:lnSpc>
              <a:buFont typeface="Wingdings" panose="05000000000000000000" pitchFamily="2" charset="2"/>
              <a:buChar char="v"/>
            </a:pPr>
            <a:r>
              <a:rPr lang="el-GR" sz="3100" b="1" dirty="0">
                <a:latin typeface="Arial"/>
                <a:cs typeface="Arial"/>
              </a:rPr>
              <a:t>Εγγραφή εταιρειών με διαδικτυακή αίτηση και επίσπευση, εντός 2-3 εργάσιμων ημερών. </a:t>
            </a:r>
            <a:endParaRPr lang="el-GR" sz="3100" dirty="0">
              <a:latin typeface="Arial"/>
              <a:cs typeface="Arial"/>
            </a:endParaRPr>
          </a:p>
          <a:p>
            <a:pPr marL="457200" indent="-457200">
              <a:lnSpc>
                <a:spcPts val="4000"/>
              </a:lnSpc>
              <a:buFont typeface="Wingdings" panose="05000000000000000000" pitchFamily="2" charset="2"/>
              <a:buChar char="v"/>
            </a:pPr>
            <a:endParaRPr lang="el-GR" sz="3100" b="1" dirty="0">
              <a:latin typeface="Arial"/>
              <a:cs typeface="Arial"/>
            </a:endParaRPr>
          </a:p>
          <a:p>
            <a:pPr marL="457200" indent="-457200">
              <a:lnSpc>
                <a:spcPts val="4000"/>
              </a:lnSpc>
              <a:buFont typeface="Wingdings" panose="05000000000000000000" pitchFamily="2" charset="2"/>
              <a:buChar char="v"/>
            </a:pPr>
            <a:r>
              <a:rPr lang="el-GR" sz="3100" b="1" dirty="0">
                <a:latin typeface="Arial"/>
                <a:cs typeface="Arial"/>
              </a:rPr>
              <a:t>Αντικατάσταση εξοπλισμού</a:t>
            </a:r>
            <a:r>
              <a:rPr lang="el-GR" sz="3100" dirty="0">
                <a:latin typeface="Arial"/>
                <a:cs typeface="Arial"/>
              </a:rPr>
              <a:t> και αναβάθμιση των λογισμικών.</a:t>
            </a:r>
          </a:p>
          <a:p>
            <a:pPr>
              <a:lnSpc>
                <a:spcPts val="4000"/>
              </a:lnSpc>
            </a:pPr>
            <a:endParaRPr lang="el-GR" sz="3100" dirty="0">
              <a:latin typeface="Arial"/>
              <a:cs typeface="Arial"/>
            </a:endParaRPr>
          </a:p>
          <a:p>
            <a:pPr marL="457200" indent="-457200">
              <a:lnSpc>
                <a:spcPts val="4000"/>
              </a:lnSpc>
              <a:buFont typeface="Wingdings" panose="05000000000000000000" pitchFamily="2" charset="2"/>
              <a:buChar char="v"/>
            </a:pPr>
            <a:r>
              <a:rPr lang="el-GR" sz="3100" dirty="0">
                <a:latin typeface="Arial"/>
                <a:cs typeface="Arial"/>
              </a:rPr>
              <a:t>Συνεχίζουμε τις μεταρρυθμιστικές δράσεις με στόχο την αναβάθμιση των υποδομών για περαιτέρω δραστηριοποίηση εταιρειών. Π.χ. Τήρηση Μητρώου Πραγματικών Δικαιούχων (Παράταση έως 31/7/2022). </a:t>
            </a:r>
          </a:p>
          <a:p>
            <a:pPr>
              <a:lnSpc>
                <a:spcPts val="4000"/>
              </a:lnSpc>
            </a:pPr>
            <a:endParaRPr lang="el-GR" sz="3100" dirty="0">
              <a:latin typeface="Arial"/>
              <a:cs typeface="Arial"/>
            </a:endParaRPr>
          </a:p>
          <a:p>
            <a:pPr marL="457200" indent="-457200">
              <a:lnSpc>
                <a:spcPts val="4000"/>
              </a:lnSpc>
              <a:buFont typeface="Wingdings" panose="05000000000000000000" pitchFamily="2" charset="2"/>
              <a:buChar char="v"/>
            </a:pPr>
            <a:r>
              <a:rPr lang="el-GR" sz="3100" b="1" dirty="0">
                <a:latin typeface="Arial"/>
                <a:cs typeface="Arial"/>
              </a:rPr>
              <a:t>Μεταστέγαση</a:t>
            </a:r>
            <a:r>
              <a:rPr lang="el-GR" sz="3100" dirty="0">
                <a:latin typeface="Arial"/>
                <a:cs typeface="Arial"/>
              </a:rPr>
              <a:t> του Τμήματος Εφόρου Εταιρειών και Διανοητικής Ιδιοκτησίας σε σύγχρονα γραφεία τους επόμενους μήνες. </a:t>
            </a:r>
          </a:p>
          <a:p>
            <a:endParaRPr lang="el-GR" sz="2900" dirty="0">
              <a:latin typeface="Arial"/>
              <a:cs typeface="Arial"/>
            </a:endParaRPr>
          </a:p>
        </p:txBody>
      </p:sp>
      <p:sp>
        <p:nvSpPr>
          <p:cNvPr id="28" name="Rectangle 27"/>
          <p:cNvSpPr/>
          <p:nvPr/>
        </p:nvSpPr>
        <p:spPr>
          <a:xfrm>
            <a:off x="6019264" y="13177015"/>
            <a:ext cx="18288001" cy="72000"/>
          </a:xfrm>
          <a:prstGeom prst="rect">
            <a:avLst/>
          </a:prstGeom>
          <a:solidFill>
            <a:srgbClr val="75D7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75D7FF"/>
              </a:solidFill>
              <a:effectLst/>
              <a:uFillTx/>
              <a:latin typeface="Graphik"/>
              <a:ea typeface="Graphik"/>
              <a:cs typeface="Graphik"/>
              <a:sym typeface="Graphik"/>
            </a:endParaRPr>
          </a:p>
        </p:txBody>
      </p:sp>
      <p:sp>
        <p:nvSpPr>
          <p:cNvPr id="10" name="Lorem ipsum dolor sit amet, consectetuer adi piscing elit, sed diam nonummy nibh.">
            <a:extLst>
              <a:ext uri="{FF2B5EF4-FFF2-40B4-BE49-F238E27FC236}">
                <a16:creationId xmlns:a16="http://schemas.microsoft.com/office/drawing/2014/main" id="{F3EA74C2-68AF-42E6-9E7E-2A71DA36AE21}"/>
              </a:ext>
            </a:extLst>
          </p:cNvPr>
          <p:cNvSpPr txBox="1"/>
          <p:nvPr/>
        </p:nvSpPr>
        <p:spPr>
          <a:xfrm>
            <a:off x="795173" y="2110668"/>
            <a:ext cx="19933979" cy="65659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6000" b="1">
                <a:solidFill>
                  <a:srgbClr val="67B2E2"/>
                </a:solidFill>
                <a:latin typeface="Gotham Greek Book"/>
                <a:ea typeface="Gotham Greek Book"/>
                <a:cs typeface="Gotham Greek Book"/>
                <a:sym typeface="Gotham Greek Book"/>
              </a:defRPr>
            </a:lvl1pPr>
          </a:lstStyle>
          <a:p>
            <a:r>
              <a:rPr lang="el-GR" sz="4000" b="1" dirty="0">
                <a:solidFill>
                  <a:schemeClr val="tx1"/>
                </a:solidFill>
                <a:latin typeface="Arial"/>
                <a:cs typeface="Arial"/>
              </a:rPr>
              <a:t>Εκσυγχρονισμός τομέα εγγραφής και εξυπηρέτησης εταιρειών</a:t>
            </a:r>
          </a:p>
        </p:txBody>
      </p:sp>
      <p:sp>
        <p:nvSpPr>
          <p:cNvPr id="11" name="Slide Number Placeholder 10"/>
          <p:cNvSpPr>
            <a:spLocks noGrp="1"/>
          </p:cNvSpPr>
          <p:nvPr>
            <p:ph type="sldNum" sz="quarter" idx="2"/>
          </p:nvPr>
        </p:nvSpPr>
        <p:spPr/>
        <p:txBody>
          <a:bodyPr/>
          <a:lstStyle/>
          <a:p>
            <a:fld id="{86CB4B4D-7CA3-9044-876B-883B54F8677D}" type="slidenum">
              <a:rPr lang="en-US" smtClean="0"/>
              <a:pPr/>
              <a:t>7</a:t>
            </a:fld>
            <a:endParaRPr lang="en-US"/>
          </a:p>
        </p:txBody>
      </p:sp>
      <p:sp>
        <p:nvSpPr>
          <p:cNvPr id="12" name="Headline here"/>
          <p:cNvSpPr txBox="1"/>
          <p:nvPr/>
        </p:nvSpPr>
        <p:spPr>
          <a:xfrm>
            <a:off x="863844" y="609980"/>
            <a:ext cx="13108187" cy="79508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6000" b="1">
                <a:solidFill>
                  <a:srgbClr val="FFFFFF"/>
                </a:solidFill>
                <a:latin typeface="Gotham Greek Book"/>
                <a:ea typeface="Gotham Greek Book"/>
                <a:cs typeface="Gotham Greek Book"/>
                <a:sym typeface="Gotham Greek Book"/>
              </a:defRPr>
            </a:lvl1pPr>
          </a:lstStyle>
          <a:p>
            <a:r>
              <a:rPr lang="el-GR" sz="5000" dirty="0">
                <a:solidFill>
                  <a:schemeClr val="tx1"/>
                </a:solidFill>
                <a:latin typeface="Arial"/>
                <a:cs typeface="Arial"/>
              </a:rPr>
              <a:t>Αναβάθμιση υπηρεσιών προς εταιρείες</a:t>
            </a:r>
            <a:endParaRPr lang="el-GR" sz="5000" b="1" dirty="0">
              <a:solidFill>
                <a:schemeClr val="tx1"/>
              </a:solidFill>
              <a:latin typeface="Arial"/>
              <a:cs typeface="Arial"/>
            </a:endParaRPr>
          </a:p>
        </p:txBody>
      </p:sp>
      <p:pic>
        <p:nvPicPr>
          <p:cNvPr id="13" name="Picture 12" descr="εφορος.jpg"/>
          <p:cNvPicPr>
            <a:picLocks noChangeAspect="1"/>
          </p:cNvPicPr>
          <p:nvPr/>
        </p:nvPicPr>
        <p:blipFill>
          <a:blip r:embed="rId4" cstate="print"/>
          <a:stretch>
            <a:fillRect/>
          </a:stretch>
        </p:blipFill>
        <p:spPr>
          <a:xfrm>
            <a:off x="11626688" y="3650926"/>
            <a:ext cx="12635734" cy="7812520"/>
          </a:xfrm>
          <a:prstGeom prst="rect">
            <a:avLst/>
          </a:prstGeom>
        </p:spPr>
      </p:pic>
      <p:pic>
        <p:nvPicPr>
          <p:cNvPr id="15" name="Picture 14">
            <a:extLst>
              <a:ext uri="{FF2B5EF4-FFF2-40B4-BE49-F238E27FC236}">
                <a16:creationId xmlns:a16="http://schemas.microsoft.com/office/drawing/2014/main" id="{EE9DACA1-E9F5-47B6-8724-01DE06D4B4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73295" y="12471416"/>
            <a:ext cx="4043414" cy="884818"/>
          </a:xfrm>
          <a:prstGeom prst="rect">
            <a:avLst/>
          </a:prstGeom>
        </p:spPr>
      </p:pic>
    </p:spTree>
    <p:extLst>
      <p:ext uri="{BB962C8B-B14F-4D97-AF65-F5344CB8AC3E}">
        <p14:creationId xmlns:p14="http://schemas.microsoft.com/office/powerpoint/2010/main" val="196992254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Lorem ipsum dolor sit amet, consectetuer adipiscing elit, sed diam nonummy nibh euismod tincidunt ut laoreet dolore magna aliquam erat."/>
          <p:cNvSpPr txBox="1"/>
          <p:nvPr/>
        </p:nvSpPr>
        <p:spPr>
          <a:xfrm>
            <a:off x="746496" y="2132660"/>
            <a:ext cx="12909306" cy="1114080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110000"/>
              </a:lnSpc>
              <a:defRPr sz="2200">
                <a:solidFill>
                  <a:srgbClr val="4B6EAF"/>
                </a:solidFill>
                <a:latin typeface="Gotham Greek Book"/>
                <a:ea typeface="Gotham Greek Book"/>
                <a:cs typeface="Gotham Greek Book"/>
                <a:sym typeface="Gotham Greek Book"/>
              </a:defRPr>
            </a:lvl1pPr>
          </a:lstStyle>
          <a:p>
            <a:pPr marL="457200" indent="-457200">
              <a:buFont typeface="Wingdings" panose="05000000000000000000" pitchFamily="2" charset="2"/>
              <a:buChar char="v"/>
            </a:pPr>
            <a:r>
              <a:rPr lang="el-GR" sz="3500" dirty="0">
                <a:latin typeface="Arial"/>
                <a:cs typeface="Arial"/>
              </a:rPr>
              <a:t>Εφαρμογή νέας νομοθεσίας περί εμπορικών σημάτων και απλούστευση διαδικασιών εγγραφής εμπορικών σημάτων. </a:t>
            </a:r>
          </a:p>
          <a:p>
            <a:pPr marL="457200" indent="-457200">
              <a:lnSpc>
                <a:spcPct val="100000"/>
              </a:lnSpc>
              <a:buFont typeface="Wingdings" panose="05000000000000000000" pitchFamily="2" charset="2"/>
              <a:buChar char="v"/>
            </a:pPr>
            <a:endParaRPr lang="el-GR" sz="3500" dirty="0">
              <a:latin typeface="Arial"/>
              <a:cs typeface="Arial"/>
            </a:endParaRPr>
          </a:p>
          <a:p>
            <a:pPr marL="457200" indent="-457200">
              <a:buFont typeface="Wingdings" panose="05000000000000000000" pitchFamily="2" charset="2"/>
              <a:buChar char="v"/>
            </a:pPr>
            <a:r>
              <a:rPr lang="el-GR" sz="3500" dirty="0">
                <a:latin typeface="Arial"/>
                <a:cs typeface="Arial"/>
              </a:rPr>
              <a:t>Συμμετοχή στο ευρωπαϊκό πρόγραμμα «</a:t>
            </a:r>
            <a:r>
              <a:rPr lang="el-GR" sz="3500" dirty="0" err="1">
                <a:latin typeface="Arial"/>
                <a:cs typeface="Arial"/>
              </a:rPr>
              <a:t>Ideas</a:t>
            </a:r>
            <a:r>
              <a:rPr lang="el-GR" sz="3500" dirty="0">
                <a:latin typeface="Arial"/>
                <a:cs typeface="Arial"/>
              </a:rPr>
              <a:t> </a:t>
            </a:r>
            <a:r>
              <a:rPr lang="el-GR" sz="3500" dirty="0" err="1">
                <a:latin typeface="Arial"/>
                <a:cs typeface="Arial"/>
              </a:rPr>
              <a:t>Powered</a:t>
            </a:r>
            <a:r>
              <a:rPr lang="el-GR" sz="3500" dirty="0">
                <a:latin typeface="Arial"/>
                <a:cs typeface="Arial"/>
              </a:rPr>
              <a:t> for </a:t>
            </a:r>
            <a:r>
              <a:rPr lang="el-GR" sz="3500" dirty="0" err="1">
                <a:latin typeface="Arial"/>
                <a:cs typeface="Arial"/>
              </a:rPr>
              <a:t>Business</a:t>
            </a:r>
            <a:r>
              <a:rPr lang="el-GR" sz="3500" dirty="0">
                <a:latin typeface="Arial"/>
                <a:cs typeface="Arial"/>
              </a:rPr>
              <a:t> SME Fund». Το 2021 </a:t>
            </a:r>
            <a:r>
              <a:rPr lang="el-GR" sz="3500" b="1" dirty="0">
                <a:latin typeface="Arial"/>
                <a:cs typeface="Arial"/>
              </a:rPr>
              <a:t>346 μικρομεσαίες επιχειρήσεις αιτήθηκαν ευρωπαϊκή επιχορήγηση, ύψους 50% </a:t>
            </a:r>
            <a:r>
              <a:rPr lang="el-GR" sz="3500" dirty="0">
                <a:latin typeface="Arial"/>
                <a:cs typeface="Arial"/>
              </a:rPr>
              <a:t>του βασικού τέλους εγγραφής των εμπορικών τους σημάτων και των βιομηχανικών τους σχεδίων</a:t>
            </a:r>
            <a:r>
              <a:rPr lang="en-US" sz="3500" dirty="0">
                <a:latin typeface="Arial"/>
                <a:cs typeface="Arial"/>
              </a:rPr>
              <a:t> </a:t>
            </a:r>
            <a:r>
              <a:rPr lang="el-GR" sz="3500" dirty="0">
                <a:latin typeface="Arial"/>
                <a:cs typeface="Arial"/>
              </a:rPr>
              <a:t>στην Κύπρο, προστατεύοντας τη διανοητική τους ιδιοκτησία με μειωμένο κόστος. </a:t>
            </a:r>
          </a:p>
          <a:p>
            <a:pPr marL="457200" indent="-457200">
              <a:lnSpc>
                <a:spcPct val="100000"/>
              </a:lnSpc>
              <a:buFont typeface="Wingdings" panose="05000000000000000000" pitchFamily="2" charset="2"/>
              <a:buChar char="v"/>
            </a:pPr>
            <a:endParaRPr lang="el-GR" sz="3500" dirty="0">
              <a:latin typeface="Arial"/>
              <a:cs typeface="Arial"/>
            </a:endParaRPr>
          </a:p>
          <a:p>
            <a:pPr marL="457200" indent="-457200">
              <a:buFont typeface="Wingdings" panose="05000000000000000000" pitchFamily="2" charset="2"/>
              <a:buChar char="v"/>
            </a:pPr>
            <a:r>
              <a:rPr lang="el-GR" sz="3500" dirty="0">
                <a:latin typeface="Arial"/>
                <a:cs typeface="Arial"/>
              </a:rPr>
              <a:t>Με ακόμη περισσότερα κίνητρα επανήλθε και το 2022 το πρόγραμμα χρηματοδοτικής υποστήριξης της ΕΕ για προστασία των εμπορικών σημάτων και άλλων δικαιωμάτων διανοητικής ιδιοκτησίας. Οι επιχορηγήσεις αγγίζουν σε ποσοστό το </a:t>
            </a:r>
            <a:r>
              <a:rPr lang="el-GR" sz="3500" b="1" dirty="0">
                <a:latin typeface="Arial"/>
                <a:cs typeface="Arial"/>
              </a:rPr>
              <a:t>90% των τελών διανοητικής ιδιοκτησίας</a:t>
            </a:r>
            <a:r>
              <a:rPr lang="el-GR" sz="3500" dirty="0">
                <a:latin typeface="Arial"/>
                <a:cs typeface="Arial"/>
              </a:rPr>
              <a:t>, φτάνοντας σε ύψος έως τα €2.250.</a:t>
            </a:r>
          </a:p>
          <a:p>
            <a:pPr marL="457200" indent="-457200">
              <a:buFont typeface="Wingdings" panose="05000000000000000000" pitchFamily="2" charset="2"/>
              <a:buChar char="v"/>
            </a:pPr>
            <a:endParaRPr lang="el-GR" sz="3300" dirty="0">
              <a:latin typeface="Arial"/>
              <a:cs typeface="Arial"/>
            </a:endParaRPr>
          </a:p>
          <a:p>
            <a:pPr marL="457200" indent="-457200">
              <a:buFont typeface="Wingdings" panose="05000000000000000000" pitchFamily="2" charset="2"/>
              <a:buChar char="v"/>
            </a:pPr>
            <a:endParaRPr lang="en-US" sz="3300" dirty="0">
              <a:latin typeface="Arial"/>
              <a:cs typeface="Arial"/>
            </a:endParaRPr>
          </a:p>
        </p:txBody>
      </p:sp>
      <p:sp>
        <p:nvSpPr>
          <p:cNvPr id="26" name="Square"/>
          <p:cNvSpPr/>
          <p:nvPr/>
        </p:nvSpPr>
        <p:spPr>
          <a:xfrm>
            <a:off x="-1" y="0"/>
            <a:ext cx="13687425" cy="1655822"/>
          </a:xfrm>
          <a:prstGeom prst="rect">
            <a:avLst/>
          </a:prstGeom>
          <a:solidFill>
            <a:srgbClr val="F4BC2B"/>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endParaRP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396" y="12630591"/>
            <a:ext cx="4105560" cy="743760"/>
          </a:xfrm>
          <a:prstGeom prst="rect">
            <a:avLst/>
          </a:prstGeom>
        </p:spPr>
      </p:pic>
      <p:pic>
        <p:nvPicPr>
          <p:cNvPr id="4" name="Picture 3">
            <a:extLst>
              <a:ext uri="{FF2B5EF4-FFF2-40B4-BE49-F238E27FC236}">
                <a16:creationId xmlns:a16="http://schemas.microsoft.com/office/drawing/2014/main" id="{B090E656-2D95-4E6C-BD14-43FFD851C5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35456" y="3024541"/>
            <a:ext cx="10371810" cy="7402814"/>
          </a:xfrm>
          <a:prstGeom prst="rect">
            <a:avLst/>
          </a:prstGeom>
        </p:spPr>
      </p:pic>
      <p:sp>
        <p:nvSpPr>
          <p:cNvPr id="28" name="Rectangle 27"/>
          <p:cNvSpPr/>
          <p:nvPr/>
        </p:nvSpPr>
        <p:spPr>
          <a:xfrm>
            <a:off x="6019264" y="13177015"/>
            <a:ext cx="18288001" cy="72000"/>
          </a:xfrm>
          <a:prstGeom prst="rect">
            <a:avLst/>
          </a:prstGeom>
          <a:solidFill>
            <a:srgbClr val="75D7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75D7FF"/>
              </a:solidFill>
              <a:effectLst/>
              <a:uFillTx/>
              <a:latin typeface="Graphik"/>
              <a:ea typeface="Graphik"/>
              <a:cs typeface="Graphik"/>
              <a:sym typeface="Graphik"/>
            </a:endParaRPr>
          </a:p>
        </p:txBody>
      </p:sp>
      <p:sp>
        <p:nvSpPr>
          <p:cNvPr id="11" name="Slide Number Placeholder 10"/>
          <p:cNvSpPr>
            <a:spLocks noGrp="1"/>
          </p:cNvSpPr>
          <p:nvPr>
            <p:ph type="sldNum" sz="quarter" idx="2"/>
          </p:nvPr>
        </p:nvSpPr>
        <p:spPr/>
        <p:txBody>
          <a:bodyPr/>
          <a:lstStyle/>
          <a:p>
            <a:fld id="{86CB4B4D-7CA3-9044-876B-883B54F8677D}" type="slidenum">
              <a:rPr lang="en-US" smtClean="0"/>
              <a:pPr/>
              <a:t>8</a:t>
            </a:fld>
            <a:endParaRPr lang="en-US"/>
          </a:p>
        </p:txBody>
      </p:sp>
      <p:sp>
        <p:nvSpPr>
          <p:cNvPr id="12" name="Headline here"/>
          <p:cNvSpPr txBox="1"/>
          <p:nvPr/>
        </p:nvSpPr>
        <p:spPr>
          <a:xfrm>
            <a:off x="778118" y="644806"/>
            <a:ext cx="12386449" cy="79508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6000" b="1">
                <a:solidFill>
                  <a:srgbClr val="FFFFFF"/>
                </a:solidFill>
                <a:latin typeface="Gotham Greek Book"/>
                <a:ea typeface="Gotham Greek Book"/>
                <a:cs typeface="Gotham Greek Book"/>
                <a:sym typeface="Gotham Greek Book"/>
              </a:defRPr>
            </a:lvl1pPr>
          </a:lstStyle>
          <a:p>
            <a:r>
              <a:rPr lang="el-GR" sz="5000" dirty="0">
                <a:solidFill>
                  <a:schemeClr val="tx1"/>
                </a:solidFill>
                <a:latin typeface="Arial"/>
                <a:cs typeface="Arial"/>
              </a:rPr>
              <a:t>Προστασία διανοητικής ιδιοκτησίας</a:t>
            </a:r>
            <a:endParaRPr lang="el-GR" sz="5000" b="1" dirty="0">
              <a:solidFill>
                <a:schemeClr val="tx1"/>
              </a:solidFill>
              <a:latin typeface="Arial"/>
              <a:cs typeface="Arial"/>
            </a:endParaRPr>
          </a:p>
        </p:txBody>
      </p:sp>
      <p:pic>
        <p:nvPicPr>
          <p:cNvPr id="10" name="Picture 9">
            <a:extLst>
              <a:ext uri="{FF2B5EF4-FFF2-40B4-BE49-F238E27FC236}">
                <a16:creationId xmlns:a16="http://schemas.microsoft.com/office/drawing/2014/main" id="{EE9DACA1-E9F5-47B6-8724-01DE06D4B4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3295" y="12471416"/>
            <a:ext cx="4043414" cy="884818"/>
          </a:xfrm>
          <a:prstGeom prst="rect">
            <a:avLst/>
          </a:prstGeom>
        </p:spPr>
      </p:pic>
    </p:spTree>
    <p:extLst>
      <p:ext uri="{BB962C8B-B14F-4D97-AF65-F5344CB8AC3E}">
        <p14:creationId xmlns:p14="http://schemas.microsoft.com/office/powerpoint/2010/main" val="196992254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
          <p:cNvSpPr/>
          <p:nvPr/>
        </p:nvSpPr>
        <p:spPr>
          <a:xfrm>
            <a:off x="11894566" y="6858000"/>
            <a:ext cx="1270001" cy="1270003"/>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4400" b="1">
                <a:solidFill>
                  <a:srgbClr val="FFFFFF"/>
                </a:solidFill>
                <a:latin typeface="Gotham Greek Book"/>
                <a:ea typeface="Gotham Greek Book"/>
                <a:cs typeface="Gotham Greek Book"/>
                <a:sym typeface="Gotham Greek Book"/>
              </a:defRPr>
            </a:lvl1pPr>
          </a:lstStyle>
          <a:p>
            <a:r>
              <a:t>%</a:t>
            </a:r>
          </a:p>
        </p:txBody>
      </p:sp>
      <p:sp>
        <p:nvSpPr>
          <p:cNvPr id="227" name="Lorem ipsum dolor sit amet, consectetuer adipiscing elit, sed diam nonummy nibh euismod tincidunt ut laoreet dolore magna aliquam erat."/>
          <p:cNvSpPr txBox="1"/>
          <p:nvPr/>
        </p:nvSpPr>
        <p:spPr>
          <a:xfrm>
            <a:off x="778117" y="2570876"/>
            <a:ext cx="10000718" cy="1254119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110000"/>
              </a:lnSpc>
              <a:defRPr sz="2200">
                <a:solidFill>
                  <a:srgbClr val="4B6EAF"/>
                </a:solidFill>
                <a:latin typeface="Gotham Greek Book"/>
                <a:ea typeface="Gotham Greek Book"/>
                <a:cs typeface="Gotham Greek Book"/>
                <a:sym typeface="Gotham Greek Book"/>
              </a:defRPr>
            </a:lvl1pPr>
          </a:lstStyle>
          <a:p>
            <a:pPr marL="457200" indent="-457200">
              <a:lnSpc>
                <a:spcPts val="4200"/>
              </a:lnSpc>
              <a:buFont typeface="Wingdings" panose="05000000000000000000" pitchFamily="2" charset="2"/>
              <a:buChar char="v"/>
            </a:pPr>
            <a:r>
              <a:rPr lang="el-GR" sz="3500" dirty="0">
                <a:latin typeface="Arial"/>
                <a:cs typeface="Arial"/>
              </a:rPr>
              <a:t>Άνοιγμα της αγοράς ηλεκτρισμού τον ερχόμενο Οκτώβριο. Οφέλη για τις επιχειρήσεις από τη μείωση του κόστους στον ηλεκτρισμό. Ήδη με τη λειτουργία της μεταβατικής ρύθμισης της αγοράς ηλεκτρισμού, έχουν δραστηριοποιηθεί νέοι προμηθευτές ηλεκτρικής ενέργειας, οι οποίοι έχουν προσφέρει χαμηλότερο κόστος ηλεκτρικής ενέργειας.</a:t>
            </a:r>
          </a:p>
          <a:p>
            <a:pPr marL="457200" indent="-457200">
              <a:lnSpc>
                <a:spcPts val="4200"/>
              </a:lnSpc>
              <a:buFont typeface="Wingdings" panose="05000000000000000000" pitchFamily="2" charset="2"/>
              <a:buChar char="v"/>
            </a:pPr>
            <a:endParaRPr lang="el-GR" sz="3500" dirty="0">
              <a:latin typeface="Arial"/>
              <a:cs typeface="Arial"/>
            </a:endParaRPr>
          </a:p>
          <a:p>
            <a:pPr marL="457200" indent="-457200">
              <a:lnSpc>
                <a:spcPts val="4200"/>
              </a:lnSpc>
              <a:buFont typeface="Wingdings" panose="05000000000000000000" pitchFamily="2" charset="2"/>
              <a:buChar char="v"/>
            </a:pPr>
            <a:r>
              <a:rPr lang="el-GR" sz="3500" dirty="0">
                <a:latin typeface="Arial"/>
                <a:cs typeface="Arial"/>
              </a:rPr>
              <a:t>Προωθείται η δημιουργία του </a:t>
            </a:r>
            <a:r>
              <a:rPr lang="el-GR" sz="3500" dirty="0" err="1">
                <a:latin typeface="Arial"/>
                <a:cs typeface="Arial"/>
              </a:rPr>
              <a:t>one-stop</a:t>
            </a:r>
            <a:r>
              <a:rPr lang="el-GR" sz="3500" dirty="0">
                <a:latin typeface="Arial"/>
                <a:cs typeface="Arial"/>
              </a:rPr>
              <a:t> </a:t>
            </a:r>
            <a:r>
              <a:rPr lang="en-US" sz="3500" dirty="0">
                <a:latin typeface="Arial"/>
                <a:cs typeface="Arial"/>
              </a:rPr>
              <a:t>c</a:t>
            </a:r>
            <a:r>
              <a:rPr lang="el-GR" sz="3500" dirty="0" err="1">
                <a:latin typeface="Arial"/>
                <a:cs typeface="Arial"/>
              </a:rPr>
              <a:t>entre</a:t>
            </a:r>
            <a:r>
              <a:rPr lang="el-GR" sz="3500" dirty="0">
                <a:latin typeface="Arial"/>
                <a:cs typeface="Arial"/>
              </a:rPr>
              <a:t> για απλοποίηση και ψηφιοποίηση των διαδικασιών </a:t>
            </a:r>
            <a:r>
              <a:rPr lang="el-GR" sz="3500" dirty="0" err="1">
                <a:latin typeface="Arial"/>
                <a:cs typeface="Arial"/>
              </a:rPr>
              <a:t>αδειοδότησης</a:t>
            </a:r>
            <a:r>
              <a:rPr lang="el-GR" sz="3500" dirty="0">
                <a:latin typeface="Arial"/>
                <a:cs typeface="Arial"/>
              </a:rPr>
              <a:t> εμπορικών συστημάτων ΑΠΕ.</a:t>
            </a:r>
          </a:p>
          <a:p>
            <a:pPr marL="457200" indent="-457200">
              <a:lnSpc>
                <a:spcPts val="4200"/>
              </a:lnSpc>
              <a:buFont typeface="Wingdings" panose="05000000000000000000" pitchFamily="2" charset="2"/>
              <a:buChar char="v"/>
            </a:pPr>
            <a:endParaRPr lang="el-GR" sz="3500" dirty="0">
              <a:latin typeface="Arial"/>
              <a:cs typeface="Arial"/>
            </a:endParaRPr>
          </a:p>
          <a:p>
            <a:pPr marL="457200" indent="-457200">
              <a:lnSpc>
                <a:spcPts val="4200"/>
              </a:lnSpc>
              <a:buFont typeface="Wingdings" panose="05000000000000000000" pitchFamily="2" charset="2"/>
              <a:buChar char="v"/>
            </a:pPr>
            <a:r>
              <a:rPr lang="el-GR" sz="3500" dirty="0">
                <a:latin typeface="Arial"/>
                <a:cs typeface="Arial"/>
              </a:rPr>
              <a:t>Διευκόλυνση έκδοσης αδειών παραμονής και απασχόλησης ατόμων από τρίτες χώρες στο πλαίσιο του </a:t>
            </a:r>
            <a:r>
              <a:rPr lang="en-US" sz="3500" dirty="0">
                <a:latin typeface="Arial"/>
                <a:cs typeface="Arial"/>
              </a:rPr>
              <a:t>Business Facilitation Unit. </a:t>
            </a:r>
            <a:endParaRPr lang="el-GR" sz="3500" dirty="0">
              <a:latin typeface="Arial"/>
              <a:cs typeface="Arial"/>
            </a:endParaRPr>
          </a:p>
          <a:p>
            <a:pPr marL="457200" indent="-457200">
              <a:lnSpc>
                <a:spcPts val="4200"/>
              </a:lnSpc>
              <a:buFont typeface="Wingdings" panose="05000000000000000000" pitchFamily="2" charset="2"/>
              <a:buChar char="v"/>
            </a:pPr>
            <a:endParaRPr lang="el-GR" sz="3500" dirty="0">
              <a:latin typeface="Arial"/>
              <a:cs typeface="Arial"/>
            </a:endParaRPr>
          </a:p>
          <a:p>
            <a:pPr marL="457200" indent="-457200">
              <a:lnSpc>
                <a:spcPts val="4200"/>
              </a:lnSpc>
              <a:buFont typeface="Wingdings" panose="05000000000000000000" pitchFamily="2" charset="2"/>
              <a:buChar char="v"/>
            </a:pPr>
            <a:endParaRPr lang="el-GR" sz="3500" dirty="0">
              <a:latin typeface="Arial"/>
              <a:cs typeface="Arial"/>
            </a:endParaRPr>
          </a:p>
          <a:p>
            <a:pPr marL="457200" indent="-457200">
              <a:lnSpc>
                <a:spcPts val="4200"/>
              </a:lnSpc>
              <a:buFont typeface="Wingdings" panose="05000000000000000000" pitchFamily="2" charset="2"/>
              <a:buChar char="v"/>
            </a:pPr>
            <a:endParaRPr lang="el-GR" sz="3500" dirty="0">
              <a:latin typeface="Arial"/>
              <a:cs typeface="Arial"/>
            </a:endParaRPr>
          </a:p>
          <a:p>
            <a:pPr marL="457200" indent="-457200">
              <a:buFont typeface="Wingdings" panose="05000000000000000000" pitchFamily="2" charset="2"/>
              <a:buChar char="v"/>
            </a:pPr>
            <a:endParaRPr lang="el-GR" sz="3500" dirty="0">
              <a:latin typeface="Arial"/>
              <a:cs typeface="Arial"/>
            </a:endParaRPr>
          </a:p>
          <a:p>
            <a:pPr marL="457200" indent="-457200">
              <a:buFont typeface="Wingdings" panose="05000000000000000000" pitchFamily="2" charset="2"/>
              <a:buChar char="v"/>
            </a:pPr>
            <a:endParaRPr lang="el-GR" sz="3300" dirty="0">
              <a:latin typeface="Arial"/>
              <a:cs typeface="Arial"/>
            </a:endParaRPr>
          </a:p>
          <a:p>
            <a:pPr marL="457200" indent="-457200">
              <a:buFont typeface="Wingdings" panose="05000000000000000000" pitchFamily="2" charset="2"/>
              <a:buChar char="v"/>
            </a:pPr>
            <a:endParaRPr lang="en-US" sz="3300" dirty="0">
              <a:latin typeface="Arial"/>
              <a:cs typeface="Arial"/>
            </a:endParaRPr>
          </a:p>
        </p:txBody>
      </p:sp>
      <p:sp>
        <p:nvSpPr>
          <p:cNvPr id="26" name="Square"/>
          <p:cNvSpPr/>
          <p:nvPr/>
        </p:nvSpPr>
        <p:spPr>
          <a:xfrm>
            <a:off x="-1" y="0"/>
            <a:ext cx="24384001" cy="1655822"/>
          </a:xfrm>
          <a:prstGeom prst="rect">
            <a:avLst/>
          </a:prstGeom>
          <a:solidFill>
            <a:srgbClr val="F4BC2B"/>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endParaRP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396" y="12630591"/>
            <a:ext cx="4105560" cy="743760"/>
          </a:xfrm>
          <a:prstGeom prst="rect">
            <a:avLst/>
          </a:prstGeom>
        </p:spPr>
      </p:pic>
      <p:sp>
        <p:nvSpPr>
          <p:cNvPr id="28" name="Rectangle 27"/>
          <p:cNvSpPr/>
          <p:nvPr/>
        </p:nvSpPr>
        <p:spPr>
          <a:xfrm>
            <a:off x="6019264" y="13177015"/>
            <a:ext cx="18288001" cy="72000"/>
          </a:xfrm>
          <a:prstGeom prst="rect">
            <a:avLst/>
          </a:prstGeom>
          <a:solidFill>
            <a:srgbClr val="75D7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75D7FF"/>
              </a:solidFill>
              <a:effectLst/>
              <a:uFillTx/>
              <a:latin typeface="Graphik"/>
              <a:ea typeface="Graphik"/>
              <a:cs typeface="Graphik"/>
              <a:sym typeface="Graphik"/>
            </a:endParaRPr>
          </a:p>
        </p:txBody>
      </p:sp>
      <p:sp>
        <p:nvSpPr>
          <p:cNvPr id="11" name="Slide Number Placeholder 10"/>
          <p:cNvSpPr>
            <a:spLocks noGrp="1"/>
          </p:cNvSpPr>
          <p:nvPr>
            <p:ph type="sldNum" sz="quarter" idx="2"/>
          </p:nvPr>
        </p:nvSpPr>
        <p:spPr/>
        <p:txBody>
          <a:bodyPr/>
          <a:lstStyle/>
          <a:p>
            <a:fld id="{86CB4B4D-7CA3-9044-876B-883B54F8677D}" type="slidenum">
              <a:rPr lang="en-US" smtClean="0"/>
              <a:pPr/>
              <a:t>9</a:t>
            </a:fld>
            <a:endParaRPr lang="en-US"/>
          </a:p>
        </p:txBody>
      </p:sp>
      <p:sp>
        <p:nvSpPr>
          <p:cNvPr id="12" name="Headline here"/>
          <p:cNvSpPr txBox="1"/>
          <p:nvPr/>
        </p:nvSpPr>
        <p:spPr>
          <a:xfrm>
            <a:off x="778117" y="561679"/>
            <a:ext cx="18895177" cy="79508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6000" b="1">
                <a:solidFill>
                  <a:srgbClr val="FFFFFF"/>
                </a:solidFill>
                <a:latin typeface="Gotham Greek Book"/>
                <a:ea typeface="Gotham Greek Book"/>
                <a:cs typeface="Gotham Greek Book"/>
                <a:sym typeface="Gotham Greek Book"/>
              </a:defRPr>
            </a:lvl1pPr>
          </a:lstStyle>
          <a:p>
            <a:r>
              <a:rPr lang="el-GR" sz="5000" dirty="0">
                <a:solidFill>
                  <a:schemeClr val="tx1"/>
                </a:solidFill>
                <a:latin typeface="Arial"/>
                <a:cs typeface="Arial"/>
              </a:rPr>
              <a:t>Πρόσθετες πολιτικές που ευνοούν την επιχειρηματικότητα</a:t>
            </a:r>
            <a:endParaRPr lang="el-GR" sz="5000" b="1" dirty="0">
              <a:solidFill>
                <a:schemeClr val="tx1"/>
              </a:solidFill>
              <a:latin typeface="Arial"/>
              <a:cs typeface="Arial"/>
            </a:endParaRPr>
          </a:p>
        </p:txBody>
      </p:sp>
      <p:pic>
        <p:nvPicPr>
          <p:cNvPr id="10" name="Picture 9">
            <a:extLst>
              <a:ext uri="{FF2B5EF4-FFF2-40B4-BE49-F238E27FC236}">
                <a16:creationId xmlns:a16="http://schemas.microsoft.com/office/drawing/2014/main" id="{EE9DACA1-E9F5-47B6-8724-01DE06D4B4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3295" y="12471416"/>
            <a:ext cx="4043414" cy="884818"/>
          </a:xfrm>
          <a:prstGeom prst="rect">
            <a:avLst/>
          </a:prstGeom>
        </p:spPr>
      </p:pic>
      <p:pic>
        <p:nvPicPr>
          <p:cNvPr id="13" name="Picture 12" descr="energy.jpg"/>
          <p:cNvPicPr>
            <a:picLocks noChangeAspect="1"/>
          </p:cNvPicPr>
          <p:nvPr/>
        </p:nvPicPr>
        <p:blipFill>
          <a:blip r:embed="rId4" cstate="print"/>
          <a:stretch>
            <a:fillRect/>
          </a:stretch>
        </p:blipFill>
        <p:spPr>
          <a:xfrm>
            <a:off x="11416144" y="2938046"/>
            <a:ext cx="13328074" cy="8676577"/>
          </a:xfrm>
          <a:prstGeom prst="rect">
            <a:avLst/>
          </a:prstGeom>
        </p:spPr>
      </p:pic>
    </p:spTree>
    <p:extLst>
      <p:ext uri="{BB962C8B-B14F-4D97-AF65-F5344CB8AC3E}">
        <p14:creationId xmlns:p14="http://schemas.microsoft.com/office/powerpoint/2010/main" val="1969922549"/>
      </p:ext>
    </p:extLst>
  </p:cSld>
  <p:clrMapOvr>
    <a:masterClrMapping/>
  </p:clrMapOvr>
  <p:transition spd="med"/>
</p:sld>
</file>

<file path=ppt/theme/theme1.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2476</TotalTime>
  <Words>1128</Words>
  <Application>Microsoft Office PowerPoint</Application>
  <PresentationFormat>Custom</PresentationFormat>
  <Paragraphs>160</Paragraphs>
  <Slides>10</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vt:i4>
      </vt:variant>
    </vt:vector>
  </HeadingPairs>
  <TitlesOfParts>
    <vt:vector size="24" baseType="lpstr">
      <vt:lpstr>.Lucida Grande UI Regular</vt:lpstr>
      <vt:lpstr>Arial</vt:lpstr>
      <vt:lpstr>Canela Bold</vt:lpstr>
      <vt:lpstr>Canela Deck Regular</vt:lpstr>
      <vt:lpstr>Canela Regular</vt:lpstr>
      <vt:lpstr>Canela Text Regular</vt:lpstr>
      <vt:lpstr>Gotham Greek Book</vt:lpstr>
      <vt:lpstr>Graphik</vt:lpstr>
      <vt:lpstr>Graphik Medium</vt:lpstr>
      <vt:lpstr>Graphik Semibold</vt:lpstr>
      <vt:lpstr>Helvetica Neue</vt:lpstr>
      <vt:lpstr>System Font Regular</vt:lpstr>
      <vt:lpstr>Wingdings</vt:lpstr>
      <vt:lpstr>23_ClassicWhite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Miranda Lysandrou</dc:creator>
  <cp:lastModifiedBy>User</cp:lastModifiedBy>
  <cp:revision>243</cp:revision>
  <cp:lastPrinted>2022-04-12T06:38:39Z</cp:lastPrinted>
  <dcterms:modified xsi:type="dcterms:W3CDTF">2022-04-15T06:15:14Z</dcterms:modified>
</cp:coreProperties>
</file>