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9" r:id="rId1"/>
  </p:sldMasterIdLst>
  <p:handoutMasterIdLst>
    <p:handoutMasterId r:id="rId21"/>
  </p:handoutMasterIdLst>
  <p:sldIdLst>
    <p:sldId id="256" r:id="rId2"/>
    <p:sldId id="284" r:id="rId3"/>
    <p:sldId id="257" r:id="rId4"/>
    <p:sldId id="258" r:id="rId5"/>
    <p:sldId id="286" r:id="rId6"/>
    <p:sldId id="287" r:id="rId7"/>
    <p:sldId id="277" r:id="rId8"/>
    <p:sldId id="278" r:id="rId9"/>
    <p:sldId id="279" r:id="rId10"/>
    <p:sldId id="280" r:id="rId11"/>
    <p:sldId id="288" r:id="rId12"/>
    <p:sldId id="281" r:id="rId13"/>
    <p:sldId id="261" r:id="rId14"/>
    <p:sldId id="263" r:id="rId15"/>
    <p:sldId id="274" r:id="rId16"/>
    <p:sldId id="264" r:id="rId17"/>
    <p:sldId id="275" r:id="rId18"/>
    <p:sldId id="285" r:id="rId19"/>
    <p:sldId id="283" r:id="rId2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6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28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28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6D83905C-140A-48A6-BA12-52044AA6BF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0985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2628" y="770467"/>
            <a:ext cx="8086725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000" spc="-12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634" y="4198409"/>
            <a:ext cx="6921151" cy="16459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pPr>
              <a:defRPr/>
            </a:pPr>
            <a:fld id="{05173CC6-EE9C-4B3D-8366-021BD759371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247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368163-72A0-4E52-B14B-B94C3E960ED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409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7963" y="695325"/>
            <a:ext cx="1971675" cy="4800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644" y="714376"/>
            <a:ext cx="5800725" cy="54006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5B76FC-38CC-484A-9D16-FC623C30EC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618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2505E3-1204-47C7-BD1C-DBED9D05402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0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628" y="767419"/>
            <a:ext cx="8085582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000" b="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0634" y="4187275"/>
            <a:ext cx="6919722" cy="1645920"/>
          </a:xfrm>
        </p:spPr>
        <p:txBody>
          <a:bodyPr anchor="t">
            <a:normAutofit/>
          </a:bodyPr>
          <a:lstStyle>
            <a:lvl1pPr marL="0" indent="0">
              <a:buNone/>
              <a:defRPr sz="28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676AD9-9454-40E7-ADE1-8AE820F074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320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7492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7738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8E2D13-78EA-420E-94EE-50AB77EDFB9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695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492" y="2032000"/>
            <a:ext cx="3806190" cy="72340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492" y="2736150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66310" y="2029968"/>
            <a:ext cx="3806190" cy="72237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66310" y="2734056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8E2857-1727-4145-A45B-506814B98C4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642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1548B6-ADC7-4491-B291-2A76F8CD8A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870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2DD5BE-7AE8-4622-B26B-B568997395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691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5000" y="0"/>
            <a:ext cx="3429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196053" y="542282"/>
            <a:ext cx="253746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36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762000"/>
            <a:ext cx="4572000" cy="4572000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06987" y="2511813"/>
            <a:ext cx="254889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500">
                <a:solidFill>
                  <a:srgbClr val="40404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pPr>
              <a:defRPr/>
            </a:pPr>
            <a:fld id="{775A9187-66B1-44D6-AA5A-2E9AA10371E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593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918" y="5418668"/>
            <a:ext cx="8085582" cy="613283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9144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rgbClr val="4D4D4D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7492" y="5909735"/>
            <a:ext cx="6922008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200"/>
              </a:spcBef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pPr>
              <a:defRPr/>
            </a:pPr>
            <a:fld id="{DED89F34-2270-48C9-9ED4-AFBB0049841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4867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2919" y="499533"/>
            <a:ext cx="8079581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206" y="1993393"/>
            <a:ext cx="8065294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4350" y="6412447"/>
            <a:ext cx="30861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41193" y="5829748"/>
            <a:ext cx="219456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0" b="0">
                <a:ln>
                  <a:noFill/>
                </a:ln>
                <a:solidFill>
                  <a:schemeClr val="accent1">
                    <a:alpha val="20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FC5C5AB6-9F59-46FE-BC65-6BCCB8921CA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409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60" r:id="rId1"/>
    <p:sldLayoutId id="2147484061" r:id="rId2"/>
    <p:sldLayoutId id="2147484062" r:id="rId3"/>
    <p:sldLayoutId id="2147484063" r:id="rId4"/>
    <p:sldLayoutId id="2147484064" r:id="rId5"/>
    <p:sldLayoutId id="2147484065" r:id="rId6"/>
    <p:sldLayoutId id="2147484066" r:id="rId7"/>
    <p:sldLayoutId id="2147484067" r:id="rId8"/>
    <p:sldLayoutId id="2147484068" r:id="rId9"/>
    <p:sldLayoutId id="2147484069" r:id="rId10"/>
    <p:sldLayoutId id="214748407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274320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333375"/>
            <a:ext cx="7848600" cy="3311649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sz="3800" dirty="0" smtClean="0">
                <a:latin typeface="Arial" pitchFamily="34" charset="0"/>
                <a:cs typeface="Arial" pitchFamily="34" charset="0"/>
              </a:rPr>
              <a:t>ΟΙ </a:t>
            </a:r>
            <a:r>
              <a:rPr lang="el-GR" sz="3800" dirty="0">
                <a:latin typeface="Arial" pitchFamily="34" charset="0"/>
                <a:cs typeface="Arial" pitchFamily="34" charset="0"/>
              </a:rPr>
              <a:t>ΠΕΡΙ ΤΗΣ ΟΡΓΑΝΩΣΗΣ ΤΟΥ ΧΡΟΝΟΥ ΕΡΓΑΣΙΑΣ ΤΩΝ ΕΚΤΕΛΟΥΝΤΩΝ ΚΙΝΗΤΕΣ ΔΡΑΣΤΗΡΙΟΤΗΤΕΣ ΟΔΙΚΩΝ ΜΕΤΑΦΟΡΩΝ </a:t>
            </a:r>
            <a:r>
              <a:rPr lang="el-GR" sz="3800" dirty="0" smtClean="0">
                <a:latin typeface="Arial" pitchFamily="34" charset="0"/>
                <a:cs typeface="Arial" pitchFamily="34" charset="0"/>
              </a:rPr>
              <a:t>ΝΟΜΟΙ ΤΟΥ</a:t>
            </a:r>
            <a:r>
              <a:rPr lang="el-GR" sz="3800" dirty="0">
                <a:latin typeface="Arial" pitchFamily="34" charset="0"/>
                <a:cs typeface="Arial" pitchFamily="34" charset="0"/>
              </a:rPr>
              <a:t> </a:t>
            </a:r>
            <a:r>
              <a:rPr lang="el-GR" sz="3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l-GR" sz="3800" dirty="0" smtClean="0">
                <a:latin typeface="Arial" pitchFamily="34" charset="0"/>
                <a:cs typeface="Arial" pitchFamily="34" charset="0"/>
              </a:rPr>
            </a:br>
            <a:r>
              <a:rPr lang="el-GR" sz="3800" dirty="0" smtClean="0">
                <a:latin typeface="Arial" pitchFamily="34" charset="0"/>
                <a:cs typeface="Arial" pitchFamily="34" charset="0"/>
              </a:rPr>
              <a:t>2005 ΚΑΙ 2009</a:t>
            </a:r>
            <a:r>
              <a:rPr lang="el-GR" sz="40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23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50825" y="4509120"/>
            <a:ext cx="8642350" cy="1969468"/>
          </a:xfrm>
        </p:spPr>
        <p:txBody>
          <a:bodyPr>
            <a:normAutofit/>
          </a:bodyPr>
          <a:lstStyle/>
          <a:p>
            <a:pPr marR="0" eaLnBrk="1" hangingPunct="1"/>
            <a:endParaRPr lang="el-GR" sz="2400" b="1" i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lv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l-GR" sz="18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Χρίστος Χρίστου</a:t>
            </a:r>
          </a:p>
          <a:p>
            <a:pPr lv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l-GR" sz="18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Λειτουργός Εργασιακών Σχέσεων</a:t>
            </a:r>
          </a:p>
          <a:p>
            <a:pPr lv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l-GR" sz="18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Τμήμα Εργασιακών Σχέσεων</a:t>
            </a:r>
          </a:p>
          <a:p>
            <a:pPr lv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l-GR" sz="18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Υπουργείο Εργασίας, </a:t>
            </a:r>
            <a:r>
              <a:rPr lang="el-GR" sz="1800" b="1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Πρόνοιας και </a:t>
            </a:r>
            <a:r>
              <a:rPr lang="el-GR" sz="18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Κοινωνικών Ασφαλίσεων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404813"/>
            <a:ext cx="7772400" cy="1008062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dirty="0"/>
              <a:t>ΔΙΑΛΕΙΜΜΑΤΑ</a:t>
            </a:r>
            <a:endParaRPr lang="en-US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1700213"/>
            <a:ext cx="8207375" cy="4752975"/>
          </a:xfrm>
        </p:spPr>
        <p:txBody>
          <a:bodyPr>
            <a:normAutofit lnSpcReduction="10000"/>
          </a:bodyPr>
          <a:lstStyle/>
          <a:p>
            <a:pPr marR="0" algn="just" eaLnBrk="1" hangingPunct="1">
              <a:lnSpc>
                <a:spcPct val="90000"/>
              </a:lnSpc>
            </a:pPr>
            <a:r>
              <a:rPr lang="el-GR" sz="28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R="0" algn="just" eaLnBrk="1" hangingPunct="1">
              <a:lnSpc>
                <a:spcPct val="90000"/>
              </a:lnSpc>
              <a:buFontTx/>
              <a:buChar char="•"/>
            </a:pPr>
            <a:r>
              <a:rPr lang="el-GR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altLang="zh-CN" sz="2800" dirty="0" smtClean="0">
                <a:latin typeface="Arial" pitchFamily="34" charset="0"/>
                <a:cs typeface="Arial" pitchFamily="34" charset="0"/>
              </a:rPr>
              <a:t>Ο χρόνος εργασίας διακόπτεται από ένα διάλειμμα τουλάχιστον 30 λεπτών εάν το σύνολο των ωρών εργασίας κυμαίνεται από έξι έως εννέα ώρες. </a:t>
            </a:r>
          </a:p>
          <a:p>
            <a:pPr marR="0" algn="just" eaLnBrk="1" hangingPunct="1">
              <a:lnSpc>
                <a:spcPct val="90000"/>
              </a:lnSpc>
              <a:buFontTx/>
              <a:buChar char="•"/>
            </a:pPr>
            <a:r>
              <a:rPr lang="en-US" altLang="zh-CN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altLang="zh-CN" sz="2800" dirty="0" smtClean="0">
                <a:latin typeface="Arial" pitchFamily="34" charset="0"/>
                <a:cs typeface="Arial" pitchFamily="34" charset="0"/>
              </a:rPr>
              <a:t>Εάν το σύνολο των ωρών εργασίας υπερβαίνει τις 9 ώρες, παρέχεται  διάλειμμα τουλάχιστον 45 λεπτών.</a:t>
            </a:r>
            <a:r>
              <a:rPr lang="en-US" altLang="zh-CN" sz="2800" dirty="0" smtClean="0">
                <a:latin typeface="Arial" pitchFamily="34" charset="0"/>
                <a:cs typeface="Arial" pitchFamily="34" charset="0"/>
              </a:rPr>
              <a:t> </a:t>
            </a:r>
            <a:endParaRPr lang="el-GR" altLang="zh-CN" sz="2800" dirty="0" smtClean="0">
              <a:latin typeface="Arial" pitchFamily="34" charset="0"/>
              <a:cs typeface="Arial" pitchFamily="34" charset="0"/>
            </a:endParaRPr>
          </a:p>
          <a:p>
            <a:pPr marR="0" algn="just" eaLnBrk="1" hangingPunct="1">
              <a:lnSpc>
                <a:spcPct val="90000"/>
              </a:lnSpc>
              <a:buFontTx/>
              <a:buChar char="•"/>
            </a:pPr>
            <a:r>
              <a:rPr lang="el-GR" altLang="zh-CN" sz="2800" dirty="0" smtClean="0">
                <a:latin typeface="Arial" pitchFamily="34" charset="0"/>
                <a:cs typeface="Arial" pitchFamily="34" charset="0"/>
              </a:rPr>
              <a:t> Τα διαλείμματα μπορεί να χωρίζονται σε περιόδους διάρκειας τουλάχιστον 15 λεπτών η καθεμιά. 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404813"/>
            <a:ext cx="7772400" cy="1008062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dirty="0"/>
              <a:t>ΔΙΑΛΕΙΜΜΑΤΑ</a:t>
            </a:r>
            <a:endParaRPr lang="en-US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1700213"/>
            <a:ext cx="8207375" cy="4752975"/>
          </a:xfrm>
        </p:spPr>
        <p:txBody>
          <a:bodyPr/>
          <a:lstStyle/>
          <a:p>
            <a:pPr marR="0" algn="just" eaLnBrk="1" hangingPunct="1"/>
            <a:r>
              <a:rPr lang="el-GR" smtClean="0"/>
              <a:t> </a:t>
            </a:r>
          </a:p>
          <a:p>
            <a:pPr marR="0" algn="just" eaLnBrk="1" hangingPunct="1"/>
            <a:endParaRPr lang="en-US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371600" y="4446588"/>
          <a:ext cx="6343695" cy="19496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4565"/>
                <a:gridCol w="2114565"/>
                <a:gridCol w="2114565"/>
              </a:tblGrid>
              <a:tr h="654763">
                <a:tc gridSpan="2"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ΧΡΟΝΟΣ</a:t>
                      </a:r>
                      <a:r>
                        <a:rPr lang="el-GR" baseline="0" dirty="0" smtClean="0"/>
                        <a:t> ΕΡΓΑΣΙΑΣ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54763">
                <a:tc>
                  <a:txBody>
                    <a:bodyPr/>
                    <a:lstStyle/>
                    <a:p>
                      <a:r>
                        <a:rPr lang="el-GR" dirty="0" smtClean="0"/>
                        <a:t>Οδήγηση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Άλλη εργασία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Διάλειμμα</a:t>
                      </a:r>
                      <a:endParaRPr lang="en-US" dirty="0"/>
                    </a:p>
                  </a:txBody>
                  <a:tcPr/>
                </a:tc>
              </a:tr>
              <a:tr h="6139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4</a:t>
                      </a:r>
                      <a:r>
                        <a:rPr lang="el-GR" baseline="0" dirty="0" smtClean="0"/>
                        <a:t> ώρες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2 ώρες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30 λεπτά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371600" y="2160588"/>
          <a:ext cx="6343695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4565"/>
                <a:gridCol w="2114565"/>
                <a:gridCol w="2114565"/>
              </a:tblGrid>
              <a:tr h="598645">
                <a:tc>
                  <a:txBody>
                    <a:bodyPr/>
                    <a:lstStyle/>
                    <a:p>
                      <a:r>
                        <a:rPr lang="el-GR" dirty="0" smtClean="0"/>
                        <a:t>Οδήγηση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Άλλη εργασία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Διάλειμμα</a:t>
                      </a:r>
                      <a:endParaRPr lang="en-US" dirty="0"/>
                    </a:p>
                  </a:txBody>
                  <a:tcPr/>
                </a:tc>
              </a:tr>
              <a:tr h="5986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4:30</a:t>
                      </a:r>
                      <a:r>
                        <a:rPr lang="el-GR" baseline="0" dirty="0" smtClean="0"/>
                        <a:t> ώρες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0 ώρες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45 λεπτά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404813"/>
            <a:ext cx="7772400" cy="12954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sz="6600" dirty="0"/>
              <a:t>ΧΡΟΝΟΣ ΑΝΑΠΑΥΣΗΣ</a:t>
            </a:r>
            <a:endParaRPr lang="en-US" sz="6600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2060575"/>
            <a:ext cx="8207375" cy="4392613"/>
          </a:xfrm>
        </p:spPr>
        <p:txBody>
          <a:bodyPr/>
          <a:lstStyle/>
          <a:p>
            <a:pPr marR="0" algn="just" eaLnBrk="1" hangingPunct="1"/>
            <a:r>
              <a:rPr lang="el-GR" altLang="zh-CN" dirty="0" smtClean="0">
                <a:latin typeface="Arial" pitchFamily="34" charset="0"/>
                <a:cs typeface="Arial" pitchFamily="34" charset="0"/>
              </a:rPr>
              <a:t>Ο χρόνος ανάπαυσης των μαθητευομένων, των ασκούμενων και των άλλων μετακινούμενων εργαζόμενων είναι αυτός που προνοεί ο Κανονισμός (ΕΚ) αριθ. 561/2006. 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404813"/>
            <a:ext cx="7772400" cy="12954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dirty="0"/>
              <a:t>ΝΥΚΤΕΡΙΝΗ ΕΡΓΑΣΙΑ</a:t>
            </a:r>
            <a:endParaRPr lang="en-US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2060575"/>
            <a:ext cx="8207375" cy="4392613"/>
          </a:xfrm>
        </p:spPr>
        <p:txBody>
          <a:bodyPr/>
          <a:lstStyle/>
          <a:p>
            <a:pPr marR="0" algn="just" eaLnBrk="1" hangingPunct="1">
              <a:lnSpc>
                <a:spcPct val="90000"/>
              </a:lnSpc>
              <a:buFontTx/>
              <a:buChar char="•"/>
            </a:pPr>
            <a:r>
              <a:rPr lang="el-GR" altLang="zh-CN" dirty="0" smtClean="0">
                <a:latin typeface="Arial" pitchFamily="34" charset="0"/>
                <a:cs typeface="Arial" pitchFamily="34" charset="0"/>
              </a:rPr>
              <a:t> Νυκτερινή εργασία είναι κάθε εργασία που εκτελείται μεταξύ ώρας 00:00 και 04:00.</a:t>
            </a:r>
            <a:r>
              <a:rPr lang="en-US" altLang="zh-CN" dirty="0" smtClean="0">
                <a:latin typeface="Arial" pitchFamily="34" charset="0"/>
                <a:cs typeface="Arial" pitchFamily="34" charset="0"/>
              </a:rPr>
              <a:t> </a:t>
            </a: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pPr marR="0" algn="just" eaLnBrk="1" hangingPunct="1">
              <a:lnSpc>
                <a:spcPct val="90000"/>
              </a:lnSpc>
              <a:buFontTx/>
              <a:buChar char="•"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 Ο χρόνος εργασίας των μετακινούμενων εργαζόμενων τη νύκτα δεν πρέπει να υπερβαίνει τις δέκα ώρες ανά εικοσιτετράωρο.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404813"/>
            <a:ext cx="7772400" cy="12954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sz="6000" dirty="0"/>
              <a:t>ΠΛΗΡΟΦΟΡΗΣΗ ΚΑΙ ΤΗΡΗΣΗ ΑΡΧΕΙΟΥ</a:t>
            </a:r>
            <a:endParaRPr lang="en-US" sz="6000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2060575"/>
            <a:ext cx="8207375" cy="4392613"/>
          </a:xfrm>
        </p:spPr>
        <p:txBody>
          <a:bodyPr/>
          <a:lstStyle/>
          <a:p>
            <a:pPr marR="0" algn="just" eaLnBrk="1" hangingPunct="1"/>
            <a:r>
              <a:rPr lang="el-GR" u="sng" dirty="0" smtClean="0">
                <a:latin typeface="Arial" pitchFamily="34" charset="0"/>
                <a:cs typeface="Arial" pitchFamily="34" charset="0"/>
              </a:rPr>
              <a:t>Υποχρεώσεις εργοδότη</a:t>
            </a:r>
          </a:p>
          <a:p>
            <a:pPr marR="0" algn="just" eaLnBrk="1" hangingPunct="1">
              <a:buFontTx/>
              <a:buChar char="•"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 Ενημέρωση του </a:t>
            </a:r>
            <a:r>
              <a:rPr lang="el-GR" dirty="0" err="1" smtClean="0">
                <a:latin typeface="Arial" pitchFamily="34" charset="0"/>
                <a:cs typeface="Arial" pitchFamily="34" charset="0"/>
              </a:rPr>
              <a:t>εργοδοτούμενου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για τον εσωτερικό κανονισμό της επιχείρησης, τις συλλογικές συμβάσεις και τις τυχόν συμφωνίες επιχείρησης, χωρίς επηρεασμό του Νόμου 100(Ι) του 2000.</a:t>
            </a:r>
          </a:p>
          <a:p>
            <a:pPr marR="0" algn="just" eaLnBrk="1" hangingPunct="1">
              <a:buFontTx/>
              <a:buChar char="•"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 Καταγραφή του χρόνου εργασίας σε αρχείο και φύλαξη του για δύο έτη.</a:t>
            </a:r>
          </a:p>
          <a:p>
            <a:pPr marR="0" algn="just" eaLnBrk="1" hangingPunct="1">
              <a:buFontTx/>
              <a:buChar char="•"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 Αντίγραφο του αρχείου στο μετακινούμενο εργαζόμενο, αφού το ζητήσει.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404813"/>
            <a:ext cx="7772400" cy="12954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sz="4000" dirty="0"/>
              <a:t>ΕΞΟΥΣΙΟΔΟΤΗΣΗ ΛΕΙΤΟΥΡΓΩΝ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2060575"/>
            <a:ext cx="8207375" cy="4392613"/>
          </a:xfrm>
        </p:spPr>
        <p:txBody>
          <a:bodyPr/>
          <a:lstStyle/>
          <a:p>
            <a:pPr marR="0" algn="just" eaLnBrk="1" hangingPunct="1"/>
            <a:r>
              <a:rPr lang="el-GR" dirty="0" smtClean="0">
                <a:latin typeface="Arial" pitchFamily="34" charset="0"/>
                <a:cs typeface="Arial" pitchFamily="34" charset="0"/>
              </a:rPr>
              <a:t>Ο Υπουργός Εργασίας και Κοινωνικών Ασφαλίσεων δύναται να εξουσιοδοτήσει Λειτουργό ή Λειτουργούς της Εντεταλμένης Υπηρεσίας για να ενεργούν για την αποτελεσματική εφαρμογή των διατάξεων του παρόντος Νόμου.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404813"/>
            <a:ext cx="7772400" cy="12954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sz="4000" dirty="0"/>
              <a:t>ΑΔΙΚΗΜΑΤΑ ΚΑΙ ΠΟΙΝΕΣ</a:t>
            </a:r>
            <a:endParaRPr lang="en-US" sz="40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2060575"/>
            <a:ext cx="8207375" cy="4392613"/>
          </a:xfrm>
        </p:spPr>
        <p:txBody>
          <a:bodyPr>
            <a:normAutofit lnSpcReduction="10000"/>
          </a:bodyPr>
          <a:lstStyle/>
          <a:p>
            <a:pPr marR="0" algn="just" eaLnBrk="1" hangingPunct="1">
              <a:lnSpc>
                <a:spcPct val="80000"/>
              </a:lnSpc>
              <a:buFontTx/>
              <a:buChar char="•"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 Σε περίπτωση παρακώλυσης εξουσιοδοτημένου λειτουργού και αστυνομικού: ποινή φυλάκισης που δεν υπερβαίνει τους 3 μήνες ή χρηματική ποινή που δεν υπερβαίνει τις €1281 ή και τις δύο ποινές.</a:t>
            </a:r>
          </a:p>
          <a:p>
            <a:pPr marR="0" algn="just" eaLnBrk="1" hangingPunct="1">
              <a:lnSpc>
                <a:spcPct val="80000"/>
              </a:lnSpc>
              <a:buFontTx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Σε περίπτωση παράβασης του Νόμου από οποιοδήποτε πρόσωπο: ποινή φυλάκισης που δεν υπερβαίνει τους 6 μήνες ή χρηματική ποινή που δεν υπερβαίνει τις €3417 ή και τις δύο ποινές.</a:t>
            </a:r>
          </a:p>
          <a:p>
            <a:pPr marR="0" algn="just" eaLnBrk="1" hangingPunct="1">
              <a:lnSpc>
                <a:spcPct val="80000"/>
              </a:lnSpc>
              <a:buFontTx/>
              <a:buChar char="•"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 Σε περίπτωση παράβασης του Νόμου από νομικό πρόσωπο: κάθε πρόσωπο που το αντιπροσωπεύει για τους σκοπούς του παρόντος Νόμου υπόκειται στις ανάλογες ποινές που προβλέπει ο Νόμος.</a:t>
            </a:r>
          </a:p>
          <a:p>
            <a:pPr marR="0" algn="just" eaLnBrk="1" hangingPunct="1">
              <a:lnSpc>
                <a:spcPct val="80000"/>
              </a:lnSpc>
              <a:buFontTx/>
              <a:buChar char="•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404813"/>
            <a:ext cx="7772400" cy="12954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sz="6000" dirty="0"/>
              <a:t>ΕΥΝΟΪΚΟΤΕΡΕΣ ΡΥΘΜΙΣΕΙΣ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2060575"/>
            <a:ext cx="8207375" cy="4392613"/>
          </a:xfrm>
        </p:spPr>
        <p:txBody>
          <a:bodyPr/>
          <a:lstStyle/>
          <a:p>
            <a:pPr marR="0" algn="just" eaLnBrk="1" hangingPunct="1"/>
            <a:r>
              <a:rPr lang="el-GR" dirty="0" smtClean="0">
                <a:latin typeface="Arial" pitchFamily="34" charset="0"/>
                <a:cs typeface="Arial" pitchFamily="34" charset="0"/>
              </a:rPr>
              <a:t>Οι διατάξεις του παρόντος Νόμου καθορίζουν το ελάχιστο των δικαιωμάτων των εργαζομένων και σε καμία περίπτωση δεν επηρεάζουν ευνοϊκότερους όρους εργασίας δυνάμει νομοθεσίας, συλλογικών συμβάσεων ή άλλως πως.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404813"/>
            <a:ext cx="7772400" cy="12954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dirty="0"/>
              <a:t>ΠΑΡΕΚΚΛΙΣΕΙΣ</a:t>
            </a:r>
            <a:r>
              <a:rPr lang="el-GR" sz="3600" dirty="0"/>
              <a:t> 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2060575"/>
            <a:ext cx="8207375" cy="4392613"/>
          </a:xfrm>
        </p:spPr>
        <p:txBody>
          <a:bodyPr/>
          <a:lstStyle/>
          <a:p>
            <a:pPr marR="0" algn="just" eaLnBrk="1" hangingPunct="1"/>
            <a:r>
              <a:rPr lang="el-GR" dirty="0" smtClean="0">
                <a:latin typeface="Arial" pitchFamily="34" charset="0"/>
                <a:cs typeface="Arial" pitchFamily="34" charset="0"/>
              </a:rPr>
              <a:t>Παρεκκλίσεις από τα άρθρα 5 (χρόνος εργασίας) και 8 (νυχτερινή εργασία) εγκρίνονται για αντικειμενικούς ή τεχνικούς λόγους ή λόγους σχετικούς με την οργάνωση της εργασίας, μέσω συλλογικών συμβάσεων ή με συμφωνίες μεταξύ των εργοδοτών και των εκπροσώπων των μετακινούμενων εργαζομένων.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404813"/>
            <a:ext cx="7772400" cy="12954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dirty="0"/>
              <a:t>ΠΛΗΡΟΦΟΡΙΕΣ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2060575"/>
            <a:ext cx="8207375" cy="4392613"/>
          </a:xfrm>
        </p:spPr>
        <p:txBody>
          <a:bodyPr/>
          <a:lstStyle/>
          <a:p>
            <a:pPr marR="0" algn="just" eaLnBrk="1" hangingPunct="1"/>
            <a:r>
              <a:rPr lang="el-GR" dirty="0" smtClean="0">
                <a:latin typeface="Arial" pitchFamily="34" charset="0"/>
                <a:cs typeface="Arial" pitchFamily="34" charset="0"/>
              </a:rPr>
              <a:t>Για οποιεσδήποτε πληροφορίες ή διευκρινίσεις μπορείτε να αποταθείτε στο Τμήμα Εργασιακών Σχέσεων και στο Τμήμα Επιθεώρησης Εργασίας, στα τηλέφωνα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22803116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και 22879033.</a:t>
            </a:r>
          </a:p>
          <a:p>
            <a:pPr marR="0" algn="just" eaLnBrk="1" hangingPunct="1"/>
            <a:endParaRPr lang="el-GR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404813"/>
            <a:ext cx="7772400" cy="1008062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dirty="0"/>
              <a:t>ΘΕΜΑΤΑ</a:t>
            </a: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1700213"/>
            <a:ext cx="8207375" cy="4752975"/>
          </a:xfrm>
        </p:spPr>
        <p:txBody>
          <a:bodyPr/>
          <a:lstStyle/>
          <a:p>
            <a:pPr marR="0" algn="just" eaLnBrk="1" hangingPunct="1"/>
            <a:r>
              <a:rPr lang="el-GR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R="0" algn="just" eaLnBrk="1" hangingPunct="1">
              <a:buFontTx/>
              <a:buChar char="•"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 Χρόνος εργασίας </a:t>
            </a:r>
          </a:p>
          <a:p>
            <a:pPr marR="0" algn="just" eaLnBrk="1" hangingPunct="1">
              <a:buFontTx/>
              <a:buChar char="•"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 Διαλείμματα</a:t>
            </a:r>
          </a:p>
          <a:p>
            <a:pPr marR="0" algn="just" eaLnBrk="1" hangingPunct="1">
              <a:buFontTx/>
              <a:buChar char="•"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 Χρόνος ανάπαυσης</a:t>
            </a:r>
          </a:p>
          <a:p>
            <a:pPr marR="0" algn="just" eaLnBrk="1" hangingPunct="1">
              <a:buFontTx/>
              <a:buChar char="•"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 Νυχτερινή εργασία</a:t>
            </a:r>
          </a:p>
          <a:p>
            <a:pPr marR="0" algn="just" eaLnBrk="1" hangingPunct="1">
              <a:buFontTx/>
              <a:buChar char="•"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 Πληροφόρηση και τήρηση αρχείου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755650" y="404813"/>
            <a:ext cx="7772400" cy="1008062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dirty="0"/>
              <a:t>ΣΚΟΠΟΣ</a:t>
            </a:r>
            <a:endParaRPr lang="en-US" dirty="0"/>
          </a:p>
        </p:txBody>
      </p:sp>
      <p:sp>
        <p:nvSpPr>
          <p:cNvPr id="717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8313" y="1700213"/>
            <a:ext cx="8207375" cy="4752975"/>
          </a:xfrm>
        </p:spPr>
        <p:txBody>
          <a:bodyPr>
            <a:normAutofit lnSpcReduction="10000"/>
          </a:bodyPr>
          <a:lstStyle/>
          <a:p>
            <a:pPr marR="0" algn="just" eaLnBrk="1" hangingPunct="1">
              <a:lnSpc>
                <a:spcPct val="80000"/>
              </a:lnSpc>
            </a:pPr>
            <a:r>
              <a:rPr lang="el-GR" sz="28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R="0" algn="just" eaLnBrk="1" hangingPunct="1">
              <a:lnSpc>
                <a:spcPct val="80000"/>
              </a:lnSpc>
              <a:buFontTx/>
              <a:buChar char="•"/>
            </a:pPr>
            <a:r>
              <a:rPr lang="el-GR" sz="2800" dirty="0" smtClean="0">
                <a:latin typeface="Arial" pitchFamily="34" charset="0"/>
                <a:cs typeface="Arial" pitchFamily="34" charset="0"/>
              </a:rPr>
              <a:t> Ο καθορισμός των ελάχιστων προδιαγραφών για την οργάνωση του χρόνου εργασίας των εκτελούντων κινητές δραστηριότητες οδικών μεταφορών, προκειμένου να βελτιωθεί η προστασία της ασφάλειας και της υγείας των προσώπων αυτών, καθώς και η οδική ασφάλεια, και να υπάρξει περαιτέρω προσέγγιση των όρων ανταγωνισμού.</a:t>
            </a:r>
          </a:p>
          <a:p>
            <a:pPr marR="0" algn="just" eaLnBrk="1" hangingPunct="1">
              <a:lnSpc>
                <a:spcPct val="80000"/>
              </a:lnSpc>
              <a:buFontTx/>
              <a:buChar char="•"/>
            </a:pPr>
            <a:r>
              <a:rPr lang="el-GR" sz="2800" dirty="0" smtClean="0">
                <a:latin typeface="Arial" pitchFamily="34" charset="0"/>
                <a:cs typeface="Arial" pitchFamily="34" charset="0"/>
              </a:rPr>
              <a:t> Η συμπλήρωση των διατάξεων του Κανονισμού 561/2006 και εφόσον είναι αναγκαίο της συμφωνίας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AETR</a:t>
            </a:r>
            <a:r>
              <a:rPr lang="el-GR" sz="2800" dirty="0" smtClean="0">
                <a:latin typeface="Arial" pitchFamily="34" charset="0"/>
                <a:cs typeface="Arial" pitchFamily="34" charset="0"/>
              </a:rPr>
              <a:t>, οι οποίες υπερισχύουν των διατάξεων του παρόντος Νόμου.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404813"/>
            <a:ext cx="7772400" cy="12954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dirty="0"/>
              <a:t>ΠΕΔΙΟ ΕΦΑΡΜΟΓΗΣ</a:t>
            </a: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1773238"/>
            <a:ext cx="8207375" cy="4679950"/>
          </a:xfrm>
        </p:spPr>
        <p:txBody>
          <a:bodyPr>
            <a:normAutofit/>
          </a:bodyPr>
          <a:lstStyle/>
          <a:p>
            <a:pPr marR="0" algn="just" eaLnBrk="1" hangingPunct="1">
              <a:buFontTx/>
              <a:buChar char="•"/>
            </a:pPr>
            <a:r>
              <a:rPr lang="el-GR" smtClean="0"/>
              <a:t> </a:t>
            </a:r>
            <a:r>
              <a:rPr lang="el-GR" sz="2800" smtClean="0"/>
              <a:t>Ο Νόμος καλύπτει τους μετακινούμενους εργαζόμενους που απασχολούνται σε επιχειρήσεις εγκατεστημένες στη Δημοκρατία και συμμετέχουν σε δραστηριότητες οδικών μεταφορών που διέπονται από τον Κανονισμό 561/2006, τον περί Ελέγχου των Ωρών Οδήγησης και Ανάπαυσης Οδηγών Ορισμένων Οχημάτων Νόμο του 2007 ή/και τη Συμφωνία AETR.</a:t>
            </a:r>
          </a:p>
          <a:p>
            <a:pPr marR="0" algn="just" eaLnBrk="1" hangingPunct="1">
              <a:buFontTx/>
              <a:buChar char="•"/>
            </a:pPr>
            <a:r>
              <a:rPr lang="el-GR" sz="2800" smtClean="0"/>
              <a:t> </a:t>
            </a:r>
            <a:r>
              <a:rPr lang="el-GR" altLang="zh-CN" sz="2800" smtClean="0"/>
              <a:t>Όσον αφορά τους αυτοαπασχολούμενους οδηγούς ο Νόμος θα τεθεί σε ισχύ στις 23 Μαρτίου 2009.</a:t>
            </a: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404813"/>
            <a:ext cx="7772400" cy="12954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dirty="0"/>
              <a:t>ΧΡΟΝΟΣ ΕΡΓΑΣΙΑΣ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2060575"/>
            <a:ext cx="8207375" cy="3511565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18288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R="0" algn="just" eaLnBrk="1" hangingPunct="1">
              <a:lnSpc>
                <a:spcPct val="80000"/>
              </a:lnSpc>
            </a:pPr>
            <a:r>
              <a:rPr lang="el-GR" altLang="zh-CN" sz="2800" dirty="0" smtClean="0">
                <a:latin typeface="Arial" pitchFamily="34" charset="0"/>
                <a:cs typeface="Arial" pitchFamily="34" charset="0"/>
              </a:rPr>
              <a:t>Κάθε περίοδος από την έναρξη μέχρι τη λήξη της εργασίας εντός της οποίας ο οδηγός βρίσκεται στη θέση εργασίας του, στη διάθεση του εργοδότη και ασκεί τα καθήκοντα ή τις δραστηριότητες του.</a:t>
            </a:r>
          </a:p>
          <a:p>
            <a:pPr marR="0" algn="just" eaLnBrk="1" hangingPunct="1">
              <a:lnSpc>
                <a:spcPct val="80000"/>
              </a:lnSpc>
            </a:pPr>
            <a:endParaRPr lang="el-GR" altLang="zh-CN" sz="2800" dirty="0" smtClean="0">
              <a:latin typeface="Arial" pitchFamily="34" charset="0"/>
              <a:cs typeface="Arial" pitchFamily="34" charset="0"/>
            </a:endParaRPr>
          </a:p>
          <a:p>
            <a:pPr marR="0" algn="just" eaLnBrk="1" hangingPunct="1">
              <a:lnSpc>
                <a:spcPct val="80000"/>
              </a:lnSpc>
            </a:pPr>
            <a:endParaRPr lang="en-US" altLang="zh-CN" sz="28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404813"/>
            <a:ext cx="7772400" cy="12954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dirty="0"/>
              <a:t>ΧΡΟΝΟΣ ΕΡΓΑΣΙΑΣ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2060575"/>
            <a:ext cx="8207375" cy="4392613"/>
          </a:xfrm>
        </p:spPr>
        <p:txBody>
          <a:bodyPr/>
          <a:lstStyle/>
          <a:p>
            <a:pPr marR="0" algn="just" eaLnBrk="1" hangingPunct="1"/>
            <a:r>
              <a:rPr lang="el-GR" altLang="zh-CN" dirty="0" smtClean="0">
                <a:latin typeface="Arial" pitchFamily="34" charset="0"/>
                <a:cs typeface="Arial" pitchFamily="34" charset="0"/>
              </a:rPr>
              <a:t>Ο μέσος εβδομαδιαίος χρόνος εργασίας δεν πρέπει να υπερβαίνει τις 48 ώρες. Ο χρόνος αυτός δύναται να αυξάνεται στις 60 ώρες προσωρινά, εφόσον ο μέσος χρόνος εργασίας δεν υπερβαίνει τις 48 ώρες την εβδομάδα κατά την περίοδο 4 μηνών που αρχίζει από την πρώτη εβδομάδα αύξησης του χρόνου εργασίας.</a:t>
            </a:r>
            <a:r>
              <a:rPr lang="en-US" altLang="zh-CN" dirty="0" smtClean="0">
                <a:latin typeface="Arial" pitchFamily="34" charset="0"/>
                <a:cs typeface="Arial" pitchFamily="34" charset="0"/>
              </a:rPr>
              <a:t>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404813"/>
            <a:ext cx="7772400" cy="12954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dirty="0"/>
              <a:t>ΧΡΟΝΟΣ ΕΡΓΑΣΙΑΣ</a:t>
            </a:r>
            <a:endParaRPr lang="en-US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2060575"/>
            <a:ext cx="8207375" cy="4392613"/>
          </a:xfrm>
        </p:spPr>
        <p:txBody>
          <a:bodyPr/>
          <a:lstStyle/>
          <a:p>
            <a:pPr marR="0" algn="just" eaLnBrk="1" hangingPunct="1"/>
            <a:r>
              <a:rPr lang="en-US" altLang="zh-CN" smtClean="0"/>
              <a:t> </a:t>
            </a:r>
            <a:endParaRPr lang="en-US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857375" y="1714500"/>
          <a:ext cx="5857917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7168"/>
                <a:gridCol w="1334715"/>
                <a:gridCol w="1483017"/>
                <a:gridCol w="1483017"/>
              </a:tblGrid>
              <a:tr h="616360">
                <a:tc>
                  <a:txBody>
                    <a:bodyPr/>
                    <a:lstStyle/>
                    <a:p>
                      <a:r>
                        <a:rPr lang="el-GR" dirty="0" smtClean="0"/>
                        <a:t>Εβδομάδα</a:t>
                      </a:r>
                      <a:endParaRPr lang="en-US" dirty="0"/>
                    </a:p>
                  </a:txBody>
                  <a:tcPr marL="216000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Χρόνος Εργασίας</a:t>
                      </a:r>
                      <a:endParaRPr lang="en-US" dirty="0"/>
                    </a:p>
                  </a:txBody>
                  <a:tcPr marL="216000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Εβδομάδα</a:t>
                      </a:r>
                      <a:endParaRPr lang="en-US" dirty="0"/>
                    </a:p>
                  </a:txBody>
                  <a:tcPr marL="216000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Χρόνος Εργασίας</a:t>
                      </a:r>
                      <a:endParaRPr lang="en-US" dirty="0"/>
                    </a:p>
                  </a:txBody>
                  <a:tcPr marL="216000"/>
                </a:tc>
              </a:tr>
              <a:tr h="352206">
                <a:tc>
                  <a:txBody>
                    <a:bodyPr/>
                    <a:lstStyle/>
                    <a:p>
                      <a:r>
                        <a:rPr lang="el-GR" dirty="0" smtClean="0"/>
                        <a:t>1</a:t>
                      </a:r>
                      <a:endParaRPr lang="en-US" dirty="0"/>
                    </a:p>
                  </a:txBody>
                  <a:tcPr marL="216000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50</a:t>
                      </a:r>
                      <a:endParaRPr lang="en-US" dirty="0"/>
                    </a:p>
                  </a:txBody>
                  <a:tcPr marL="216000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9</a:t>
                      </a:r>
                      <a:endParaRPr lang="en-US" dirty="0"/>
                    </a:p>
                  </a:txBody>
                  <a:tcPr marL="216000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50</a:t>
                      </a:r>
                      <a:endParaRPr lang="en-US" dirty="0"/>
                    </a:p>
                  </a:txBody>
                  <a:tcPr marL="216000"/>
                </a:tc>
              </a:tr>
              <a:tr h="352206">
                <a:tc>
                  <a:txBody>
                    <a:bodyPr/>
                    <a:lstStyle/>
                    <a:p>
                      <a:r>
                        <a:rPr lang="el-GR" dirty="0" smtClean="0"/>
                        <a:t>2</a:t>
                      </a:r>
                      <a:endParaRPr lang="en-US" dirty="0"/>
                    </a:p>
                  </a:txBody>
                  <a:tcPr marL="216000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50</a:t>
                      </a:r>
                      <a:endParaRPr lang="en-US" dirty="0"/>
                    </a:p>
                  </a:txBody>
                  <a:tcPr marL="216000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10</a:t>
                      </a:r>
                      <a:endParaRPr lang="en-US" dirty="0"/>
                    </a:p>
                  </a:txBody>
                  <a:tcPr marL="216000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50</a:t>
                      </a:r>
                      <a:endParaRPr lang="en-US" dirty="0"/>
                    </a:p>
                  </a:txBody>
                  <a:tcPr marL="216000"/>
                </a:tc>
              </a:tr>
              <a:tr h="352206">
                <a:tc>
                  <a:txBody>
                    <a:bodyPr/>
                    <a:lstStyle/>
                    <a:p>
                      <a:r>
                        <a:rPr lang="el-GR" dirty="0" smtClean="0"/>
                        <a:t>3</a:t>
                      </a:r>
                      <a:endParaRPr lang="en-US" dirty="0"/>
                    </a:p>
                  </a:txBody>
                  <a:tcPr marL="216000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40</a:t>
                      </a:r>
                      <a:endParaRPr lang="en-US" dirty="0"/>
                    </a:p>
                  </a:txBody>
                  <a:tcPr marL="216000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11</a:t>
                      </a:r>
                      <a:endParaRPr lang="en-US" dirty="0"/>
                    </a:p>
                  </a:txBody>
                  <a:tcPr marL="216000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40</a:t>
                      </a:r>
                      <a:endParaRPr lang="en-US" dirty="0"/>
                    </a:p>
                  </a:txBody>
                  <a:tcPr marL="216000"/>
                </a:tc>
              </a:tr>
              <a:tr h="352206">
                <a:tc>
                  <a:txBody>
                    <a:bodyPr/>
                    <a:lstStyle/>
                    <a:p>
                      <a:r>
                        <a:rPr lang="el-GR" dirty="0" smtClean="0"/>
                        <a:t>4</a:t>
                      </a:r>
                      <a:endParaRPr lang="en-US" dirty="0"/>
                    </a:p>
                  </a:txBody>
                  <a:tcPr marL="216000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40</a:t>
                      </a:r>
                      <a:endParaRPr lang="en-US" dirty="0"/>
                    </a:p>
                  </a:txBody>
                  <a:tcPr marL="216000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12</a:t>
                      </a:r>
                      <a:endParaRPr lang="en-US" dirty="0"/>
                    </a:p>
                  </a:txBody>
                  <a:tcPr marL="216000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40</a:t>
                      </a:r>
                      <a:endParaRPr lang="en-US" dirty="0"/>
                    </a:p>
                  </a:txBody>
                  <a:tcPr marL="216000"/>
                </a:tc>
              </a:tr>
              <a:tr h="352206">
                <a:tc>
                  <a:txBody>
                    <a:bodyPr/>
                    <a:lstStyle/>
                    <a:p>
                      <a:r>
                        <a:rPr lang="el-GR" dirty="0" smtClean="0"/>
                        <a:t>5</a:t>
                      </a:r>
                      <a:endParaRPr lang="en-US" dirty="0"/>
                    </a:p>
                  </a:txBody>
                  <a:tcPr marL="216000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40</a:t>
                      </a:r>
                      <a:endParaRPr lang="en-US" dirty="0"/>
                    </a:p>
                  </a:txBody>
                  <a:tcPr marL="216000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13</a:t>
                      </a:r>
                      <a:endParaRPr lang="en-US" dirty="0"/>
                    </a:p>
                  </a:txBody>
                  <a:tcPr marL="216000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40</a:t>
                      </a:r>
                      <a:endParaRPr lang="en-US" dirty="0"/>
                    </a:p>
                  </a:txBody>
                  <a:tcPr marL="216000"/>
                </a:tc>
              </a:tr>
              <a:tr h="352206">
                <a:tc>
                  <a:txBody>
                    <a:bodyPr/>
                    <a:lstStyle/>
                    <a:p>
                      <a:r>
                        <a:rPr lang="el-GR" dirty="0" smtClean="0"/>
                        <a:t>6</a:t>
                      </a:r>
                      <a:endParaRPr lang="en-US" dirty="0"/>
                    </a:p>
                  </a:txBody>
                  <a:tcPr marL="216000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40</a:t>
                      </a:r>
                      <a:endParaRPr lang="en-US" dirty="0"/>
                    </a:p>
                  </a:txBody>
                  <a:tcPr marL="216000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14</a:t>
                      </a:r>
                      <a:endParaRPr lang="en-US" dirty="0"/>
                    </a:p>
                  </a:txBody>
                  <a:tcPr marL="216000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40</a:t>
                      </a:r>
                      <a:endParaRPr lang="en-US" dirty="0"/>
                    </a:p>
                  </a:txBody>
                  <a:tcPr marL="216000"/>
                </a:tc>
              </a:tr>
              <a:tr h="352206">
                <a:tc>
                  <a:txBody>
                    <a:bodyPr/>
                    <a:lstStyle/>
                    <a:p>
                      <a:r>
                        <a:rPr lang="el-GR" dirty="0" smtClean="0"/>
                        <a:t>7</a:t>
                      </a:r>
                      <a:endParaRPr lang="en-US" dirty="0"/>
                    </a:p>
                  </a:txBody>
                  <a:tcPr marL="216000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60</a:t>
                      </a:r>
                      <a:endParaRPr lang="en-US" dirty="0"/>
                    </a:p>
                  </a:txBody>
                  <a:tcPr marL="216000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15</a:t>
                      </a:r>
                      <a:endParaRPr lang="en-US" dirty="0"/>
                    </a:p>
                  </a:txBody>
                  <a:tcPr marL="216000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60</a:t>
                      </a:r>
                      <a:endParaRPr lang="en-US" dirty="0"/>
                    </a:p>
                  </a:txBody>
                  <a:tcPr marL="216000"/>
                </a:tc>
              </a:tr>
              <a:tr h="352206">
                <a:tc>
                  <a:txBody>
                    <a:bodyPr/>
                    <a:lstStyle/>
                    <a:p>
                      <a:r>
                        <a:rPr lang="el-GR" dirty="0" smtClean="0"/>
                        <a:t>8</a:t>
                      </a:r>
                      <a:endParaRPr lang="en-US" dirty="0"/>
                    </a:p>
                  </a:txBody>
                  <a:tcPr marL="216000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60</a:t>
                      </a:r>
                      <a:endParaRPr lang="en-US" dirty="0"/>
                    </a:p>
                  </a:txBody>
                  <a:tcPr marL="216000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16</a:t>
                      </a:r>
                      <a:endParaRPr lang="en-US" dirty="0"/>
                    </a:p>
                  </a:txBody>
                  <a:tcPr marL="216000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60</a:t>
                      </a:r>
                      <a:endParaRPr lang="en-US" dirty="0"/>
                    </a:p>
                  </a:txBody>
                  <a:tcPr marL="216000"/>
                </a:tc>
              </a:tr>
              <a:tr h="352206">
                <a:tc>
                  <a:txBody>
                    <a:bodyPr/>
                    <a:lstStyle/>
                    <a:p>
                      <a:r>
                        <a:rPr lang="el-GR" dirty="0" smtClean="0"/>
                        <a:t>Μέσος όρος</a:t>
                      </a:r>
                      <a:endParaRPr lang="en-US" dirty="0"/>
                    </a:p>
                  </a:txBody>
                  <a:tcPr marL="21600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1600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16000"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760/16=47,5</a:t>
                      </a:r>
                      <a:endParaRPr lang="en-US" dirty="0"/>
                    </a:p>
                  </a:txBody>
                  <a:tcPr marL="21600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404813"/>
            <a:ext cx="7772400" cy="12954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sz="4000" dirty="0"/>
              <a:t>ΧΡΟΝΟΣ ΕΡΓΑΣΙΑΣ ΣΕ ΔΙΑΦΟΡΕΤΙΚΟΥΣ ΕΡΓΟΔΟΤΕΣ</a:t>
            </a:r>
            <a:endParaRPr lang="en-US" sz="4000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2060575"/>
            <a:ext cx="8207375" cy="4392613"/>
          </a:xfrm>
        </p:spPr>
        <p:txBody>
          <a:bodyPr/>
          <a:lstStyle/>
          <a:p>
            <a:pPr marR="0" algn="just" eaLnBrk="1" hangingPunct="1">
              <a:buFontTx/>
              <a:buChar char="•"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 Ο χρόνος εργασίας για λογαριασμό διαφορετικών εργοδοτών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συνιστά το σύνολο των ωρών εργασίας.</a:t>
            </a:r>
          </a:p>
          <a:p>
            <a:pPr marR="0" algn="just" eaLnBrk="1" hangingPunct="1">
              <a:buFontTx/>
              <a:buChar char="•"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 Ο εργοδότης ζητεί γραπτώς από τον μετακινούμενο εργαζόμενο λογαριασμό του χρόνου εργασίας που εκτελεί για άλλο εργοδότη και ο μετακινούμενος εργαζόμενος του παρέχει τις πληροφορίες αυτές γραπτώς.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404813"/>
            <a:ext cx="7772400" cy="1008062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l-GR" dirty="0"/>
              <a:t>ΔΙΑΛΕΙΜΜΑΤΑ</a:t>
            </a:r>
            <a:endParaRPr lang="en-US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1700213"/>
            <a:ext cx="8207375" cy="4752975"/>
          </a:xfrm>
        </p:spPr>
        <p:txBody>
          <a:bodyPr/>
          <a:lstStyle/>
          <a:p>
            <a:pPr marR="0" algn="just" eaLnBrk="1" hangingPunct="1"/>
            <a:r>
              <a:rPr lang="el-GR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R="0" algn="just" eaLnBrk="1" hangingPunct="1">
              <a:buFontTx/>
              <a:buChar char="•"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 Με την επιφύλαξη του επιπέδου προστασίας που προβλέπει ο Κανονισμός 561/2006 οι εκτελούντες κινητές δραστηριότητες οδικών μεταφορών, δεν πρέπει να εργάζονται πάνω από 6 διαδοχικές ώρες χωρίς διάλειμμα.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TM03457491[[fn=Metropolitan]]</Template>
  <TotalTime>1560</TotalTime>
  <Words>844</Words>
  <Application>Microsoft Office PowerPoint</Application>
  <PresentationFormat>On-screen Show (4:3)</PresentationFormat>
  <Paragraphs>112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宋体</vt:lpstr>
      <vt:lpstr>Arial</vt:lpstr>
      <vt:lpstr>Calibri Light</vt:lpstr>
      <vt:lpstr>Tahoma</vt:lpstr>
      <vt:lpstr>Metropolitan</vt:lpstr>
      <vt:lpstr>ΟΙ ΠΕΡΙ ΤΗΣ ΟΡΓΑΝΩΣΗΣ ΤΟΥ ΧΡΟΝΟΥ ΕΡΓΑΣΙΑΣ ΤΩΝ ΕΚΤΕΛΟΥΝΤΩΝ ΚΙΝΗΤΕΣ ΔΡΑΣΤΗΡΙΟΤΗΤΕΣ ΟΔΙΚΩΝ ΜΕΤΑΦΟΡΩΝ ΝΟΜΟΙ ΤΟΥ  2005 ΚΑΙ 2009 </vt:lpstr>
      <vt:lpstr>ΘΕΜΑΤΑ</vt:lpstr>
      <vt:lpstr>ΣΚΟΠΟΣ</vt:lpstr>
      <vt:lpstr>ΠΕΔΙΟ ΕΦΑΡΜΟΓΗΣ</vt:lpstr>
      <vt:lpstr>ΧΡΟΝΟΣ ΕΡΓΑΣΙΑΣ</vt:lpstr>
      <vt:lpstr>ΧΡΟΝΟΣ ΕΡΓΑΣΙΑΣ</vt:lpstr>
      <vt:lpstr>ΧΡΟΝΟΣ ΕΡΓΑΣΙΑΣ</vt:lpstr>
      <vt:lpstr>ΧΡΟΝΟΣ ΕΡΓΑΣΙΑΣ ΣΕ ΔΙΑΦΟΡΕΤΙΚΟΥΣ ΕΡΓΟΔΟΤΕΣ</vt:lpstr>
      <vt:lpstr>ΔΙΑΛΕΙΜΜΑΤΑ</vt:lpstr>
      <vt:lpstr>ΔΙΑΛΕΙΜΜΑΤΑ</vt:lpstr>
      <vt:lpstr>ΔΙΑΛΕΙΜΜΑΤΑ</vt:lpstr>
      <vt:lpstr>ΧΡΟΝΟΣ ΑΝΑΠΑΥΣΗΣ</vt:lpstr>
      <vt:lpstr>ΝΥΚΤΕΡΙΝΗ ΕΡΓΑΣΙΑ</vt:lpstr>
      <vt:lpstr>ΠΛΗΡΟΦΟΡΗΣΗ ΚΑΙ ΤΗΡΗΣΗ ΑΡΧΕΙΟΥ</vt:lpstr>
      <vt:lpstr>ΕΞΟΥΣΙΟΔΟΤΗΣΗ ΛΕΙΤΟΥΡΓΩΝ</vt:lpstr>
      <vt:lpstr>ΑΔΙΚΗΜΑΤΑ ΚΑΙ ΠΟΙΝΕΣ</vt:lpstr>
      <vt:lpstr>ΕΥΝΟΪΚΟΤΕΡΕΣ ΡΥΘΜΙΣΕΙΣ </vt:lpstr>
      <vt:lpstr>ΠΑΡΕΚΚΛΙΣΕΙΣ </vt:lpstr>
      <vt:lpstr>ΠΛΗΡΟΦΟΡΙΕΣ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 ΠΕΡΙ ΕΛΕΓΧΟΥ ΤΩΝ ΩΡΩΝ ΟΔΗΓΗΣΗΣ ΚΑΙ ΑΝΑΠΑΥΣΗΣ ΤΩΝ ΟΔΗΓΩΝ ΟΡΙΣΜΕΝΩΝ ΟΧΗΜΑΤΩΝ ΝΟΜΟΣ  (137(Ι) ΤΟΥ 2004)</dc:title>
  <dc:creator>user</dc:creator>
  <cp:lastModifiedBy>Christos Christou</cp:lastModifiedBy>
  <cp:revision>81</cp:revision>
  <dcterms:created xsi:type="dcterms:W3CDTF">2006-04-28T04:56:31Z</dcterms:created>
  <dcterms:modified xsi:type="dcterms:W3CDTF">2018-11-07T11:20:57Z</dcterms:modified>
</cp:coreProperties>
</file>