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8"/>
  </p:notesMasterIdLst>
  <p:sldIdLst>
    <p:sldId id="256" r:id="rId2"/>
    <p:sldId id="296" r:id="rId3"/>
    <p:sldId id="298" r:id="rId4"/>
    <p:sldId id="309" r:id="rId5"/>
    <p:sldId id="310" r:id="rId6"/>
    <p:sldId id="307" r:id="rId7"/>
    <p:sldId id="308" r:id="rId8"/>
    <p:sldId id="299" r:id="rId9"/>
    <p:sldId id="303" r:id="rId10"/>
    <p:sldId id="302" r:id="rId11"/>
    <p:sldId id="304" r:id="rId12"/>
    <p:sldId id="313" r:id="rId13"/>
    <p:sldId id="306" r:id="rId14"/>
    <p:sldId id="305" r:id="rId15"/>
    <p:sldId id="297" r:id="rId16"/>
    <p:sldId id="29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70702" autoAdjust="0"/>
  </p:normalViewPr>
  <p:slideViewPr>
    <p:cSldViewPr snapToGrid="0">
      <p:cViewPr varScale="1">
        <p:scale>
          <a:sx n="51" d="100"/>
          <a:sy n="51" d="100"/>
        </p:scale>
        <p:origin x="114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AA6683-980D-4AEC-932D-5C0124DD358A}" type="datetimeFigureOut">
              <a:rPr lang="el-GR" smtClean="0"/>
              <a:t>4/5/2018</a:t>
            </a:fld>
            <a:endParaRPr lang="el-G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E9D0DB-686B-4161-9213-F9E944400AAD}" type="slidenum">
              <a:rPr lang="el-GR" smtClean="0"/>
              <a:t>‹#›</a:t>
            </a:fld>
            <a:endParaRPr lang="el-GR"/>
          </a:p>
        </p:txBody>
      </p:sp>
    </p:spTree>
    <p:extLst>
      <p:ext uri="{BB962C8B-B14F-4D97-AF65-F5344CB8AC3E}">
        <p14:creationId xmlns:p14="http://schemas.microsoft.com/office/powerpoint/2010/main" val="145017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Για την κάλυψη του χρονικού διαστήματος μέχρι την πλήρη εμπορική λειτουργία του νέου μοντέλου αγοράς ηλεκτρισμού, δηλαδή μέχρι την 1η Ιουλίου 2019, Η ΡΑΕΚ εξέδωσε τη Ρυθμιστική Απόφαση 04/2017 με την οποία η μεταβατική ρύθμιση τίθεται σε ισχύ από την 1η Σεπτεμβρίου 2017. Εξέδωσε επίσης Κανονισμούς Μεταβατικής Ρύθμισης της Αγοράς Ηλεκτρισμού και μια σειρά από άλλες σχετικές αποφάσεις. Η λειτουργία αυτών των Κανονισμών είναι αποκλειστική ευθύνη του Διαχειριστή Συστήματος Μεταφοράς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Επιγραμματικά η μεταβατική ρύθμιση στην αγορά ηλεκτρισμού αφορά «Διμερή Συμβόλαια μεταξύ Παραγωγών και Προμηθευτών» συμπεριλαμβανομένων και Παραγωγών ΑΠΕ. Τέτοια ρύθμιση σχετίζεται μόνο με την αγορά ηλεκτρικής ενέργειας σε περίοδο εκκαθάρισης ενός ημερολογιακού μήνα, δεν απαιτεί περίπλοκα πληροφοριακά συστήματα για να υποστηριχθεί, δεν αφορά οργάνωση διαδικασιών από την πλευρά του Διαχειριστή Συστήματος Μεταφοράς για την εξυπηρέτηση των διμερών συναλλαγών ούτε διαδικασία εκκαθάρισης των </a:t>
            </a:r>
            <a:r>
              <a:rPr lang="el-GR" sz="1200" kern="1200" dirty="0" err="1">
                <a:solidFill>
                  <a:schemeClr val="tx1"/>
                </a:solidFill>
                <a:effectLst/>
                <a:latin typeface="+mn-lt"/>
                <a:ea typeface="+mn-ea"/>
                <a:cs typeface="+mn-cs"/>
              </a:rPr>
              <a:t>ανισοζυγίων</a:t>
            </a:r>
            <a:r>
              <a:rPr lang="el-GR" sz="1200" kern="1200" dirty="0">
                <a:solidFill>
                  <a:schemeClr val="tx1"/>
                </a:solidFill>
                <a:effectLst/>
                <a:latin typeface="+mn-lt"/>
                <a:ea typeface="+mn-ea"/>
                <a:cs typeface="+mn-cs"/>
              </a:rPr>
              <a:t> σε ημίωρη βάση.</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Σε αυτό το σημείο θα ήθελα να τονίσω ότι η μεταβατική ρύθμιση δεν είναι αγορά ηλεκτρισμού αφού δεν καλύπτει βασικές διαδικασίες των αγορών ηλεκτρισμού.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Η μεταβατική ρύθμιση, όμως, ήδη έχει δώσει την αναγκαία ώθηση έτσι ώστε να αρχίσει η </a:t>
            </a:r>
            <a:r>
              <a:rPr lang="el-GR" sz="1200" kern="1200" dirty="0" err="1">
                <a:solidFill>
                  <a:schemeClr val="tx1"/>
                </a:solidFill>
                <a:effectLst/>
                <a:latin typeface="+mn-lt"/>
                <a:ea typeface="+mn-ea"/>
                <a:cs typeface="+mn-cs"/>
              </a:rPr>
              <a:t>αδειοδότηση</a:t>
            </a:r>
            <a:r>
              <a:rPr lang="el-GR" sz="1200" kern="1200" dirty="0">
                <a:solidFill>
                  <a:schemeClr val="tx1"/>
                </a:solidFill>
                <a:effectLst/>
                <a:latin typeface="+mn-lt"/>
                <a:ea typeface="+mn-ea"/>
                <a:cs typeface="+mn-cs"/>
              </a:rPr>
              <a:t> εναλλακτικών προμηθευτών και έχει δημιουργήσει το κατάλληλο πλαίσιο για να μπορέσουν οι ήδη </a:t>
            </a:r>
            <a:r>
              <a:rPr lang="el-GR" sz="1200" kern="1200" dirty="0" err="1">
                <a:solidFill>
                  <a:schemeClr val="tx1"/>
                </a:solidFill>
                <a:effectLst/>
                <a:latin typeface="+mn-lt"/>
                <a:ea typeface="+mn-ea"/>
                <a:cs typeface="+mn-cs"/>
              </a:rPr>
              <a:t>αδειοδοτημένοι</a:t>
            </a:r>
            <a:r>
              <a:rPr lang="el-GR" sz="1200" kern="1200" dirty="0">
                <a:solidFill>
                  <a:schemeClr val="tx1"/>
                </a:solidFill>
                <a:effectLst/>
                <a:latin typeface="+mn-lt"/>
                <a:ea typeface="+mn-ea"/>
                <a:cs typeface="+mn-cs"/>
              </a:rPr>
              <a:t> εναλλακτικοί παραγωγοί να δραστηριοποιηθούν στον τομέα του ηλεκτρισμού.</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3</a:t>
            </a:fld>
            <a:endParaRPr lang="el-GR"/>
          </a:p>
        </p:txBody>
      </p:sp>
    </p:spTree>
    <p:extLst>
      <p:ext uri="{BB962C8B-B14F-4D97-AF65-F5344CB8AC3E}">
        <p14:creationId xmlns:p14="http://schemas.microsoft.com/office/powerpoint/2010/main" val="213046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Δύο άλλα σχέδια τα οποία αναμένονται μετά από πολλές παρεμβάσεις της ΟΕΒ είναι η αύξηση </a:t>
            </a:r>
            <a:r>
              <a:rPr lang="el-GR" dirty="0"/>
              <a:t>της μέγιστης ονομαστικής ισχύος των </a:t>
            </a:r>
            <a:r>
              <a:rPr lang="el-GR" dirty="0" err="1"/>
              <a:t>φωτοβολταϊκών</a:t>
            </a:r>
            <a:r>
              <a:rPr lang="el-GR" dirty="0"/>
              <a:t> συστημάτων της κατηγορίας </a:t>
            </a:r>
            <a:r>
              <a:rPr lang="el-GR" dirty="0" err="1"/>
              <a:t>net-metering</a:t>
            </a:r>
            <a:r>
              <a:rPr lang="el-GR" dirty="0"/>
              <a:t> από 5 </a:t>
            </a:r>
            <a:r>
              <a:rPr lang="el-GR" dirty="0" err="1"/>
              <a:t>kW</a:t>
            </a:r>
            <a:r>
              <a:rPr lang="el-GR" dirty="0"/>
              <a:t> σε 10 </a:t>
            </a:r>
            <a:r>
              <a:rPr lang="el-GR" dirty="0" err="1"/>
              <a:t>kW</a:t>
            </a:r>
            <a:r>
              <a:rPr lang="el-GR" dirty="0"/>
              <a:t> για οικιακούς και εμπορικούς καταναλωτές και </a:t>
            </a:r>
            <a:r>
              <a:rPr lang="el-GR" sz="1200" kern="1200" dirty="0">
                <a:solidFill>
                  <a:schemeClr val="tx1"/>
                </a:solidFill>
                <a:effectLst/>
                <a:latin typeface="+mn-lt"/>
                <a:ea typeface="+mn-ea"/>
                <a:cs typeface="+mn-cs"/>
              </a:rPr>
              <a:t>το Σχέδιο </a:t>
            </a:r>
            <a:r>
              <a:rPr lang="el-GR" dirty="0"/>
              <a:t>Συμψηφισμού λογαριασμών (</a:t>
            </a:r>
            <a:r>
              <a:rPr lang="el-GR" dirty="0" err="1"/>
              <a:t>net-billing</a:t>
            </a:r>
            <a:r>
              <a:rPr lang="el-GR" dirty="0"/>
              <a:t>) </a:t>
            </a:r>
            <a:r>
              <a:rPr lang="el-GR" sz="1200" kern="1200" dirty="0">
                <a:solidFill>
                  <a:schemeClr val="tx1"/>
                </a:solidFill>
                <a:effectLst/>
                <a:latin typeface="+mn-lt"/>
                <a:ea typeface="+mn-ea"/>
                <a:cs typeface="+mn-cs"/>
              </a:rPr>
              <a:t>όπου το συγκεκριμένο σχέδιο αναμένεται να υποβοηθήσει στην ενεργοποίηση του επιχειρηματικού κόσμου και να επιφέρει πολλαπλά οφέλη κυρίως στις επιχειρήσεις.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Με απλά λόγια το </a:t>
            </a:r>
            <a:r>
              <a:rPr lang="el-GR" dirty="0" err="1"/>
              <a:t>net-billing</a:t>
            </a:r>
            <a:r>
              <a:rPr lang="el-GR" dirty="0"/>
              <a:t> αποτελεί μια διαφορετική εκδοχή της </a:t>
            </a:r>
            <a:r>
              <a:rPr lang="el-GR" dirty="0" err="1"/>
              <a:t>Αυτοπαραγωγής</a:t>
            </a:r>
            <a:r>
              <a:rPr lang="el-GR" dirty="0"/>
              <a:t> με τη διαφορά ότι η ενέργεια που θα διοχετεύεται στο δίκτυο θα αποζημιώνεται. Ωστόσο, αναμένεται ότι το σχέδιο </a:t>
            </a:r>
            <a:r>
              <a:rPr lang="el-GR" dirty="0" err="1"/>
              <a:t>net</a:t>
            </a:r>
            <a:r>
              <a:rPr lang="el-GR" dirty="0"/>
              <a:t> </a:t>
            </a:r>
            <a:r>
              <a:rPr lang="el-GR" dirty="0" err="1"/>
              <a:t>billing</a:t>
            </a:r>
            <a:r>
              <a:rPr lang="el-GR" dirty="0"/>
              <a:t> θα είναι με τέτοιο τρόπο (διαφορετικές χρεώσεις τελών δικτύου κτλ.) ώστε να ενθαρρύνεται η 100% </a:t>
            </a:r>
            <a:r>
              <a:rPr lang="el-GR" dirty="0" err="1"/>
              <a:t>ιδιοκατανάλωση</a:t>
            </a:r>
            <a:r>
              <a:rPr lang="el-GR" dirty="0"/>
              <a:t> και όχι η εκροή ηλεκτρικής ενέργειας προς το δίκτυο.</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13</a:t>
            </a:fld>
            <a:endParaRPr lang="el-GR"/>
          </a:p>
        </p:txBody>
      </p:sp>
    </p:spTree>
    <p:extLst>
      <p:ext uri="{BB962C8B-B14F-4D97-AF65-F5344CB8AC3E}">
        <p14:creationId xmlns:p14="http://schemas.microsoft.com/office/powerpoint/2010/main" val="425332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Άλλα αναμενόμενα Σχέδια Χορηγιών για το 2018 μετά από παρεμβάσεις και της ΟΕΒ είναι το </a:t>
            </a:r>
            <a:r>
              <a:rPr lang="el-GR" sz="1200" dirty="0"/>
              <a:t>Σχέδιο Επιχορήγησης ενεργειακών ελέγχων σε μικρομεσαίες επιχειρήσεις, το Σχέδιο Επιχορήγησης θερμομονώσεων οροφής και το Σχέδιο αντικατάστασης /εγκατάστασης ηλιακών θερμοσιφώνων.</a:t>
            </a:r>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14</a:t>
            </a:fld>
            <a:endParaRPr lang="el-GR"/>
          </a:p>
        </p:txBody>
      </p:sp>
    </p:spTree>
    <p:extLst>
      <p:ext uri="{BB962C8B-B14F-4D97-AF65-F5344CB8AC3E}">
        <p14:creationId xmlns:p14="http://schemas.microsoft.com/office/powerpoint/2010/main" val="151916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Από την 1η Σεπτεμβρίου 2017 μπήκαν σε εφαρμογή οι νέες διατιμήσεις της ΑΗΚ οι οποίες είναι </a:t>
            </a:r>
            <a:r>
              <a:rPr lang="el-GR" sz="1200" kern="1200" dirty="0" err="1">
                <a:solidFill>
                  <a:schemeClr val="tx1"/>
                </a:solidFill>
                <a:effectLst/>
                <a:latin typeface="+mn-lt"/>
                <a:ea typeface="+mn-ea"/>
                <a:cs typeface="+mn-cs"/>
              </a:rPr>
              <a:t>εγκριμένες</a:t>
            </a:r>
            <a:r>
              <a:rPr lang="el-GR" sz="1200" kern="1200" dirty="0">
                <a:solidFill>
                  <a:schemeClr val="tx1"/>
                </a:solidFill>
                <a:effectLst/>
                <a:latin typeface="+mn-lt"/>
                <a:ea typeface="+mn-ea"/>
                <a:cs typeface="+mn-cs"/>
              </a:rPr>
              <a:t> από την ΡΑΕΚ.</a:t>
            </a:r>
          </a:p>
          <a:p>
            <a:br>
              <a:rPr lang="el-GR" sz="1200" kern="1200" dirty="0">
                <a:solidFill>
                  <a:schemeClr val="tx1"/>
                </a:solidFill>
                <a:effectLst/>
                <a:latin typeface="+mn-lt"/>
                <a:ea typeface="+mn-ea"/>
                <a:cs typeface="+mn-cs"/>
              </a:rPr>
            </a:br>
            <a:r>
              <a:rPr lang="el-GR" sz="1200" kern="1200" dirty="0">
                <a:solidFill>
                  <a:schemeClr val="tx1"/>
                </a:solidFill>
                <a:effectLst/>
                <a:latin typeface="+mn-lt"/>
                <a:ea typeface="+mn-ea"/>
                <a:cs typeface="+mn-cs"/>
              </a:rPr>
              <a:t>Ο αριθμός των νέων διατιμήσεων μειώθηκε από 30 σε 11 και αυτό τις καθιστά πιο κατανοητές. Με την εφαρμογή των νέων διατιμήσεων καταργείται η χρέωση της μέγιστης ζήτησης στους μεγάλους και πολύ μεγάλους εμπορικούς και βιομηχανικούς πελάτες. Για τις κατηγορίες αυτές η χρέωση μεταβάλλεται κατά τη διάρκεια της ημέρας και της εποχής.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Οι νέες διατιμήσεις καθορίστηκαν </a:t>
            </a:r>
            <a:r>
              <a:rPr lang="el-GR" sz="1200" b="0" i="0" kern="1200" dirty="0">
                <a:solidFill>
                  <a:schemeClr val="tx1"/>
                </a:solidFill>
                <a:effectLst/>
                <a:latin typeface="+mn-lt"/>
                <a:ea typeface="+mn-ea"/>
                <a:cs typeface="+mn-cs"/>
              </a:rPr>
              <a:t>με βάση την </a:t>
            </a:r>
            <a:r>
              <a:rPr lang="el-GR" sz="1200" b="1" i="0" kern="1200" dirty="0" err="1">
                <a:solidFill>
                  <a:schemeClr val="tx1"/>
                </a:solidFill>
                <a:effectLst/>
                <a:latin typeface="+mn-lt"/>
                <a:ea typeface="+mn-ea"/>
                <a:cs typeface="+mn-cs"/>
              </a:rPr>
              <a:t>κοστοστρέφεια</a:t>
            </a:r>
            <a:r>
              <a:rPr lang="el-GR" sz="1200" kern="1200" dirty="0">
                <a:solidFill>
                  <a:schemeClr val="tx1"/>
                </a:solidFill>
                <a:effectLst/>
                <a:latin typeface="+mn-lt"/>
                <a:ea typeface="+mn-ea"/>
                <a:cs typeface="+mn-cs"/>
              </a:rPr>
              <a:t>, δηλαδή  ο κάθε καταναλωτής χρεώνεται με το πραγματικό κόστος ηλεκτρικής ενέργειας τη στιγμή που την καταναλώνει. Αυτό έχει σαν αποτέλεσμα τη δικαιότερη κατανομή του κόστους της ηλεκτρικής ενέργειας ανάμεσα στο σύνολο των καταναλωτών. </a:t>
            </a:r>
            <a:br>
              <a:rPr lang="el-GR" sz="1200" kern="1200" dirty="0">
                <a:solidFill>
                  <a:schemeClr val="tx1"/>
                </a:solidFill>
                <a:effectLst/>
                <a:latin typeface="+mn-lt"/>
                <a:ea typeface="+mn-ea"/>
                <a:cs typeface="+mn-cs"/>
              </a:rPr>
            </a:b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Με βάση τη μεθοδολογία των νέων διατιμήσεων οι περισσότερες κατηγορίες των καταναλωτών θα επωφεληθούν μείωση πέρα της τάξης του 6% περίπου. Υπάρχουν όμως κατηγορίες όπως των θερμοσυσσωρευτών, της άντλησης νερού, του οδικού φωτισμού και των μεγάλων βιομηχανικών πελατών, για τις οποίες η εφαρμογή της νέας μεθοδολογίας (</a:t>
            </a:r>
            <a:r>
              <a:rPr lang="el-GR" sz="1200" kern="1200" dirty="0" err="1">
                <a:solidFill>
                  <a:schemeClr val="tx1"/>
                </a:solidFill>
                <a:effectLst/>
                <a:latin typeface="+mn-lt"/>
                <a:ea typeface="+mn-ea"/>
                <a:cs typeface="+mn-cs"/>
              </a:rPr>
              <a:t>κοστοστρέφεια</a:t>
            </a:r>
            <a:r>
              <a:rPr lang="el-GR" sz="1200" kern="1200" dirty="0">
                <a:solidFill>
                  <a:schemeClr val="tx1"/>
                </a:solidFill>
                <a:effectLst/>
                <a:latin typeface="+mn-lt"/>
                <a:ea typeface="+mn-ea"/>
                <a:cs typeface="+mn-cs"/>
              </a:rPr>
              <a:t>) θα οδηγούσε σε αυξήσεις.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4</a:t>
            </a:fld>
            <a:endParaRPr lang="el-GR"/>
          </a:p>
        </p:txBody>
      </p:sp>
    </p:spTree>
    <p:extLst>
      <p:ext uri="{BB962C8B-B14F-4D97-AF65-F5344CB8AC3E}">
        <p14:creationId xmlns:p14="http://schemas.microsoft.com/office/powerpoint/2010/main" val="273190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dirty="0"/>
              <a:t>Όσο αφορά τις </a:t>
            </a:r>
            <a:r>
              <a:rPr lang="el-GR" dirty="0" err="1"/>
              <a:t>αδειοδοτήσεις</a:t>
            </a:r>
            <a:r>
              <a:rPr lang="el-GR" dirty="0"/>
              <a:t> ερευνών υδρογονανθράκων στην Κυπριακή ΑΟΖ, </a:t>
            </a:r>
          </a:p>
          <a:p>
            <a:pPr algn="just"/>
            <a:r>
              <a:rPr lang="el-GR" dirty="0"/>
              <a:t>Στις 17 Μαρτίου 2018 επικυρώθηκαν από το Υπουργικό Συμβούλιο</a:t>
            </a:r>
            <a:r>
              <a:rPr lang="en-GB" dirty="0"/>
              <a:t> </a:t>
            </a:r>
            <a:r>
              <a:rPr lang="el-GR" dirty="0"/>
              <a:t>οι</a:t>
            </a:r>
            <a:r>
              <a:rPr lang="en-GB" dirty="0"/>
              <a:t> </a:t>
            </a:r>
            <a:r>
              <a:rPr lang="el-GR" dirty="0" err="1"/>
              <a:t>αδειοδοτήσεις</a:t>
            </a:r>
            <a:r>
              <a:rPr lang="el-GR" dirty="0"/>
              <a:t> στα τεμάχια 6, 8 και 10 της κυπριακής ΑΟΖ. </a:t>
            </a:r>
          </a:p>
          <a:p>
            <a:pPr marL="0" marR="0" lvl="0" indent="0" algn="just" defTabSz="914400" rtl="0" eaLnBrk="1" fontAlgn="auto" latinLnBrk="0" hangingPunct="1">
              <a:lnSpc>
                <a:spcPct val="100000"/>
              </a:lnSpc>
              <a:spcBef>
                <a:spcPts val="0"/>
              </a:spcBef>
              <a:spcAft>
                <a:spcPts val="0"/>
              </a:spcAft>
              <a:buClrTx/>
              <a:buSzTx/>
              <a:buFontTx/>
              <a:buNone/>
              <a:tabLst/>
              <a:defRPr/>
            </a:pPr>
            <a:r>
              <a:rPr lang="el-GR" dirty="0"/>
              <a:t>Οι επιλεγέντες </a:t>
            </a:r>
            <a:r>
              <a:rPr lang="el-GR" dirty="0" err="1"/>
              <a:t>προσφοροδότες</a:t>
            </a:r>
            <a:r>
              <a:rPr lang="el-GR" dirty="0"/>
              <a:t> είναι: Για το τεμάχιο 6 η κοινοπραξία ΕΝΙ-ΤΟΤΑL, για το 8 η ΕΝΙ και για το 10 η </a:t>
            </a:r>
            <a:r>
              <a:rPr lang="el-GR" dirty="0" err="1"/>
              <a:t>Εxxon</a:t>
            </a:r>
            <a:r>
              <a:rPr lang="el-GR" dirty="0"/>
              <a:t> </a:t>
            </a:r>
            <a:r>
              <a:rPr lang="el-GR" dirty="0" err="1"/>
              <a:t>Mobil</a:t>
            </a:r>
            <a:r>
              <a:rPr lang="el-GR" dirty="0"/>
              <a:t> - </a:t>
            </a:r>
            <a:r>
              <a:rPr lang="el-GR" dirty="0" err="1"/>
              <a:t>Qatar</a:t>
            </a:r>
            <a:r>
              <a:rPr lang="el-GR" dirty="0"/>
              <a:t> Petroleum.</a:t>
            </a:r>
          </a:p>
          <a:p>
            <a:pPr algn="just"/>
            <a:endParaRPr lang="el-GR" dirty="0"/>
          </a:p>
          <a:p>
            <a:pPr algn="just"/>
            <a:r>
              <a:rPr lang="el-GR" dirty="0"/>
              <a:t>Το Τμήμα Περιβάλλοντος προχώρησε στην ετοιμασία Προσχεδίου Κανονισμών για </a:t>
            </a:r>
            <a:r>
              <a:rPr lang="el-GR" dirty="0" err="1"/>
              <a:t>αδειοδότηση</a:t>
            </a:r>
            <a:r>
              <a:rPr lang="el-GR" dirty="0"/>
              <a:t>, έλεγχο και παρακολούθηση </a:t>
            </a:r>
            <a:r>
              <a:rPr lang="el-GR" dirty="0" err="1"/>
              <a:t>υπεράκτιων</a:t>
            </a:r>
            <a:r>
              <a:rPr lang="el-GR" dirty="0"/>
              <a:t> δραστηριοτήτων υδρογονανθράκων όπου στις 30 Μαρτίου 2018, διενέργησε διαβούλευση με τα ενδιαφερόμενα μέρη, στην οποία συμμετείχε και η ΟΕΒ.</a:t>
            </a:r>
          </a:p>
          <a:p>
            <a:pPr algn="just"/>
            <a:endParaRPr lang="el-GR" dirty="0"/>
          </a:p>
          <a:p>
            <a:pPr algn="just"/>
            <a:r>
              <a:rPr lang="el-GR" dirty="0"/>
              <a:t>Να αναφέρω επίσης ότι η ΟΕΒ  συμμετέχει στην Τεχνική Επιτροπή για τους Υδρογονάνθρακες η οποία δημιουργήθηκε από τον κυπριακό οργανισμό τυποποίησης </a:t>
            </a:r>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6</a:t>
            </a:fld>
            <a:endParaRPr lang="el-GR"/>
          </a:p>
        </p:txBody>
      </p:sp>
    </p:spTree>
    <p:extLst>
      <p:ext uri="{BB962C8B-B14F-4D97-AF65-F5344CB8AC3E}">
        <p14:creationId xmlns:p14="http://schemas.microsoft.com/office/powerpoint/2010/main" val="211365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dirty="0"/>
              <a:t>Η διασύνδεση </a:t>
            </a:r>
            <a:r>
              <a:rPr lang="el-GR" dirty="0" err="1"/>
              <a:t>EuroAsia</a:t>
            </a:r>
            <a:r>
              <a:rPr lang="el-GR" dirty="0"/>
              <a:t> είναι ένα κορυφαίο ευρωπαϊκό έργο που στόχο έχει να συνδέσει τα ηλεκτρικά δίκτυα Ισραήλ, Κύπρου και Ελλάδας μέσω υποθαλάσσιων καλωδίων συνολικής ισχύος 2.000 MW. Το έργο θα </a:t>
            </a:r>
            <a:r>
              <a:rPr lang="el-GR" dirty="0" err="1"/>
              <a:t>ραγματοποιηθεί</a:t>
            </a:r>
            <a:r>
              <a:rPr lang="el-GR" dirty="0"/>
              <a:t> σε 2 φάσης όπου το κόστος της πρώτης φάσης του έργου, δηλαδή η διασύνδεση των πρώτων 1.000 MW ανέρχεται συνολικά σε 3,5 δισ. Ευρώ.</a:t>
            </a:r>
            <a:endParaRPr lang="en-US" dirty="0"/>
          </a:p>
          <a:p>
            <a:r>
              <a:rPr lang="el-GR" sz="1200" b="0" i="0" u="none" strike="noStrike" kern="1200" baseline="0" dirty="0">
                <a:solidFill>
                  <a:schemeClr val="tx1"/>
                </a:solidFill>
                <a:latin typeface="+mn-lt"/>
                <a:ea typeface="+mn-ea"/>
                <a:cs typeface="+mn-cs"/>
              </a:rPr>
              <a:t>Η πρώτη φάση αναμένεται να ολοκληρωθεί το 2022</a:t>
            </a:r>
          </a:p>
          <a:p>
            <a:r>
              <a:rPr lang="el-GR" sz="1200" b="0" i="0" u="none" strike="noStrike" kern="1200" baseline="0" dirty="0">
                <a:solidFill>
                  <a:schemeClr val="tx1"/>
                </a:solidFill>
                <a:latin typeface="+mn-lt"/>
                <a:ea typeface="+mn-ea"/>
                <a:cs typeface="+mn-cs"/>
              </a:rPr>
              <a:t>Η διασύνδεση αυτή θα επιφέρει σημαντικά </a:t>
            </a:r>
            <a:r>
              <a:rPr lang="el-GR" sz="1200" b="0" i="0" u="none" strike="noStrike" kern="1200" baseline="0" dirty="0" err="1">
                <a:solidFill>
                  <a:schemeClr val="tx1"/>
                </a:solidFill>
                <a:latin typeface="+mn-lt"/>
                <a:ea typeface="+mn-ea"/>
                <a:cs typeface="+mn-cs"/>
              </a:rPr>
              <a:t>οφέλει</a:t>
            </a:r>
            <a:r>
              <a:rPr lang="el-GR" sz="1200" b="0" i="0" u="none" strike="noStrike" kern="1200" baseline="0" dirty="0">
                <a:solidFill>
                  <a:schemeClr val="tx1"/>
                </a:solidFill>
                <a:latin typeface="+mn-lt"/>
                <a:ea typeface="+mn-ea"/>
                <a:cs typeface="+mn-cs"/>
              </a:rPr>
              <a:t> όπως:</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άρση της ενεργειακής απομόνωσης της Κύπρου, του τελευταίου απομονωμένου συστήματος της ΕΕ,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δημιουργία ηλεκτρικού διαδρόμου με την οποία επιτυγχάνεται η ηλεκτρική διασύνδεση της Ευρώπης με την Ασία παρέχοντας σημαντικές ευκαιρίες ανάπτυξης του ενεργειακού τομέα.</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Συνεισφέρει στην ασφάλεια του ενεργειακού εφοδιασμού των τριών χωρών και του συστήματος της ΕΕ συνολικά</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Υποβοηθά σημαντικά στην ανάπτυξη Εναλλακτικών Πηγών Ενέργειας και στην μείωση των εκπομπών ρύπων διοξειδίου του άνθρακα</a:t>
            </a:r>
            <a:endParaRPr lang="el-GR" dirty="0"/>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7</a:t>
            </a:fld>
            <a:endParaRPr lang="el-GR"/>
          </a:p>
        </p:txBody>
      </p:sp>
    </p:spTree>
    <p:extLst>
      <p:ext uri="{BB962C8B-B14F-4D97-AF65-F5344CB8AC3E}">
        <p14:creationId xmlns:p14="http://schemas.microsoft.com/office/powerpoint/2010/main" val="177024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Από την 1η Ιουλίου 2018, τέθηκε σε εφαρμογή ο Κανονισμός περί Συσκευασιών και Αποβλήτων Συσκευασιών (Μείωση της Κατανάλωσης Λεπτής Πλαστικής Σακούλας Μεταφοράς),  με τον οποίο απαγορεύεται η δωρεάν διάθεση λεπτής πλαστικής σακούλας μεταφοράς από πωλητές προϊόντων που διαθέτουν τέτοιες σακούλες στα σημεία πώλησης. Η τιμή χρέωσης για κάθε λεπτή πλαστική σακούλα μεταφοράς είναι πέντε </a:t>
            </a:r>
            <a:r>
              <a:rPr lang="el-GR" dirty="0" err="1"/>
              <a:t>σεντ</a:t>
            </a:r>
            <a:r>
              <a:rPr lang="el-GR" dirty="0"/>
              <a:t> (€ 0,05) συν ΦΠΑ. </a:t>
            </a:r>
          </a:p>
          <a:p>
            <a:endParaRPr lang="el-GR" dirty="0"/>
          </a:p>
          <a:p>
            <a:r>
              <a:rPr lang="el-GR" dirty="0"/>
              <a:t>Οι παραγωγοί λεπτής πλαστικής σακούλας μεταφοράς οφείλουν να σημαίνουν τις </a:t>
            </a:r>
            <a:r>
              <a:rPr lang="el-GR" dirty="0" err="1"/>
              <a:t>βιοαποικοδομήσιμες</a:t>
            </a:r>
            <a:r>
              <a:rPr lang="el-GR" dirty="0"/>
              <a:t> και </a:t>
            </a:r>
            <a:r>
              <a:rPr lang="el-GR" dirty="0" err="1"/>
              <a:t>λιπασματοποιήσιμες</a:t>
            </a:r>
            <a:r>
              <a:rPr lang="el-GR" dirty="0"/>
              <a:t> πλαστικές σακούλες μεταφοράς.</a:t>
            </a:r>
          </a:p>
          <a:p>
            <a:r>
              <a:rPr lang="el-GR" dirty="0"/>
              <a:t>Θα ήθελα να τονίσω ότι η νομοθεσία δεν εφαρμόζεται στις λεπτές πλαστικές σακούλες μεταφοράς, οι οποίες απαιτούνται για λόγους υγιεινής ή παρέχονται ως πρωτογενής συσκευασία χύδην τροφίμων ή όταν η χρήση τους συμβάλλει στην αποφυγή σπατάλης τροφίμων.</a:t>
            </a:r>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8</a:t>
            </a:fld>
            <a:endParaRPr lang="el-GR"/>
          </a:p>
        </p:txBody>
      </p:sp>
    </p:spTree>
    <p:extLst>
      <p:ext uri="{BB962C8B-B14F-4D97-AF65-F5344CB8AC3E}">
        <p14:creationId xmlns:p14="http://schemas.microsoft.com/office/powerpoint/2010/main" val="75679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300" dirty="0"/>
              <a:t>Ακόμη ένας σημαντικός Κανονισμός ο οποίος τέθηκε σε ισχύ τον Δεκέμβριο του 2017 αφορά τη διαχείριση Αποβλήτων Χαρτιού μη συσκευασίας. </a:t>
            </a:r>
          </a:p>
          <a:p>
            <a:r>
              <a:rPr lang="el-GR" sz="1300" dirty="0"/>
              <a:t>Συγκεκριμένα ο Κανονισμός υποχρεώνει όσους εισάγουν χαρτί μη συσκευασίας ή προϊόντα χαρτιού μη συσκευασίας στην αγορά (παραγωγοί), θα πρέπει είτε </a:t>
            </a:r>
            <a:r>
              <a:rPr lang="el-GR" sz="1300" b="1" u="sng" dirty="0"/>
              <a:t>συλλογικά</a:t>
            </a:r>
            <a:r>
              <a:rPr lang="el-GR" sz="1300" dirty="0"/>
              <a:t> είτε </a:t>
            </a:r>
            <a:r>
              <a:rPr lang="el-GR" sz="1300" b="1" u="sng" dirty="0"/>
              <a:t>ατομικά</a:t>
            </a:r>
            <a:r>
              <a:rPr lang="el-GR" sz="1300" dirty="0"/>
              <a:t> να χρηματοδοτήσουν και λειτουργήσουν συστήματα και κατάλληλες υποδομές που να επιτρέπουν στο χρήστη προϊόντων χαρτιού μη συσκευασίας την ανακύκλωση τους, όταν αυτά καταστούν απόβλητα.</a:t>
            </a:r>
          </a:p>
          <a:p>
            <a:r>
              <a:rPr lang="el-GR" sz="1300" dirty="0"/>
              <a:t>Τα συστήματα αυτά πρέπει να δημιουργηθούν μέχρι τον </a:t>
            </a:r>
            <a:r>
              <a:rPr lang="el-GR" sz="1300" b="1" u="sng" dirty="0"/>
              <a:t>Σεπτέμβριο του 2018.</a:t>
            </a:r>
          </a:p>
          <a:p>
            <a:r>
              <a:rPr lang="el-GR" sz="1300" dirty="0"/>
              <a:t>Σημειώνεται ότι χαρτί μη συσκευασίας ορίζεται </a:t>
            </a:r>
            <a:r>
              <a:rPr lang="el-GR" sz="1300" dirty="0" err="1"/>
              <a:t>ώς</a:t>
            </a:r>
            <a:r>
              <a:rPr lang="el-GR" sz="1300" dirty="0"/>
              <a:t>:</a:t>
            </a:r>
          </a:p>
          <a:p>
            <a:pPr lvl="1">
              <a:buFont typeface="Wingdings" pitchFamily="2" charset="2"/>
              <a:buChar char="§"/>
            </a:pPr>
            <a:r>
              <a:rPr lang="el-GR" sz="1300" dirty="0"/>
              <a:t>Εφημερίδες, φυλλάδια, διαφημιστικά, έντυπα σε δημοσιογραφικό χαρτί,</a:t>
            </a:r>
          </a:p>
          <a:p>
            <a:pPr lvl="1">
              <a:buFont typeface="Wingdings" pitchFamily="2" charset="2"/>
              <a:buChar char="§"/>
            </a:pPr>
            <a:r>
              <a:rPr lang="el-GR" sz="1300" dirty="0"/>
              <a:t>Περιοδικά, έντυπα, καταλόγους, διαφημίσεις σε χαρτί ιλουστρασιόν,</a:t>
            </a:r>
          </a:p>
          <a:p>
            <a:pPr lvl="1">
              <a:buFont typeface="Wingdings" pitchFamily="2" charset="2"/>
              <a:buChar char="§"/>
            </a:pPr>
            <a:r>
              <a:rPr lang="el-GR" sz="1300" dirty="0"/>
              <a:t>Χαρτί γραφείου, φακέλους, επιστολές, χαρτί από εκτυπώσεις, ταμειακές αποδείξεις, τηλεφωνικούς καταλόγους, χαρτόνι, κάρτες, θήκες αρχειοθέτησης και ταξινόμησης εγγράφων, εισιτήρια, χάρτινα καρούλια,</a:t>
            </a:r>
          </a:p>
          <a:p>
            <a:pPr lvl="1">
              <a:buFont typeface="Wingdings" pitchFamily="2" charset="2"/>
              <a:buChar char="§"/>
            </a:pPr>
            <a:r>
              <a:rPr lang="el-GR" sz="1300" dirty="0"/>
              <a:t>Χαρτί για την παραγωγή έργων τέχνης,</a:t>
            </a:r>
          </a:p>
          <a:p>
            <a:pPr lvl="1">
              <a:buFont typeface="Wingdings" pitchFamily="2" charset="2"/>
              <a:buChar char="§"/>
            </a:pPr>
            <a:r>
              <a:rPr lang="el-GR" sz="1300" dirty="0"/>
              <a:t>Βιβλία, σχολικά σημειωματάρια και άλλο χαρτί για σχολική χρήση,</a:t>
            </a:r>
          </a:p>
          <a:p>
            <a:pPr lvl="1">
              <a:buFont typeface="Wingdings" pitchFamily="2" charset="2"/>
              <a:buChar char="§"/>
            </a:pPr>
            <a:r>
              <a:rPr lang="el-GR" sz="1300" dirty="0"/>
              <a:t>Χαρτί που χρησιμοποιείται για την παραγωγή οποιουδήποτε από τα είδη που αναφέρονται πιο πάνω,</a:t>
            </a:r>
          </a:p>
          <a:p>
            <a:pPr lvl="1">
              <a:buFont typeface="Wingdings" pitchFamily="2" charset="2"/>
              <a:buChar char="§"/>
            </a:pPr>
            <a:r>
              <a:rPr lang="el-GR" sz="1300" dirty="0"/>
              <a:t>αλλά δεν  περιλαμβάνει χαρτί υγείας και χαρτοπετσέτες.</a:t>
            </a:r>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9</a:t>
            </a:fld>
            <a:endParaRPr lang="el-GR"/>
          </a:p>
        </p:txBody>
      </p:sp>
    </p:spTree>
    <p:extLst>
      <p:ext uri="{BB962C8B-B14F-4D97-AF65-F5344CB8AC3E}">
        <p14:creationId xmlns:p14="http://schemas.microsoft.com/office/powerpoint/2010/main" val="330710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Η Ευρωπαϊκή Επιτροπή ενέκρινε μια φιλόδοξη δέσμη μέτρων για την κυκλική οικονομία, για να βοηθήσει τις ευρωπαϊκές επιχειρήσεις και τους καταναλωτές να κάνουν τη μετάβαση σε μια ισχυρότερη και πιο κυκλική οικονομία, όπου οι πόροι να χρησιμοποιούνται με πιο βιώσιμο τρόπο. Στόχος είναι η ευρωπαϊκή οικονομία να καταστεί καθαρότερη και πιο ανταγωνιστική και να υιοθετηθούν άμεσα δράσεις και μέτρα για τη μείωση της χρήσης των πόρων, τη μείωση των αποβλήτων και την ενίσχυση της βιώσιμης παραγωγής και κατανάλωσης. </a:t>
            </a:r>
          </a:p>
          <a:p>
            <a:pPr marL="171450" indent="-171450">
              <a:buFont typeface="Arial" panose="020B0604020202020204" pitchFamily="34" charset="0"/>
              <a:buChar char="•"/>
            </a:pPr>
            <a:r>
              <a:rPr lang="el-GR" sz="1200" dirty="0"/>
              <a:t>Κοινός στόχος για όλη την ΕΕ για την ανακύκλωση του 65% των αστικών αποβλήτων ως το 2030.</a:t>
            </a:r>
          </a:p>
          <a:p>
            <a:pPr marL="171450" indent="-171450">
              <a:buFont typeface="Arial" panose="020B0604020202020204" pitchFamily="34" charset="0"/>
              <a:buChar char="•"/>
            </a:pPr>
            <a:r>
              <a:rPr lang="el-GR" sz="1200" dirty="0"/>
              <a:t>Κοινός στόχος για όλη την ΕΕ για την ανακύκλωση του 75% των απορριμμάτων συσκευασίας ως το 2030.</a:t>
            </a:r>
          </a:p>
          <a:p>
            <a:pPr marL="171450" indent="-171450">
              <a:buFont typeface="Arial" panose="020B0604020202020204" pitchFamily="34" charset="0"/>
              <a:buChar char="•"/>
            </a:pPr>
            <a:r>
              <a:rPr lang="el-GR" sz="1200" dirty="0"/>
              <a:t>Δεσμευτικός στόχος για τη μείωση της υγειονομικής ταφής απορριμμάτων στο 10% κατά το μέγιστο όλων των αποβλήτων ως το 2030.</a:t>
            </a:r>
          </a:p>
          <a:p>
            <a:pPr marL="171450" indent="-171450">
              <a:buFont typeface="Arial" panose="020B0604020202020204" pitchFamily="34" charset="0"/>
              <a:buChar char="•"/>
            </a:pPr>
            <a:r>
              <a:rPr lang="el-GR" sz="1200" dirty="0"/>
              <a:t>Απαγόρευση της υγειονομικής ταφής των χωριστά συλλεγόμενων αποβλήτων και</a:t>
            </a:r>
          </a:p>
          <a:p>
            <a:pPr marL="171450" indent="-171450">
              <a:buFont typeface="Arial" panose="020B0604020202020204" pitchFamily="34" charset="0"/>
              <a:buChar char="•"/>
            </a:pPr>
            <a:r>
              <a:rPr lang="el-GR" sz="1200" dirty="0"/>
              <a:t>Να τεθούν συγκεκριμένα μέτρα για την ενίσχυση της βιομηχανικής «συμβίωσης» (</a:t>
            </a:r>
            <a:r>
              <a:rPr lang="el-GR" sz="1200" dirty="0" err="1"/>
              <a:t>industrial</a:t>
            </a:r>
            <a:r>
              <a:rPr lang="el-GR" sz="1200" dirty="0"/>
              <a:t> </a:t>
            </a:r>
            <a:r>
              <a:rPr lang="el-GR" sz="1200" dirty="0" err="1"/>
              <a:t>symbiosis</a:t>
            </a:r>
            <a:r>
              <a:rPr lang="el-GR" sz="1200" dirty="0"/>
              <a:t>), δηλαδή τη μετατροπή ενός υποπροϊόντος μιας βιομηχανίας σε πρώτη ύλη μιας άλλης βιομηχανίας.</a:t>
            </a:r>
          </a:p>
          <a:p>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10</a:t>
            </a:fld>
            <a:endParaRPr lang="el-GR"/>
          </a:p>
        </p:txBody>
      </p:sp>
    </p:spTree>
    <p:extLst>
      <p:ext uri="{BB962C8B-B14F-4D97-AF65-F5344CB8AC3E}">
        <p14:creationId xmlns:p14="http://schemas.microsoft.com/office/powerpoint/2010/main" val="167634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Όσο αφορά το Σχεδίου Εξοικονομώ – αναβαθμίζω για τις κατοικίες, η ΟΕΒ συμμετείχε ενεργά στις συναντήσεις με το Υπουργείο Ενέργειας για τις τελικές πρόνοιες του νέου Σχεδίου «Εξοικονομώ – Αναβαθμίζω» στις κατοικίες καταφέρνοντας παράλληλα να α</a:t>
            </a:r>
            <a:r>
              <a:rPr lang="el-GR" sz="1200" i="1" kern="1200" dirty="0">
                <a:solidFill>
                  <a:schemeClr val="tx1"/>
                </a:solidFill>
                <a:effectLst/>
                <a:latin typeface="+mn-lt"/>
                <a:ea typeface="+mn-ea"/>
                <a:cs typeface="+mn-cs"/>
              </a:rPr>
              <a:t>σκηθούν</a:t>
            </a:r>
            <a:r>
              <a:rPr lang="en-GB"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οι απαραίτητες</a:t>
            </a:r>
            <a:r>
              <a:rPr lang="en-GB" sz="1200" kern="1200" dirty="0">
                <a:solidFill>
                  <a:schemeClr val="tx1"/>
                </a:solidFill>
                <a:effectLst/>
                <a:latin typeface="+mn-lt"/>
                <a:ea typeface="+mn-ea"/>
                <a:cs typeface="+mn-cs"/>
              </a:rPr>
              <a:t> </a:t>
            </a:r>
            <a:r>
              <a:rPr lang="el-GR" sz="1200" i="1" kern="1200" dirty="0">
                <a:solidFill>
                  <a:schemeClr val="tx1"/>
                </a:solidFill>
                <a:effectLst/>
                <a:latin typeface="+mn-lt"/>
                <a:ea typeface="+mn-ea"/>
                <a:cs typeface="+mn-cs"/>
              </a:rPr>
              <a:t>πιέσεις</a:t>
            </a:r>
            <a:r>
              <a:rPr lang="el-GR" sz="1200" kern="1200" dirty="0">
                <a:solidFill>
                  <a:schemeClr val="tx1"/>
                </a:solidFill>
                <a:effectLst/>
                <a:latin typeface="+mn-lt"/>
                <a:ea typeface="+mn-ea"/>
                <a:cs typeface="+mn-cs"/>
              </a:rPr>
              <a:t> ώστε το Σχέδιο να προκηρυχθεί άμεσα. Συγκεκριμένα το Σχέδιο ανακοινώθηκε επίσημα στις 19 Μαρτίου 2018 ενώ αιτήσεις γίνονται δεκτές από τις 16 Απριλίου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Το Σχέδιο αποσκοπεί στην ενεργειακή αναβάθμιση μεγάλης κλίμακας υφιστάμενων κατοικιών, οι οποίες ανήκουν σε φυσικά πρόσωπα που ζουν μόνιμα στις περιοχές που είναι υπό τον έλεγχο της Κυπριακής Δημοκρατίας.</a:t>
            </a:r>
          </a:p>
          <a:p>
            <a:r>
              <a:rPr lang="el-GR" sz="1200" kern="1200" dirty="0">
                <a:solidFill>
                  <a:schemeClr val="tx1"/>
                </a:solidFill>
                <a:effectLst/>
                <a:latin typeface="+mn-lt"/>
                <a:ea typeface="+mn-ea"/>
                <a:cs typeface="+mn-cs"/>
              </a:rPr>
              <a:t>Για το νέο Σχέδιο να αναφέρω εν συντομία ότι:</a:t>
            </a:r>
            <a:endParaRPr lang="en-GB" sz="1100"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Ο προϋπολογισμός του Σχεδίου είναι 8 εκ. ευρώ.</a:t>
            </a:r>
            <a:endParaRPr lang="en-GB" sz="1100"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Θα υπάρχουν 4 τύποι επενδύσεων:</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Ενεργειακή αναβάθμιση για Κτίρια Σχεδόν Μηδενικής Κατανάλωσης Ενέργειας (ΚΣΜΚΕ)</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Ενεργειακή αναβάθμιση για εξοικονόμηση 50% και κατηγορίας Β στο ΠΕΑ</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Μεμονωμένα μέτρα για ευάλωτους (Μόνο θερμομόνωση οροφής)</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Ενεργειακή αναβάθμιση για Πολυκατοικίες, όπου οι οικιστικές μονάδες μπορούν να επιλέξουν να αναβαθμιστούν σε ΚΣΜΚΕ είτε να επιτύχουν εξοικονόμηση 50% μαζί με κατηγορία Β στο ΠΕΑ)</a:t>
            </a:r>
            <a:endParaRPr lang="en-GB" sz="11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Για όλους τους τύπους επένδυσης η ένταση χρηματοδότησης των επιλέξιμων δαπανών της επένδυσης ανέρχονται στο 50%, με εξαίρεση τις αιτήσεις που υποβάλλονται από ευάλωτους καταναλωτές οι οποίοι μπορούν τύχουν χορηγίας μέχρι 75%. </a:t>
            </a:r>
            <a:endParaRPr lang="en-GB" dirty="0"/>
          </a:p>
        </p:txBody>
      </p:sp>
      <p:sp>
        <p:nvSpPr>
          <p:cNvPr id="4" name="Slide Number Placeholder 3"/>
          <p:cNvSpPr>
            <a:spLocks noGrp="1"/>
          </p:cNvSpPr>
          <p:nvPr>
            <p:ph type="sldNum" sz="quarter" idx="10"/>
          </p:nvPr>
        </p:nvSpPr>
        <p:spPr/>
        <p:txBody>
          <a:bodyPr/>
          <a:lstStyle/>
          <a:p>
            <a:fld id="{B9E9D0DB-686B-4161-9213-F9E944400AAD}" type="slidenum">
              <a:rPr lang="el-GR" smtClean="0"/>
              <a:t>11</a:t>
            </a:fld>
            <a:endParaRPr lang="el-GR"/>
          </a:p>
        </p:txBody>
      </p:sp>
    </p:spTree>
    <p:extLst>
      <p:ext uri="{BB962C8B-B14F-4D97-AF65-F5344CB8AC3E}">
        <p14:creationId xmlns:p14="http://schemas.microsoft.com/office/powerpoint/2010/main" val="150354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l-GR" sz="1200" kern="1200" dirty="0">
                <a:solidFill>
                  <a:schemeClr val="tx1"/>
                </a:solidFill>
                <a:effectLst/>
                <a:latin typeface="+mn-lt"/>
                <a:ea typeface="+mn-ea"/>
                <a:cs typeface="+mn-cs"/>
              </a:rPr>
              <a:t>Επίσης υπήρχε σε ισχύ μέχρι τις </a:t>
            </a:r>
            <a:r>
              <a:rPr lang="el-GR" sz="1200" b="1" kern="1200" dirty="0">
                <a:solidFill>
                  <a:schemeClr val="tx1"/>
                </a:solidFill>
                <a:effectLst/>
                <a:latin typeface="+mn-lt"/>
                <a:ea typeface="+mn-ea"/>
                <a:cs typeface="+mn-cs"/>
              </a:rPr>
              <a:t>30/4/2018 το</a:t>
            </a:r>
            <a:r>
              <a:rPr lang="el-GR" sz="1200" kern="1200" dirty="0">
                <a:solidFill>
                  <a:schemeClr val="tx1"/>
                </a:solidFill>
                <a:effectLst/>
                <a:latin typeface="+mn-lt"/>
                <a:ea typeface="+mn-ea"/>
                <a:cs typeface="+mn-cs"/>
              </a:rPr>
              <a:t> Σχέδιο για την Παραγωγή Ηλεκτρισμού από Ανανεώσιμες Πηγές Ενέργειας.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a typeface="Times New Roman" panose="02020603050405020304" pitchFamily="18" charset="0"/>
                <a:cs typeface="Times New Roman" panose="02020603050405020304" pitchFamily="18" charset="0"/>
              </a:rPr>
              <a:t>Το συγκεκριμένο Σχέδιο αποσκοπούσε στην προώθηση της εγκατάστασης συστημάτων που παράγουν </a:t>
            </a:r>
            <a:r>
              <a:rPr lang="el-GR" sz="1200" b="1" dirty="0">
                <a:solidFill>
                  <a:schemeClr val="accent2">
                    <a:lumMod val="75000"/>
                  </a:schemeClr>
                </a:solidFill>
                <a:ea typeface="Times New Roman" panose="02020603050405020304" pitchFamily="18" charset="0"/>
                <a:cs typeface="Times New Roman" panose="02020603050405020304" pitchFamily="18" charset="0"/>
              </a:rPr>
              <a:t>ηλεκτρική</a:t>
            </a:r>
            <a:r>
              <a:rPr lang="el-GR" sz="1200" dirty="0">
                <a:ea typeface="Times New Roman" panose="02020603050405020304" pitchFamily="18" charset="0"/>
                <a:cs typeface="Times New Roman" panose="02020603050405020304" pitchFamily="18" charset="0"/>
              </a:rPr>
              <a:t> ενέργεια από ΑΠΕ για εμπορικούς σκοπούς με τελική κατάληξη την ένταξη των έργων αυτών στην ανταγωνιστική αγορά ηλεκτρισμού, με σκοπό να επιτευχθούν  οι υποχρεωτικοί εθνικοί στόχοι των Ανανεώσιμων Πηγών Ενέργειας.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Η διαθέσιμη συνολική ισχύς του Σχεδίου είναι 212,5 </a:t>
            </a:r>
            <a:r>
              <a:rPr lang="en-GB" sz="1200" kern="1200" dirty="0">
                <a:solidFill>
                  <a:schemeClr val="tx1"/>
                </a:solidFill>
                <a:effectLst/>
                <a:latin typeface="+mn-lt"/>
                <a:ea typeface="+mn-ea"/>
                <a:cs typeface="+mn-cs"/>
              </a:rPr>
              <a:t>MW</a:t>
            </a:r>
            <a:r>
              <a:rPr lang="el-GR" sz="1200" kern="1200" dirty="0">
                <a:solidFill>
                  <a:schemeClr val="tx1"/>
                </a:solidFill>
                <a:effectLst/>
                <a:latin typeface="+mn-lt"/>
                <a:ea typeface="+mn-ea"/>
                <a:cs typeface="+mn-cs"/>
              </a:rPr>
              <a:t> ενώ υπήρχε για κάθε τεχνολογία καθορισμένη μέγιστη δυναμικότητα όπως παρουσιάζεται στον πίνακα.</a:t>
            </a:r>
          </a:p>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398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409560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200953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9877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360480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337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164043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36112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393912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208021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2F466-2049-4D8B-9477-4A30802761A4}"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121732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72F466-2049-4D8B-9477-4A30802761A4}"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102794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2F466-2049-4D8B-9477-4A30802761A4}" type="datetimeFigureOut">
              <a:rPr lang="en-GB" smtClean="0"/>
              <a:t>04/05/2018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206457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72F466-2049-4D8B-9477-4A30802761A4}" type="datetimeFigureOut">
              <a:rPr lang="en-GB" smtClean="0"/>
              <a:t>04/05/2018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63766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2F466-2049-4D8B-9477-4A30802761A4}" type="datetimeFigureOut">
              <a:rPr lang="en-GB" smtClean="0"/>
              <a:t>04/05/2018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10097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2F466-2049-4D8B-9477-4A30802761A4}"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234687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2F466-2049-4D8B-9477-4A30802761A4}"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C94025-ABF4-4BFD-948B-F2B83509BB17}" type="slidenum">
              <a:rPr lang="en-GB" smtClean="0"/>
              <a:t>‹#›</a:t>
            </a:fld>
            <a:endParaRPr lang="en-GB"/>
          </a:p>
        </p:txBody>
      </p:sp>
    </p:spTree>
    <p:extLst>
      <p:ext uri="{BB962C8B-B14F-4D97-AF65-F5344CB8AC3E}">
        <p14:creationId xmlns:p14="http://schemas.microsoft.com/office/powerpoint/2010/main" val="211561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72F466-2049-4D8B-9477-4A30802761A4}" type="datetimeFigureOut">
              <a:rPr lang="en-GB" smtClean="0"/>
              <a:t>04/05/2018</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C94025-ABF4-4BFD-948B-F2B83509BB17}" type="slidenum">
              <a:rPr lang="en-GB" smtClean="0"/>
              <a:t>‹#›</a:t>
            </a:fld>
            <a:endParaRPr lang="en-GB"/>
          </a:p>
        </p:txBody>
      </p:sp>
    </p:spTree>
    <p:extLst>
      <p:ext uri="{BB962C8B-B14F-4D97-AF65-F5344CB8AC3E}">
        <p14:creationId xmlns:p14="http://schemas.microsoft.com/office/powerpoint/2010/main" val="3084086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http://acci.asn.au.web02.wwwserver.com.au/Images/IOE-Logo/OIE_logo2013_cmy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oeb.org.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oa.gov.cy/moa/environment/environmentnew.nsf/All/857F069AC7FF5DD6C225802F00332510?OpenDocu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9285-A782-4D11-A4CE-A737DB250635}"/>
              </a:ext>
            </a:extLst>
          </p:cNvPr>
          <p:cNvSpPr>
            <a:spLocks noGrp="1"/>
          </p:cNvSpPr>
          <p:nvPr>
            <p:ph type="ctrTitle"/>
          </p:nvPr>
        </p:nvSpPr>
        <p:spPr>
          <a:xfrm>
            <a:off x="1197868" y="1875626"/>
            <a:ext cx="8503671" cy="1646302"/>
          </a:xfrm>
        </p:spPr>
        <p:txBody>
          <a:bodyPr/>
          <a:lstStyle/>
          <a:p>
            <a:pPr algn="ctr"/>
            <a:r>
              <a:rPr lang="el-GR" sz="4000" dirty="0"/>
              <a:t>Τελευταίες εξελίξεις για θέματα Ενέργειας &amp; Περιβάλλοντος</a:t>
            </a:r>
            <a:r>
              <a:rPr lang="el-GR" sz="4000" b="1" dirty="0"/>
              <a:t> </a:t>
            </a:r>
            <a:endParaRPr lang="en-GB" dirty="0"/>
          </a:p>
        </p:txBody>
      </p:sp>
      <p:sp>
        <p:nvSpPr>
          <p:cNvPr id="3" name="Subtitle 2">
            <a:extLst>
              <a:ext uri="{FF2B5EF4-FFF2-40B4-BE49-F238E27FC236}">
                <a16:creationId xmlns:a16="http://schemas.microsoft.com/office/drawing/2014/main" id="{68B59133-12DA-4B27-9399-3CE2C650D624}"/>
              </a:ext>
            </a:extLst>
          </p:cNvPr>
          <p:cNvSpPr>
            <a:spLocks noGrp="1"/>
          </p:cNvSpPr>
          <p:nvPr>
            <p:ph type="subTitle" idx="1"/>
          </p:nvPr>
        </p:nvSpPr>
        <p:spPr>
          <a:xfrm>
            <a:off x="1354015" y="3536107"/>
            <a:ext cx="8194432" cy="1096899"/>
          </a:xfrm>
        </p:spPr>
        <p:txBody>
          <a:bodyPr>
            <a:noAutofit/>
          </a:bodyPr>
          <a:lstStyle/>
          <a:p>
            <a:pPr algn="ctr"/>
            <a:r>
              <a:rPr lang="el-GR" sz="2000" b="1" dirty="0">
                <a:solidFill>
                  <a:schemeClr val="tx1">
                    <a:lumMod val="75000"/>
                    <a:lumOff val="25000"/>
                  </a:schemeClr>
                </a:solidFill>
                <a:latin typeface="+mj-lt"/>
              </a:rPr>
              <a:t>Υπηρεσία Ενέργειας &amp; Περιβάλλοντος </a:t>
            </a:r>
            <a:endParaRPr lang="en-US" sz="2000" b="1" dirty="0">
              <a:solidFill>
                <a:schemeClr val="tx1">
                  <a:lumMod val="75000"/>
                  <a:lumOff val="25000"/>
                </a:schemeClr>
              </a:solidFill>
              <a:latin typeface="+mj-lt"/>
            </a:endParaRPr>
          </a:p>
          <a:p>
            <a:pPr algn="ctr"/>
            <a:r>
              <a:rPr lang="el-GR" sz="2000" b="1" dirty="0">
                <a:solidFill>
                  <a:schemeClr val="tx1">
                    <a:lumMod val="75000"/>
                    <a:lumOff val="25000"/>
                  </a:schemeClr>
                </a:solidFill>
                <a:latin typeface="+mj-lt"/>
              </a:rPr>
              <a:t>Ομοσπονδία Εργοδοτών &amp; Βιομηχάνων</a:t>
            </a:r>
          </a:p>
        </p:txBody>
      </p:sp>
      <p:pic>
        <p:nvPicPr>
          <p:cNvPr id="4" name="Picture 3">
            <a:extLst>
              <a:ext uri="{FF2B5EF4-FFF2-40B4-BE49-F238E27FC236}">
                <a16:creationId xmlns:a16="http://schemas.microsoft.com/office/drawing/2014/main" id="{BC5724D5-B99D-4C8A-8227-82626D868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868" y="149791"/>
            <a:ext cx="1210289" cy="135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23F0DAA-DF36-4682-9D6C-404C88694721}"/>
              </a:ext>
            </a:extLst>
          </p:cNvPr>
          <p:cNvSpPr txBox="1"/>
          <p:nvPr/>
        </p:nvSpPr>
        <p:spPr>
          <a:xfrm>
            <a:off x="5088933" y="6153017"/>
            <a:ext cx="1300716" cy="338554"/>
          </a:xfrm>
          <a:prstGeom prst="rect">
            <a:avLst/>
          </a:prstGeom>
          <a:noFill/>
        </p:spPr>
        <p:txBody>
          <a:bodyPr wrap="square" rtlCol="0">
            <a:spAutoFit/>
          </a:bodyPr>
          <a:lstStyle/>
          <a:p>
            <a:r>
              <a:rPr lang="el-GR" sz="1600" dirty="0"/>
              <a:t>Μέλος</a:t>
            </a:r>
            <a:r>
              <a:rPr lang="en-GB" sz="1600" dirty="0"/>
              <a:t>:</a:t>
            </a:r>
            <a:endParaRPr lang="el-GR" sz="1600" dirty="0"/>
          </a:p>
        </p:txBody>
      </p:sp>
      <p:pic>
        <p:nvPicPr>
          <p:cNvPr id="10" name="Picture 9" descr="http://acci.asn.au.web02.wwwserver.com.au/Images/IOE-Logo/OIE_logo2013_cmyk">
            <a:extLst>
              <a:ext uri="{FF2B5EF4-FFF2-40B4-BE49-F238E27FC236}">
                <a16:creationId xmlns:a16="http://schemas.microsoft.com/office/drawing/2014/main" id="{67F138BA-FCC9-477D-B343-525497081A45}"/>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340257" y="6039600"/>
            <a:ext cx="2140516" cy="565388"/>
          </a:xfrm>
          <a:prstGeom prst="rect">
            <a:avLst/>
          </a:prstGeom>
          <a:noFill/>
          <a:ln>
            <a:noFill/>
          </a:ln>
        </p:spPr>
      </p:pic>
      <p:pic>
        <p:nvPicPr>
          <p:cNvPr id="11" name="Picture 10" descr="BUSINESSEUROPE_Logo">
            <a:extLst>
              <a:ext uri="{FF2B5EF4-FFF2-40B4-BE49-F238E27FC236}">
                <a16:creationId xmlns:a16="http://schemas.microsoft.com/office/drawing/2014/main" id="{EC76B34D-9E7F-4C95-A402-ABBE24A5E04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5137" y="6028001"/>
            <a:ext cx="1857677" cy="565389"/>
          </a:xfrm>
          <a:prstGeom prst="rect">
            <a:avLst/>
          </a:prstGeom>
          <a:noFill/>
          <a:ln>
            <a:noFill/>
          </a:ln>
        </p:spPr>
      </p:pic>
      <p:pic>
        <p:nvPicPr>
          <p:cNvPr id="12" name="Picture 11">
            <a:extLst>
              <a:ext uri="{FF2B5EF4-FFF2-40B4-BE49-F238E27FC236}">
                <a16:creationId xmlns:a16="http://schemas.microsoft.com/office/drawing/2014/main" id="{0C4917E0-CB03-48D3-9EE5-5B76A08CA3A9}"/>
              </a:ext>
            </a:extLst>
          </p:cNvPr>
          <p:cNvPicPr>
            <a:picLocks noChangeAspect="1"/>
          </p:cNvPicPr>
          <p:nvPr/>
        </p:nvPicPr>
        <p:blipFill>
          <a:blip r:embed="rId6"/>
          <a:stretch>
            <a:fillRect/>
          </a:stretch>
        </p:blipFill>
        <p:spPr>
          <a:xfrm>
            <a:off x="308748" y="4774221"/>
            <a:ext cx="1060476" cy="1918667"/>
          </a:xfrm>
          <a:prstGeom prst="rect">
            <a:avLst/>
          </a:prstGeom>
        </p:spPr>
      </p:pic>
      <p:sp>
        <p:nvSpPr>
          <p:cNvPr id="5" name="TextBox 4"/>
          <p:cNvSpPr txBox="1"/>
          <p:nvPr/>
        </p:nvSpPr>
        <p:spPr>
          <a:xfrm>
            <a:off x="2963008" y="4712677"/>
            <a:ext cx="5319346" cy="369332"/>
          </a:xfrm>
          <a:prstGeom prst="rect">
            <a:avLst/>
          </a:prstGeom>
          <a:noFill/>
        </p:spPr>
        <p:txBody>
          <a:bodyPr wrap="square" rtlCol="0">
            <a:spAutoFit/>
          </a:bodyPr>
          <a:lstStyle/>
          <a:p>
            <a:pPr algn="ctr"/>
            <a:r>
              <a:rPr lang="el-GR" dirty="0"/>
              <a:t>Γενική Συνέλευση ΟΕΒ, 07 Μαΐου 2018</a:t>
            </a:r>
          </a:p>
        </p:txBody>
      </p:sp>
    </p:spTree>
    <p:extLst>
      <p:ext uri="{BB962C8B-B14F-4D97-AF65-F5344CB8AC3E}">
        <p14:creationId xmlns:p14="http://schemas.microsoft.com/office/powerpoint/2010/main" val="152604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45" y="221974"/>
            <a:ext cx="8596668" cy="1320800"/>
          </a:xfrm>
        </p:spPr>
        <p:txBody>
          <a:bodyPr vert="horz" lIns="91440" tIns="45720" rIns="91440" bIns="45720" rtlCol="0" anchor="t">
            <a:normAutofit fontScale="90000"/>
          </a:bodyPr>
          <a:lstStyle/>
          <a:p>
            <a:r>
              <a:rPr lang="el-GR" dirty="0"/>
              <a:t>«Κυκλική οικονομία»: το ευρωπαϊκό σχέδιο ανακύκλωσης αποβλήτων</a:t>
            </a:r>
            <a:br>
              <a:rPr lang="el-GR" dirty="0"/>
            </a:br>
            <a:endParaRPr lang="el-GR" dirty="0"/>
          </a:p>
        </p:txBody>
      </p:sp>
      <p:sp>
        <p:nvSpPr>
          <p:cNvPr id="3" name="Content Placeholder 2"/>
          <p:cNvSpPr>
            <a:spLocks noGrp="1"/>
          </p:cNvSpPr>
          <p:nvPr>
            <p:ph idx="1"/>
          </p:nvPr>
        </p:nvSpPr>
        <p:spPr>
          <a:xfrm>
            <a:off x="527381" y="1340769"/>
            <a:ext cx="8488591" cy="4941278"/>
          </a:xfrm>
        </p:spPr>
        <p:txBody>
          <a:bodyPr>
            <a:normAutofit fontScale="92500" lnSpcReduction="10000"/>
          </a:bodyPr>
          <a:lstStyle/>
          <a:p>
            <a:pPr marL="0" indent="0" algn="just">
              <a:buNone/>
            </a:pPr>
            <a:r>
              <a:rPr lang="el-GR" dirty="0"/>
              <a:t>Η αναθεωρημένη νομοθετική πρόταση της Ευρωπαϊκής Επιτροπής σχετικά με τα απόβλητα θέτει σαφείς στόχους για τη </a:t>
            </a:r>
            <a:r>
              <a:rPr lang="el-GR" b="1" dirty="0"/>
              <a:t>μείωση των αποβλήτων</a:t>
            </a:r>
            <a:r>
              <a:rPr lang="el-GR" dirty="0"/>
              <a:t> και την </a:t>
            </a:r>
            <a:r>
              <a:rPr lang="el-GR" b="1" dirty="0"/>
              <a:t>ανακύκλωση</a:t>
            </a:r>
            <a:r>
              <a:rPr lang="el-GR" dirty="0"/>
              <a:t>. </a:t>
            </a:r>
            <a:br>
              <a:rPr lang="el-GR" dirty="0"/>
            </a:br>
            <a:br>
              <a:rPr lang="el-GR" dirty="0"/>
            </a:br>
            <a:r>
              <a:rPr lang="el-GR" dirty="0"/>
              <a:t>Τα βασικά στοιχεία είναι τα εξής:</a:t>
            </a:r>
          </a:p>
          <a:p>
            <a:pPr algn="just"/>
            <a:r>
              <a:rPr lang="el-GR" dirty="0"/>
              <a:t>Κοινός στόχος για όλη την ΕΕ για την ανακύκλωση του 65% των αστικών αποβλήτων ως το 2030.</a:t>
            </a:r>
          </a:p>
          <a:p>
            <a:pPr algn="just"/>
            <a:r>
              <a:rPr lang="el-GR" dirty="0"/>
              <a:t>Κοινός στόχος για όλη την ΕΕ για την ανακύκλωση του 75% των απορριμμάτων συσκευασίας ως το 2030.</a:t>
            </a:r>
          </a:p>
          <a:p>
            <a:pPr algn="just"/>
            <a:r>
              <a:rPr lang="el-GR" dirty="0"/>
              <a:t>Δεσμευτικός στόχος σχετικά με την υγειονομική ταφή για τη μείωση της υγειονομικής ταφής απορριμμάτων στο 10% κατά το μέγιστο όλων των αποβλήτων ως το 2030.</a:t>
            </a:r>
          </a:p>
          <a:p>
            <a:pPr algn="just"/>
            <a:r>
              <a:rPr lang="el-GR" dirty="0"/>
              <a:t>Απαγόρευση της υγειονομικής ταφής των χωριστά συλλεγόμενων αποβλήτων.</a:t>
            </a:r>
          </a:p>
          <a:p>
            <a:pPr algn="just"/>
            <a:r>
              <a:rPr lang="el-GR" dirty="0"/>
              <a:t>Προώθηση οικονομικών μέσων για την αποθάρρυνση της υγειονομικής ταφής.</a:t>
            </a:r>
          </a:p>
          <a:p>
            <a:pPr algn="just"/>
            <a:r>
              <a:rPr lang="el-GR" dirty="0"/>
              <a:t>Συγκεκριμένα μέτρα για την ενίσχυση της βιομηχανικής «συμβίωσης» (</a:t>
            </a:r>
            <a:r>
              <a:rPr lang="el-GR" dirty="0" err="1"/>
              <a:t>industrial</a:t>
            </a:r>
            <a:r>
              <a:rPr lang="el-GR" dirty="0"/>
              <a:t> </a:t>
            </a:r>
            <a:r>
              <a:rPr lang="el-GR" dirty="0" err="1"/>
              <a:t>symbiosis</a:t>
            </a:r>
            <a:r>
              <a:rPr lang="el-GR" dirty="0"/>
              <a:t>), δηλαδή τη μετατροπή ενός υποπροϊόντος μιας βιομηχανίας σε πρώτη ύλη μιας άλλης βιομηχανίας.</a:t>
            </a:r>
          </a:p>
          <a:p>
            <a:endParaRPr lang="el-GR" sz="1600" dirty="0"/>
          </a:p>
        </p:txBody>
      </p:sp>
      <p:sp>
        <p:nvSpPr>
          <p:cNvPr id="4" name="Rectangle 3"/>
          <p:cNvSpPr/>
          <p:nvPr/>
        </p:nvSpPr>
        <p:spPr>
          <a:xfrm>
            <a:off x="623392" y="6381329"/>
            <a:ext cx="1718740" cy="246221"/>
          </a:xfrm>
          <a:prstGeom prst="rect">
            <a:avLst/>
          </a:prstGeom>
        </p:spPr>
        <p:txBody>
          <a:bodyPr wrap="none">
            <a:spAutoFit/>
          </a:bodyPr>
          <a:lstStyle/>
          <a:p>
            <a:r>
              <a:rPr lang="el-GR" sz="1000" dirty="0"/>
              <a:t>Πηγή: </a:t>
            </a:r>
            <a:r>
              <a:rPr lang="en-GB" sz="1000" dirty="0"/>
              <a:t>COM(2015) 614 final</a:t>
            </a:r>
            <a:endParaRPr lang="el-GR" sz="1000" dirty="0"/>
          </a:p>
        </p:txBody>
      </p:sp>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972" y="1542774"/>
            <a:ext cx="3096344" cy="2218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94156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98C8-8E80-44FC-8D69-69700D926B3A}"/>
              </a:ext>
            </a:extLst>
          </p:cNvPr>
          <p:cNvSpPr>
            <a:spLocks noGrp="1"/>
          </p:cNvSpPr>
          <p:nvPr>
            <p:ph type="title"/>
          </p:nvPr>
        </p:nvSpPr>
        <p:spPr>
          <a:xfrm>
            <a:off x="668542" y="266700"/>
            <a:ext cx="8596668" cy="1320800"/>
          </a:xfrm>
        </p:spPr>
        <p:txBody>
          <a:bodyPr/>
          <a:lstStyle/>
          <a:p>
            <a:r>
              <a:rPr lang="el-GR" dirty="0"/>
              <a:t>Σχέδιο «Εξοικονομώ-Αναβαθμίζω» Κατοικίες</a:t>
            </a:r>
          </a:p>
        </p:txBody>
      </p:sp>
      <p:sp>
        <p:nvSpPr>
          <p:cNvPr id="3" name="Content Placeholder 2">
            <a:extLst>
              <a:ext uri="{FF2B5EF4-FFF2-40B4-BE49-F238E27FC236}">
                <a16:creationId xmlns:a16="http://schemas.microsoft.com/office/drawing/2014/main" id="{93E2A1D5-F525-4612-B06A-DEEB15D422B2}"/>
              </a:ext>
            </a:extLst>
          </p:cNvPr>
          <p:cNvSpPr>
            <a:spLocks noGrp="1"/>
          </p:cNvSpPr>
          <p:nvPr>
            <p:ph idx="1"/>
          </p:nvPr>
        </p:nvSpPr>
        <p:spPr>
          <a:xfrm>
            <a:off x="536657" y="1633050"/>
            <a:ext cx="8229274" cy="4862753"/>
          </a:xfrm>
        </p:spPr>
        <p:txBody>
          <a:bodyPr>
            <a:normAutofit lnSpcReduction="10000"/>
          </a:bodyPr>
          <a:lstStyle/>
          <a:p>
            <a:pPr algn="just"/>
            <a:r>
              <a:rPr lang="el-GR" dirty="0"/>
              <a:t>Το Σχέδιο συγχρηματοδοτείται από την Κυπριακή Δημοκρατία και το Ταμείο Συνοχής της ΕΕ στο πλαίσιο του Επιχειρησιακού Προγράμματος «Ανταγωνιστικότητα και Αειφόρος Ανάπτυξη » ΠΠ 2014-2020.</a:t>
            </a:r>
          </a:p>
          <a:p>
            <a:pPr algn="just"/>
            <a:r>
              <a:rPr lang="el-GR" dirty="0"/>
              <a:t>Το Σχέδιο αποσκοπεί στην ενεργειακή αναβάθμιση μεγάλης κλίμακας υφιστάμενων κατοικιών, οι οποίες ανήκουν σε φυσικά πρόσωπα που ζουν μόνιμα στις περιοχές που είναι υπό τον έλεγχο της Κυπριακής Δημοκρατίας.</a:t>
            </a:r>
          </a:p>
          <a:p>
            <a:pPr algn="just"/>
            <a:r>
              <a:rPr lang="el-GR" dirty="0"/>
              <a:t>Το ποσό που θα διατεθεί για τις ανάγκες του Σχεδίου κατά την 2η πρόσκληση ανέρχεται στα €8 εκατομμύρια ευρώ. </a:t>
            </a:r>
          </a:p>
          <a:p>
            <a:pPr algn="just"/>
            <a:r>
              <a:rPr lang="el-GR" dirty="0"/>
              <a:t>Οι χορηγίες που θα παραχωρούνται στους δικαιούχους που θα ενταχθούν στο Σχέδιο ανέρχονται στο 50% των επιλέξιμων δαπανών της επένδυσης (Αγορά Υπηρεσιών – Οικοδομικές Εργασίες – Αγορά Εξοπλισμού), με εξαίρεση αιτήσεις που υποβάλλονται από ευάλωτους καταναλωτές οι οποίοι δύναται να λάβουν 75%.</a:t>
            </a:r>
          </a:p>
          <a:p>
            <a:pPr algn="just"/>
            <a:r>
              <a:rPr lang="el-GR" dirty="0"/>
              <a:t>Το ποσό της χορηγίας που θα παραχωρείται, δύναται ανέλθει μέχρι και €25.000 για κάθε κατοικία ή μέχρι €20.000 για κάθε διαμέρισμα σε πολυκατοικία. </a:t>
            </a:r>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0" y="1845100"/>
            <a:ext cx="3390900" cy="2219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577364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ChangeArrowheads="1"/>
          </p:cNvSpPr>
          <p:nvPr/>
        </p:nvSpPr>
        <p:spPr bwMode="auto">
          <a:xfrm>
            <a:off x="1752600" y="2971801"/>
            <a:ext cx="8915400" cy="569913"/>
          </a:xfrm>
          <a:prstGeom prst="rect">
            <a:avLst/>
          </a:prstGeom>
          <a:noFill/>
          <a:ln w="9525">
            <a:noFill/>
            <a:miter lim="800000"/>
            <a:headEnd/>
            <a:tailEnd/>
          </a:ln>
          <a:effectLst/>
        </p:spPr>
        <p:txBody>
          <a:bodyPr anchor="ctr">
            <a:spAutoFit/>
          </a:bodyPr>
          <a:lstStyle/>
          <a:p>
            <a:pPr marL="354013" indent="-354013" algn="just" eaLnBrk="0" fontAlgn="base" hangingPunct="0">
              <a:spcBef>
                <a:spcPct val="0"/>
              </a:spcBef>
              <a:spcAft>
                <a:spcPct val="0"/>
              </a:spcAft>
              <a:defRPr/>
            </a:pPr>
            <a:endParaRPr lang="el-GR" sz="1100" dirty="0">
              <a:solidFill>
                <a:prstClr val="black"/>
              </a:solidFill>
              <a:latin typeface="Arial" pitchFamily="34" charset="0"/>
              <a:cs typeface="Arial" panose="020B0604020202020204" pitchFamily="34" charset="0"/>
            </a:endParaRPr>
          </a:p>
          <a:p>
            <a:pPr marL="628650" indent="-274638" algn="just" eaLnBrk="0" fontAlgn="base" hangingPunct="0">
              <a:spcBef>
                <a:spcPct val="0"/>
              </a:spcBef>
              <a:spcAft>
                <a:spcPts val="1200"/>
              </a:spcAft>
              <a:defRPr/>
            </a:pPr>
            <a:endParaRPr lang="el-GR" sz="2000" dirty="0">
              <a:solidFill>
                <a:prstClr val="black"/>
              </a:solidFill>
              <a:latin typeface="Arial" pitchFamily="34" charset="0"/>
              <a:cs typeface="Arial" panose="020B0604020202020204" pitchFamily="34" charset="0"/>
            </a:endParaRPr>
          </a:p>
        </p:txBody>
      </p:sp>
      <p:pic>
        <p:nvPicPr>
          <p:cNvPr id="2049" name="Picture 1" descr="PIK_LOGO_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694" y="13555314"/>
            <a:ext cx="1004888" cy="71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991545" y="444889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1991545" y="467749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7" name="Rectangle 8"/>
          <p:cNvSpPr>
            <a:spLocks noChangeArrowheads="1"/>
          </p:cNvSpPr>
          <p:nvPr/>
        </p:nvSpPr>
        <p:spPr bwMode="auto">
          <a:xfrm>
            <a:off x="6909175" y="472366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altLang="en-US" sz="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GB" altLang="en-US">
              <a:solidFill>
                <a:prstClr val="black"/>
              </a:solidFill>
              <a:latin typeface="Arial" panose="020B0604020202020204" pitchFamily="34" charset="0"/>
            </a:endParaRPr>
          </a:p>
        </p:txBody>
      </p:sp>
      <p:sp>
        <p:nvSpPr>
          <p:cNvPr id="9" name="Rectangle 10"/>
          <p:cNvSpPr>
            <a:spLocks noChangeArrowheads="1"/>
          </p:cNvSpPr>
          <p:nvPr/>
        </p:nvSpPr>
        <p:spPr bwMode="auto">
          <a:xfrm>
            <a:off x="2444873" y="5997222"/>
            <a:ext cx="21467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altLang="en-US" sz="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l-GR" altLang="en-US" sz="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l-GR" altLang="en-US">
              <a:solidFill>
                <a:prstClr val="black"/>
              </a:solidFill>
              <a:latin typeface="Arial" panose="020B0604020202020204" pitchFamily="34" charset="0"/>
            </a:endParaRPr>
          </a:p>
        </p:txBody>
      </p:sp>
      <p:sp>
        <p:nvSpPr>
          <p:cNvPr id="10" name="Rectangle 11"/>
          <p:cNvSpPr>
            <a:spLocks noChangeArrowheads="1"/>
          </p:cNvSpPr>
          <p:nvPr/>
        </p:nvSpPr>
        <p:spPr bwMode="auto">
          <a:xfrm>
            <a:off x="6909175" y="592381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algn="just"/>
            <a:r>
              <a:rPr lang="en-GB" altLang="en-US" sz="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GB" altLang="en-US">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04359219"/>
              </p:ext>
            </p:extLst>
          </p:nvPr>
        </p:nvGraphicFramePr>
        <p:xfrm>
          <a:off x="352797" y="3497131"/>
          <a:ext cx="11486405" cy="3246195"/>
        </p:xfrm>
        <a:graphic>
          <a:graphicData uri="http://schemas.openxmlformats.org/drawingml/2006/table">
            <a:tbl>
              <a:tblPr firstRow="1" firstCol="1" bandRow="1">
                <a:tableStyleId>{5C22544A-7EE6-4342-B048-85BDC9FD1C3A}</a:tableStyleId>
              </a:tblPr>
              <a:tblGrid>
                <a:gridCol w="2039479">
                  <a:extLst>
                    <a:ext uri="{9D8B030D-6E8A-4147-A177-3AD203B41FA5}">
                      <a16:colId xmlns:a16="http://schemas.microsoft.com/office/drawing/2014/main" val="20000"/>
                    </a:ext>
                  </a:extLst>
                </a:gridCol>
                <a:gridCol w="459889">
                  <a:extLst>
                    <a:ext uri="{9D8B030D-6E8A-4147-A177-3AD203B41FA5}">
                      <a16:colId xmlns:a16="http://schemas.microsoft.com/office/drawing/2014/main" val="900111101"/>
                    </a:ext>
                  </a:extLst>
                </a:gridCol>
                <a:gridCol w="1419488">
                  <a:extLst>
                    <a:ext uri="{9D8B030D-6E8A-4147-A177-3AD203B41FA5}">
                      <a16:colId xmlns:a16="http://schemas.microsoft.com/office/drawing/2014/main" val="20001"/>
                    </a:ext>
                  </a:extLst>
                </a:gridCol>
                <a:gridCol w="910853">
                  <a:extLst>
                    <a:ext uri="{9D8B030D-6E8A-4147-A177-3AD203B41FA5}">
                      <a16:colId xmlns:a16="http://schemas.microsoft.com/office/drawing/2014/main" val="3113323180"/>
                    </a:ext>
                  </a:extLst>
                </a:gridCol>
                <a:gridCol w="1143578">
                  <a:extLst>
                    <a:ext uri="{9D8B030D-6E8A-4147-A177-3AD203B41FA5}">
                      <a16:colId xmlns:a16="http://schemas.microsoft.com/office/drawing/2014/main" val="20002"/>
                    </a:ext>
                  </a:extLst>
                </a:gridCol>
                <a:gridCol w="1263819">
                  <a:extLst>
                    <a:ext uri="{9D8B030D-6E8A-4147-A177-3AD203B41FA5}">
                      <a16:colId xmlns:a16="http://schemas.microsoft.com/office/drawing/2014/main" val="1214688150"/>
                    </a:ext>
                  </a:extLst>
                </a:gridCol>
                <a:gridCol w="1610010">
                  <a:extLst>
                    <a:ext uri="{9D8B030D-6E8A-4147-A177-3AD203B41FA5}">
                      <a16:colId xmlns:a16="http://schemas.microsoft.com/office/drawing/2014/main" val="20003"/>
                    </a:ext>
                  </a:extLst>
                </a:gridCol>
                <a:gridCol w="799874">
                  <a:extLst>
                    <a:ext uri="{9D8B030D-6E8A-4147-A177-3AD203B41FA5}">
                      <a16:colId xmlns:a16="http://schemas.microsoft.com/office/drawing/2014/main" val="503557165"/>
                    </a:ext>
                  </a:extLst>
                </a:gridCol>
                <a:gridCol w="1839415">
                  <a:extLst>
                    <a:ext uri="{9D8B030D-6E8A-4147-A177-3AD203B41FA5}">
                      <a16:colId xmlns:a16="http://schemas.microsoft.com/office/drawing/2014/main" val="20004"/>
                    </a:ext>
                  </a:extLst>
                </a:gridCol>
              </a:tblGrid>
              <a:tr h="1045029">
                <a:tc>
                  <a:txBody>
                    <a:bodyPr/>
                    <a:lstStyle/>
                    <a:p>
                      <a:pPr algn="ctr">
                        <a:lnSpc>
                          <a:spcPct val="150000"/>
                        </a:lnSpc>
                        <a:spcBef>
                          <a:spcPts val="1000"/>
                        </a:spcBef>
                        <a:spcAft>
                          <a:spcPts val="0"/>
                        </a:spcAft>
                      </a:pPr>
                      <a:r>
                        <a:rPr lang="el-GR" sz="1800" dirty="0" err="1">
                          <a:effectLst/>
                        </a:rPr>
                        <a:t>Φωτοβολταϊκά</a:t>
                      </a:r>
                      <a:r>
                        <a:rPr lang="el-GR" sz="1800" dirty="0">
                          <a:effectLst/>
                        </a:rPr>
                        <a:t> Συστήματα</a:t>
                      </a:r>
                      <a:endParaRPr lang="en-US" sz="1800" dirty="0">
                        <a:effectLst/>
                      </a:endParaRPr>
                    </a:p>
                    <a:p>
                      <a:pPr algn="ctr">
                        <a:lnSpc>
                          <a:spcPct val="150000"/>
                        </a:lnSpc>
                        <a:spcBef>
                          <a:spcPts val="1000"/>
                        </a:spcBef>
                        <a:spcAft>
                          <a:spcPts val="0"/>
                        </a:spcAft>
                      </a:pPr>
                      <a:r>
                        <a:rPr lang="en-US" sz="1800" dirty="0">
                          <a:effectLst/>
                        </a:rPr>
                        <a:t>(MW)</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Bef>
                          <a:spcPts val="1000"/>
                        </a:spcBef>
                        <a:spcAft>
                          <a:spcPts val="0"/>
                        </a:spcAft>
                      </a:pPr>
                      <a:r>
                        <a:rPr lang="el-GR" sz="1800">
                          <a:effectLst/>
                        </a:rPr>
                        <a:t>Αιολικά Συστήματα</a:t>
                      </a:r>
                      <a:endParaRPr lang="en-US" sz="1800">
                        <a:effectLst/>
                      </a:endParaRPr>
                    </a:p>
                    <a:p>
                      <a:pPr algn="ctr">
                        <a:lnSpc>
                          <a:spcPct val="150000"/>
                        </a:lnSpc>
                        <a:spcBef>
                          <a:spcPts val="1000"/>
                        </a:spcBef>
                        <a:spcAft>
                          <a:spcPts val="0"/>
                        </a:spcAft>
                      </a:pPr>
                      <a:r>
                        <a:rPr lang="en-US" sz="1800">
                          <a:effectLst/>
                        </a:rPr>
                        <a:t>(MW)</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Bef>
                          <a:spcPts val="1000"/>
                        </a:spcBef>
                        <a:spcAft>
                          <a:spcPts val="0"/>
                        </a:spcAft>
                      </a:pPr>
                      <a:r>
                        <a:rPr lang="el-GR" sz="2000" dirty="0">
                          <a:effectLst/>
                        </a:rPr>
                        <a:t>Αιολικά Συστήματα</a:t>
                      </a:r>
                      <a:endParaRPr lang="en-US" sz="2000" dirty="0">
                        <a:effectLst/>
                      </a:endParaRPr>
                    </a:p>
                    <a:p>
                      <a:pPr algn="ctr">
                        <a:lnSpc>
                          <a:spcPct val="150000"/>
                        </a:lnSpc>
                        <a:spcBef>
                          <a:spcPts val="1000"/>
                        </a:spcBef>
                        <a:spcAft>
                          <a:spcPts val="0"/>
                        </a:spcAft>
                      </a:pPr>
                      <a:r>
                        <a:rPr lang="en-US" sz="2000" dirty="0">
                          <a:effectLst/>
                        </a:rPr>
                        <a:t>(MW)</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Bef>
                          <a:spcPts val="1000"/>
                        </a:spcBef>
                        <a:spcAft>
                          <a:spcPts val="0"/>
                        </a:spcAft>
                      </a:pPr>
                      <a:r>
                        <a:rPr lang="el-GR" sz="1800">
                          <a:effectLst/>
                        </a:rPr>
                        <a:t>Συστήματα αξιοποίησης Βιομάζας</a:t>
                      </a:r>
                      <a:endParaRPr lang="en-US" sz="1800">
                        <a:effectLst/>
                      </a:endParaRPr>
                    </a:p>
                    <a:p>
                      <a:pPr algn="ctr">
                        <a:lnSpc>
                          <a:spcPct val="150000"/>
                        </a:lnSpc>
                        <a:spcBef>
                          <a:spcPts val="1000"/>
                        </a:spcBef>
                        <a:spcAft>
                          <a:spcPts val="0"/>
                        </a:spcAft>
                      </a:pPr>
                      <a:r>
                        <a:rPr lang="en-US" sz="1800">
                          <a:effectLst/>
                        </a:rPr>
                        <a:t>(MW)</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Bef>
                          <a:spcPts val="1000"/>
                        </a:spcBef>
                        <a:spcAft>
                          <a:spcPts val="0"/>
                        </a:spcAft>
                      </a:pPr>
                      <a:r>
                        <a:rPr lang="el-GR" sz="2000">
                          <a:effectLst/>
                        </a:rPr>
                        <a:t>Συστήματα αξιοποίησης Βιομάζας</a:t>
                      </a:r>
                      <a:endParaRPr lang="en-US" sz="2000">
                        <a:effectLst/>
                      </a:endParaRPr>
                    </a:p>
                    <a:p>
                      <a:pPr algn="ctr">
                        <a:lnSpc>
                          <a:spcPct val="150000"/>
                        </a:lnSpc>
                        <a:spcBef>
                          <a:spcPts val="1000"/>
                        </a:spcBef>
                        <a:spcAft>
                          <a:spcPts val="0"/>
                        </a:spcAft>
                      </a:pPr>
                      <a:r>
                        <a:rPr lang="en-US" sz="2000">
                          <a:effectLst/>
                        </a:rPr>
                        <a:t>(MW)</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Bef>
                          <a:spcPts val="1000"/>
                        </a:spcBef>
                        <a:spcAft>
                          <a:spcPts val="0"/>
                        </a:spcAft>
                      </a:pPr>
                      <a:r>
                        <a:rPr lang="el-GR" sz="1800">
                          <a:effectLst/>
                        </a:rPr>
                        <a:t>Ηλιοθερμικά Συστήματα με αποθήκευση Ενέργειας</a:t>
                      </a:r>
                      <a:endParaRPr lang="en-US" sz="1800">
                        <a:effectLst/>
                      </a:endParaRPr>
                    </a:p>
                    <a:p>
                      <a:pPr algn="ctr">
                        <a:lnSpc>
                          <a:spcPct val="150000"/>
                        </a:lnSpc>
                        <a:spcBef>
                          <a:spcPts val="1000"/>
                        </a:spcBef>
                        <a:spcAft>
                          <a:spcPts val="0"/>
                        </a:spcAft>
                      </a:pPr>
                      <a:r>
                        <a:rPr lang="el-GR" sz="1800">
                          <a:effectLst/>
                        </a:rPr>
                        <a:t>(</a:t>
                      </a:r>
                      <a:r>
                        <a:rPr lang="en-US" sz="1800">
                          <a:effectLst/>
                        </a:rPr>
                        <a:t>MW</a:t>
                      </a:r>
                      <a:r>
                        <a:rPr lang="el-GR" sz="1800">
                          <a:effectLst/>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Bef>
                          <a:spcPts val="1000"/>
                        </a:spcBef>
                        <a:spcAft>
                          <a:spcPts val="0"/>
                        </a:spcAft>
                      </a:pPr>
                      <a:r>
                        <a:rPr lang="el-GR" sz="2000">
                          <a:effectLst/>
                        </a:rPr>
                        <a:t>Ηλιοθερμικά Συστήματα με αποθήκευση Ενέργειας</a:t>
                      </a:r>
                      <a:endParaRPr lang="en-US" sz="2000">
                        <a:effectLst/>
                      </a:endParaRPr>
                    </a:p>
                    <a:p>
                      <a:pPr algn="ctr">
                        <a:lnSpc>
                          <a:spcPct val="150000"/>
                        </a:lnSpc>
                        <a:spcBef>
                          <a:spcPts val="1000"/>
                        </a:spcBef>
                        <a:spcAft>
                          <a:spcPts val="0"/>
                        </a:spcAft>
                      </a:pPr>
                      <a:r>
                        <a:rPr lang="el-GR" sz="2000">
                          <a:effectLst/>
                        </a:rPr>
                        <a:t>(</a:t>
                      </a:r>
                      <a:r>
                        <a:rPr lang="en-US" sz="2000">
                          <a:effectLst/>
                        </a:rPr>
                        <a:t>MW</a:t>
                      </a:r>
                      <a:r>
                        <a:rPr lang="el-GR" sz="2000">
                          <a:effectLst/>
                        </a:rPr>
                        <a: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Bef>
                          <a:spcPts val="1000"/>
                        </a:spcBef>
                        <a:spcAft>
                          <a:spcPts val="0"/>
                        </a:spcAft>
                      </a:pPr>
                      <a:r>
                        <a:rPr lang="el-GR" sz="1800">
                          <a:effectLst/>
                        </a:rPr>
                        <a:t>Συστήματα αξιοποίησης κυματικής ενέργειας</a:t>
                      </a:r>
                      <a:endParaRPr lang="en-US" sz="1800">
                        <a:effectLst/>
                      </a:endParaRPr>
                    </a:p>
                    <a:p>
                      <a:pPr algn="ctr">
                        <a:lnSpc>
                          <a:spcPct val="150000"/>
                        </a:lnSpc>
                        <a:spcBef>
                          <a:spcPts val="1000"/>
                        </a:spcBef>
                        <a:spcAft>
                          <a:spcPts val="0"/>
                        </a:spcAft>
                      </a:pPr>
                      <a:r>
                        <a:rPr lang="el-GR" sz="1800">
                          <a:effectLst/>
                        </a:rPr>
                        <a:t>(</a:t>
                      </a:r>
                      <a:r>
                        <a:rPr lang="en-US" sz="1800">
                          <a:effectLst/>
                        </a:rPr>
                        <a:t>MW</a:t>
                      </a:r>
                      <a:r>
                        <a:rPr lang="el-GR" sz="1800">
                          <a:effectLst/>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Bef>
                          <a:spcPts val="1000"/>
                        </a:spcBef>
                        <a:spcAft>
                          <a:spcPts val="0"/>
                        </a:spcAft>
                      </a:pPr>
                      <a:r>
                        <a:rPr lang="el-GR" sz="2000" dirty="0">
                          <a:effectLst/>
                        </a:rPr>
                        <a:t>Συστήματα αξιοποίησης κυματικής ενέργειας</a:t>
                      </a:r>
                      <a:endParaRPr lang="en-US" sz="2000" dirty="0">
                        <a:effectLst/>
                      </a:endParaRPr>
                    </a:p>
                    <a:p>
                      <a:pPr algn="ctr">
                        <a:lnSpc>
                          <a:spcPct val="150000"/>
                        </a:lnSpc>
                        <a:spcBef>
                          <a:spcPts val="1000"/>
                        </a:spcBef>
                        <a:spcAft>
                          <a:spcPts val="0"/>
                        </a:spcAft>
                      </a:pPr>
                      <a:r>
                        <a:rPr lang="el-GR" sz="2000" dirty="0">
                          <a:effectLst/>
                        </a:rPr>
                        <a:t>(</a:t>
                      </a:r>
                      <a:r>
                        <a:rPr lang="en-US" sz="2000" dirty="0">
                          <a:effectLst/>
                        </a:rPr>
                        <a:t>MW</a:t>
                      </a:r>
                      <a:r>
                        <a:rPr lang="el-GR" sz="2000" dirty="0">
                          <a:effectLst/>
                        </a:rPr>
                        <a: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07898">
                <a:tc>
                  <a:txBody>
                    <a:bodyPr/>
                    <a:lstStyle/>
                    <a:p>
                      <a:pPr algn="ctr">
                        <a:lnSpc>
                          <a:spcPct val="150000"/>
                        </a:lnSpc>
                        <a:spcBef>
                          <a:spcPts val="1000"/>
                        </a:spcBef>
                        <a:spcAft>
                          <a:spcPts val="0"/>
                        </a:spcAft>
                      </a:pPr>
                      <a:r>
                        <a:rPr lang="el-GR" sz="1800" kern="1200" dirty="0">
                          <a:solidFill>
                            <a:schemeClr val="dk1"/>
                          </a:solidFill>
                          <a:effectLst/>
                          <a:latin typeface="+mn-lt"/>
                          <a:ea typeface="+mn-ea"/>
                          <a:cs typeface="+mn-cs"/>
                        </a:rPr>
                        <a:t>120</a:t>
                      </a:r>
                      <a:endParaRPr lang="en-US"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gridSpan="2">
                  <a:txBody>
                    <a:bodyPr/>
                    <a:lstStyle/>
                    <a:p>
                      <a:pPr algn="ctr">
                        <a:lnSpc>
                          <a:spcPct val="150000"/>
                        </a:lnSpc>
                        <a:spcBef>
                          <a:spcPts val="1000"/>
                        </a:spcBef>
                        <a:spcAft>
                          <a:spcPts val="0"/>
                        </a:spcAft>
                      </a:pPr>
                      <a:r>
                        <a:rPr lang="el-GR" sz="1800" dirty="0">
                          <a:effectLst/>
                        </a:rPr>
                        <a:t>17,5</a:t>
                      </a:r>
                      <a:endParaRPr lang="en-US"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r>
                        <a:rPr lang="el-GR" sz="2000" dirty="0">
                          <a:effectLst/>
                        </a:rPr>
                        <a:t>17,5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lnSpc>
                          <a:spcPct val="150000"/>
                        </a:lnSpc>
                        <a:spcBef>
                          <a:spcPts val="1000"/>
                        </a:spcBef>
                        <a:spcAft>
                          <a:spcPts val="0"/>
                        </a:spcAft>
                      </a:pPr>
                      <a:r>
                        <a:rPr lang="el-GR" sz="1800" dirty="0">
                          <a:effectLst/>
                        </a:rPr>
                        <a:t>5</a:t>
                      </a:r>
                      <a:endParaRPr lang="en-US"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r>
                        <a:rPr lang="el-GR" sz="2000" dirty="0">
                          <a:effectLst/>
                        </a:rPr>
                        <a:t>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lnSpc>
                          <a:spcPct val="150000"/>
                        </a:lnSpc>
                        <a:spcBef>
                          <a:spcPts val="1000"/>
                        </a:spcBef>
                        <a:spcAft>
                          <a:spcPts val="0"/>
                        </a:spcAft>
                      </a:pPr>
                      <a:r>
                        <a:rPr lang="el-GR" sz="1800" dirty="0">
                          <a:effectLst/>
                        </a:rPr>
                        <a:t>50</a:t>
                      </a:r>
                      <a:endParaRPr lang="en-US"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r>
                        <a:rPr lang="el-GR" sz="2000" dirty="0">
                          <a:effectLst/>
                        </a:rPr>
                        <a:t>50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lnSpc>
                          <a:spcPct val="150000"/>
                        </a:lnSpc>
                        <a:spcBef>
                          <a:spcPts val="1000"/>
                        </a:spcBef>
                        <a:spcAft>
                          <a:spcPts val="0"/>
                        </a:spcAft>
                      </a:pPr>
                      <a:r>
                        <a:rPr lang="en-US" sz="1800" dirty="0">
                          <a:effectLst/>
                        </a:rPr>
                        <a:t>20</a:t>
                      </a:r>
                      <a:endParaRPr lang="en-US"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r>
                        <a:rPr lang="en-US" sz="2000" dirty="0">
                          <a:effectLst/>
                        </a:rPr>
                        <a:t>20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507898">
                <a:tc gridSpan="9">
                  <a:txBody>
                    <a:bodyPr/>
                    <a:lstStyle/>
                    <a:p>
                      <a:pPr algn="ctr">
                        <a:lnSpc>
                          <a:spcPct val="150000"/>
                        </a:lnSpc>
                        <a:spcBef>
                          <a:spcPts val="1000"/>
                        </a:spcBef>
                        <a:spcAft>
                          <a:spcPts val="0"/>
                        </a:spcAft>
                      </a:pPr>
                      <a:r>
                        <a:rPr lang="en-US" sz="1800">
                          <a:effectLst/>
                        </a:rPr>
                        <a:t>M</a:t>
                      </a:r>
                      <a:r>
                        <a:rPr lang="el-GR" sz="1800">
                          <a:effectLst/>
                        </a:rPr>
                        <a:t>έγιστη δυναμικότητα ανά σύστημα</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10002"/>
                  </a:ext>
                </a:extLst>
              </a:tr>
              <a:tr h="507898">
                <a:tc gridSpan="2">
                  <a:txBody>
                    <a:bodyPr/>
                    <a:lstStyle/>
                    <a:p>
                      <a:pPr algn="ctr">
                        <a:lnSpc>
                          <a:spcPct val="150000"/>
                        </a:lnSpc>
                        <a:spcBef>
                          <a:spcPts val="1000"/>
                        </a:spcBef>
                        <a:spcAft>
                          <a:spcPts val="0"/>
                        </a:spcAft>
                      </a:pPr>
                      <a:r>
                        <a:rPr lang="el-GR" sz="1800" dirty="0">
                          <a:solidFill>
                            <a:schemeClr val="tx1"/>
                          </a:solidFill>
                          <a:effectLst/>
                        </a:rPr>
                        <a:t>8</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lnSpc>
                          <a:spcPct val="150000"/>
                        </a:lnSpc>
                        <a:spcBef>
                          <a:spcPts val="1000"/>
                        </a:spcBef>
                        <a:spcAft>
                          <a:spcPts val="0"/>
                        </a:spcAft>
                      </a:pPr>
                      <a:r>
                        <a:rPr lang="el-GR" sz="1800" dirty="0">
                          <a:solidFill>
                            <a:schemeClr val="tx1"/>
                          </a:solidFill>
                          <a:effectLst/>
                        </a:rPr>
                        <a:t>17,5</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lnSpc>
                          <a:spcPct val="150000"/>
                        </a:lnSpc>
                        <a:spcBef>
                          <a:spcPts val="1000"/>
                        </a:spcBef>
                        <a:spcAft>
                          <a:spcPts val="0"/>
                        </a:spcAft>
                      </a:pPr>
                      <a:r>
                        <a:rPr lang="el-GR" sz="1800" dirty="0">
                          <a:effectLst/>
                        </a:rPr>
                        <a:t>5</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lnSpc>
                          <a:spcPct val="150000"/>
                        </a:lnSpc>
                        <a:spcBef>
                          <a:spcPts val="1000"/>
                        </a:spcBef>
                        <a:spcAft>
                          <a:spcPts val="0"/>
                        </a:spcAft>
                      </a:pPr>
                      <a:r>
                        <a:rPr lang="el-GR" sz="1800" dirty="0">
                          <a:effectLst/>
                        </a:rPr>
                        <a:t>50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gn="ctr">
                        <a:lnSpc>
                          <a:spcPct val="150000"/>
                        </a:lnSpc>
                        <a:spcBef>
                          <a:spcPts val="1000"/>
                        </a:spcBef>
                        <a:spcAft>
                          <a:spcPts val="0"/>
                        </a:spcAft>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spcBef>
                          <a:spcPts val="1000"/>
                        </a:spcBef>
                        <a:spcAft>
                          <a:spcPts val="0"/>
                        </a:spcAft>
                      </a:pPr>
                      <a:r>
                        <a:rPr lang="en-US" sz="1800" dirty="0">
                          <a:effectLst/>
                        </a:rPr>
                        <a:t>20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690000" y="1434941"/>
            <a:ext cx="9059642" cy="1815882"/>
          </a:xfrm>
          <a:prstGeom prst="rect">
            <a:avLst/>
          </a:prstGeom>
        </p:spPr>
        <p:txBody>
          <a:bodyPr wrap="square">
            <a:spAutoFit/>
          </a:bodyPr>
          <a:lstStyle/>
          <a:p>
            <a:pPr algn="just" defTabSz="457200">
              <a:lnSpc>
                <a:spcPct val="80000"/>
              </a:lnSpc>
              <a:spcBef>
                <a:spcPts val="1000"/>
              </a:spcBef>
              <a:buClr>
                <a:schemeClr val="accent1"/>
              </a:buClr>
              <a:buSzPct val="80000"/>
            </a:pPr>
            <a:r>
              <a:rPr lang="el-GR" sz="2000" dirty="0">
                <a:solidFill>
                  <a:schemeClr val="tx1">
                    <a:lumMod val="75000"/>
                    <a:lumOff val="25000"/>
                  </a:schemeClr>
                </a:solidFill>
              </a:rPr>
              <a:t>Το Σχέδιο αποσκοπεί στην προώθηση της εγκατάστασης συστημάτων που παράγουν ηλεκτρική ενέργεια από ΑΠΕ για εμπορικούς σκοπούς με τελική κατάληξη την ένταξη των έργων αυτών στην ανταγωνιστική αγορά ηλεκτρισμού, με σκοπό να επιτευχθούν,  οι υποχρεωτικοί εθνικοί στόχοι των Ανανεώσιμων Πηγών Ενέργειας, που προνοούνται από την Ευρωπαϊκή Οδηγία 2009/28/ΕΚ. Τελευταία προθεσμία υποβολής αίτησης για ένταξη στο Σχέδιο ήταν στις 30/4/2018</a:t>
            </a:r>
            <a:endParaRPr lang="en-US" sz="2000" dirty="0">
              <a:solidFill>
                <a:schemeClr val="tx1">
                  <a:lumMod val="75000"/>
                  <a:lumOff val="25000"/>
                </a:schemeClr>
              </a:solidFill>
            </a:endParaRPr>
          </a:p>
        </p:txBody>
      </p:sp>
      <p:sp>
        <p:nvSpPr>
          <p:cNvPr id="15" name="Rectangle 14"/>
          <p:cNvSpPr/>
          <p:nvPr/>
        </p:nvSpPr>
        <p:spPr>
          <a:xfrm>
            <a:off x="870438" y="60141"/>
            <a:ext cx="8774724" cy="1200329"/>
          </a:xfrm>
          <a:prstGeom prst="rect">
            <a:avLst/>
          </a:prstGeom>
        </p:spPr>
        <p:txBody>
          <a:bodyPr vert="horz" lIns="91440" tIns="45720" rIns="91440" bIns="45720" rtlCol="0" anchor="t">
            <a:normAutofit/>
          </a:bodyPr>
          <a:lstStyle/>
          <a:p>
            <a:pPr defTabSz="457200">
              <a:spcBef>
                <a:spcPct val="0"/>
              </a:spcBef>
            </a:pPr>
            <a:r>
              <a:rPr lang="en-US" sz="3600" b="1" dirty="0" err="1">
                <a:latin typeface="+mj-lt"/>
                <a:ea typeface="+mj-ea"/>
                <a:cs typeface="+mj-cs"/>
              </a:rPr>
              <a:t>Σχέδι</a:t>
            </a:r>
            <a:r>
              <a:rPr lang="el-GR" sz="3600" b="1" dirty="0">
                <a:latin typeface="+mj-lt"/>
                <a:ea typeface="+mj-ea"/>
                <a:cs typeface="+mj-cs"/>
              </a:rPr>
              <a:t>ο</a:t>
            </a:r>
            <a:r>
              <a:rPr lang="en-US" sz="3600" b="1" dirty="0">
                <a:latin typeface="+mj-lt"/>
                <a:ea typeface="+mj-ea"/>
                <a:cs typeface="+mj-cs"/>
              </a:rPr>
              <a:t> ΑΠΕ που θα </a:t>
            </a:r>
            <a:r>
              <a:rPr lang="en-US" sz="3600" b="1" dirty="0" err="1">
                <a:latin typeface="+mj-lt"/>
                <a:ea typeface="+mj-ea"/>
                <a:cs typeface="+mj-cs"/>
              </a:rPr>
              <a:t>εντ</a:t>
            </a:r>
            <a:r>
              <a:rPr lang="en-US" sz="3600" b="1" dirty="0">
                <a:latin typeface="+mj-lt"/>
                <a:ea typeface="+mj-ea"/>
                <a:cs typeface="+mj-cs"/>
              </a:rPr>
              <a:t>αχθούν στη</a:t>
            </a:r>
            <a:r>
              <a:rPr lang="el-GR" sz="3600" b="1" dirty="0">
                <a:latin typeface="+mj-lt"/>
                <a:ea typeface="+mj-ea"/>
                <a:cs typeface="+mj-cs"/>
              </a:rPr>
              <a:t>ν ανταγωνιστική</a:t>
            </a:r>
            <a:r>
              <a:rPr lang="en-US" sz="3600" b="1" dirty="0">
                <a:latin typeface="+mj-lt"/>
                <a:ea typeface="+mj-ea"/>
                <a:cs typeface="+mj-cs"/>
              </a:rPr>
              <a:t> αγορά ηλεκτρισμού</a:t>
            </a:r>
          </a:p>
        </p:txBody>
      </p:sp>
    </p:spTree>
    <p:extLst>
      <p:ext uri="{BB962C8B-B14F-4D97-AF65-F5344CB8AC3E}">
        <p14:creationId xmlns:p14="http://schemas.microsoft.com/office/powerpoint/2010/main" val="25465799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A133-1670-4C11-A859-1D56D0347B93}"/>
              </a:ext>
            </a:extLst>
          </p:cNvPr>
          <p:cNvSpPr>
            <a:spLocks noGrp="1"/>
          </p:cNvSpPr>
          <p:nvPr>
            <p:ph type="title"/>
          </p:nvPr>
        </p:nvSpPr>
        <p:spPr>
          <a:xfrm>
            <a:off x="606995" y="359385"/>
            <a:ext cx="8596668" cy="1320800"/>
          </a:xfrm>
        </p:spPr>
        <p:txBody>
          <a:bodyPr/>
          <a:lstStyle/>
          <a:p>
            <a:r>
              <a:rPr lang="el-GR" dirty="0"/>
              <a:t>Αναμενόμενα Σχέδια </a:t>
            </a:r>
            <a:r>
              <a:rPr lang="en-US" dirty="0"/>
              <a:t>Net metering </a:t>
            </a:r>
            <a:r>
              <a:rPr lang="el-GR" dirty="0"/>
              <a:t>και </a:t>
            </a:r>
            <a:r>
              <a:rPr lang="en-US" dirty="0"/>
              <a:t>Net billing</a:t>
            </a:r>
            <a:endParaRPr lang="el-GR" dirty="0"/>
          </a:p>
        </p:txBody>
      </p:sp>
      <p:sp>
        <p:nvSpPr>
          <p:cNvPr id="3" name="Content Placeholder 2">
            <a:extLst>
              <a:ext uri="{FF2B5EF4-FFF2-40B4-BE49-F238E27FC236}">
                <a16:creationId xmlns:a16="http://schemas.microsoft.com/office/drawing/2014/main" id="{BF18DC4B-4DE7-4764-AFE2-5323D8B87B4C}"/>
              </a:ext>
            </a:extLst>
          </p:cNvPr>
          <p:cNvSpPr>
            <a:spLocks noGrp="1"/>
          </p:cNvSpPr>
          <p:nvPr>
            <p:ph idx="1"/>
          </p:nvPr>
        </p:nvSpPr>
        <p:spPr>
          <a:xfrm>
            <a:off x="387188" y="1606673"/>
            <a:ext cx="7832620" cy="4943596"/>
          </a:xfrm>
        </p:spPr>
        <p:txBody>
          <a:bodyPr>
            <a:normAutofit fontScale="92500" lnSpcReduction="20000"/>
          </a:bodyPr>
          <a:lstStyle/>
          <a:p>
            <a:pPr algn="just">
              <a:spcBef>
                <a:spcPts val="600"/>
              </a:spcBef>
            </a:pPr>
            <a:r>
              <a:rPr lang="el-GR" sz="1900" dirty="0"/>
              <a:t>Αναγνωρίζοντας τις αδυναμίες του σχεδίου της </a:t>
            </a:r>
            <a:r>
              <a:rPr lang="el-GR" sz="1900" dirty="0" err="1"/>
              <a:t>αυτοπαραγωγής</a:t>
            </a:r>
            <a:r>
              <a:rPr lang="el-GR" sz="1900" dirty="0"/>
              <a:t>, το Υπουργείο Ενέργειας προχώρησε στη δημιουργία μιας νέας κατηγορίας στα Σχέδια, αυτή του Συμψηφισμού λογαριασμών (</a:t>
            </a:r>
            <a:r>
              <a:rPr lang="el-GR" sz="1900" dirty="0" err="1"/>
              <a:t>net</a:t>
            </a:r>
            <a:r>
              <a:rPr lang="el-GR" sz="1900" dirty="0"/>
              <a:t>-</a:t>
            </a:r>
            <a:r>
              <a:rPr lang="el-GR" sz="1900" dirty="0" err="1"/>
              <a:t>billing</a:t>
            </a:r>
            <a:r>
              <a:rPr lang="el-GR" sz="1900" dirty="0"/>
              <a:t>). </a:t>
            </a:r>
            <a:endParaRPr lang="en-US" sz="1900" dirty="0"/>
          </a:p>
          <a:p>
            <a:pPr algn="just">
              <a:spcBef>
                <a:spcPts val="600"/>
              </a:spcBef>
            </a:pPr>
            <a:r>
              <a:rPr lang="el-GR" sz="1900" dirty="0"/>
              <a:t>Το </a:t>
            </a:r>
            <a:r>
              <a:rPr lang="el-GR" sz="1900" dirty="0" err="1"/>
              <a:t>net-billing</a:t>
            </a:r>
            <a:r>
              <a:rPr lang="el-GR" sz="1900" dirty="0"/>
              <a:t> αποτελεί μια διαφορετική εκδοχή της </a:t>
            </a:r>
            <a:r>
              <a:rPr lang="el-GR" sz="1900" dirty="0" err="1"/>
              <a:t>Αυτοπαραγωγής</a:t>
            </a:r>
            <a:r>
              <a:rPr lang="el-GR" sz="1900" dirty="0"/>
              <a:t> με τη διαφορά ότι η ενέργεια που διοχετεύεται στο δίκτυο θα αποζημιώνεται. Ωστόσο, αναμένεται ότι το σχέδιο </a:t>
            </a:r>
            <a:r>
              <a:rPr lang="el-GR" sz="1900" dirty="0" err="1"/>
              <a:t>net</a:t>
            </a:r>
            <a:r>
              <a:rPr lang="el-GR" sz="1900" dirty="0"/>
              <a:t> </a:t>
            </a:r>
            <a:r>
              <a:rPr lang="el-GR" sz="1900" dirty="0" err="1"/>
              <a:t>billing</a:t>
            </a:r>
            <a:r>
              <a:rPr lang="el-GR" sz="1900" dirty="0"/>
              <a:t> θα είναι με τέτοιο τρόπο (διαφορετικές χρεώσεις τελών δικτύου κτλ.) ώστε να ενθαρρύνεται η 100% </a:t>
            </a:r>
            <a:r>
              <a:rPr lang="el-GR" sz="1900" dirty="0" err="1"/>
              <a:t>ιδιοκατανάλωση</a:t>
            </a:r>
            <a:r>
              <a:rPr lang="el-GR" sz="1900" dirty="0"/>
              <a:t> και όχι η εκροή ηλεκτρικής ενέργειας προς το δίκτυο.</a:t>
            </a:r>
            <a:endParaRPr lang="en-US" sz="1900" dirty="0"/>
          </a:p>
          <a:p>
            <a:pPr algn="just">
              <a:spcBef>
                <a:spcPts val="600"/>
              </a:spcBef>
            </a:pPr>
            <a:r>
              <a:rPr lang="el-GR" sz="1900" dirty="0"/>
              <a:t>Οπόταν αν κάποιος είναι τώρα στο σχέδιο της </a:t>
            </a:r>
            <a:r>
              <a:rPr lang="el-GR" sz="1900" dirty="0" err="1"/>
              <a:t>αυτοπαραγωγής</a:t>
            </a:r>
            <a:r>
              <a:rPr lang="el-GR" sz="1900" dirty="0"/>
              <a:t> θα μπορεί να ενταχθεί στο σχέδιο του </a:t>
            </a:r>
            <a:r>
              <a:rPr lang="en-GB" sz="1900" dirty="0"/>
              <a:t>net</a:t>
            </a:r>
            <a:r>
              <a:rPr lang="el-GR" sz="1900" dirty="0"/>
              <a:t>-</a:t>
            </a:r>
            <a:r>
              <a:rPr lang="en-GB" sz="1900" dirty="0"/>
              <a:t>billing</a:t>
            </a:r>
            <a:r>
              <a:rPr lang="el-GR" sz="1900" dirty="0"/>
              <a:t>. </a:t>
            </a:r>
          </a:p>
          <a:p>
            <a:pPr algn="just">
              <a:spcBef>
                <a:spcPts val="600"/>
              </a:spcBef>
            </a:pPr>
            <a:r>
              <a:rPr lang="el-GR" sz="1900" dirty="0"/>
              <a:t>Το πως αναμένεται να διαμορφωθούν τα Σχέδια είναι ως εξής:</a:t>
            </a:r>
          </a:p>
          <a:p>
            <a:pPr lvl="0" algn="just">
              <a:spcBef>
                <a:spcPts val="600"/>
              </a:spcBef>
            </a:pPr>
            <a:r>
              <a:rPr lang="el-GR" sz="1900" dirty="0"/>
              <a:t>Αύξηση της μέγιστης ονομαστικής ισχύος των </a:t>
            </a:r>
            <a:r>
              <a:rPr lang="el-GR" sz="1900" dirty="0" err="1"/>
              <a:t>φωτοβολταϊκών</a:t>
            </a:r>
            <a:r>
              <a:rPr lang="el-GR" sz="1900" dirty="0"/>
              <a:t> συστημάτων της κατηγορίας συμψηφισμού μετρήσεων (</a:t>
            </a:r>
            <a:r>
              <a:rPr lang="el-GR" sz="1900" dirty="0" err="1"/>
              <a:t>net-metering</a:t>
            </a:r>
            <a:r>
              <a:rPr lang="el-GR" sz="1900" dirty="0"/>
              <a:t>) από 5 </a:t>
            </a:r>
            <a:r>
              <a:rPr lang="el-GR" sz="1900" dirty="0" err="1"/>
              <a:t>kW</a:t>
            </a:r>
            <a:r>
              <a:rPr lang="el-GR" sz="1900" dirty="0"/>
              <a:t> σε 10 </a:t>
            </a:r>
            <a:r>
              <a:rPr lang="el-GR" sz="1900" dirty="0" err="1"/>
              <a:t>kW</a:t>
            </a:r>
            <a:r>
              <a:rPr lang="el-GR" sz="1900" dirty="0"/>
              <a:t> για οικιακούς και εμπορικούς καταναλωτές. </a:t>
            </a:r>
          </a:p>
          <a:p>
            <a:pPr lvl="0" algn="just">
              <a:spcBef>
                <a:spcPts val="600"/>
              </a:spcBef>
            </a:pPr>
            <a:r>
              <a:rPr lang="el-GR" sz="1900" dirty="0"/>
              <a:t>Για συστήματα δυναμικότητας από 10 </a:t>
            </a:r>
            <a:r>
              <a:rPr lang="el-GR" sz="1900" dirty="0" err="1"/>
              <a:t>kW</a:t>
            </a:r>
            <a:r>
              <a:rPr lang="el-GR" sz="1900" dirty="0"/>
              <a:t> μέχρι 10 </a:t>
            </a:r>
            <a:r>
              <a:rPr lang="el-GR" sz="1900" dirty="0" err="1"/>
              <a:t>MW</a:t>
            </a:r>
            <a:r>
              <a:rPr lang="el-GR" sz="1900" dirty="0"/>
              <a:t> θα ισχύει η μέθοδος </a:t>
            </a:r>
            <a:r>
              <a:rPr lang="el-GR" sz="1900" dirty="0" err="1"/>
              <a:t>net-billing</a:t>
            </a:r>
            <a:r>
              <a:rPr lang="el-GR" sz="1900" dirty="0"/>
              <a:t>, ενώ θα εξακολουθήσει να ισχύει και η κατηγορία της </a:t>
            </a:r>
            <a:r>
              <a:rPr lang="el-GR" sz="1900" dirty="0" err="1"/>
              <a:t>αυτοπαραγωγής</a:t>
            </a:r>
            <a:r>
              <a:rPr lang="el-GR" sz="1900" dirty="0"/>
              <a:t>.</a:t>
            </a:r>
          </a:p>
          <a:p>
            <a:pPr algn="just">
              <a:spcBef>
                <a:spcPts val="600"/>
              </a:spcBef>
            </a:pPr>
            <a:r>
              <a:rPr lang="el-GR" sz="1900" dirty="0"/>
              <a:t>Αυτή τη στιγμή το τελικό Σχέδιο του </a:t>
            </a:r>
            <a:r>
              <a:rPr lang="el-GR" sz="1900" dirty="0" err="1"/>
              <a:t>net</a:t>
            </a:r>
            <a:r>
              <a:rPr lang="el-GR" sz="1900" dirty="0"/>
              <a:t>-</a:t>
            </a:r>
            <a:r>
              <a:rPr lang="el-GR" sz="1900" dirty="0" err="1"/>
              <a:t>billing</a:t>
            </a:r>
            <a:r>
              <a:rPr lang="el-GR" sz="1900" dirty="0"/>
              <a:t> βρίσκεται στο Υπουργείο Ενέργειας για τελική έγκριση πριν πάει στο Υπουργικό. </a:t>
            </a:r>
          </a:p>
          <a:p>
            <a:endParaRPr lang="el-GR" dirty="0"/>
          </a:p>
        </p:txBody>
      </p:sp>
      <p:pic>
        <p:nvPicPr>
          <p:cNvPr id="6146" name="Picture 2" descr="Image result for renewables 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808" y="1680185"/>
            <a:ext cx="3972191" cy="264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70320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1394-DFE2-40C5-8597-CE22D7812A51}"/>
              </a:ext>
            </a:extLst>
          </p:cNvPr>
          <p:cNvSpPr>
            <a:spLocks noGrp="1"/>
          </p:cNvSpPr>
          <p:nvPr>
            <p:ph type="title"/>
          </p:nvPr>
        </p:nvSpPr>
        <p:spPr/>
        <p:txBody>
          <a:bodyPr>
            <a:normAutofit fontScale="90000"/>
          </a:bodyPr>
          <a:lstStyle/>
          <a:p>
            <a:r>
              <a:rPr lang="el-GR" dirty="0"/>
              <a:t>Άλλα αναμενόμενα Σχέδια Χορηγιών για το 2018 μετά από παρεμβάσεις και της ΟΕΒ</a:t>
            </a:r>
          </a:p>
        </p:txBody>
      </p:sp>
      <p:sp>
        <p:nvSpPr>
          <p:cNvPr id="3" name="Content Placeholder 2">
            <a:extLst>
              <a:ext uri="{FF2B5EF4-FFF2-40B4-BE49-F238E27FC236}">
                <a16:creationId xmlns:a16="http://schemas.microsoft.com/office/drawing/2014/main" id="{BCC99DAF-EAA7-4A75-BE26-A42852C7365D}"/>
              </a:ext>
            </a:extLst>
          </p:cNvPr>
          <p:cNvSpPr>
            <a:spLocks noGrp="1"/>
          </p:cNvSpPr>
          <p:nvPr>
            <p:ph idx="1"/>
          </p:nvPr>
        </p:nvSpPr>
        <p:spPr>
          <a:xfrm>
            <a:off x="677334" y="2160589"/>
            <a:ext cx="7971611" cy="3880773"/>
          </a:xfrm>
        </p:spPr>
        <p:txBody>
          <a:bodyPr>
            <a:normAutofit/>
          </a:bodyPr>
          <a:lstStyle/>
          <a:p>
            <a:r>
              <a:rPr lang="el-GR" sz="2000" dirty="0"/>
              <a:t>Σχέδιο Επιχορήγησης ενεργειακών ελέγχων </a:t>
            </a:r>
            <a:r>
              <a:rPr lang="el-GR" sz="2000"/>
              <a:t>σε Μικρομεσαίες Επιχειρήσεις</a:t>
            </a:r>
            <a:endParaRPr lang="el-GR" sz="2000" dirty="0"/>
          </a:p>
          <a:p>
            <a:r>
              <a:rPr lang="el-GR" sz="2000" dirty="0"/>
              <a:t>Σχέδιο Επιχορήγησης θερμομονώσεων οροφής</a:t>
            </a:r>
          </a:p>
          <a:p>
            <a:r>
              <a:rPr lang="el-GR" sz="2000" dirty="0"/>
              <a:t>Σχέδιο αντικατάστασης /εγκατάστασης ηλιακών θερμοσιφώνων</a:t>
            </a: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945" y="2054835"/>
            <a:ext cx="2857500" cy="2343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943467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18E-E53B-4A7E-8373-96CED84FD167}"/>
              </a:ext>
            </a:extLst>
          </p:cNvPr>
          <p:cNvSpPr>
            <a:spLocks noGrp="1"/>
          </p:cNvSpPr>
          <p:nvPr>
            <p:ph type="title"/>
          </p:nvPr>
        </p:nvSpPr>
        <p:spPr>
          <a:xfrm>
            <a:off x="374248" y="165596"/>
            <a:ext cx="10979552" cy="846987"/>
          </a:xfrm>
        </p:spPr>
        <p:txBody>
          <a:bodyPr>
            <a:normAutofit fontScale="90000"/>
          </a:bodyPr>
          <a:lstStyle/>
          <a:p>
            <a:r>
              <a:rPr lang="el-GR" dirty="0"/>
              <a:t>Η Ομάδα της Υπηρεσίας Ενέργειας &amp; Περιβάλλοντος</a:t>
            </a:r>
          </a:p>
        </p:txBody>
      </p:sp>
      <p:sp>
        <p:nvSpPr>
          <p:cNvPr id="3" name="Content Placeholder 2">
            <a:extLst>
              <a:ext uri="{FF2B5EF4-FFF2-40B4-BE49-F238E27FC236}">
                <a16:creationId xmlns:a16="http://schemas.microsoft.com/office/drawing/2014/main" id="{8DD13CC0-3495-402B-9311-FE1F2FBD9845}"/>
              </a:ext>
            </a:extLst>
          </p:cNvPr>
          <p:cNvSpPr>
            <a:spLocks noGrp="1"/>
          </p:cNvSpPr>
          <p:nvPr>
            <p:ph idx="1"/>
          </p:nvPr>
        </p:nvSpPr>
        <p:spPr>
          <a:xfrm>
            <a:off x="295052" y="3689498"/>
            <a:ext cx="2753833" cy="2577842"/>
          </a:xfrm>
        </p:spPr>
        <p:txBody>
          <a:bodyPr>
            <a:noAutofit/>
          </a:bodyPr>
          <a:lstStyle/>
          <a:p>
            <a:pPr marL="0" indent="0" algn="ctr">
              <a:buNone/>
            </a:pPr>
            <a:r>
              <a:rPr lang="el-GR" sz="1200" dirty="0">
                <a:solidFill>
                  <a:schemeClr val="tx1"/>
                </a:solidFill>
              </a:rPr>
              <a:t>Η Ανθή Χαραλάμπους είναι Χημικός Μηχανικός, πτυχιούχος του Εθνικού Μετσόβιου Πολυτεχνείου (ΕΜΠ), με ειδίκευση στην Περιβαλλοντική Μηχανική (</a:t>
            </a:r>
            <a:r>
              <a:rPr lang="el-GR" sz="1200" dirty="0" err="1">
                <a:solidFill>
                  <a:schemeClr val="tx1"/>
                </a:solidFill>
              </a:rPr>
              <a:t>MSc</a:t>
            </a:r>
            <a:r>
              <a:rPr lang="el-GR" sz="1200" dirty="0">
                <a:solidFill>
                  <a:schemeClr val="tx1"/>
                </a:solidFill>
              </a:rPr>
              <a:t>), κάτοχος μεταπτυχιακού τίτλου </a:t>
            </a:r>
            <a:r>
              <a:rPr lang="el-GR" sz="1200" dirty="0" err="1">
                <a:solidFill>
                  <a:schemeClr val="tx1"/>
                </a:solidFill>
              </a:rPr>
              <a:t>Master</a:t>
            </a:r>
            <a:r>
              <a:rPr lang="el-GR" sz="1200" dirty="0">
                <a:solidFill>
                  <a:schemeClr val="tx1"/>
                </a:solidFill>
              </a:rPr>
              <a:t> of </a:t>
            </a:r>
            <a:r>
              <a:rPr lang="el-GR" sz="1200" dirty="0" err="1">
                <a:solidFill>
                  <a:schemeClr val="tx1"/>
                </a:solidFill>
              </a:rPr>
              <a:t>Business</a:t>
            </a:r>
            <a:r>
              <a:rPr lang="el-GR" sz="1200" dirty="0">
                <a:solidFill>
                  <a:schemeClr val="tx1"/>
                </a:solidFill>
              </a:rPr>
              <a:t> Administration (</a:t>
            </a:r>
            <a:r>
              <a:rPr lang="el-GR" sz="1200" dirty="0" err="1">
                <a:solidFill>
                  <a:schemeClr val="tx1"/>
                </a:solidFill>
              </a:rPr>
              <a:t>MBA</a:t>
            </a:r>
            <a:r>
              <a:rPr lang="el-GR" sz="1200" dirty="0">
                <a:solidFill>
                  <a:schemeClr val="tx1"/>
                </a:solidFill>
              </a:rPr>
              <a:t>) και του </a:t>
            </a:r>
            <a:r>
              <a:rPr lang="el-GR" sz="1200" dirty="0" err="1">
                <a:solidFill>
                  <a:schemeClr val="tx1"/>
                </a:solidFill>
              </a:rPr>
              <a:t>P.Dip</a:t>
            </a:r>
            <a:r>
              <a:rPr lang="el-GR" sz="1200" dirty="0">
                <a:solidFill>
                  <a:schemeClr val="tx1"/>
                </a:solidFill>
              </a:rPr>
              <a:t>. στην Ανανεώσιμη Ενέργεια και στη Διαχείριση Ενέργειας. </a:t>
            </a:r>
          </a:p>
        </p:txBody>
      </p:sp>
      <p:sp>
        <p:nvSpPr>
          <p:cNvPr id="4" name="Content Placeholder 2">
            <a:extLst>
              <a:ext uri="{FF2B5EF4-FFF2-40B4-BE49-F238E27FC236}">
                <a16:creationId xmlns:a16="http://schemas.microsoft.com/office/drawing/2014/main" id="{51E77AE3-E7AA-4806-B204-DDC51674D9D0}"/>
              </a:ext>
            </a:extLst>
          </p:cNvPr>
          <p:cNvSpPr txBox="1">
            <a:spLocks/>
          </p:cNvSpPr>
          <p:nvPr/>
        </p:nvSpPr>
        <p:spPr>
          <a:xfrm>
            <a:off x="3156094" y="3689497"/>
            <a:ext cx="2649280" cy="2349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200" dirty="0"/>
              <a:t>Ο Παναγιώτης Καστανιάς είναι Μηχανολόγος Μηχανικός, απόφοιτος του Πανεπιστημίου Κύπρου και κάτοχος μεταπτυχιακού τίτλου στην Περιβαλλοντική και Ενεργειακή Μηχανική από το Πανεπιστήμιο του Σέφιλντ. </a:t>
            </a:r>
          </a:p>
        </p:txBody>
      </p:sp>
      <p:sp>
        <p:nvSpPr>
          <p:cNvPr id="5" name="Content Placeholder 2">
            <a:extLst>
              <a:ext uri="{FF2B5EF4-FFF2-40B4-BE49-F238E27FC236}">
                <a16:creationId xmlns:a16="http://schemas.microsoft.com/office/drawing/2014/main" id="{B33F4451-8900-4102-B185-904BDCEF4E39}"/>
              </a:ext>
            </a:extLst>
          </p:cNvPr>
          <p:cNvSpPr txBox="1">
            <a:spLocks/>
          </p:cNvSpPr>
          <p:nvPr/>
        </p:nvSpPr>
        <p:spPr>
          <a:xfrm>
            <a:off x="9058939" y="3689498"/>
            <a:ext cx="2294861" cy="2168488"/>
          </a:xfrm>
          <a:prstGeom prst="rect">
            <a:avLst/>
          </a:prstGeom>
        </p:spPr>
        <p:txBody>
          <a:bodyPr vert="horz" lIns="91440" tIns="45720" rIns="91440" bIns="45720" rtlCol="0">
            <a:noAutofit/>
          </a:bodyPr>
          <a:lstStyle>
            <a:defPPr>
              <a:defRPr lang="el-GR"/>
            </a:defPPr>
            <a:lvl1pPr indent="0" algn="ctr">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sz="1200" dirty="0"/>
              <a:t>Η </a:t>
            </a:r>
            <a:r>
              <a:rPr lang="el-GR" sz="1200" dirty="0" err="1"/>
              <a:t>Χρίστια</a:t>
            </a:r>
            <a:r>
              <a:rPr lang="el-GR" sz="1200" dirty="0"/>
              <a:t> Αλεξάνδρου είναι πτυχιούχος Κλασικών Σπουδών του Πανεπιστημίου Κύπρου και αριστούχα απόφοιτη και κατέχει  μεταπτυχιακό δίπλωμα στην Περιβαλλοντική Εκπαίδευση / Εκπαίδευση για την Αειφόρο Ανάπτυξη από το Πανεπιστήμιο </a:t>
            </a:r>
            <a:r>
              <a:rPr lang="el-GR" sz="1200" dirty="0" err="1"/>
              <a:t>Frederick</a:t>
            </a:r>
            <a:r>
              <a:rPr lang="el-GR" sz="1200" dirty="0"/>
              <a:t>. </a:t>
            </a:r>
          </a:p>
        </p:txBody>
      </p:sp>
      <p:pic>
        <p:nvPicPr>
          <p:cNvPr id="6" name="Picture 5">
            <a:extLst>
              <a:ext uri="{FF2B5EF4-FFF2-40B4-BE49-F238E27FC236}">
                <a16:creationId xmlns:a16="http://schemas.microsoft.com/office/drawing/2014/main" id="{B019D8E6-675F-4F17-AE8C-6AD4D9F3A27D}"/>
              </a:ext>
            </a:extLst>
          </p:cNvPr>
          <p:cNvPicPr>
            <a:picLocks noChangeAspect="1"/>
          </p:cNvPicPr>
          <p:nvPr/>
        </p:nvPicPr>
        <p:blipFill>
          <a:blip r:embed="rId2"/>
          <a:stretch>
            <a:fillRect/>
          </a:stretch>
        </p:blipFill>
        <p:spPr>
          <a:xfrm>
            <a:off x="557118" y="1597838"/>
            <a:ext cx="1738812" cy="2091660"/>
          </a:xfrm>
          <a:prstGeom prst="rect">
            <a:avLst/>
          </a:prstGeom>
        </p:spPr>
      </p:pic>
      <p:pic>
        <p:nvPicPr>
          <p:cNvPr id="8" name="Picture 7" descr="A person taking a selfie&#10;&#10;Description generated with very high confidence">
            <a:extLst>
              <a:ext uri="{FF2B5EF4-FFF2-40B4-BE49-F238E27FC236}">
                <a16:creationId xmlns:a16="http://schemas.microsoft.com/office/drawing/2014/main" id="{6F291B02-34A9-417E-838C-65D86F8B6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21148" y="1707779"/>
            <a:ext cx="2091659" cy="1675071"/>
          </a:xfrm>
          <a:prstGeom prst="rect">
            <a:avLst/>
          </a:prstGeom>
        </p:spPr>
      </p:pic>
      <p:pic>
        <p:nvPicPr>
          <p:cNvPr id="10" name="Picture 9" descr="A person in a yellow shirt&#10;&#10;Description generated with very high confidence">
            <a:extLst>
              <a:ext uri="{FF2B5EF4-FFF2-40B4-BE49-F238E27FC236}">
                <a16:creationId xmlns:a16="http://schemas.microsoft.com/office/drawing/2014/main" id="{E6A7DFC1-890F-4A31-8CAE-07B3DF89C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6532" y="1499485"/>
            <a:ext cx="1568745" cy="2091660"/>
          </a:xfrm>
          <a:prstGeom prst="rect">
            <a:avLst/>
          </a:prstGeom>
        </p:spPr>
      </p:pic>
      <p:sp>
        <p:nvSpPr>
          <p:cNvPr id="11" name="TextBox 10">
            <a:extLst>
              <a:ext uri="{FF2B5EF4-FFF2-40B4-BE49-F238E27FC236}">
                <a16:creationId xmlns:a16="http://schemas.microsoft.com/office/drawing/2014/main" id="{350C0024-353E-4378-A6B1-5935581176CE}"/>
              </a:ext>
            </a:extLst>
          </p:cNvPr>
          <p:cNvSpPr txBox="1"/>
          <p:nvPr/>
        </p:nvSpPr>
        <p:spPr>
          <a:xfrm>
            <a:off x="354963" y="5554228"/>
            <a:ext cx="2713551" cy="307777"/>
          </a:xfrm>
          <a:prstGeom prst="rect">
            <a:avLst/>
          </a:prstGeom>
          <a:noFill/>
        </p:spPr>
        <p:txBody>
          <a:bodyPr wrap="square" rtlCol="0">
            <a:spAutoFit/>
          </a:bodyPr>
          <a:lstStyle/>
          <a:p>
            <a:r>
              <a:rPr lang="en-US" sz="1400" dirty="0" err="1">
                <a:solidFill>
                  <a:srgbClr val="000099"/>
                </a:solidFill>
              </a:rPr>
              <a:t>acharalambous</a:t>
            </a:r>
            <a:r>
              <a:rPr lang="en-US" sz="1400" dirty="0">
                <a:solidFill>
                  <a:srgbClr val="000099"/>
                </a:solidFill>
              </a:rPr>
              <a:t>[at]oeb.org.cy</a:t>
            </a:r>
            <a:endParaRPr lang="el-GR" sz="1400" dirty="0">
              <a:solidFill>
                <a:srgbClr val="000099"/>
              </a:solidFill>
            </a:endParaRPr>
          </a:p>
        </p:txBody>
      </p:sp>
      <p:sp>
        <p:nvSpPr>
          <p:cNvPr id="12" name="TextBox 11">
            <a:extLst>
              <a:ext uri="{FF2B5EF4-FFF2-40B4-BE49-F238E27FC236}">
                <a16:creationId xmlns:a16="http://schemas.microsoft.com/office/drawing/2014/main" id="{036A24B0-7C0A-488E-9A84-7948D83D4EC2}"/>
              </a:ext>
            </a:extLst>
          </p:cNvPr>
          <p:cNvSpPr txBox="1"/>
          <p:nvPr/>
        </p:nvSpPr>
        <p:spPr>
          <a:xfrm>
            <a:off x="3156094" y="5554228"/>
            <a:ext cx="2498651" cy="307777"/>
          </a:xfrm>
          <a:prstGeom prst="rect">
            <a:avLst/>
          </a:prstGeom>
          <a:noFill/>
        </p:spPr>
        <p:txBody>
          <a:bodyPr wrap="square" rtlCol="0">
            <a:spAutoFit/>
          </a:bodyPr>
          <a:lstStyle/>
          <a:p>
            <a:pPr algn="ctr"/>
            <a:r>
              <a:rPr lang="en-US" sz="1400" dirty="0" err="1">
                <a:solidFill>
                  <a:srgbClr val="000099"/>
                </a:solidFill>
              </a:rPr>
              <a:t>pkastanias</a:t>
            </a:r>
            <a:r>
              <a:rPr lang="en-US" sz="1400" dirty="0">
                <a:solidFill>
                  <a:srgbClr val="000099"/>
                </a:solidFill>
              </a:rPr>
              <a:t>[at]oeb.org.cy</a:t>
            </a:r>
            <a:endParaRPr lang="el-GR" sz="1400" dirty="0">
              <a:solidFill>
                <a:srgbClr val="000099"/>
              </a:solidFill>
            </a:endParaRPr>
          </a:p>
        </p:txBody>
      </p:sp>
      <p:sp>
        <p:nvSpPr>
          <p:cNvPr id="13" name="TextBox 12">
            <a:extLst>
              <a:ext uri="{FF2B5EF4-FFF2-40B4-BE49-F238E27FC236}">
                <a16:creationId xmlns:a16="http://schemas.microsoft.com/office/drawing/2014/main" id="{42C591F1-9438-4C95-B81B-71709204C2CE}"/>
              </a:ext>
            </a:extLst>
          </p:cNvPr>
          <p:cNvSpPr txBox="1"/>
          <p:nvPr/>
        </p:nvSpPr>
        <p:spPr>
          <a:xfrm>
            <a:off x="8921578" y="5570236"/>
            <a:ext cx="2498651" cy="307777"/>
          </a:xfrm>
          <a:prstGeom prst="rect">
            <a:avLst/>
          </a:prstGeom>
          <a:noFill/>
        </p:spPr>
        <p:txBody>
          <a:bodyPr wrap="square" rtlCol="0">
            <a:spAutoFit/>
          </a:bodyPr>
          <a:lstStyle/>
          <a:p>
            <a:pPr algn="ctr"/>
            <a:r>
              <a:rPr lang="en-US" sz="1400" dirty="0" err="1">
                <a:solidFill>
                  <a:srgbClr val="000099"/>
                </a:solidFill>
              </a:rPr>
              <a:t>calexandrou</a:t>
            </a:r>
            <a:r>
              <a:rPr lang="en-US" sz="1400" dirty="0">
                <a:solidFill>
                  <a:srgbClr val="000099"/>
                </a:solidFill>
              </a:rPr>
              <a:t>[at]oeb.org.cy</a:t>
            </a:r>
            <a:endParaRPr lang="el-GR" sz="1400" dirty="0">
              <a:solidFill>
                <a:srgbClr val="000099"/>
              </a:solidFill>
            </a:endParaRPr>
          </a:p>
        </p:txBody>
      </p:sp>
      <p:sp>
        <p:nvSpPr>
          <p:cNvPr id="14" name="TextBox 13">
            <a:extLst>
              <a:ext uri="{FF2B5EF4-FFF2-40B4-BE49-F238E27FC236}">
                <a16:creationId xmlns:a16="http://schemas.microsoft.com/office/drawing/2014/main" id="{24D44F88-29ED-4DD9-9902-C1131D81668A}"/>
              </a:ext>
            </a:extLst>
          </p:cNvPr>
          <p:cNvSpPr txBox="1"/>
          <p:nvPr/>
        </p:nvSpPr>
        <p:spPr>
          <a:xfrm>
            <a:off x="127036" y="869694"/>
            <a:ext cx="2598976" cy="646331"/>
          </a:xfrm>
          <a:prstGeom prst="rect">
            <a:avLst/>
          </a:prstGeom>
          <a:noFill/>
        </p:spPr>
        <p:txBody>
          <a:bodyPr wrap="square" rtlCol="0">
            <a:spAutoFit/>
          </a:bodyPr>
          <a:lstStyle/>
          <a:p>
            <a:pPr algn="ctr"/>
            <a:r>
              <a:rPr lang="el-GR" dirty="0"/>
              <a:t>Προϊστάμενη Υπηρεσίας</a:t>
            </a:r>
          </a:p>
        </p:txBody>
      </p:sp>
      <p:sp>
        <p:nvSpPr>
          <p:cNvPr id="15" name="TextBox 14">
            <a:extLst>
              <a:ext uri="{FF2B5EF4-FFF2-40B4-BE49-F238E27FC236}">
                <a16:creationId xmlns:a16="http://schemas.microsoft.com/office/drawing/2014/main" id="{C9CD40BE-88ED-4914-84E0-0AF8AD9F140C}"/>
              </a:ext>
            </a:extLst>
          </p:cNvPr>
          <p:cNvSpPr txBox="1"/>
          <p:nvPr/>
        </p:nvSpPr>
        <p:spPr>
          <a:xfrm>
            <a:off x="2984140" y="1008194"/>
            <a:ext cx="2565673" cy="369332"/>
          </a:xfrm>
          <a:prstGeom prst="rect">
            <a:avLst/>
          </a:prstGeom>
          <a:noFill/>
        </p:spPr>
        <p:txBody>
          <a:bodyPr wrap="square" rtlCol="0">
            <a:spAutoFit/>
          </a:bodyPr>
          <a:lstStyle/>
          <a:p>
            <a:pPr algn="ctr"/>
            <a:r>
              <a:rPr lang="el-GR" dirty="0"/>
              <a:t>Λειτουργός</a:t>
            </a:r>
          </a:p>
        </p:txBody>
      </p:sp>
      <p:sp>
        <p:nvSpPr>
          <p:cNvPr id="16" name="TextBox 15">
            <a:extLst>
              <a:ext uri="{FF2B5EF4-FFF2-40B4-BE49-F238E27FC236}">
                <a16:creationId xmlns:a16="http://schemas.microsoft.com/office/drawing/2014/main" id="{BA92BD96-BBE3-4B40-9E5A-9D2855E52A69}"/>
              </a:ext>
            </a:extLst>
          </p:cNvPr>
          <p:cNvSpPr txBox="1"/>
          <p:nvPr/>
        </p:nvSpPr>
        <p:spPr>
          <a:xfrm>
            <a:off x="8936797" y="926465"/>
            <a:ext cx="2553613" cy="369332"/>
          </a:xfrm>
          <a:prstGeom prst="rect">
            <a:avLst/>
          </a:prstGeom>
          <a:noFill/>
        </p:spPr>
        <p:txBody>
          <a:bodyPr wrap="square" rtlCol="0">
            <a:spAutoFit/>
          </a:bodyPr>
          <a:lstStyle/>
          <a:p>
            <a:pPr algn="ctr"/>
            <a:r>
              <a:rPr lang="el-GR" dirty="0"/>
              <a:t>Βοηθός Λειτουργός</a:t>
            </a:r>
          </a:p>
        </p:txBody>
      </p:sp>
      <p:sp>
        <p:nvSpPr>
          <p:cNvPr id="17" name="TextBox 16">
            <a:extLst>
              <a:ext uri="{FF2B5EF4-FFF2-40B4-BE49-F238E27FC236}">
                <a16:creationId xmlns:a16="http://schemas.microsoft.com/office/drawing/2014/main" id="{C9CD40BE-88ED-4914-84E0-0AF8AD9F140C}"/>
              </a:ext>
            </a:extLst>
          </p:cNvPr>
          <p:cNvSpPr txBox="1"/>
          <p:nvPr/>
        </p:nvSpPr>
        <p:spPr>
          <a:xfrm>
            <a:off x="5976454" y="1008194"/>
            <a:ext cx="2565673" cy="369332"/>
          </a:xfrm>
          <a:prstGeom prst="rect">
            <a:avLst/>
          </a:prstGeom>
          <a:noFill/>
        </p:spPr>
        <p:txBody>
          <a:bodyPr wrap="square" rtlCol="0">
            <a:spAutoFit/>
          </a:bodyPr>
          <a:lstStyle/>
          <a:p>
            <a:pPr algn="ctr"/>
            <a:r>
              <a:rPr lang="el-GR" dirty="0"/>
              <a:t>Λειτουργός</a:t>
            </a:r>
          </a:p>
        </p:txBody>
      </p:sp>
      <p:pic>
        <p:nvPicPr>
          <p:cNvPr id="18" name="Picture 17">
            <a:extLst>
              <a:ext uri="{FF2B5EF4-FFF2-40B4-BE49-F238E27FC236}">
                <a16:creationId xmlns:a16="http://schemas.microsoft.com/office/drawing/2014/main" id="{7D98A02F-A701-4E2C-9462-1ACF3D9B4F12}"/>
              </a:ext>
            </a:extLst>
          </p:cNvPr>
          <p:cNvPicPr>
            <a:picLocks noChangeAspect="1"/>
          </p:cNvPicPr>
          <p:nvPr/>
        </p:nvPicPr>
        <p:blipFill>
          <a:blip r:embed="rId5"/>
          <a:stretch>
            <a:fillRect/>
          </a:stretch>
        </p:blipFill>
        <p:spPr>
          <a:xfrm>
            <a:off x="6321079" y="1597838"/>
            <a:ext cx="1876425" cy="1933575"/>
          </a:xfrm>
          <a:prstGeom prst="rect">
            <a:avLst/>
          </a:prstGeom>
        </p:spPr>
      </p:pic>
      <p:sp>
        <p:nvSpPr>
          <p:cNvPr id="7" name="Rectangle 6"/>
          <p:cNvSpPr/>
          <p:nvPr/>
        </p:nvSpPr>
        <p:spPr>
          <a:xfrm>
            <a:off x="6154615" y="3718679"/>
            <a:ext cx="2505808" cy="1255728"/>
          </a:xfrm>
          <a:prstGeom prst="rect">
            <a:avLst/>
          </a:prstGeom>
        </p:spPr>
        <p:txBody>
          <a:bodyPr vert="horz" lIns="91440" tIns="45720" rIns="91440" bIns="45720" rtlCol="0">
            <a:noAutofit/>
          </a:bodyPr>
          <a:lstStyle/>
          <a:p>
            <a:pPr algn="ctr">
              <a:lnSpc>
                <a:spcPct val="90000"/>
              </a:lnSpc>
              <a:spcBef>
                <a:spcPts val="1000"/>
              </a:spcBef>
              <a:buFont typeface="Arial" panose="020B0604020202020204" pitchFamily="34" charset="0"/>
              <a:buNone/>
            </a:pPr>
            <a:r>
              <a:rPr lang="el-GR" sz="1200" dirty="0"/>
              <a:t>Η Έλενα Γρηγορίου είναι πτυχιούχος Ηλεκτρολόγος Μηχανικός του Πανεπιστημίου Κύπρου και κάτοχος μεταπτυχιακού διπλώματος στις Ενεργειακές Τεχνολογίες και Βιώσιμο Σχεδιασμό από το Πανεπιστήμιο Κύπρου.</a:t>
            </a:r>
          </a:p>
        </p:txBody>
      </p:sp>
      <p:sp>
        <p:nvSpPr>
          <p:cNvPr id="19" name="TextBox 18">
            <a:extLst>
              <a:ext uri="{FF2B5EF4-FFF2-40B4-BE49-F238E27FC236}">
                <a16:creationId xmlns:a16="http://schemas.microsoft.com/office/drawing/2014/main" id="{036A24B0-7C0A-488E-9A84-7948D83D4EC2}"/>
              </a:ext>
            </a:extLst>
          </p:cNvPr>
          <p:cNvSpPr txBox="1"/>
          <p:nvPr/>
        </p:nvSpPr>
        <p:spPr>
          <a:xfrm>
            <a:off x="6105863" y="5554228"/>
            <a:ext cx="2498651" cy="307777"/>
          </a:xfrm>
          <a:prstGeom prst="rect">
            <a:avLst/>
          </a:prstGeom>
          <a:noFill/>
        </p:spPr>
        <p:txBody>
          <a:bodyPr wrap="square" rtlCol="0">
            <a:spAutoFit/>
          </a:bodyPr>
          <a:lstStyle/>
          <a:p>
            <a:pPr algn="ctr"/>
            <a:r>
              <a:rPr lang="en-US" sz="1400" dirty="0" err="1">
                <a:solidFill>
                  <a:srgbClr val="000099"/>
                </a:solidFill>
              </a:rPr>
              <a:t>egregoriou</a:t>
            </a:r>
            <a:r>
              <a:rPr lang="en-US" sz="1400" dirty="0">
                <a:solidFill>
                  <a:srgbClr val="000099"/>
                </a:solidFill>
              </a:rPr>
              <a:t>[at]oeb.org.cy</a:t>
            </a:r>
            <a:endParaRPr lang="el-GR" sz="1400" dirty="0">
              <a:solidFill>
                <a:srgbClr val="000099"/>
              </a:solidFill>
            </a:endParaRPr>
          </a:p>
        </p:txBody>
      </p:sp>
    </p:spTree>
    <p:extLst>
      <p:ext uri="{BB962C8B-B14F-4D97-AF65-F5344CB8AC3E}">
        <p14:creationId xmlns:p14="http://schemas.microsoft.com/office/powerpoint/2010/main" val="16219184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452" y="1510202"/>
            <a:ext cx="8925647" cy="1320800"/>
          </a:xfrm>
        </p:spPr>
        <p:txBody>
          <a:bodyPr/>
          <a:lstStyle/>
          <a:p>
            <a:r>
              <a:rPr lang="el-GR" dirty="0"/>
              <a:t>ΕΥΧΑΡΙΣΤ</a:t>
            </a:r>
            <a:r>
              <a:rPr lang="en-US" dirty="0"/>
              <a:t>OYME</a:t>
            </a:r>
            <a:r>
              <a:rPr lang="el-GR" dirty="0"/>
              <a:t> ΓΙΑ ΤΗΝ ΠΡΟΣΟΧΗ ΣΑΣ!</a:t>
            </a:r>
            <a:endParaRPr lang="en-US" dirty="0"/>
          </a:p>
        </p:txBody>
      </p:sp>
      <p:sp>
        <p:nvSpPr>
          <p:cNvPr id="3" name="Content Placeholder 2"/>
          <p:cNvSpPr>
            <a:spLocks noGrp="1"/>
          </p:cNvSpPr>
          <p:nvPr>
            <p:ph idx="1"/>
          </p:nvPr>
        </p:nvSpPr>
        <p:spPr>
          <a:xfrm>
            <a:off x="1205971" y="2874964"/>
            <a:ext cx="8596668" cy="3880773"/>
          </a:xfrm>
        </p:spPr>
        <p:txBody>
          <a:bodyPr>
            <a:normAutofit/>
          </a:bodyPr>
          <a:lstStyle/>
          <a:p>
            <a:pPr marL="0" indent="0" algn="ctr">
              <a:buNone/>
            </a:pPr>
            <a:r>
              <a:rPr lang="el-GR" sz="2400" b="1" dirty="0"/>
              <a:t>Υπηρεσία Ενέργειας &amp; Περιβάλλοντος</a:t>
            </a:r>
            <a:r>
              <a:rPr lang="en-US" sz="2400" b="1" dirty="0"/>
              <a:t> OEB</a:t>
            </a:r>
          </a:p>
          <a:p>
            <a:pPr marL="0" indent="0" algn="ctr">
              <a:buNone/>
            </a:pPr>
            <a:r>
              <a:rPr lang="el-GR" sz="2400" b="1" dirty="0" err="1"/>
              <a:t>Τηλ</a:t>
            </a:r>
            <a:r>
              <a:rPr lang="el-GR" sz="2400" b="1" dirty="0"/>
              <a:t>.: 22 665102</a:t>
            </a:r>
          </a:p>
          <a:p>
            <a:pPr marL="0" indent="0" algn="ctr">
              <a:buNone/>
            </a:pPr>
            <a:r>
              <a:rPr lang="el-GR" sz="2400" b="1" dirty="0"/>
              <a:t>Φαξ: 22 666661</a:t>
            </a:r>
          </a:p>
          <a:p>
            <a:pPr marL="0" indent="0" algn="ctr">
              <a:buNone/>
            </a:pPr>
            <a:r>
              <a:rPr lang="en-US" sz="2400" b="1" dirty="0">
                <a:hlinkClick r:id="rId2"/>
              </a:rPr>
              <a:t>www.oeb.org.cy</a:t>
            </a:r>
            <a:r>
              <a:rPr lang="en-US" sz="2400" b="1" dirty="0"/>
              <a:t> </a:t>
            </a:r>
          </a:p>
        </p:txBody>
      </p:sp>
      <p:pic>
        <p:nvPicPr>
          <p:cNvPr id="1026" name="Picture 2" descr="Image result for Thank yo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61241" y="72060"/>
            <a:ext cx="2730759" cy="153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6819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10" y="424961"/>
            <a:ext cx="9073335" cy="964223"/>
          </a:xfrm>
        </p:spPr>
        <p:txBody>
          <a:bodyPr>
            <a:normAutofit fontScale="90000"/>
          </a:bodyPr>
          <a:lstStyle/>
          <a:p>
            <a:r>
              <a:rPr lang="el-GR" dirty="0"/>
              <a:t>Κυριότερα θέματα για την Ενέργεια &amp; το Περιβάλλον της περιόδου 2017-2018</a:t>
            </a:r>
          </a:p>
        </p:txBody>
      </p:sp>
      <p:sp>
        <p:nvSpPr>
          <p:cNvPr id="3" name="Content Placeholder 2"/>
          <p:cNvSpPr>
            <a:spLocks noGrp="1"/>
          </p:cNvSpPr>
          <p:nvPr>
            <p:ph idx="1"/>
          </p:nvPr>
        </p:nvSpPr>
        <p:spPr>
          <a:xfrm>
            <a:off x="668541" y="1828801"/>
            <a:ext cx="8596668" cy="4362032"/>
          </a:xfrm>
        </p:spPr>
        <p:txBody>
          <a:bodyPr>
            <a:normAutofit fontScale="92500" lnSpcReduction="20000"/>
          </a:bodyPr>
          <a:lstStyle/>
          <a:p>
            <a:r>
              <a:rPr lang="el-GR" sz="2000" dirty="0"/>
              <a:t>Μεταβατική Ρύθμιση της αγοράς ηλεκτρισμού μέχρι την πλήρη φιλελευθεροποίηση της</a:t>
            </a:r>
          </a:p>
          <a:p>
            <a:r>
              <a:rPr lang="el-GR" sz="2000" dirty="0"/>
              <a:t>Νέες διατιμήσεις ηλεκτρικής ενέργειας</a:t>
            </a:r>
          </a:p>
          <a:p>
            <a:r>
              <a:rPr lang="el-GR" sz="2000" dirty="0" err="1"/>
              <a:t>Αδειοδοτήσεις</a:t>
            </a:r>
            <a:r>
              <a:rPr lang="el-GR" sz="2000" dirty="0"/>
              <a:t> Υδρογονανθράκων</a:t>
            </a:r>
          </a:p>
          <a:p>
            <a:r>
              <a:rPr lang="en-US" sz="2000" dirty="0" err="1"/>
              <a:t>EuroAsia</a:t>
            </a:r>
            <a:r>
              <a:rPr lang="en-US" sz="2000" dirty="0"/>
              <a:t> Interconnector</a:t>
            </a:r>
            <a:endParaRPr lang="el-GR" sz="2000" dirty="0"/>
          </a:p>
          <a:p>
            <a:r>
              <a:rPr lang="el-GR" sz="2000" dirty="0"/>
              <a:t>Μείωση της πλαστικής σακούλας μεταφοράς</a:t>
            </a:r>
          </a:p>
          <a:p>
            <a:r>
              <a:rPr lang="el-GR" sz="2000" dirty="0"/>
              <a:t>Ανακύκλωση χαρτιού μη συσκευασίας</a:t>
            </a:r>
          </a:p>
          <a:p>
            <a:r>
              <a:rPr lang="el-GR" sz="2000" dirty="0"/>
              <a:t>Νέοι στόχοι για την κυκλική οικονομία</a:t>
            </a:r>
          </a:p>
          <a:p>
            <a:r>
              <a:rPr lang="el-GR" sz="2000" dirty="0"/>
              <a:t>Σχέδιο Εξοικονομώ-Αναβαθμίζω για κατοικίες</a:t>
            </a:r>
          </a:p>
          <a:p>
            <a:r>
              <a:rPr lang="el-GR" sz="2000" dirty="0"/>
              <a:t>Σχέδιο προώθησης ηλεκτροπαραγωγής από ΑΠΕ</a:t>
            </a:r>
          </a:p>
          <a:p>
            <a:r>
              <a:rPr lang="el-GR" sz="2000" dirty="0"/>
              <a:t>Αναμενόμενα Σχέδια για </a:t>
            </a:r>
            <a:r>
              <a:rPr lang="en-US" sz="2000" dirty="0"/>
              <a:t>net metering </a:t>
            </a:r>
            <a:r>
              <a:rPr lang="el-GR" sz="2000" dirty="0"/>
              <a:t>και </a:t>
            </a:r>
            <a:r>
              <a:rPr lang="en-US" sz="2000" dirty="0"/>
              <a:t>net billing</a:t>
            </a:r>
            <a:endParaRPr lang="el-GR" sz="2000" dirty="0"/>
          </a:p>
          <a:p>
            <a:r>
              <a:rPr lang="el-GR" sz="2000" dirty="0"/>
              <a:t>Άλλα Σχέδια Χορηγιών για ΑΠΕ και ΕΞΕ</a:t>
            </a:r>
          </a:p>
          <a:p>
            <a:endParaRPr lang="el-GR" sz="2000" dirty="0"/>
          </a:p>
        </p:txBody>
      </p:sp>
      <p:pic>
        <p:nvPicPr>
          <p:cNvPr id="1026" name="Picture 2" descr="Image result for important to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352" y="2172209"/>
            <a:ext cx="3783379" cy="2584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708325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27" y="193675"/>
            <a:ext cx="8596668" cy="1320800"/>
          </a:xfrm>
        </p:spPr>
        <p:txBody>
          <a:bodyPr/>
          <a:lstStyle/>
          <a:p>
            <a:r>
              <a:rPr lang="el-GR" dirty="0"/>
              <a:t>Μεταβατική ρύθμιση της αγοράς ηλεκτρισμού</a:t>
            </a:r>
          </a:p>
        </p:txBody>
      </p:sp>
      <p:sp>
        <p:nvSpPr>
          <p:cNvPr id="4" name="AutoShape 2" descr="Image result for electricity"/>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Image result for electricity"/>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Image result for electricity"/>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Content Placeholder 7"/>
          <p:cNvSpPr>
            <a:spLocks noGrp="1"/>
          </p:cNvSpPr>
          <p:nvPr>
            <p:ph idx="1"/>
          </p:nvPr>
        </p:nvSpPr>
        <p:spPr>
          <a:xfrm>
            <a:off x="677334" y="1641843"/>
            <a:ext cx="7095066" cy="4679826"/>
          </a:xfrm>
        </p:spPr>
        <p:txBody>
          <a:bodyPr>
            <a:normAutofit fontScale="85000" lnSpcReduction="10000"/>
          </a:bodyPr>
          <a:lstStyle/>
          <a:p>
            <a:pPr algn="just"/>
            <a:r>
              <a:rPr lang="el-GR" dirty="0"/>
              <a:t>Τέθηκε σε εφαρμογή από 1/9/2017 και λήγει την 1/7/2019.</a:t>
            </a:r>
          </a:p>
          <a:p>
            <a:pPr algn="just"/>
            <a:r>
              <a:rPr lang="el-GR" dirty="0"/>
              <a:t>Αρμόδιος είναι ο Λειτουργός Αγοράς του ΔΣΜΚ.</a:t>
            </a:r>
          </a:p>
          <a:p>
            <a:pPr algn="just"/>
            <a:r>
              <a:rPr lang="el-GR" dirty="0"/>
              <a:t>Αφορά την αγορά διμερών συμβολαίων ηλεκτρικής ενέργειας μεταξύ Παραγωγών, Παραγωγών ΑΠΕ και Προμηθευτών .</a:t>
            </a:r>
          </a:p>
          <a:p>
            <a:pPr algn="just"/>
            <a:r>
              <a:rPr lang="el-GR" dirty="0"/>
              <a:t>Τα Διμερή Συμβόλαια υποβάλλονται 2 εργάσιμες ημέρες πριν την έναρξη του μήνα τον οποίο αφορούν.</a:t>
            </a:r>
          </a:p>
          <a:p>
            <a:pPr algn="just"/>
            <a:r>
              <a:rPr lang="el-GR" dirty="0"/>
              <a:t>Μηνιαία Περίοδος Εκκαθάρισης με προκαθορισμένες τιμές αποκλίσεων (έλλειμα χρεώνεται στη Δ-Χ, πλεόνασμα πιστώνεται στο κόστος αποφυγής).</a:t>
            </a:r>
          </a:p>
          <a:p>
            <a:pPr algn="just"/>
            <a:r>
              <a:rPr lang="el-GR" dirty="0"/>
              <a:t>Κατώφλια συμμετοχής: 4,5 MW για μονάδες παραγωγής και μονάδες ΑΠΕ, 10 MW (10 ΜVA) για προμηθευτές.</a:t>
            </a:r>
          </a:p>
          <a:p>
            <a:pPr algn="just"/>
            <a:r>
              <a:rPr lang="el-GR" dirty="0"/>
              <a:t>Η ΑΗΚ δεν συμμετέχει. Απορροφά όμως το συνολικό </a:t>
            </a:r>
            <a:r>
              <a:rPr lang="el-GR" dirty="0" err="1"/>
              <a:t>ανισοζύγιο</a:t>
            </a:r>
            <a:r>
              <a:rPr lang="el-GR" dirty="0"/>
              <a:t> της παραγωγής και κατανάλωσης και εκκαθαρίζεται.</a:t>
            </a:r>
          </a:p>
          <a:p>
            <a:pPr algn="just"/>
            <a:r>
              <a:rPr lang="el-GR" dirty="0"/>
              <a:t>Οι προμηθευτές πληρώνουν τέλη (χρήση δικτύου, κλπ.) ανάλογα με την </a:t>
            </a:r>
            <a:r>
              <a:rPr lang="el-GR" dirty="0" err="1"/>
              <a:t>καταμετρηθείσα</a:t>
            </a:r>
            <a:r>
              <a:rPr lang="el-GR" dirty="0"/>
              <a:t> ενέργεια.</a:t>
            </a:r>
          </a:p>
          <a:p>
            <a:pPr algn="just"/>
            <a:r>
              <a:rPr lang="el-GR" dirty="0"/>
              <a:t>Πρόστιμα για σημαντικές μηνιαίες αποκλίσεις. </a:t>
            </a:r>
          </a:p>
          <a:p>
            <a:pPr algn="just"/>
            <a:r>
              <a:rPr lang="el-GR" dirty="0"/>
              <a:t>Εγγυήσεις.</a:t>
            </a:r>
          </a:p>
          <a:p>
            <a:endParaRPr lang="el-GR" dirty="0"/>
          </a:p>
        </p:txBody>
      </p:sp>
      <p:pic>
        <p:nvPicPr>
          <p:cNvPr id="1031" name="Picture 7" descr="C:\Users\Anthi\Pictures\2017 Vilnius Lithuania 13-18-Dec-2017\IMG_05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992" y="1588478"/>
            <a:ext cx="4487008" cy="299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7048978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038"/>
          </a:xfrm>
        </p:spPr>
        <p:txBody>
          <a:bodyPr/>
          <a:lstStyle/>
          <a:p>
            <a:r>
              <a:rPr lang="el-GR" dirty="0"/>
              <a:t>Νέες διατιμήσεις ηλεκτρικής ενέργειας</a:t>
            </a:r>
          </a:p>
        </p:txBody>
      </p:sp>
      <p:sp>
        <p:nvSpPr>
          <p:cNvPr id="3" name="Content Placeholder 2"/>
          <p:cNvSpPr>
            <a:spLocks noGrp="1"/>
          </p:cNvSpPr>
          <p:nvPr>
            <p:ph idx="1"/>
          </p:nvPr>
        </p:nvSpPr>
        <p:spPr>
          <a:xfrm>
            <a:off x="677334" y="1732085"/>
            <a:ext cx="7121443" cy="4309277"/>
          </a:xfrm>
        </p:spPr>
        <p:txBody>
          <a:bodyPr>
            <a:normAutofit/>
          </a:bodyPr>
          <a:lstStyle/>
          <a:p>
            <a:pPr algn="just"/>
            <a:r>
              <a:rPr lang="el-GR" dirty="0">
                <a:cs typeface="Arial" panose="020B0604020202020204" pitchFamily="34" charset="0"/>
              </a:rPr>
              <a:t>Ο καθορισμός των διατιμήσεων γίνεται σε δύο επίπεδα</a:t>
            </a:r>
          </a:p>
          <a:p>
            <a:pPr marL="850392" lvl="1" indent="-457200" algn="just">
              <a:buClrTx/>
              <a:buFont typeface="+mj-lt"/>
              <a:buAutoNum type="arabicPeriod"/>
            </a:pPr>
            <a:r>
              <a:rPr lang="el-GR" dirty="0">
                <a:cs typeface="Arial" panose="020B0604020202020204" pitchFamily="34" charset="0"/>
              </a:rPr>
              <a:t>Καθορισμός των επιτρεπόμενων εσόδων της κάθε δραστηριότητας.</a:t>
            </a:r>
          </a:p>
          <a:p>
            <a:pPr marL="850392" lvl="1" indent="-457200" algn="just">
              <a:buClrTx/>
              <a:buFont typeface="+mj-lt"/>
              <a:buAutoNum type="arabicPeriod"/>
            </a:pPr>
            <a:r>
              <a:rPr lang="el-GR" dirty="0">
                <a:cs typeface="Arial" panose="020B0604020202020204" pitchFamily="34" charset="0"/>
              </a:rPr>
              <a:t>Καθορισμός της δομής</a:t>
            </a:r>
          </a:p>
          <a:p>
            <a:pPr marL="1145286" lvl="2" indent="-514350" algn="just">
              <a:buClrTx/>
              <a:buFont typeface="+mj-lt"/>
              <a:buAutoNum type="romanLcPeriod"/>
            </a:pPr>
            <a:r>
              <a:rPr lang="el-GR" sz="1600" dirty="0">
                <a:cs typeface="Arial" panose="020B0604020202020204" pitchFamily="34" charset="0"/>
              </a:rPr>
              <a:t>Εποχιακές περίοδοι –</a:t>
            </a:r>
            <a:r>
              <a:rPr lang="en-US" sz="1600" dirty="0">
                <a:cs typeface="Arial" panose="020B0604020202020204" pitchFamily="34" charset="0"/>
              </a:rPr>
              <a:t> seasonal </a:t>
            </a:r>
            <a:r>
              <a:rPr lang="el-GR" sz="1600" dirty="0">
                <a:cs typeface="Arial" panose="020B0604020202020204" pitchFamily="34" charset="0"/>
              </a:rPr>
              <a:t>(καλοκαίρι - χειμώνας)</a:t>
            </a:r>
          </a:p>
          <a:p>
            <a:pPr marL="1145286" lvl="2" indent="-514350" algn="just">
              <a:buClrTx/>
              <a:buFont typeface="+mj-lt"/>
              <a:buAutoNum type="romanLcPeriod"/>
            </a:pPr>
            <a:r>
              <a:rPr lang="el-GR" sz="1600" dirty="0">
                <a:cs typeface="Arial" panose="020B0604020202020204" pitchFamily="34" charset="0"/>
              </a:rPr>
              <a:t>Ωριαίες περίοδοι </a:t>
            </a:r>
            <a:r>
              <a:rPr lang="en-US" sz="1600" dirty="0">
                <a:cs typeface="Arial" panose="020B0604020202020204" pitchFamily="34" charset="0"/>
              </a:rPr>
              <a:t>– Time of Day </a:t>
            </a:r>
            <a:r>
              <a:rPr lang="el-GR" sz="1600" dirty="0">
                <a:cs typeface="Arial" panose="020B0604020202020204" pitchFamily="34" charset="0"/>
              </a:rPr>
              <a:t>( αιχμής, ενδιάμεση, εκτός αιχμής).</a:t>
            </a:r>
            <a:endParaRPr lang="en-US" sz="1600" dirty="0">
              <a:cs typeface="Arial" panose="020B0604020202020204" pitchFamily="34" charset="0"/>
            </a:endParaRPr>
          </a:p>
          <a:p>
            <a:pPr algn="just"/>
            <a:r>
              <a:rPr lang="el-GR" dirty="0">
                <a:cs typeface="Arial" panose="020B0604020202020204" pitchFamily="34" charset="0"/>
              </a:rPr>
              <a:t>Μετά τον καθορισμό του 1 &amp; 2 καθορίζεται το ύψος της κάθε διατίμησης με τρόπο που τα έσοδα από όλες τις διατιμήσεις να αποδίδουν τα επιτρεπόμενα έσοδα της κάθε δραστηριότητας. Οι διατιμήσεις υποβάλλονται από την ΑΗΚ για έγκριση από την ΡΑΕΚ.</a:t>
            </a:r>
          </a:p>
          <a:p>
            <a:pPr algn="just"/>
            <a:r>
              <a:rPr lang="el-GR" dirty="0">
                <a:cs typeface="Arial" panose="020B0604020202020204" pitchFamily="34" charset="0"/>
              </a:rPr>
              <a:t>Οι νέες διατιμήσεις τέθηκαν σε ισχύ από την 1/7/2017.  </a:t>
            </a:r>
          </a:p>
          <a:p>
            <a:pPr algn="just"/>
            <a:endParaRPr lang="el-GR" dirty="0"/>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261" y="1754188"/>
            <a:ext cx="4257110" cy="2835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343570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94591" y="1450735"/>
          <a:ext cx="8316670" cy="5026265"/>
        </p:xfrm>
        <a:graphic>
          <a:graphicData uri="http://schemas.openxmlformats.org/drawingml/2006/table">
            <a:tbl>
              <a:tblPr/>
              <a:tblGrid>
                <a:gridCol w="2996146">
                  <a:extLst>
                    <a:ext uri="{9D8B030D-6E8A-4147-A177-3AD203B41FA5}">
                      <a16:colId xmlns:a16="http://schemas.microsoft.com/office/drawing/2014/main" val="20000"/>
                    </a:ext>
                  </a:extLst>
                </a:gridCol>
                <a:gridCol w="1984461">
                  <a:extLst>
                    <a:ext uri="{9D8B030D-6E8A-4147-A177-3AD203B41FA5}">
                      <a16:colId xmlns:a16="http://schemas.microsoft.com/office/drawing/2014/main" val="20001"/>
                    </a:ext>
                  </a:extLst>
                </a:gridCol>
                <a:gridCol w="901915">
                  <a:extLst>
                    <a:ext uri="{9D8B030D-6E8A-4147-A177-3AD203B41FA5}">
                      <a16:colId xmlns:a16="http://schemas.microsoft.com/office/drawing/2014/main" val="20002"/>
                    </a:ext>
                  </a:extLst>
                </a:gridCol>
                <a:gridCol w="1217074">
                  <a:extLst>
                    <a:ext uri="{9D8B030D-6E8A-4147-A177-3AD203B41FA5}">
                      <a16:colId xmlns:a16="http://schemas.microsoft.com/office/drawing/2014/main" val="20003"/>
                    </a:ext>
                  </a:extLst>
                </a:gridCol>
                <a:gridCol w="1217074">
                  <a:extLst>
                    <a:ext uri="{9D8B030D-6E8A-4147-A177-3AD203B41FA5}">
                      <a16:colId xmlns:a16="http://schemas.microsoft.com/office/drawing/2014/main" val="20004"/>
                    </a:ext>
                  </a:extLst>
                </a:gridCol>
              </a:tblGrid>
              <a:tr h="920778">
                <a:tc rowSpan="2">
                  <a:txBody>
                    <a:bodyPr/>
                    <a:lstStyle/>
                    <a:p>
                      <a:pPr algn="ctr" rtl="0" fontAlgn="ctr"/>
                      <a:r>
                        <a:rPr lang="el-GR" sz="1200" b="1" i="0" u="none" strike="noStrike" dirty="0">
                          <a:solidFill>
                            <a:srgbClr val="FFFFFF"/>
                          </a:solidFill>
                          <a:effectLst/>
                          <a:latin typeface="+mn-lt"/>
                        </a:rPr>
                        <a:t>Περιγραφή</a:t>
                      </a:r>
                    </a:p>
                  </a:txBody>
                  <a:tcPr marL="7313" marR="7313" marT="7313"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2DA2BF"/>
                    </a:solidFill>
                  </a:tcPr>
                </a:tc>
                <a:tc rowSpan="2">
                  <a:txBody>
                    <a:bodyPr/>
                    <a:lstStyle/>
                    <a:p>
                      <a:pPr algn="ctr" rtl="0" fontAlgn="t"/>
                      <a:r>
                        <a:rPr lang="el-GR" sz="1200" b="1" i="0" u="none" strike="noStrike">
                          <a:solidFill>
                            <a:srgbClr val="FFFFFF"/>
                          </a:solidFill>
                          <a:effectLst/>
                          <a:latin typeface="+mn-lt"/>
                        </a:rPr>
                        <a:t>Υφιστάμενος κώδικας </a:t>
                      </a:r>
                    </a:p>
                  </a:txBody>
                  <a:tcPr marL="7313" marR="7313" marT="7313" marB="0">
                    <a:lnL>
                      <a:noFill/>
                    </a:lnL>
                    <a:lnR>
                      <a:noFill/>
                    </a:lnR>
                    <a:lnT w="12700" cap="flat" cmpd="sng" algn="ctr">
                      <a:solidFill>
                        <a:srgbClr val="808080"/>
                      </a:solidFill>
                      <a:prstDash val="solid"/>
                      <a:round/>
                      <a:headEnd type="none" w="med" len="med"/>
                      <a:tailEnd type="none" w="med" len="med"/>
                    </a:lnT>
                    <a:lnB w="12700" cap="flat" cmpd="sng" algn="ctr">
                      <a:solidFill>
                        <a:srgbClr val="FF0000"/>
                      </a:solidFill>
                      <a:prstDash val="dash"/>
                      <a:round/>
                      <a:headEnd type="none" w="med" len="med"/>
                      <a:tailEnd type="none" w="med" len="med"/>
                    </a:lnB>
                    <a:solidFill>
                      <a:srgbClr val="2DA2BF"/>
                    </a:solidFill>
                  </a:tcPr>
                </a:tc>
                <a:tc rowSpan="2">
                  <a:txBody>
                    <a:bodyPr/>
                    <a:lstStyle/>
                    <a:p>
                      <a:pPr algn="ctr" rtl="0" fontAlgn="t"/>
                      <a:r>
                        <a:rPr lang="el-GR" sz="1200" b="1" i="0" u="none" strike="noStrike">
                          <a:solidFill>
                            <a:srgbClr val="FFFFFF"/>
                          </a:solidFill>
                          <a:effectLst/>
                          <a:latin typeface="+mn-lt"/>
                        </a:rPr>
                        <a:t>Νέος Κώδικας</a:t>
                      </a:r>
                    </a:p>
                  </a:txBody>
                  <a:tcPr marL="7313" marR="7313" marT="7313" marB="0">
                    <a:lnL>
                      <a:noFill/>
                    </a:lnL>
                    <a:lnR>
                      <a:noFill/>
                    </a:lnR>
                    <a:lnT w="12700" cap="flat" cmpd="sng" algn="ctr">
                      <a:solidFill>
                        <a:srgbClr val="808080"/>
                      </a:solidFill>
                      <a:prstDash val="solid"/>
                      <a:round/>
                      <a:headEnd type="none" w="med" len="med"/>
                      <a:tailEnd type="none" w="med" len="med"/>
                    </a:lnT>
                    <a:lnB w="12700" cap="flat" cmpd="sng" algn="ctr">
                      <a:solidFill>
                        <a:srgbClr val="FF0000"/>
                      </a:solidFill>
                      <a:prstDash val="dash"/>
                      <a:round/>
                      <a:headEnd type="none" w="med" len="med"/>
                      <a:tailEnd type="none" w="med" len="med"/>
                    </a:lnB>
                    <a:solidFill>
                      <a:srgbClr val="2DA2BF"/>
                    </a:solidFill>
                  </a:tcPr>
                </a:tc>
                <a:tc rowSpan="2">
                  <a:txBody>
                    <a:bodyPr/>
                    <a:lstStyle/>
                    <a:p>
                      <a:pPr algn="ctr" rtl="0" fontAlgn="t"/>
                      <a:r>
                        <a:rPr lang="el-GR" sz="1200" b="1" i="0" u="none" strike="noStrike" dirty="0">
                          <a:solidFill>
                            <a:srgbClr val="FFFFFF"/>
                          </a:solidFill>
                          <a:effectLst/>
                          <a:latin typeface="+mn-lt"/>
                        </a:rPr>
                        <a:t>Είδος</a:t>
                      </a:r>
                    </a:p>
                  </a:txBody>
                  <a:tcPr marL="7313" marR="7313" marT="7313" marB="0">
                    <a:lnL>
                      <a:noFill/>
                    </a:lnL>
                    <a:lnR>
                      <a:noFill/>
                    </a:lnR>
                    <a:lnT w="12700" cap="flat" cmpd="sng" algn="ctr">
                      <a:solidFill>
                        <a:srgbClr val="808080"/>
                      </a:solidFill>
                      <a:prstDash val="solid"/>
                      <a:round/>
                      <a:headEnd type="none" w="med" len="med"/>
                      <a:tailEnd type="none" w="med" len="med"/>
                    </a:lnT>
                    <a:lnB w="12700" cap="flat" cmpd="sng" algn="ctr">
                      <a:solidFill>
                        <a:srgbClr val="FF0000"/>
                      </a:solidFill>
                      <a:prstDash val="dash"/>
                      <a:round/>
                      <a:headEnd type="none" w="med" len="med"/>
                      <a:tailEnd type="none" w="med" len="med"/>
                    </a:lnB>
                    <a:solidFill>
                      <a:srgbClr val="2DA2BF"/>
                    </a:solidFill>
                  </a:tcPr>
                </a:tc>
                <a:tc>
                  <a:txBody>
                    <a:bodyPr/>
                    <a:lstStyle/>
                    <a:p>
                      <a:pPr algn="ctr" rtl="0" fontAlgn="ctr"/>
                      <a:r>
                        <a:rPr lang="el-GR" sz="1200" b="1" i="0" u="none" strike="noStrike">
                          <a:solidFill>
                            <a:srgbClr val="FFFFFF"/>
                          </a:solidFill>
                          <a:effectLst/>
                          <a:latin typeface="+mn-lt"/>
                        </a:rPr>
                        <a:t>Αριθμός  πελατών </a:t>
                      </a:r>
                    </a:p>
                  </a:txBody>
                  <a:tcPr marL="7313" marR="7313" marT="7313"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2DA2BF"/>
                    </a:solidFill>
                  </a:tcPr>
                </a:tc>
                <a:extLst>
                  <a:ext uri="{0D108BD9-81ED-4DB2-BD59-A6C34878D82A}">
                    <a16:rowId xmlns:a16="http://schemas.microsoft.com/office/drawing/2014/main" val="10000"/>
                  </a:ext>
                </a:extLst>
              </a:tr>
              <a:tr h="219635">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rtl="0" fontAlgn="ctr"/>
                      <a:r>
                        <a:rPr lang="el-GR" sz="1100" b="1" i="1" u="none" strike="noStrike">
                          <a:solidFill>
                            <a:srgbClr val="FFFFFF"/>
                          </a:solidFill>
                          <a:effectLst/>
                          <a:latin typeface="+mn-lt"/>
                        </a:rPr>
                        <a:t> </a:t>
                      </a:r>
                    </a:p>
                  </a:txBody>
                  <a:tcPr marL="7313" marR="7313" marT="7313"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92D050"/>
                      </a:solidFill>
                      <a:prstDash val="dash"/>
                      <a:round/>
                      <a:headEnd type="none" w="med" len="med"/>
                      <a:tailEnd type="none" w="med" len="med"/>
                    </a:lnB>
                    <a:solidFill>
                      <a:srgbClr val="2DA2BF"/>
                    </a:solidFill>
                  </a:tcPr>
                </a:tc>
                <a:extLst>
                  <a:ext uri="{0D108BD9-81ED-4DB2-BD59-A6C34878D82A}">
                    <a16:rowId xmlns:a16="http://schemas.microsoft.com/office/drawing/2014/main" val="10001"/>
                  </a:ext>
                </a:extLst>
              </a:tr>
              <a:tr h="236530">
                <a:tc>
                  <a:txBody>
                    <a:bodyPr/>
                    <a:lstStyle/>
                    <a:p>
                      <a:pPr algn="l" rtl="0" fontAlgn="ctr"/>
                      <a:r>
                        <a:rPr lang="el-GR" sz="1200" b="0" i="0" u="none" strike="noStrike">
                          <a:solidFill>
                            <a:srgbClr val="000000"/>
                          </a:solidFill>
                          <a:effectLst/>
                          <a:latin typeface="+mn-lt"/>
                        </a:rPr>
                        <a:t>Οικιακοί Χ.Τ.</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rtl="0" fontAlgn="ctr"/>
                      <a:r>
                        <a:rPr lang="el-GR" sz="800" b="1" i="0" u="none" strike="noStrike" dirty="0">
                          <a:solidFill>
                            <a:srgbClr val="000000"/>
                          </a:solidFill>
                          <a:effectLst/>
                          <a:latin typeface="+mn-lt"/>
                        </a:rPr>
                        <a:t>05</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C9DBA8"/>
                      </a:solidFill>
                      <a:prstDash val="dash"/>
                      <a:round/>
                      <a:headEnd type="none" w="med" len="med"/>
                      <a:tailEnd type="none" w="med" len="med"/>
                    </a:lnB>
                  </a:tcPr>
                </a:tc>
                <a:tc>
                  <a:txBody>
                    <a:bodyPr/>
                    <a:lstStyle/>
                    <a:p>
                      <a:pPr algn="ctr" rtl="0" fontAlgn="ctr"/>
                      <a:r>
                        <a:rPr lang="el-GR" sz="800" b="1" i="0" u="none" strike="noStrike" dirty="0">
                          <a:solidFill>
                            <a:srgbClr val="000000"/>
                          </a:solidFill>
                          <a:effectLst/>
                          <a:latin typeface="+mn-lt"/>
                        </a:rPr>
                        <a:t>01</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C9DBA8"/>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92D05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tc>
                  <a:txBody>
                    <a:bodyPr/>
                    <a:lstStyle/>
                    <a:p>
                      <a:pPr algn="r" rtl="0" fontAlgn="ctr"/>
                      <a:r>
                        <a:rPr lang="el-GR" sz="1200" b="0" i="0" u="none" strike="noStrike">
                          <a:solidFill>
                            <a:srgbClr val="000000"/>
                          </a:solidFill>
                          <a:effectLst/>
                          <a:latin typeface="+mn-lt"/>
                        </a:rPr>
                        <a:t>420.398</a:t>
                      </a:r>
                    </a:p>
                  </a:txBody>
                  <a:tcPr marL="7313" marR="7313" marT="7313" marB="0" anchor="ctr">
                    <a:lnL w="12700" cap="flat" cmpd="sng" algn="ctr">
                      <a:solidFill>
                        <a:srgbClr val="92D05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92D050"/>
                      </a:solidFill>
                      <a:prstDash val="dash"/>
                      <a:round/>
                      <a:headEnd type="none" w="med" len="med"/>
                      <a:tailEnd type="none" w="med" len="med"/>
                    </a:lnT>
                    <a:lnB>
                      <a:noFill/>
                    </a:lnB>
                  </a:tcPr>
                </a:tc>
                <a:extLst>
                  <a:ext uri="{0D108BD9-81ED-4DB2-BD59-A6C34878D82A}">
                    <a16:rowId xmlns:a16="http://schemas.microsoft.com/office/drawing/2014/main" val="10002"/>
                  </a:ext>
                </a:extLst>
              </a:tr>
              <a:tr h="236530">
                <a:tc>
                  <a:txBody>
                    <a:bodyPr/>
                    <a:lstStyle/>
                    <a:p>
                      <a:pPr algn="l" rtl="0" fontAlgn="ctr"/>
                      <a:r>
                        <a:rPr lang="el-GR" sz="800" b="0" i="0" u="none" strike="noStrike">
                          <a:solidFill>
                            <a:srgbClr val="000000"/>
                          </a:solidFill>
                          <a:effectLst/>
                          <a:latin typeface="+mn-lt"/>
                        </a:rPr>
                        <a:t> </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FF0000"/>
                      </a:solidFill>
                      <a:prstDash val="dash"/>
                      <a:round/>
                      <a:headEnd type="none" w="med" len="med"/>
                      <a:tailEnd type="none" w="med" len="med"/>
                    </a:lnR>
                    <a:lnT>
                      <a:noFill/>
                    </a:lnT>
                    <a:lnB>
                      <a:noFill/>
                    </a:lnB>
                  </a:tcPr>
                </a:tc>
                <a:tc>
                  <a:txBody>
                    <a:bodyPr/>
                    <a:lstStyle/>
                    <a:p>
                      <a:pPr algn="ctr" rtl="0" fontAlgn="ctr"/>
                      <a:r>
                        <a:rPr lang="el-GR" sz="800" b="1" i="0" u="none" strike="noStrike" dirty="0">
                          <a:solidFill>
                            <a:srgbClr val="000000"/>
                          </a:solidFill>
                          <a:effectLst/>
                          <a:latin typeface="+mn-lt"/>
                        </a:rPr>
                        <a:t>06</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C9DBA8"/>
                      </a:solidFill>
                      <a:prstDash val="dash"/>
                      <a:round/>
                      <a:headEnd type="none" w="med" len="med"/>
                      <a:tailEnd type="none" w="med" len="med"/>
                    </a:lnT>
                    <a:lnB w="12700" cap="flat" cmpd="sng" algn="ctr">
                      <a:solidFill>
                        <a:srgbClr val="C9DBA8"/>
                      </a:solidFill>
                      <a:prstDash val="dash"/>
                      <a:round/>
                      <a:headEnd type="none" w="med" len="med"/>
                      <a:tailEnd type="none" w="med" len="med"/>
                    </a:lnB>
                  </a:tcPr>
                </a:tc>
                <a:tc>
                  <a:txBody>
                    <a:bodyPr/>
                    <a:lstStyle/>
                    <a:p>
                      <a:pPr algn="ctr" rtl="0" fontAlgn="ctr"/>
                      <a:r>
                        <a:rPr lang="el-GR" sz="800" b="1" i="0" u="none" strike="noStrike" dirty="0">
                          <a:solidFill>
                            <a:srgbClr val="000000"/>
                          </a:solidFill>
                          <a:effectLst/>
                          <a:latin typeface="+mn-lt"/>
                        </a:rPr>
                        <a:t>02</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C9DBA8"/>
                      </a:solidFill>
                      <a:prstDash val="dash"/>
                      <a:round/>
                      <a:headEnd type="none" w="med" len="med"/>
                      <a:tailEnd type="none" w="med" len="med"/>
                    </a:lnT>
                    <a:lnB w="12700" cap="flat" cmpd="sng" algn="ctr">
                      <a:solidFill>
                        <a:srgbClr val="C9DBA8"/>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92D05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C9DBA8"/>
                      </a:solidFill>
                      <a:prstDash val="dash"/>
                      <a:round/>
                      <a:headEnd type="none" w="med" len="med"/>
                      <a:tailEnd type="none" w="med" len="med"/>
                    </a:lnB>
                  </a:tcPr>
                </a:tc>
                <a:tc>
                  <a:txBody>
                    <a:bodyPr/>
                    <a:lstStyle/>
                    <a:p>
                      <a:pPr algn="r" rtl="0" fontAlgn="ctr"/>
                      <a:r>
                        <a:rPr lang="el-GR" sz="1200" b="0" i="0" u="none" strike="noStrike">
                          <a:solidFill>
                            <a:srgbClr val="000000"/>
                          </a:solidFill>
                          <a:effectLst/>
                          <a:latin typeface="+mn-lt"/>
                        </a:rPr>
                        <a:t>1.167</a:t>
                      </a:r>
                    </a:p>
                  </a:txBody>
                  <a:tcPr marL="7313" marR="7313" marT="7313" marB="0" anchor="ctr">
                    <a:lnL w="12700" cap="flat" cmpd="sng" algn="ctr">
                      <a:solidFill>
                        <a:srgbClr val="92D050"/>
                      </a:solidFill>
                      <a:prstDash val="dash"/>
                      <a:round/>
                      <a:headEnd type="none" w="med" len="med"/>
                      <a:tailEnd type="none" w="med" len="med"/>
                    </a:lnL>
                    <a:lnR w="12700" cap="flat" cmpd="sng" algn="ctr">
                      <a:solidFill>
                        <a:srgbClr val="FF0000"/>
                      </a:solidFill>
                      <a:prstDash val="dash"/>
                      <a:round/>
                      <a:headEnd type="none" w="med" len="med"/>
                      <a:tailEnd type="none" w="med" len="med"/>
                    </a:lnR>
                    <a:lnT>
                      <a:noFill/>
                    </a:lnT>
                    <a:lnB>
                      <a:noFill/>
                    </a:lnB>
                  </a:tcPr>
                </a:tc>
                <a:extLst>
                  <a:ext uri="{0D108BD9-81ED-4DB2-BD59-A6C34878D82A}">
                    <a16:rowId xmlns:a16="http://schemas.microsoft.com/office/drawing/2014/main" val="10003"/>
                  </a:ext>
                </a:extLst>
              </a:tr>
              <a:tr h="236530">
                <a:tc>
                  <a:txBody>
                    <a:bodyPr/>
                    <a:lstStyle/>
                    <a:p>
                      <a:pPr algn="l" rtl="0" fontAlgn="ctr"/>
                      <a:r>
                        <a:rPr lang="el-GR" sz="800" b="0" i="0" u="none" strike="noStrike">
                          <a:solidFill>
                            <a:srgbClr val="000000"/>
                          </a:solidFill>
                          <a:effectLst/>
                          <a:latin typeface="+mn-lt"/>
                        </a:rPr>
                        <a:t> </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FF0000"/>
                      </a:solidFill>
                      <a:prstDash val="dash"/>
                      <a:round/>
                      <a:headEnd type="none" w="med" len="med"/>
                      <a:tailEnd type="none" w="med" len="med"/>
                    </a:lnR>
                    <a:lnT>
                      <a:noFill/>
                    </a:lnT>
                    <a:lnB>
                      <a:noFill/>
                    </a:lnB>
                  </a:tcPr>
                </a:tc>
                <a:tc>
                  <a:txBody>
                    <a:bodyPr/>
                    <a:lstStyle/>
                    <a:p>
                      <a:pPr algn="ctr" rtl="0" fontAlgn="ctr"/>
                      <a:r>
                        <a:rPr lang="el-GR" sz="800" b="1" i="0" u="none" strike="noStrike" dirty="0">
                          <a:solidFill>
                            <a:srgbClr val="000000"/>
                          </a:solidFill>
                          <a:effectLst/>
                          <a:latin typeface="+mn-lt"/>
                        </a:rPr>
                        <a:t>07</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C9DBA8"/>
                      </a:solidFill>
                      <a:prstDash val="dash"/>
                      <a:round/>
                      <a:headEnd type="none" w="med" len="med"/>
                      <a:tailEnd type="none" w="med" len="med"/>
                    </a:lnT>
                    <a:lnB w="12700" cap="flat" cmpd="sng" algn="ctr">
                      <a:solidFill>
                        <a:srgbClr val="92D05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C9DBA8"/>
                      </a:solidFill>
                      <a:prstDash val="dash"/>
                      <a:round/>
                      <a:headEnd type="none" w="med" len="med"/>
                      <a:tailEnd type="none" w="med" len="med"/>
                    </a:lnR>
                    <a:lnT w="12700" cap="flat" cmpd="sng" algn="ctr">
                      <a:solidFill>
                        <a:srgbClr val="C9DBA8"/>
                      </a:solidFill>
                      <a:prstDash val="dash"/>
                      <a:round/>
                      <a:headEnd type="none" w="med" len="med"/>
                      <a:tailEnd type="none" w="med" len="med"/>
                    </a:lnT>
                    <a:lnB w="12700" cap="flat" cmpd="sng" algn="ctr">
                      <a:solidFill>
                        <a:srgbClr val="C9DBA8"/>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a:t>
                      </a:r>
                    </a:p>
                  </a:txBody>
                  <a:tcPr marL="7313" marR="7313" marT="7313" marB="0" anchor="ctr">
                    <a:lnL w="12700" cap="flat" cmpd="sng" algn="ctr">
                      <a:solidFill>
                        <a:srgbClr val="C9DBA8"/>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C9DBA8"/>
                      </a:solidFill>
                      <a:prstDash val="dash"/>
                      <a:round/>
                      <a:headEnd type="none" w="med" len="med"/>
                      <a:tailEnd type="none" w="med" len="med"/>
                    </a:lnT>
                    <a:lnB w="12700" cap="flat" cmpd="sng" algn="ctr">
                      <a:solidFill>
                        <a:srgbClr val="C9DBA8"/>
                      </a:solidFill>
                      <a:prstDash val="dash"/>
                      <a:round/>
                      <a:headEnd type="none" w="med" len="med"/>
                      <a:tailEnd type="none" w="med" len="med"/>
                    </a:lnB>
                  </a:tcPr>
                </a:tc>
                <a:tc>
                  <a:txBody>
                    <a:bodyPr/>
                    <a:lstStyle/>
                    <a:p>
                      <a:pPr algn="r" rtl="0" fontAlgn="ctr"/>
                      <a:r>
                        <a:rPr lang="el-GR" sz="1200" b="0" i="0" u="none" strike="noStrike">
                          <a:solidFill>
                            <a:srgbClr val="000000"/>
                          </a:solidFill>
                          <a:effectLst/>
                          <a:latin typeface="+mn-lt"/>
                        </a:rPr>
                        <a:t>1.448</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a:noFill/>
                    </a:lnT>
                    <a:lnB>
                      <a:noFill/>
                    </a:lnB>
                  </a:tcPr>
                </a:tc>
                <a:extLst>
                  <a:ext uri="{0D108BD9-81ED-4DB2-BD59-A6C34878D82A}">
                    <a16:rowId xmlns:a16="http://schemas.microsoft.com/office/drawing/2014/main" val="10004"/>
                  </a:ext>
                </a:extLst>
              </a:tr>
              <a:tr h="236530">
                <a:tc>
                  <a:txBody>
                    <a:bodyPr/>
                    <a:lstStyle/>
                    <a:p>
                      <a:pPr algn="l" rtl="0" fontAlgn="ctr"/>
                      <a:r>
                        <a:rPr lang="el-GR" sz="800" b="0" i="0" u="none" strike="noStrike">
                          <a:solidFill>
                            <a:srgbClr val="000000"/>
                          </a:solidFill>
                          <a:effectLst/>
                          <a:latin typeface="+mn-lt"/>
                        </a:rPr>
                        <a:t> </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FF0000"/>
                      </a:solidFill>
                      <a:prstDash val="dash"/>
                      <a:round/>
                      <a:headEnd type="none" w="med" len="med"/>
                      <a:tailEnd type="none" w="med" len="med"/>
                    </a:lnR>
                    <a:lnT>
                      <a:noFill/>
                    </a:lnT>
                    <a:lnB>
                      <a:noFill/>
                    </a:lnB>
                  </a:tcPr>
                </a:tc>
                <a:tc>
                  <a:txBody>
                    <a:bodyPr/>
                    <a:lstStyle/>
                    <a:p>
                      <a:pPr algn="ctr" rtl="0" fontAlgn="ctr"/>
                      <a:r>
                        <a:rPr lang="el-GR" sz="800" b="1" i="0" u="none" strike="noStrike" dirty="0">
                          <a:solidFill>
                            <a:srgbClr val="000000"/>
                          </a:solidFill>
                          <a:effectLst/>
                          <a:latin typeface="+mn-lt"/>
                        </a:rPr>
                        <a:t>08</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92D05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tc>
                  <a:txBody>
                    <a:bodyPr/>
                    <a:lstStyle/>
                    <a:p>
                      <a:pPr algn="ctr" rtl="0" fontAlgn="ctr"/>
                      <a:r>
                        <a:rPr lang="el-GR" sz="800" b="1" i="0" u="none" strike="noStrike" dirty="0">
                          <a:solidFill>
                            <a:srgbClr val="000000"/>
                          </a:solidFill>
                          <a:effectLst/>
                          <a:latin typeface="+mn-lt"/>
                        </a:rPr>
                        <a:t>03</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C9DBA8"/>
                      </a:solidFill>
                      <a:prstDash val="dash"/>
                      <a:round/>
                      <a:headEnd type="none" w="med" len="med"/>
                      <a:tailEnd type="none" w="med" len="med"/>
                    </a:lnR>
                    <a:lnT w="12700" cap="flat" cmpd="sng" algn="ctr">
                      <a:solidFill>
                        <a:srgbClr val="C9DBA8"/>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C9DBA8"/>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C9DBA8"/>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tc>
                  <a:txBody>
                    <a:bodyPr/>
                    <a:lstStyle/>
                    <a:p>
                      <a:pPr algn="r" rtl="0" fontAlgn="ctr"/>
                      <a:r>
                        <a:rPr lang="el-GR" sz="1200" b="0" i="0" u="none" strike="noStrike">
                          <a:solidFill>
                            <a:srgbClr val="000000"/>
                          </a:solidFill>
                          <a:effectLst/>
                          <a:latin typeface="+mn-lt"/>
                        </a:rPr>
                        <a:t>20.253</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a:noFill/>
                    </a:lnT>
                    <a:lnB w="1270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10005"/>
                  </a:ext>
                </a:extLst>
              </a:tr>
              <a:tr h="177398">
                <a:tc>
                  <a:txBody>
                    <a:bodyPr/>
                    <a:lstStyle/>
                    <a:p>
                      <a:pPr algn="l" rtl="0" fontAlgn="ctr"/>
                      <a:r>
                        <a:rPr lang="el-GR" sz="800" b="0" i="0" u="none" strike="noStrike">
                          <a:solidFill>
                            <a:srgbClr val="000000"/>
                          </a:solidFill>
                          <a:effectLst/>
                          <a:latin typeface="+mn-lt"/>
                        </a:rPr>
                        <a:t> </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FF0000"/>
                      </a:solidFill>
                      <a:prstDash val="dash"/>
                      <a:round/>
                      <a:headEnd type="none" w="med" len="med"/>
                      <a:tailEnd type="none" w="med" len="med"/>
                    </a:lnR>
                    <a:lnT>
                      <a:noFill/>
                    </a:lnT>
                    <a:lnB w="12700" cap="flat" cmpd="sng" algn="ctr">
                      <a:solidFill>
                        <a:srgbClr val="7F7F7F"/>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mn-lt"/>
                        </a:rPr>
                        <a:t>Future</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tc>
                  <a:txBody>
                    <a:bodyPr/>
                    <a:lstStyle/>
                    <a:p>
                      <a:pPr algn="ctr" rtl="0" fontAlgn="ctr"/>
                      <a:r>
                        <a:rPr lang="el-GR" sz="800" b="1" i="0" u="none" strike="noStrike" dirty="0">
                          <a:solidFill>
                            <a:srgbClr val="000000"/>
                          </a:solidFill>
                          <a:effectLst/>
                          <a:latin typeface="+mn-lt"/>
                        </a:rPr>
                        <a:t>04</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tc>
                  <a:txBody>
                    <a:bodyPr/>
                    <a:lstStyle/>
                    <a:p>
                      <a:pPr algn="ctr" rtl="0" fontAlgn="ctr"/>
                      <a:r>
                        <a:rPr lang="en-US" sz="800" b="1" i="0" u="none" strike="noStrike">
                          <a:solidFill>
                            <a:srgbClr val="000000"/>
                          </a:solidFill>
                          <a:effectLst/>
                          <a:latin typeface="+mn-lt"/>
                        </a:rPr>
                        <a:t>STOD</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10006"/>
                  </a:ext>
                </a:extLst>
              </a:tr>
              <a:tr h="228083">
                <a:tc>
                  <a:txBody>
                    <a:bodyPr/>
                    <a:lstStyle/>
                    <a:p>
                      <a:pPr algn="l" rtl="0" fontAlgn="ctr"/>
                      <a:r>
                        <a:rPr lang="el-GR" sz="1200" b="0" i="0" u="none" strike="noStrike">
                          <a:solidFill>
                            <a:srgbClr val="000000"/>
                          </a:solidFill>
                          <a:effectLst/>
                          <a:latin typeface="+mn-lt"/>
                        </a:rPr>
                        <a:t>Μικροί Εμπορ. Χ.Τ. </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7F7F7F"/>
                      </a:solidFill>
                      <a:prstDash val="solid"/>
                      <a:round/>
                      <a:headEnd type="none" w="med" len="med"/>
                      <a:tailEnd type="none" w="med" len="med"/>
                    </a:lnT>
                    <a:lnB>
                      <a:noFill/>
                    </a:lnB>
                  </a:tcPr>
                </a:tc>
                <a:tc rowSpan="2">
                  <a:txBody>
                    <a:bodyPr/>
                    <a:lstStyle/>
                    <a:p>
                      <a:pPr algn="ctr" rtl="0" fontAlgn="ctr"/>
                      <a:r>
                        <a:rPr lang="el-GR" sz="800" b="1" i="0" u="none" strike="noStrike">
                          <a:solidFill>
                            <a:srgbClr val="000000"/>
                          </a:solidFill>
                          <a:effectLst/>
                          <a:latin typeface="+mn-lt"/>
                        </a:rPr>
                        <a:t>15+16+17</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00B050"/>
                      </a:solidFill>
                      <a:prstDash val="dash"/>
                      <a:round/>
                      <a:headEnd type="none" w="med" len="med"/>
                      <a:tailEnd type="none" w="med" len="med"/>
                    </a:lnB>
                  </a:tcPr>
                </a:tc>
                <a:tc rowSpan="2">
                  <a:txBody>
                    <a:bodyPr/>
                    <a:lstStyle/>
                    <a:p>
                      <a:pPr algn="ctr" rtl="0" fontAlgn="ctr"/>
                      <a:r>
                        <a:rPr lang="el-GR" sz="800" b="1" i="0" u="none" strike="noStrike">
                          <a:solidFill>
                            <a:srgbClr val="000000"/>
                          </a:solidFill>
                          <a:effectLst/>
                          <a:latin typeface="+mn-lt"/>
                        </a:rPr>
                        <a:t>10</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00B050"/>
                      </a:solidFill>
                      <a:prstDash val="dash"/>
                      <a:round/>
                      <a:headEnd type="none" w="med" len="med"/>
                      <a:tailEnd type="none" w="med" len="med"/>
                    </a:lnB>
                  </a:tcPr>
                </a:tc>
                <a:tc rowSpan="2">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FF000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00B050"/>
                      </a:solidFill>
                      <a:prstDash val="dash"/>
                      <a:round/>
                      <a:headEnd type="none" w="med" len="med"/>
                      <a:tailEnd type="none" w="med" len="med"/>
                    </a:lnB>
                  </a:tcPr>
                </a:tc>
                <a:tc rowSpan="2">
                  <a:txBody>
                    <a:bodyPr/>
                    <a:lstStyle/>
                    <a:p>
                      <a:pPr algn="r" rtl="0" fontAlgn="ctr"/>
                      <a:r>
                        <a:rPr lang="el-GR" sz="1200" b="0" i="0" u="none" strike="noStrike">
                          <a:solidFill>
                            <a:srgbClr val="000000"/>
                          </a:solidFill>
                          <a:effectLst/>
                          <a:latin typeface="+mn-lt"/>
                        </a:rPr>
                        <a:t>88.371</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Dot"/>
                      <a:round/>
                      <a:headEnd type="none" w="med" len="med"/>
                      <a:tailEnd type="none" w="med" len="med"/>
                    </a:lnB>
                  </a:tcPr>
                </a:tc>
                <a:extLst>
                  <a:ext uri="{0D108BD9-81ED-4DB2-BD59-A6C34878D82A}">
                    <a16:rowId xmlns:a16="http://schemas.microsoft.com/office/drawing/2014/main" val="10007"/>
                  </a:ext>
                </a:extLst>
              </a:tr>
              <a:tr h="177398">
                <a:tc>
                  <a:txBody>
                    <a:bodyPr/>
                    <a:lstStyle/>
                    <a:p>
                      <a:pPr algn="l" rtl="0" fontAlgn="ctr"/>
                      <a:r>
                        <a:rPr lang="en-US" sz="900" b="0" i="0" u="none" strike="noStrike">
                          <a:solidFill>
                            <a:srgbClr val="000000"/>
                          </a:solidFill>
                          <a:effectLst/>
                          <a:latin typeface="+mn-lt"/>
                        </a:rPr>
                        <a:t> (&lt;= 70 kVA) </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FF0000"/>
                      </a:solidFill>
                      <a:prstDash val="dash"/>
                      <a:round/>
                      <a:headEnd type="none" w="med" len="med"/>
                      <a:tailEnd type="none" w="med" len="med"/>
                    </a:lnR>
                    <a:lnT>
                      <a:noFill/>
                    </a:lnT>
                    <a:lnB w="12700" cap="flat" cmpd="sng" algn="ctr">
                      <a:solidFill>
                        <a:srgbClr val="80808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8"/>
                  </a:ext>
                </a:extLst>
              </a:tr>
              <a:tr h="228083">
                <a:tc>
                  <a:txBody>
                    <a:bodyPr/>
                    <a:lstStyle/>
                    <a:p>
                      <a:pPr algn="l" rtl="0" fontAlgn="ctr"/>
                      <a:r>
                        <a:rPr lang="el-GR" sz="1200" b="0" i="0" u="none" strike="noStrike">
                          <a:solidFill>
                            <a:srgbClr val="000000"/>
                          </a:solidFill>
                          <a:effectLst/>
                          <a:latin typeface="+mn-lt"/>
                        </a:rPr>
                        <a:t>Μικροί Βιομηχανικοί </a:t>
                      </a:r>
                      <a:r>
                        <a:rPr lang="en-US" sz="1200" b="0" i="0" u="none" strike="noStrike">
                          <a:solidFill>
                            <a:srgbClr val="000000"/>
                          </a:solidFill>
                          <a:effectLst/>
                          <a:latin typeface="+mn-lt"/>
                        </a:rPr>
                        <a:t>X.T.</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00B050"/>
                      </a:solidFill>
                      <a:prstDash val="dash"/>
                      <a:round/>
                      <a:headEnd type="none" w="med" len="med"/>
                      <a:tailEnd type="none" w="med" len="med"/>
                    </a:lnR>
                    <a:lnT w="12700" cap="flat" cmpd="sng" algn="ctr">
                      <a:solidFill>
                        <a:srgbClr val="808080"/>
                      </a:solidFill>
                      <a:prstDash val="solid"/>
                      <a:round/>
                      <a:headEnd type="none" w="med" len="med"/>
                      <a:tailEnd type="none" w="med" len="med"/>
                    </a:lnT>
                    <a:lnB>
                      <a:noFill/>
                    </a:lnB>
                  </a:tcPr>
                </a:tc>
                <a:tc rowSpan="2">
                  <a:txBody>
                    <a:bodyPr/>
                    <a:lstStyle/>
                    <a:p>
                      <a:pPr algn="ctr" rtl="0" fontAlgn="ctr"/>
                      <a:r>
                        <a:rPr lang="el-GR" sz="800" b="1" i="0" u="none" strike="noStrike">
                          <a:solidFill>
                            <a:srgbClr val="000000"/>
                          </a:solidFill>
                          <a:effectLst/>
                          <a:latin typeface="+mn-lt"/>
                        </a:rPr>
                        <a:t>25+26+27</a:t>
                      </a:r>
                    </a:p>
                  </a:txBody>
                  <a:tcPr marL="7313" marR="7313" marT="7313" marB="0" anchor="ctr">
                    <a:lnL w="12700" cap="flat" cmpd="sng" algn="ctr">
                      <a:solidFill>
                        <a:srgbClr val="00B050"/>
                      </a:solidFill>
                      <a:prstDash val="dash"/>
                      <a:round/>
                      <a:headEnd type="none" w="med" len="med"/>
                      <a:tailEnd type="none" w="med" len="med"/>
                    </a:lnL>
                    <a:lnR w="12700" cap="flat" cmpd="sng" algn="ctr">
                      <a:solidFill>
                        <a:srgbClr val="00B050"/>
                      </a:solidFill>
                      <a:prstDash val="dash"/>
                      <a:round/>
                      <a:headEnd type="none" w="med" len="med"/>
                      <a:tailEnd type="none" w="med" len="med"/>
                    </a:lnR>
                    <a:lnT w="12700" cap="flat" cmpd="sng" algn="ctr">
                      <a:solidFill>
                        <a:srgbClr val="00B050"/>
                      </a:solidFill>
                      <a:prstDash val="dash"/>
                      <a:round/>
                      <a:headEnd type="none" w="med" len="med"/>
                      <a:tailEnd type="none" w="med" len="med"/>
                    </a:lnT>
                    <a:lnB w="12700" cap="flat" cmpd="sng" algn="ctr">
                      <a:solidFill>
                        <a:srgbClr val="7030A0"/>
                      </a:solidFill>
                      <a:prstDash val="dash"/>
                      <a:round/>
                      <a:headEnd type="none" w="med" len="med"/>
                      <a:tailEnd type="none" w="med" len="med"/>
                    </a:lnB>
                  </a:tcPr>
                </a:tc>
                <a:tc rowSpan="2">
                  <a:txBody>
                    <a:bodyPr/>
                    <a:lstStyle/>
                    <a:p>
                      <a:pPr algn="ctr" rtl="0" fontAlgn="ctr"/>
                      <a:r>
                        <a:rPr lang="el-GR" sz="800" b="1" i="0" u="none" strike="noStrike">
                          <a:solidFill>
                            <a:srgbClr val="000000"/>
                          </a:solidFill>
                          <a:effectLst/>
                          <a:latin typeface="+mn-lt"/>
                        </a:rPr>
                        <a:t>20</a:t>
                      </a:r>
                    </a:p>
                  </a:txBody>
                  <a:tcPr marL="7313" marR="7313" marT="7313" marB="0" anchor="ctr">
                    <a:lnL w="12700" cap="flat" cmpd="sng" algn="ctr">
                      <a:solidFill>
                        <a:srgbClr val="00B050"/>
                      </a:solidFill>
                      <a:prstDash val="dash"/>
                      <a:round/>
                      <a:headEnd type="none" w="med" len="med"/>
                      <a:tailEnd type="none" w="med" len="med"/>
                    </a:lnL>
                    <a:lnR w="12700" cap="flat" cmpd="sng" algn="ctr">
                      <a:solidFill>
                        <a:srgbClr val="00B050"/>
                      </a:solidFill>
                      <a:prstDash val="dash"/>
                      <a:round/>
                      <a:headEnd type="none" w="med" len="med"/>
                      <a:tailEnd type="none" w="med" len="med"/>
                    </a:lnR>
                    <a:lnT w="12700" cap="flat" cmpd="sng" algn="ctr">
                      <a:solidFill>
                        <a:srgbClr val="00B050"/>
                      </a:solidFill>
                      <a:prstDash val="dash"/>
                      <a:round/>
                      <a:headEnd type="none" w="med" len="med"/>
                      <a:tailEnd type="none" w="med" len="med"/>
                    </a:lnT>
                    <a:lnB w="12700" cap="flat" cmpd="sng" algn="ctr">
                      <a:solidFill>
                        <a:srgbClr val="7030A0"/>
                      </a:solidFill>
                      <a:prstDash val="dash"/>
                      <a:round/>
                      <a:headEnd type="none" w="med" len="med"/>
                      <a:tailEnd type="none" w="med" len="med"/>
                    </a:lnB>
                  </a:tcPr>
                </a:tc>
                <a:tc rowSpan="2">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00B05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00B050"/>
                      </a:solidFill>
                      <a:prstDash val="dash"/>
                      <a:round/>
                      <a:headEnd type="none" w="med" len="med"/>
                      <a:tailEnd type="none" w="med" len="med"/>
                    </a:lnT>
                    <a:lnB w="12700" cap="flat" cmpd="sng" algn="ctr">
                      <a:solidFill>
                        <a:srgbClr val="7030A0"/>
                      </a:solidFill>
                      <a:prstDash val="dash"/>
                      <a:round/>
                      <a:headEnd type="none" w="med" len="med"/>
                      <a:tailEnd type="none" w="med" len="med"/>
                    </a:lnB>
                  </a:tcPr>
                </a:tc>
                <a:tc rowSpan="2">
                  <a:txBody>
                    <a:bodyPr/>
                    <a:lstStyle/>
                    <a:p>
                      <a:pPr algn="r" rtl="0" fontAlgn="ctr"/>
                      <a:r>
                        <a:rPr lang="el-GR" sz="1200" b="0" i="0" u="none" strike="noStrike">
                          <a:solidFill>
                            <a:srgbClr val="000000"/>
                          </a:solidFill>
                          <a:effectLst/>
                          <a:latin typeface="+mn-lt"/>
                        </a:rPr>
                        <a:t>18.331</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Dot"/>
                      <a:round/>
                      <a:headEnd type="none" w="med" len="med"/>
                      <a:tailEnd type="none" w="med" len="med"/>
                    </a:lnT>
                    <a:lnB w="12700" cap="flat" cmpd="sng" algn="ctr">
                      <a:solidFill>
                        <a:srgbClr val="FF0000"/>
                      </a:solidFill>
                      <a:prstDash val="dashDot"/>
                      <a:round/>
                      <a:headEnd type="none" w="med" len="med"/>
                      <a:tailEnd type="none" w="med" len="med"/>
                    </a:lnB>
                  </a:tcPr>
                </a:tc>
                <a:extLst>
                  <a:ext uri="{0D108BD9-81ED-4DB2-BD59-A6C34878D82A}">
                    <a16:rowId xmlns:a16="http://schemas.microsoft.com/office/drawing/2014/main" val="10009"/>
                  </a:ext>
                </a:extLst>
              </a:tr>
              <a:tr h="236530">
                <a:tc>
                  <a:txBody>
                    <a:bodyPr/>
                    <a:lstStyle/>
                    <a:p>
                      <a:pPr algn="l" rtl="0" fontAlgn="ctr"/>
                      <a:r>
                        <a:rPr lang="en-US" sz="1200" b="0" i="0" u="none" strike="noStrike">
                          <a:solidFill>
                            <a:srgbClr val="000000"/>
                          </a:solidFill>
                          <a:effectLst/>
                          <a:latin typeface="+mn-lt"/>
                        </a:rPr>
                        <a:t> </a:t>
                      </a:r>
                      <a:r>
                        <a:rPr lang="en-US" sz="900" b="0" i="0" u="none" strike="noStrike">
                          <a:solidFill>
                            <a:srgbClr val="000000"/>
                          </a:solidFill>
                          <a:effectLst/>
                          <a:latin typeface="+mn-lt"/>
                        </a:rPr>
                        <a:t>(&lt;= 70 kVA) </a:t>
                      </a:r>
                      <a:endParaRPr lang="en-US" sz="1200" b="0" i="0" u="none" strike="noStrike">
                        <a:solidFill>
                          <a:srgbClr val="000000"/>
                        </a:solidFill>
                        <a:effectLst/>
                        <a:latin typeface="+mn-lt"/>
                      </a:endParaRP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00B050"/>
                      </a:solidFill>
                      <a:prstDash val="dash"/>
                      <a:round/>
                      <a:headEnd type="none" w="med" len="med"/>
                      <a:tailEnd type="none" w="med" len="med"/>
                    </a:lnR>
                    <a:lnT>
                      <a:noFill/>
                    </a:lnT>
                    <a:lnB w="12700" cap="flat" cmpd="sng" algn="ctr">
                      <a:solidFill>
                        <a:srgbClr val="80808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10"/>
                  </a:ext>
                </a:extLst>
              </a:tr>
              <a:tr h="228083">
                <a:tc>
                  <a:txBody>
                    <a:bodyPr/>
                    <a:lstStyle/>
                    <a:p>
                      <a:pPr algn="l" rtl="0" fontAlgn="t"/>
                      <a:r>
                        <a:rPr lang="el-GR" sz="1200" b="0" i="0" u="none" strike="noStrike">
                          <a:solidFill>
                            <a:srgbClr val="000000"/>
                          </a:solidFill>
                          <a:effectLst/>
                          <a:latin typeface="+mn-lt"/>
                        </a:rPr>
                        <a:t>Εμπορικοί/Βιομηχ. Χ.Τ.</a:t>
                      </a:r>
                    </a:p>
                  </a:txBody>
                  <a:tcPr marL="7313" marR="7313" marT="7313" marB="0">
                    <a:lnL w="12700" cap="flat" cmpd="sng" algn="ctr">
                      <a:solidFill>
                        <a:srgbClr val="808080"/>
                      </a:solidFill>
                      <a:prstDash val="solid"/>
                      <a:round/>
                      <a:headEnd type="none" w="med" len="med"/>
                      <a:tailEnd type="none" w="med" len="med"/>
                    </a:lnL>
                    <a:lnR w="12700" cap="flat" cmpd="sng" algn="ctr">
                      <a:solidFill>
                        <a:srgbClr val="7030A0"/>
                      </a:solidFill>
                      <a:prstDash val="dash"/>
                      <a:round/>
                      <a:headEnd type="none" w="med" len="med"/>
                      <a:tailEnd type="none" w="med" len="med"/>
                    </a:lnR>
                    <a:lnT w="12700" cap="flat" cmpd="sng" algn="ctr">
                      <a:solidFill>
                        <a:srgbClr val="808080"/>
                      </a:solidFill>
                      <a:prstDash val="solid"/>
                      <a:round/>
                      <a:headEnd type="none" w="med" len="med"/>
                      <a:tailEnd type="none" w="med" len="med"/>
                    </a:lnT>
                    <a:lnB>
                      <a:noFill/>
                    </a:lnB>
                  </a:tcPr>
                </a:tc>
                <a:tc rowSpan="2">
                  <a:txBody>
                    <a:bodyPr/>
                    <a:lstStyle/>
                    <a:p>
                      <a:pPr algn="ctr" rtl="0" fontAlgn="ctr"/>
                      <a:r>
                        <a:rPr lang="el-GR" sz="800" b="1" i="0" u="none" strike="noStrike">
                          <a:solidFill>
                            <a:srgbClr val="000000"/>
                          </a:solidFill>
                          <a:effectLst/>
                          <a:latin typeface="+mn-lt"/>
                        </a:rPr>
                        <a:t>60+61+62+70+71+72+28</a:t>
                      </a:r>
                    </a:p>
                  </a:txBody>
                  <a:tcPr marL="7313" marR="7313" marT="7313" marB="0" anchor="ctr">
                    <a:lnL w="12700" cap="flat" cmpd="sng" algn="ctr">
                      <a:solidFill>
                        <a:srgbClr val="7030A0"/>
                      </a:solidFill>
                      <a:prstDash val="dash"/>
                      <a:round/>
                      <a:headEnd type="none" w="med" len="med"/>
                      <a:tailEnd type="none" w="med" len="med"/>
                    </a:lnL>
                    <a:lnR w="12700" cap="flat" cmpd="sng" algn="ctr">
                      <a:solidFill>
                        <a:srgbClr val="7030A0"/>
                      </a:solidFill>
                      <a:prstDash val="dash"/>
                      <a:round/>
                      <a:headEnd type="none" w="med" len="med"/>
                      <a:tailEnd type="none" w="med" len="med"/>
                    </a:lnR>
                    <a:lnT w="12700" cap="flat" cmpd="sng" algn="ctr">
                      <a:solidFill>
                        <a:srgbClr val="7030A0"/>
                      </a:solidFill>
                      <a:prstDash val="dash"/>
                      <a:round/>
                      <a:headEnd type="none" w="med" len="med"/>
                      <a:tailEnd type="none" w="med" len="med"/>
                    </a:lnT>
                    <a:lnB w="12700" cap="flat" cmpd="sng" algn="ctr">
                      <a:solidFill>
                        <a:srgbClr val="FCBB5A"/>
                      </a:solidFill>
                      <a:prstDash val="dash"/>
                      <a:round/>
                      <a:headEnd type="none" w="med" len="med"/>
                      <a:tailEnd type="none" w="med" len="med"/>
                    </a:lnB>
                  </a:tcPr>
                </a:tc>
                <a:tc rowSpan="2">
                  <a:txBody>
                    <a:bodyPr/>
                    <a:lstStyle/>
                    <a:p>
                      <a:pPr algn="ctr" rtl="0" fontAlgn="ctr"/>
                      <a:r>
                        <a:rPr lang="el-GR" sz="800" b="1" i="0" u="none" strike="noStrike">
                          <a:solidFill>
                            <a:srgbClr val="000000"/>
                          </a:solidFill>
                          <a:effectLst/>
                          <a:latin typeface="+mn-lt"/>
                        </a:rPr>
                        <a:t>30</a:t>
                      </a:r>
                    </a:p>
                  </a:txBody>
                  <a:tcPr marL="7313" marR="7313" marT="7313" marB="0" anchor="ctr">
                    <a:lnL w="12700" cap="flat" cmpd="sng" algn="ctr">
                      <a:solidFill>
                        <a:srgbClr val="7030A0"/>
                      </a:solidFill>
                      <a:prstDash val="dash"/>
                      <a:round/>
                      <a:headEnd type="none" w="med" len="med"/>
                      <a:tailEnd type="none" w="med" len="med"/>
                    </a:lnL>
                    <a:lnR w="12700" cap="flat" cmpd="sng" algn="ctr">
                      <a:solidFill>
                        <a:srgbClr val="7030A0"/>
                      </a:solidFill>
                      <a:prstDash val="dash"/>
                      <a:round/>
                      <a:headEnd type="none" w="med" len="med"/>
                      <a:tailEnd type="none" w="med" len="med"/>
                    </a:lnR>
                    <a:lnT w="12700" cap="flat" cmpd="sng" algn="ctr">
                      <a:solidFill>
                        <a:srgbClr val="7030A0"/>
                      </a:solidFill>
                      <a:prstDash val="dash"/>
                      <a:round/>
                      <a:headEnd type="none" w="med" len="med"/>
                      <a:tailEnd type="none" w="med" len="med"/>
                    </a:lnT>
                    <a:lnB w="12700" cap="flat" cmpd="sng" algn="ctr">
                      <a:solidFill>
                        <a:srgbClr val="FCBB5A"/>
                      </a:solidFill>
                      <a:prstDash val="dash"/>
                      <a:round/>
                      <a:headEnd type="none" w="med" len="med"/>
                      <a:tailEnd type="none" w="med" len="med"/>
                    </a:lnB>
                  </a:tcPr>
                </a:tc>
                <a:tc rowSpan="2">
                  <a:txBody>
                    <a:bodyPr/>
                    <a:lstStyle/>
                    <a:p>
                      <a:pPr algn="ctr" rtl="0" fontAlgn="ctr"/>
                      <a:r>
                        <a:rPr lang="en-US" sz="800" b="1" i="0" u="none" strike="noStrike">
                          <a:solidFill>
                            <a:srgbClr val="000000"/>
                          </a:solidFill>
                          <a:effectLst/>
                          <a:latin typeface="+mn-lt"/>
                        </a:rPr>
                        <a:t>STOD</a:t>
                      </a:r>
                    </a:p>
                  </a:txBody>
                  <a:tcPr marL="7313" marR="7313" marT="7313" marB="0" anchor="ctr">
                    <a:lnL w="12700" cap="flat" cmpd="sng" algn="ctr">
                      <a:solidFill>
                        <a:srgbClr val="7030A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7030A0"/>
                      </a:solidFill>
                      <a:prstDash val="dash"/>
                      <a:round/>
                      <a:headEnd type="none" w="med" len="med"/>
                      <a:tailEnd type="none" w="med" len="med"/>
                    </a:lnT>
                    <a:lnB w="12700" cap="flat" cmpd="sng" algn="ctr">
                      <a:solidFill>
                        <a:srgbClr val="FCBB5A"/>
                      </a:solidFill>
                      <a:prstDash val="dash"/>
                      <a:round/>
                      <a:headEnd type="none" w="med" len="med"/>
                      <a:tailEnd type="none" w="med" len="med"/>
                    </a:lnB>
                  </a:tcPr>
                </a:tc>
                <a:tc rowSpan="2">
                  <a:txBody>
                    <a:bodyPr/>
                    <a:lstStyle/>
                    <a:p>
                      <a:pPr algn="r" rtl="0" fontAlgn="t"/>
                      <a:r>
                        <a:rPr lang="el-GR" sz="1200" b="0" i="0" u="none" strike="noStrike">
                          <a:solidFill>
                            <a:srgbClr val="000000"/>
                          </a:solidFill>
                          <a:effectLst/>
                          <a:latin typeface="+mn-lt"/>
                        </a:rPr>
                        <a:t>2.899</a:t>
                      </a:r>
                    </a:p>
                  </a:txBody>
                  <a:tcPr marL="7313" marR="7313" marT="7313" marB="0">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Dot"/>
                      <a:round/>
                      <a:headEnd type="none" w="med" len="med"/>
                      <a:tailEnd type="none" w="med" len="med"/>
                    </a:lnT>
                    <a:lnB w="1270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10011"/>
                  </a:ext>
                </a:extLst>
              </a:tr>
              <a:tr h="236530">
                <a:tc>
                  <a:txBody>
                    <a:bodyPr/>
                    <a:lstStyle/>
                    <a:p>
                      <a:pPr algn="l" rtl="0" fontAlgn="t"/>
                      <a:r>
                        <a:rPr lang="en-US" sz="1200" b="0" i="0" u="none" strike="noStrike">
                          <a:solidFill>
                            <a:srgbClr val="000000"/>
                          </a:solidFill>
                          <a:effectLst/>
                          <a:latin typeface="+mn-lt"/>
                        </a:rPr>
                        <a:t>(&gt; 70 kVA)</a:t>
                      </a:r>
                    </a:p>
                  </a:txBody>
                  <a:tcPr marL="7313" marR="7313" marT="7313" marB="0">
                    <a:lnL w="12700" cap="flat" cmpd="sng" algn="ctr">
                      <a:solidFill>
                        <a:srgbClr val="808080"/>
                      </a:solidFill>
                      <a:prstDash val="solid"/>
                      <a:round/>
                      <a:headEnd type="none" w="med" len="med"/>
                      <a:tailEnd type="none" w="med" len="med"/>
                    </a:lnL>
                    <a:lnR w="12700" cap="flat" cmpd="sng" algn="ctr">
                      <a:solidFill>
                        <a:srgbClr val="7030A0"/>
                      </a:solidFill>
                      <a:prstDash val="dash"/>
                      <a:round/>
                      <a:headEnd type="none" w="med" len="med"/>
                      <a:tailEnd type="none" w="med" len="med"/>
                    </a:lnR>
                    <a:lnT>
                      <a:noFill/>
                    </a:lnT>
                    <a:lnB w="12700" cap="flat" cmpd="sng" algn="ctr">
                      <a:solidFill>
                        <a:srgbClr val="80808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12"/>
                  </a:ext>
                </a:extLst>
              </a:tr>
              <a:tr h="236530">
                <a:tc>
                  <a:txBody>
                    <a:bodyPr/>
                    <a:lstStyle/>
                    <a:p>
                      <a:pPr algn="l" rtl="0" fontAlgn="t"/>
                      <a:r>
                        <a:rPr lang="el-GR" sz="1200" b="0" i="0" u="none" strike="noStrike">
                          <a:solidFill>
                            <a:srgbClr val="000000"/>
                          </a:solidFill>
                          <a:effectLst/>
                          <a:latin typeface="+mn-lt"/>
                        </a:rPr>
                        <a:t>Εμπορικοί/Βιομηχ. Μ.Τ.</a:t>
                      </a:r>
                    </a:p>
                  </a:txBody>
                  <a:tcPr marL="7313" marR="7313" marT="7313" marB="0">
                    <a:lnL w="12700" cap="flat" cmpd="sng" algn="ctr">
                      <a:solidFill>
                        <a:srgbClr val="808080"/>
                      </a:solidFill>
                      <a:prstDash val="solid"/>
                      <a:round/>
                      <a:headEnd type="none" w="med" len="med"/>
                      <a:tailEnd type="none" w="med" len="med"/>
                    </a:lnL>
                    <a:lnR w="12700" cap="flat" cmpd="sng" algn="ctr">
                      <a:solidFill>
                        <a:srgbClr val="FCBB5A"/>
                      </a:solidFill>
                      <a:prstDash val="dash"/>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l-GR" sz="800" b="1" i="0" u="none" strike="noStrike">
                          <a:solidFill>
                            <a:srgbClr val="000000"/>
                          </a:solidFill>
                          <a:effectLst/>
                          <a:latin typeface="+mn-lt"/>
                        </a:rPr>
                        <a:t>63+64+66+73+74+75+76+78</a:t>
                      </a:r>
                    </a:p>
                  </a:txBody>
                  <a:tcPr marL="7313" marR="7313" marT="7313" marB="0" anchor="ctr">
                    <a:lnL w="12700" cap="flat" cmpd="sng" algn="ctr">
                      <a:solidFill>
                        <a:srgbClr val="FCBB5A"/>
                      </a:solidFill>
                      <a:prstDash val="dash"/>
                      <a:round/>
                      <a:headEnd type="none" w="med" len="med"/>
                      <a:tailEnd type="none" w="med" len="med"/>
                    </a:lnL>
                    <a:lnR w="12700" cap="flat" cmpd="sng" algn="ctr">
                      <a:solidFill>
                        <a:srgbClr val="FCBB5A"/>
                      </a:solidFill>
                      <a:prstDash val="dash"/>
                      <a:round/>
                      <a:headEnd type="none" w="med" len="med"/>
                      <a:tailEnd type="none" w="med" len="med"/>
                    </a:lnR>
                    <a:lnT w="12700" cap="flat" cmpd="sng" algn="ctr">
                      <a:solidFill>
                        <a:srgbClr val="FCBB5A"/>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40</a:t>
                      </a:r>
                    </a:p>
                  </a:txBody>
                  <a:tcPr marL="7313" marR="7313" marT="7313" marB="0" anchor="ctr">
                    <a:lnL w="12700" cap="flat" cmpd="sng" algn="ctr">
                      <a:solidFill>
                        <a:srgbClr val="FCBB5A"/>
                      </a:solidFill>
                      <a:prstDash val="dash"/>
                      <a:round/>
                      <a:headEnd type="none" w="med" len="med"/>
                      <a:tailEnd type="none" w="med" len="med"/>
                    </a:lnL>
                    <a:lnR w="12700" cap="flat" cmpd="sng" algn="ctr">
                      <a:solidFill>
                        <a:srgbClr val="FCBB5A"/>
                      </a:solidFill>
                      <a:prstDash val="dash"/>
                      <a:round/>
                      <a:headEnd type="none" w="med" len="med"/>
                      <a:tailEnd type="none" w="med" len="med"/>
                    </a:lnR>
                    <a:lnT w="12700" cap="flat" cmpd="sng" algn="ctr">
                      <a:solidFill>
                        <a:srgbClr val="FCBB5A"/>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n-US" sz="800" b="1" i="0" u="none" strike="noStrike">
                          <a:solidFill>
                            <a:srgbClr val="000000"/>
                          </a:solidFill>
                          <a:effectLst/>
                          <a:latin typeface="+mn-lt"/>
                        </a:rPr>
                        <a:t>STOD</a:t>
                      </a:r>
                    </a:p>
                  </a:txBody>
                  <a:tcPr marL="7313" marR="7313" marT="7313" marB="0" anchor="ctr">
                    <a:lnL w="12700" cap="flat" cmpd="sng" algn="ctr">
                      <a:solidFill>
                        <a:srgbClr val="FCBB5A"/>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FCBB5A"/>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r" rtl="0" fontAlgn="t"/>
                      <a:r>
                        <a:rPr lang="el-GR" sz="1200" b="0" i="0" u="none" strike="noStrike">
                          <a:solidFill>
                            <a:srgbClr val="000000"/>
                          </a:solidFill>
                          <a:effectLst/>
                          <a:latin typeface="+mn-lt"/>
                        </a:rPr>
                        <a:t>632</a:t>
                      </a:r>
                    </a:p>
                  </a:txBody>
                  <a:tcPr marL="7313" marR="7313" marT="7313" marB="0">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10013"/>
                  </a:ext>
                </a:extLst>
              </a:tr>
              <a:tr h="236530">
                <a:tc>
                  <a:txBody>
                    <a:bodyPr/>
                    <a:lstStyle/>
                    <a:p>
                      <a:pPr algn="l" rtl="0" fontAlgn="t"/>
                      <a:r>
                        <a:rPr lang="el-GR" sz="1200" b="0" i="0" u="none" strike="noStrike">
                          <a:solidFill>
                            <a:srgbClr val="000000"/>
                          </a:solidFill>
                          <a:effectLst/>
                          <a:latin typeface="+mn-lt"/>
                        </a:rPr>
                        <a:t>Πολύ μεγάλοι Βιομηχανικοί ΨΤ</a:t>
                      </a:r>
                    </a:p>
                  </a:txBody>
                  <a:tcPr marL="7313" marR="7313" marT="7313" marB="0">
                    <a:lnL w="12700" cap="flat" cmpd="sng" algn="ctr">
                      <a:solidFill>
                        <a:srgbClr val="80808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l-GR" sz="800" b="1" i="0" u="none" strike="noStrike">
                          <a:solidFill>
                            <a:srgbClr val="000000"/>
                          </a:solidFill>
                          <a:effectLst/>
                          <a:latin typeface="+mn-lt"/>
                        </a:rPr>
                        <a:t>83+84</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50</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n-US" sz="800" b="1" i="0" u="none" strike="noStrike">
                          <a:solidFill>
                            <a:srgbClr val="000000"/>
                          </a:solidFill>
                          <a:effectLst/>
                          <a:latin typeface="+mn-lt"/>
                        </a:rPr>
                        <a:t>STOD</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r" rtl="0" fontAlgn="t"/>
                      <a:r>
                        <a:rPr lang="el-GR" sz="1200" b="0" i="0" u="none" strike="noStrike">
                          <a:solidFill>
                            <a:srgbClr val="000000"/>
                          </a:solidFill>
                          <a:effectLst/>
                          <a:latin typeface="+mn-lt"/>
                        </a:rPr>
                        <a:t>4</a:t>
                      </a:r>
                    </a:p>
                  </a:txBody>
                  <a:tcPr marL="7313" marR="7313" marT="7313" marB="0">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10014"/>
                  </a:ext>
                </a:extLst>
              </a:tr>
              <a:tr h="236530">
                <a:tc>
                  <a:txBody>
                    <a:bodyPr/>
                    <a:lstStyle/>
                    <a:p>
                      <a:pPr algn="l" rtl="0" fontAlgn="ctr"/>
                      <a:r>
                        <a:rPr lang="el-GR" sz="1200" b="0" i="0" u="none" strike="noStrike">
                          <a:solidFill>
                            <a:srgbClr val="000000"/>
                          </a:solidFill>
                          <a:effectLst/>
                          <a:latin typeface="+mn-lt"/>
                        </a:rPr>
                        <a:t>Οδικός Φωτισμός</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rtl="0" fontAlgn="ctr"/>
                      <a:r>
                        <a:rPr lang="el-GR" sz="800" b="1" i="0" u="none" strike="noStrike">
                          <a:solidFill>
                            <a:srgbClr val="000000"/>
                          </a:solidFill>
                          <a:effectLst/>
                          <a:latin typeface="+mn-lt"/>
                        </a:rPr>
                        <a:t>35</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36</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r" rtl="0" fontAlgn="ctr"/>
                      <a:r>
                        <a:rPr lang="el-GR" sz="1200" b="0" i="0" u="none" strike="noStrike">
                          <a:solidFill>
                            <a:srgbClr val="000000"/>
                          </a:solidFill>
                          <a:effectLst/>
                          <a:latin typeface="+mn-lt"/>
                        </a:rPr>
                        <a:t>9.060</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a:noFill/>
                    </a:lnB>
                  </a:tcPr>
                </a:tc>
                <a:extLst>
                  <a:ext uri="{0D108BD9-81ED-4DB2-BD59-A6C34878D82A}">
                    <a16:rowId xmlns:a16="http://schemas.microsoft.com/office/drawing/2014/main" val="10015"/>
                  </a:ext>
                </a:extLst>
              </a:tr>
              <a:tr h="236530">
                <a:tc>
                  <a:txBody>
                    <a:bodyPr/>
                    <a:lstStyle/>
                    <a:p>
                      <a:pPr algn="l" rtl="0" fontAlgn="ctr"/>
                      <a:r>
                        <a:rPr lang="el-GR" sz="1200" b="0" i="0" u="none" strike="noStrike">
                          <a:solidFill>
                            <a:srgbClr val="000000"/>
                          </a:solidFill>
                          <a:effectLst/>
                          <a:latin typeface="+mn-lt"/>
                        </a:rPr>
                        <a:t>Άντληση νερού</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algn="ctr" rtl="0" fontAlgn="ctr"/>
                      <a:r>
                        <a:rPr lang="el-GR" sz="800" b="1" i="0" u="none" strike="noStrike">
                          <a:solidFill>
                            <a:srgbClr val="000000"/>
                          </a:solidFill>
                          <a:effectLst/>
                          <a:latin typeface="+mn-lt"/>
                        </a:rPr>
                        <a:t>41</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46</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r" rtl="0" fontAlgn="ctr"/>
                      <a:r>
                        <a:rPr lang="el-GR" sz="1200" b="0" i="0" u="none" strike="noStrike">
                          <a:solidFill>
                            <a:srgbClr val="000000"/>
                          </a:solidFill>
                          <a:effectLst/>
                          <a:latin typeface="+mn-lt"/>
                        </a:rPr>
                        <a:t>4.254</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a:noFill/>
                    </a:lnT>
                    <a:lnB>
                      <a:noFill/>
                    </a:lnB>
                  </a:tcPr>
                </a:tc>
                <a:extLst>
                  <a:ext uri="{0D108BD9-81ED-4DB2-BD59-A6C34878D82A}">
                    <a16:rowId xmlns:a16="http://schemas.microsoft.com/office/drawing/2014/main" val="10016"/>
                  </a:ext>
                </a:extLst>
              </a:tr>
              <a:tr h="236530">
                <a:tc>
                  <a:txBody>
                    <a:bodyPr/>
                    <a:lstStyle/>
                    <a:p>
                      <a:pPr algn="l" rtl="0" fontAlgn="ctr"/>
                      <a:r>
                        <a:rPr lang="el-GR" sz="1200" b="0" i="0" u="none" strike="noStrike">
                          <a:solidFill>
                            <a:srgbClr val="000000"/>
                          </a:solidFill>
                          <a:effectLst/>
                          <a:latin typeface="+mn-lt"/>
                        </a:rPr>
                        <a:t>Θερμοσυσσωρευτές</a:t>
                      </a:r>
                    </a:p>
                  </a:txBody>
                  <a:tcPr marL="7313" marR="7313" marT="7313" marB="0" anchor="ctr">
                    <a:lnL w="12700" cap="flat" cmpd="sng" algn="ctr">
                      <a:solidFill>
                        <a:srgbClr val="80808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w="25400" cap="flat" cmpd="dbl" algn="ctr">
                      <a:solidFill>
                        <a:srgbClr val="808080"/>
                      </a:solidFill>
                      <a:prstDash val="solid"/>
                      <a:round/>
                      <a:headEnd type="none" w="med" len="med"/>
                      <a:tailEnd type="none" w="med" len="med"/>
                    </a:lnB>
                  </a:tcPr>
                </a:tc>
                <a:tc>
                  <a:txBody>
                    <a:bodyPr/>
                    <a:lstStyle/>
                    <a:p>
                      <a:pPr algn="ctr" rtl="0" fontAlgn="ctr"/>
                      <a:r>
                        <a:rPr lang="el-GR" sz="800" b="1" i="0" u="none" strike="noStrike">
                          <a:solidFill>
                            <a:srgbClr val="000000"/>
                          </a:solidFill>
                          <a:effectLst/>
                          <a:latin typeface="+mn-lt"/>
                        </a:rPr>
                        <a:t>55</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25400" cap="flat" cmpd="dbl" algn="ctr">
                      <a:solidFill>
                        <a:srgbClr val="808080"/>
                      </a:solidFill>
                      <a:prstDash val="solid"/>
                      <a:round/>
                      <a:headEnd type="none" w="med" len="med"/>
                      <a:tailEnd type="none" w="med" len="med"/>
                    </a:lnB>
                  </a:tcPr>
                </a:tc>
                <a:tc>
                  <a:txBody>
                    <a:bodyPr/>
                    <a:lstStyle/>
                    <a:p>
                      <a:pPr algn="ctr" rtl="0" fontAlgn="ctr"/>
                      <a:r>
                        <a:rPr lang="el-GR" sz="800" b="1" i="0" u="none" strike="noStrike">
                          <a:solidFill>
                            <a:srgbClr val="000000"/>
                          </a:solidFill>
                          <a:effectLst/>
                          <a:latin typeface="+mn-lt"/>
                        </a:rPr>
                        <a:t>56</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25400" cap="flat" cmpd="dbl" algn="ctr">
                      <a:solidFill>
                        <a:srgbClr val="808080"/>
                      </a:solidFill>
                      <a:prstDash val="solid"/>
                      <a:round/>
                      <a:headEnd type="none" w="med" len="med"/>
                      <a:tailEnd type="none" w="med" len="med"/>
                    </a:lnB>
                  </a:tcPr>
                </a:tc>
                <a:tc>
                  <a:txBody>
                    <a:bodyPr/>
                    <a:lstStyle/>
                    <a:p>
                      <a:pPr algn="ctr" rtl="0" fontAlgn="ctr"/>
                      <a:r>
                        <a:rPr lang="el-GR" sz="800" b="1" i="0" u="none" strike="noStrike">
                          <a:solidFill>
                            <a:srgbClr val="000000"/>
                          </a:solidFill>
                          <a:effectLst/>
                          <a:latin typeface="+mn-lt"/>
                        </a:rPr>
                        <a:t>Απλή ανά </a:t>
                      </a:r>
                      <a:r>
                        <a:rPr lang="en-US" sz="800" b="1" i="0" u="none" strike="noStrike">
                          <a:solidFill>
                            <a:srgbClr val="000000"/>
                          </a:solidFill>
                          <a:effectLst/>
                          <a:latin typeface="+mn-lt"/>
                        </a:rPr>
                        <a:t>kWh</a:t>
                      </a:r>
                    </a:p>
                  </a:txBody>
                  <a:tcPr marL="7313" marR="7313" marT="7313" marB="0" anchor="ctr">
                    <a:lnL w="12700" cap="flat" cmpd="sng" algn="ctr">
                      <a:solidFill>
                        <a:srgbClr val="000000"/>
                      </a:solidFill>
                      <a:prstDash val="dash"/>
                      <a:round/>
                      <a:headEnd type="none" w="med" len="med"/>
                      <a:tailEnd type="none" w="med" len="med"/>
                    </a:lnL>
                    <a:lnR w="12700" cap="flat" cmpd="sng" algn="ctr">
                      <a:solidFill>
                        <a:srgbClr val="FF0000"/>
                      </a:solidFill>
                      <a:prstDash val="dashDot"/>
                      <a:round/>
                      <a:headEnd type="none" w="med" len="med"/>
                      <a:tailEnd type="none" w="med" len="med"/>
                    </a:lnR>
                    <a:lnT w="12700" cap="flat" cmpd="sng" algn="ctr">
                      <a:solidFill>
                        <a:srgbClr val="000000"/>
                      </a:solidFill>
                      <a:prstDash val="dash"/>
                      <a:round/>
                      <a:headEnd type="none" w="med" len="med"/>
                      <a:tailEnd type="none" w="med" len="med"/>
                    </a:lnT>
                    <a:lnB w="25400" cap="flat" cmpd="dbl" algn="ctr">
                      <a:solidFill>
                        <a:srgbClr val="808080"/>
                      </a:solidFill>
                      <a:prstDash val="solid"/>
                      <a:round/>
                      <a:headEnd type="none" w="med" len="med"/>
                      <a:tailEnd type="none" w="med" len="med"/>
                    </a:lnB>
                  </a:tcPr>
                </a:tc>
                <a:tc>
                  <a:txBody>
                    <a:bodyPr/>
                    <a:lstStyle/>
                    <a:p>
                      <a:pPr algn="r" rtl="0" fontAlgn="ctr"/>
                      <a:r>
                        <a:rPr lang="el-GR" sz="1200" b="0" i="0" u="none" strike="noStrike">
                          <a:solidFill>
                            <a:srgbClr val="000000"/>
                          </a:solidFill>
                          <a:effectLst/>
                          <a:latin typeface="+mn-lt"/>
                        </a:rPr>
                        <a:t>20.920</a:t>
                      </a:r>
                    </a:p>
                  </a:txBody>
                  <a:tcPr marL="7313" marR="7313" marT="7313" marB="0" anchor="ctr">
                    <a:lnL w="12700" cap="flat" cmpd="sng" algn="ctr">
                      <a:solidFill>
                        <a:srgbClr val="FF0000"/>
                      </a:solidFill>
                      <a:prstDash val="dashDot"/>
                      <a:round/>
                      <a:headEnd type="none" w="med" len="med"/>
                      <a:tailEnd type="none" w="med" len="med"/>
                    </a:lnL>
                    <a:lnR w="12700" cap="flat" cmpd="sng" algn="ctr">
                      <a:solidFill>
                        <a:srgbClr val="FF0000"/>
                      </a:solidFill>
                      <a:prstDash val="dash"/>
                      <a:round/>
                      <a:headEnd type="none" w="med" len="med"/>
                      <a:tailEnd type="none" w="med" len="med"/>
                    </a:lnR>
                    <a:lnT>
                      <a:noFill/>
                    </a:lnT>
                    <a:lnB w="25400" cap="flat" cmpd="dbl" algn="ctr">
                      <a:solidFill>
                        <a:srgbClr val="808080"/>
                      </a:solidFill>
                      <a:prstDash val="solid"/>
                      <a:round/>
                      <a:headEnd type="none" w="med" len="med"/>
                      <a:tailEnd type="none" w="med" len="med"/>
                    </a:lnB>
                  </a:tcPr>
                </a:tc>
                <a:extLst>
                  <a:ext uri="{0D108BD9-81ED-4DB2-BD59-A6C34878D82A}">
                    <a16:rowId xmlns:a16="http://schemas.microsoft.com/office/drawing/2014/main" val="10017"/>
                  </a:ext>
                </a:extLst>
              </a:tr>
              <a:tr h="244977">
                <a:tc>
                  <a:txBody>
                    <a:bodyPr/>
                    <a:lstStyle/>
                    <a:p>
                      <a:pPr algn="l" rtl="0" fontAlgn="ctr"/>
                      <a:r>
                        <a:rPr lang="el-GR" sz="1200" b="1" i="0" u="none" strike="noStrike">
                          <a:solidFill>
                            <a:srgbClr val="FFFFFF"/>
                          </a:solidFill>
                          <a:effectLst/>
                          <a:latin typeface="+mn-lt"/>
                        </a:rPr>
                        <a:t>Σύνολο</a:t>
                      </a:r>
                    </a:p>
                  </a:txBody>
                  <a:tcPr marL="7313" marR="7313" marT="7313" marB="0" anchor="ctr">
                    <a:lnL w="12700" cap="flat" cmpd="sng" algn="ctr">
                      <a:solidFill>
                        <a:srgbClr val="808080"/>
                      </a:solidFill>
                      <a:prstDash val="solid"/>
                      <a:round/>
                      <a:headEnd type="none" w="med" len="med"/>
                      <a:tailEnd type="none" w="med" len="med"/>
                    </a:lnL>
                    <a:lnR>
                      <a:noFill/>
                    </a:lnR>
                    <a:lnT w="25400" cap="flat" cmpd="dbl"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2DA2BF"/>
                    </a:solidFill>
                  </a:tcPr>
                </a:tc>
                <a:tc>
                  <a:txBody>
                    <a:bodyPr/>
                    <a:lstStyle/>
                    <a:p>
                      <a:pPr algn="ctr" rtl="0" fontAlgn="ctr"/>
                      <a:r>
                        <a:rPr lang="el-GR" sz="800" b="1" i="0" u="none" strike="noStrike" dirty="0">
                          <a:solidFill>
                            <a:srgbClr val="FFFFFF"/>
                          </a:solidFill>
                          <a:effectLst/>
                          <a:latin typeface="+mn-lt"/>
                        </a:rPr>
                        <a:t> </a:t>
                      </a:r>
                    </a:p>
                  </a:txBody>
                  <a:tcPr marL="7313" marR="7313" marT="7313" marB="0" anchor="ctr">
                    <a:lnL>
                      <a:noFill/>
                    </a:lnL>
                    <a:lnR>
                      <a:noFill/>
                    </a:lnR>
                    <a:lnT w="25400" cap="flat" cmpd="dbl"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2DA2BF"/>
                    </a:solidFill>
                  </a:tcPr>
                </a:tc>
                <a:tc>
                  <a:txBody>
                    <a:bodyPr/>
                    <a:lstStyle/>
                    <a:p>
                      <a:pPr algn="ctr" rtl="0" fontAlgn="ctr"/>
                      <a:r>
                        <a:rPr lang="el-GR" sz="800" b="1" i="0" u="none" strike="noStrike">
                          <a:solidFill>
                            <a:srgbClr val="FFFFFF"/>
                          </a:solidFill>
                          <a:effectLst/>
                          <a:latin typeface="+mn-lt"/>
                        </a:rPr>
                        <a:t> </a:t>
                      </a:r>
                    </a:p>
                  </a:txBody>
                  <a:tcPr marL="7313" marR="7313" marT="7313" marB="0" anchor="ctr">
                    <a:lnL>
                      <a:noFill/>
                    </a:lnL>
                    <a:lnR>
                      <a:noFill/>
                    </a:lnR>
                    <a:lnT w="25400" cap="flat" cmpd="dbl"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2DA2BF"/>
                    </a:solidFill>
                  </a:tcPr>
                </a:tc>
                <a:tc>
                  <a:txBody>
                    <a:bodyPr/>
                    <a:lstStyle/>
                    <a:p>
                      <a:pPr algn="ctr" rtl="0" fontAlgn="ctr"/>
                      <a:r>
                        <a:rPr lang="el-GR" sz="800" b="1" i="0" u="none" strike="noStrike">
                          <a:solidFill>
                            <a:srgbClr val="FFFFFF"/>
                          </a:solidFill>
                          <a:effectLst/>
                          <a:latin typeface="+mn-lt"/>
                        </a:rPr>
                        <a:t> </a:t>
                      </a:r>
                    </a:p>
                  </a:txBody>
                  <a:tcPr marL="7313" marR="7313" marT="7313" marB="0" anchor="ctr">
                    <a:lnL>
                      <a:noFill/>
                    </a:lnL>
                    <a:lnR>
                      <a:noFill/>
                    </a:lnR>
                    <a:lnT w="25400" cap="flat" cmpd="dbl"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2DA2BF"/>
                    </a:solidFill>
                  </a:tcPr>
                </a:tc>
                <a:tc>
                  <a:txBody>
                    <a:bodyPr/>
                    <a:lstStyle/>
                    <a:p>
                      <a:pPr algn="r" rtl="0" fontAlgn="ctr"/>
                      <a:r>
                        <a:rPr lang="el-GR" sz="1200" b="1" i="0" u="none" strike="noStrike" dirty="0">
                          <a:solidFill>
                            <a:srgbClr val="FFFFFF"/>
                          </a:solidFill>
                          <a:effectLst/>
                          <a:latin typeface="+mn-lt"/>
                        </a:rPr>
                        <a:t>566.820</a:t>
                      </a:r>
                    </a:p>
                  </a:txBody>
                  <a:tcPr marL="7313" marR="7313" marT="7313" marB="0" anchor="ctr">
                    <a:lnL>
                      <a:noFill/>
                    </a:lnL>
                    <a:lnR w="12700" cap="flat" cmpd="sng" algn="ctr">
                      <a:solidFill>
                        <a:srgbClr val="FF0000"/>
                      </a:solidFill>
                      <a:prstDash val="dash"/>
                      <a:round/>
                      <a:headEnd type="none" w="med" len="med"/>
                      <a:tailEnd type="none" w="med" len="med"/>
                    </a:lnR>
                    <a:lnT w="25400" cap="flat" cmpd="dbl"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2DA2BF"/>
                    </a:solidFill>
                  </a:tcPr>
                </a:tc>
                <a:extLst>
                  <a:ext uri="{0D108BD9-81ED-4DB2-BD59-A6C34878D82A}">
                    <a16:rowId xmlns:a16="http://schemas.microsoft.com/office/drawing/2014/main" val="10018"/>
                  </a:ext>
                </a:extLst>
              </a:tr>
            </a:tbl>
          </a:graphicData>
        </a:graphic>
      </p:graphicFrame>
      <p:sp>
        <p:nvSpPr>
          <p:cNvPr id="5" name="Title 1"/>
          <p:cNvSpPr>
            <a:spLocks noGrp="1"/>
          </p:cNvSpPr>
          <p:nvPr>
            <p:ph type="title"/>
          </p:nvPr>
        </p:nvSpPr>
        <p:spPr>
          <a:xfrm>
            <a:off x="677334" y="609600"/>
            <a:ext cx="8596668" cy="718038"/>
          </a:xfrm>
        </p:spPr>
        <p:txBody>
          <a:bodyPr/>
          <a:lstStyle/>
          <a:p>
            <a:r>
              <a:rPr lang="el-GR" dirty="0"/>
              <a:t>Νέες διατιμήσεις ηλεκτρικής ενέργειας</a:t>
            </a:r>
          </a:p>
        </p:txBody>
      </p:sp>
    </p:spTree>
    <p:extLst>
      <p:ext uri="{BB962C8B-B14F-4D97-AF65-F5344CB8AC3E}">
        <p14:creationId xmlns:p14="http://schemas.microsoft.com/office/powerpoint/2010/main" val="165163407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2546"/>
            <a:ext cx="8596668" cy="1320800"/>
          </a:xfrm>
        </p:spPr>
        <p:txBody>
          <a:bodyPr>
            <a:normAutofit/>
          </a:bodyPr>
          <a:lstStyle/>
          <a:p>
            <a:r>
              <a:rPr lang="el-GR" dirty="0" err="1"/>
              <a:t>Αδειοδοτήσεις</a:t>
            </a:r>
            <a:r>
              <a:rPr lang="el-GR" dirty="0"/>
              <a:t> ερευνών υδρογονανθράκων στην Κυπριακή ΑΟΖ</a:t>
            </a:r>
          </a:p>
        </p:txBody>
      </p:sp>
      <p:pic>
        <p:nvPicPr>
          <p:cNvPr id="1026" name="Picture 2" descr="http://www.mcit.gov.cy/mcit/hydrocarbon.nsf/780ED02F78D53AF5C225824B002C8C9D/$file/aoz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767" y="2246191"/>
            <a:ext cx="5610225" cy="2676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ontent Placeholder 2"/>
          <p:cNvSpPr>
            <a:spLocks noGrp="1"/>
          </p:cNvSpPr>
          <p:nvPr>
            <p:ph idx="1"/>
          </p:nvPr>
        </p:nvSpPr>
        <p:spPr>
          <a:xfrm>
            <a:off x="360811" y="1875692"/>
            <a:ext cx="7214365" cy="4525107"/>
          </a:xfrm>
        </p:spPr>
        <p:txBody>
          <a:bodyPr>
            <a:normAutofit/>
          </a:bodyPr>
          <a:lstStyle/>
          <a:p>
            <a:pPr algn="just"/>
            <a:r>
              <a:rPr lang="el-GR" dirty="0"/>
              <a:t>Ολοκληρώθηκαν οι διαπραγματεύσεις για τη νέα </a:t>
            </a:r>
            <a:r>
              <a:rPr lang="el-GR" dirty="0" err="1"/>
              <a:t>αδειοδότηση</a:t>
            </a:r>
            <a:r>
              <a:rPr lang="el-GR" dirty="0"/>
              <a:t> στα τεμάχια 6, 8 και 10 της κυπριακής ΑΟΖ και στις 17 Μαρτίου 2018 επικυρώθηκαν από το Υπουργικό Συμβούλιο. </a:t>
            </a:r>
          </a:p>
          <a:p>
            <a:pPr algn="just"/>
            <a:r>
              <a:rPr lang="el-GR" dirty="0"/>
              <a:t>Οι επιλεγέντες </a:t>
            </a:r>
            <a:r>
              <a:rPr lang="el-GR" dirty="0" err="1"/>
              <a:t>προσφοροδότες</a:t>
            </a:r>
            <a:r>
              <a:rPr lang="el-GR" dirty="0"/>
              <a:t> είναι: Για το τεμάχιο 6 η κοινοπραξία ΕΝΙ-ΤΟΤΑL, για το 8 η ΕΝΙ και για το 10 η </a:t>
            </a:r>
            <a:r>
              <a:rPr lang="el-GR" dirty="0" err="1"/>
              <a:t>Εxxon</a:t>
            </a:r>
            <a:r>
              <a:rPr lang="el-GR" dirty="0"/>
              <a:t> </a:t>
            </a:r>
            <a:r>
              <a:rPr lang="el-GR" dirty="0" err="1"/>
              <a:t>Mobil</a:t>
            </a:r>
            <a:r>
              <a:rPr lang="el-GR" dirty="0"/>
              <a:t> - </a:t>
            </a:r>
            <a:r>
              <a:rPr lang="el-GR" dirty="0" err="1"/>
              <a:t>Qatar</a:t>
            </a:r>
            <a:r>
              <a:rPr lang="el-GR" dirty="0"/>
              <a:t> Petroleum.</a:t>
            </a:r>
          </a:p>
          <a:p>
            <a:pPr algn="just"/>
            <a:r>
              <a:rPr lang="el-GR" dirty="0"/>
              <a:t>Το Τμήμα Περιβάλλοντος προχώρησε στην ετοιμασία Προσχεδίου Κανονισμών για </a:t>
            </a:r>
            <a:r>
              <a:rPr lang="el-GR" dirty="0" err="1"/>
              <a:t>αδειοδότηση</a:t>
            </a:r>
            <a:r>
              <a:rPr lang="el-GR" dirty="0"/>
              <a:t>, έλεγχο και παρακολούθηση υπεράκτιων δραστηριοτήτων υδρογονανθράκων (</a:t>
            </a:r>
            <a:r>
              <a:rPr lang="en-US" dirty="0"/>
              <a:t>off shore protocol)</a:t>
            </a:r>
            <a:r>
              <a:rPr lang="el-GR" dirty="0"/>
              <a:t> και στις 30 Μαρτίου 2018, διενέργησε διαβούλευση με τα ενδιαφερόμενα μέρη, στην οποία συμμετείχε και η ΟΕΒ.</a:t>
            </a:r>
          </a:p>
          <a:p>
            <a:pPr algn="just"/>
            <a:r>
              <a:rPr lang="el-GR" dirty="0"/>
              <a:t>Ο Κυπριακός Οργανισμός Τυποποίησης </a:t>
            </a:r>
            <a:r>
              <a:rPr lang="en-US" dirty="0"/>
              <a:t>(CYS) </a:t>
            </a:r>
            <a:r>
              <a:rPr lang="el-GR" dirty="0"/>
              <a:t>προχώρησε στη δημιουργία Τεχνικής Επιτροπής για τους Υδρογονάνθρακες, στην οποία συμμετέχει και η ΟΕΒ.</a:t>
            </a:r>
          </a:p>
        </p:txBody>
      </p:sp>
    </p:spTree>
    <p:extLst>
      <p:ext uri="{BB962C8B-B14F-4D97-AF65-F5344CB8AC3E}">
        <p14:creationId xmlns:p14="http://schemas.microsoft.com/office/powerpoint/2010/main" val="684708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6" y="293077"/>
            <a:ext cx="8596668" cy="788377"/>
          </a:xfrm>
        </p:spPr>
        <p:txBody>
          <a:bodyPr/>
          <a:lstStyle/>
          <a:p>
            <a:r>
              <a:rPr lang="en-US" dirty="0" err="1"/>
              <a:t>EuroAsia</a:t>
            </a:r>
            <a:r>
              <a:rPr lang="en-US" dirty="0"/>
              <a:t> Interconnector</a:t>
            </a:r>
            <a:endParaRPr lang="el-GR" dirty="0"/>
          </a:p>
        </p:txBody>
      </p:sp>
      <p:sp>
        <p:nvSpPr>
          <p:cNvPr id="3" name="Content Placeholder 2"/>
          <p:cNvSpPr>
            <a:spLocks noGrp="1"/>
          </p:cNvSpPr>
          <p:nvPr>
            <p:ph idx="1"/>
          </p:nvPr>
        </p:nvSpPr>
        <p:spPr>
          <a:xfrm>
            <a:off x="298095" y="1081454"/>
            <a:ext cx="5671639" cy="5299308"/>
          </a:xfrm>
        </p:spPr>
        <p:txBody>
          <a:bodyPr>
            <a:noAutofit/>
          </a:bodyPr>
          <a:lstStyle/>
          <a:p>
            <a:pPr algn="just"/>
            <a:r>
              <a:rPr lang="el-GR" sz="1600" dirty="0"/>
              <a:t>Η διασύνδεση </a:t>
            </a:r>
            <a:r>
              <a:rPr lang="el-GR" sz="1600" dirty="0" err="1"/>
              <a:t>EuroAsia</a:t>
            </a:r>
            <a:r>
              <a:rPr lang="el-GR" sz="1600" dirty="0"/>
              <a:t> είναι ένα κορυφαίο ευρωπαϊκό έργο κοινού ενδιαφέροντος που θα συνδέσει τα ηλεκτρικά δίκτυα Ισραήλ, Κύπρου και Ελλάδας (Κρήτη-</a:t>
            </a:r>
            <a:r>
              <a:rPr lang="el-GR" sz="1600" dirty="0" err="1"/>
              <a:t>Αττικ</a:t>
            </a:r>
            <a:r>
              <a:rPr lang="el-GR" sz="1600" dirty="0"/>
              <a:t>ή) μέσω υποθαλάσσιων καλωδίων συνολικής ισχύος 2.000 MW, με σταθμούς μετατροπής σε κάθε σημείο διασύνδεσης. Το κόστος της πρώτης φάσης του έργου, η διασύνδεση των πρώτων 1.000 MW, ανέρχεται συνολικά σε 3,5 δισ. Ευρώ.</a:t>
            </a:r>
            <a:endParaRPr lang="en-US" sz="1600" dirty="0"/>
          </a:p>
          <a:p>
            <a:pPr algn="just"/>
            <a:r>
              <a:rPr lang="el-GR" sz="1600" dirty="0"/>
              <a:t>Διενεργήθηκε Ημερίδα διαλόγου στις 3 Απριλίου 2018,όπου παρουσιάσθηκαν οι κύριες πτυχές του έργου, καθώς και η αξιολόγηση των Περιβαλλοντικών Επιπτώσεων του Έργου.</a:t>
            </a:r>
          </a:p>
          <a:p>
            <a:pPr algn="just"/>
            <a:r>
              <a:rPr lang="el-GR" sz="1600" dirty="0"/>
              <a:t>Οι ημερομηνίες υλοποίησης που υποβλήθηκαν στην Ευρωπαϊκή Επιτροπή για την έναρξη της πρώτης φάσης της διασύνδεσης ηλεκτρικής ενέργειας μεταξύ Ισραήλ, Κύπρου, Κρήτης και Αττικής με συνολική δυναμικότητα μεταφοράς 1.000 MW είναι:</a:t>
            </a:r>
          </a:p>
          <a:p>
            <a:pPr lvl="1" algn="just">
              <a:buFont typeface="Wingdings" pitchFamily="2" charset="2"/>
              <a:buChar char="§"/>
            </a:pPr>
            <a:r>
              <a:rPr lang="el-GR" dirty="0"/>
              <a:t>Κρήτη – Αττική το 2020</a:t>
            </a:r>
          </a:p>
          <a:p>
            <a:pPr lvl="1" algn="just">
              <a:buFont typeface="Wingdings" pitchFamily="2" charset="2"/>
              <a:buChar char="§"/>
            </a:pPr>
            <a:r>
              <a:rPr lang="el-GR" dirty="0"/>
              <a:t>Κύπρος –Ισραήλ το 2021</a:t>
            </a:r>
          </a:p>
          <a:p>
            <a:pPr lvl="1" algn="just">
              <a:buFont typeface="Wingdings" pitchFamily="2" charset="2"/>
              <a:buChar char="§"/>
            </a:pPr>
            <a:r>
              <a:rPr lang="el-GR" dirty="0"/>
              <a:t>Κύπρος – Κρήτη το 2021</a:t>
            </a:r>
          </a:p>
          <a:p>
            <a:pPr algn="just"/>
            <a:endParaRPr lang="el-GR" sz="1600"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267" y="1434001"/>
            <a:ext cx="5819775" cy="3362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385088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27" y="231531"/>
            <a:ext cx="8596668" cy="1320800"/>
          </a:xfrm>
        </p:spPr>
        <p:txBody>
          <a:bodyPr/>
          <a:lstStyle/>
          <a:p>
            <a:r>
              <a:rPr lang="el-GR" dirty="0"/>
              <a:t>Μείωση της κατανάλωσης πλαστικής σακούλας μεταφοράς </a:t>
            </a:r>
          </a:p>
        </p:txBody>
      </p:sp>
      <p:sp>
        <p:nvSpPr>
          <p:cNvPr id="3" name="Content Placeholder 2"/>
          <p:cNvSpPr>
            <a:spLocks noGrp="1"/>
          </p:cNvSpPr>
          <p:nvPr>
            <p:ph idx="1"/>
          </p:nvPr>
        </p:nvSpPr>
        <p:spPr>
          <a:xfrm>
            <a:off x="400450" y="1537119"/>
            <a:ext cx="7174523" cy="5301762"/>
          </a:xfrm>
        </p:spPr>
        <p:txBody>
          <a:bodyPr>
            <a:normAutofit fontScale="85000" lnSpcReduction="20000"/>
          </a:bodyPr>
          <a:lstStyle/>
          <a:p>
            <a:pPr algn="just"/>
            <a:r>
              <a:rPr lang="el-GR" sz="1900" dirty="0"/>
              <a:t>Από την 1</a:t>
            </a:r>
            <a:r>
              <a:rPr lang="el-GR" sz="1900" baseline="30000" dirty="0"/>
              <a:t>η</a:t>
            </a:r>
            <a:r>
              <a:rPr lang="el-GR" sz="1900" dirty="0"/>
              <a:t> Ιουλίου 2018, σύμφωνα με τους περί Συσκευασιών και Αποβλήτων Συσκευασιών (Μείωση της Κατανάλωσης Λεπτής Πλαστικής Σακούλας Μεταφοράς) Κανονισμούς του 2017, απαγορεύεται η δωρεάν διάθεση λεπτής πλαστικής σακούλας μεταφοράς από πωλητές προϊόντων που διαθέτουν τέτοιες σακούλες στα σημεία πώλησης.</a:t>
            </a:r>
          </a:p>
          <a:p>
            <a:pPr algn="just"/>
            <a:r>
              <a:rPr lang="el-GR" sz="1900" dirty="0"/>
              <a:t>Επιπρόσθετα, από την 1</a:t>
            </a:r>
            <a:r>
              <a:rPr lang="el-GR" sz="1900" baseline="30000" dirty="0"/>
              <a:t>η</a:t>
            </a:r>
            <a:r>
              <a:rPr lang="el-GR" sz="1900" dirty="0"/>
              <a:t> Ιουλίου 2018 όλοι οι πωλητές προϊόντων που διαθέτουν λεπτές πλαστικές σακούλες μεταφοράς στα σημεία πώλησης των προϊόντων τους, χρεώνουν, κατ’ ελάχιστον πέντε </a:t>
            </a:r>
            <a:r>
              <a:rPr lang="el-GR" sz="1900" dirty="0" err="1"/>
              <a:t>σεντ</a:t>
            </a:r>
            <a:r>
              <a:rPr lang="el-GR" sz="1900" dirty="0"/>
              <a:t> (€ 0,05) συν ΦΠΑ για κάθε λεπτή πλαστική σακούλα μεταφοράς. H χρέωση που προνοείται πρέπει να είναι διακριτή στα δελτία αποδείξεων που δίνονται στους αγοραστές, καθώς και σε αυτά που φυλάγονται από τον πωλητή προϊόντων.</a:t>
            </a:r>
          </a:p>
          <a:p>
            <a:pPr algn="just"/>
            <a:r>
              <a:rPr lang="el-GR" sz="1900" dirty="0"/>
              <a:t>Οι παραγωγοί λεπτής πλαστικής σακούλας μεταφοράς οφείλουν να σημαίνουν τις </a:t>
            </a:r>
            <a:r>
              <a:rPr lang="el-GR" sz="1900" dirty="0" err="1"/>
              <a:t>βιοαποικοδομήσιμες</a:t>
            </a:r>
            <a:r>
              <a:rPr lang="el-GR" sz="1900" dirty="0"/>
              <a:t> και </a:t>
            </a:r>
            <a:r>
              <a:rPr lang="el-GR" sz="1900" dirty="0" err="1"/>
              <a:t>λιπασματοποιήσιμες</a:t>
            </a:r>
            <a:r>
              <a:rPr lang="el-GR" sz="1900" dirty="0"/>
              <a:t> πλαστικές σακούλες μεταφοράς.</a:t>
            </a:r>
          </a:p>
          <a:p>
            <a:pPr algn="just"/>
            <a:r>
              <a:rPr lang="el-GR" sz="1900" dirty="0"/>
              <a:t>Η νομοθεσία εφαρμόζεται στις λεπτές πλαστικές σακούλες μεταφοράς, με πάχος τοιχώματος μικρότερο από 50 μικρά (</a:t>
            </a:r>
            <a:r>
              <a:rPr lang="el-GR" sz="1900" dirty="0" err="1"/>
              <a:t>μm</a:t>
            </a:r>
            <a:r>
              <a:rPr lang="el-GR" sz="1900" dirty="0"/>
              <a:t>). Η νομοθεσία δεν εφαρμόζεται στις λεπτές πλαστικές σακούλες μεταφοράς, οι οποίες απαιτούνται για λόγους υγιεινής ή παρέχονται ως πρωτογενής συσκευασία χύδην τροφίμων ή όταν η χρήση τους συμβάλλει στην αποφυγή σπατάλης τροφίμων.</a:t>
            </a:r>
          </a:p>
          <a:p>
            <a:pPr algn="just"/>
            <a:r>
              <a:rPr lang="el-GR" sz="1900" dirty="0"/>
              <a:t>Περισσότερα: </a:t>
            </a:r>
            <a:r>
              <a:rPr lang="en-GB" sz="1900" dirty="0"/>
              <a:t>http://www.oeb.org.cy/telos-sti-dorean-diathesi-tis-plastikis-sakoulas/</a:t>
            </a:r>
            <a:endParaRPr lang="el-GR" sz="1900" dirty="0"/>
          </a:p>
          <a:p>
            <a:endParaRPr lang="el-GR" dirty="0"/>
          </a:p>
        </p:txBody>
      </p:sp>
      <p:pic>
        <p:nvPicPr>
          <p:cNvPr id="2050" name="Picture 2" descr="Image result for plastic 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2190139"/>
            <a:ext cx="4533900" cy="2672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01803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86B-B784-42B1-B53D-C409AFB52F91}"/>
              </a:ext>
            </a:extLst>
          </p:cNvPr>
          <p:cNvSpPr>
            <a:spLocks noGrp="1"/>
          </p:cNvSpPr>
          <p:nvPr>
            <p:ph type="title"/>
          </p:nvPr>
        </p:nvSpPr>
        <p:spPr>
          <a:xfrm>
            <a:off x="563033" y="222738"/>
            <a:ext cx="8596668" cy="1320800"/>
          </a:xfrm>
        </p:spPr>
        <p:txBody>
          <a:bodyPr/>
          <a:lstStyle/>
          <a:p>
            <a:r>
              <a:rPr lang="el-GR" dirty="0"/>
              <a:t>Ανακύκλωση χαρτιού μη συσκευασίας</a:t>
            </a:r>
          </a:p>
        </p:txBody>
      </p:sp>
      <p:pic>
        <p:nvPicPr>
          <p:cNvPr id="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9675" y="1747837"/>
            <a:ext cx="3362325" cy="3362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ontent Placeholder 2">
            <a:extLst>
              <a:ext uri="{FF2B5EF4-FFF2-40B4-BE49-F238E27FC236}">
                <a16:creationId xmlns:a16="http://schemas.microsoft.com/office/drawing/2014/main" id="{1CA167B3-8C76-495B-B087-13BF718DAA81}"/>
              </a:ext>
            </a:extLst>
          </p:cNvPr>
          <p:cNvSpPr>
            <a:spLocks noGrp="1"/>
          </p:cNvSpPr>
          <p:nvPr>
            <p:ph idx="1"/>
          </p:nvPr>
        </p:nvSpPr>
        <p:spPr>
          <a:xfrm>
            <a:off x="376148" y="1068845"/>
            <a:ext cx="8970437" cy="5884157"/>
          </a:xfrm>
        </p:spPr>
        <p:txBody>
          <a:bodyPr>
            <a:noAutofit/>
          </a:bodyPr>
          <a:lstStyle/>
          <a:p>
            <a:pPr algn="just">
              <a:spcBef>
                <a:spcPts val="600"/>
              </a:spcBef>
            </a:pPr>
            <a:r>
              <a:rPr lang="el-GR" sz="1600" dirty="0"/>
              <a:t>Σύμφωνα με τους περί Αποβλήτων (Διαχείριση Αποβλήτων Χαρτιού μη συσκευασίας) Κανονισμούς του 2017 (ΚΔΠ 430/2017), όσοι εισάγουν χαρτί μη συσκευασίας ή προϊόντα χαρτιού μη συσκευασίας στην αγορά (παραγωγοί), θα πρέπει είτε </a:t>
            </a:r>
            <a:r>
              <a:rPr lang="el-GR" sz="1600" u="sng" dirty="0"/>
              <a:t>συλλογικά</a:t>
            </a:r>
            <a:r>
              <a:rPr lang="el-GR" sz="1600" dirty="0"/>
              <a:t> είτε </a:t>
            </a:r>
            <a:r>
              <a:rPr lang="el-GR" sz="1600" u="sng" dirty="0"/>
              <a:t>ατομικά</a:t>
            </a:r>
            <a:r>
              <a:rPr lang="el-GR" sz="1600" dirty="0"/>
              <a:t> να χρηματοδοτήσουν και λειτουργήσουν συστήματα και κατάλληλες υποδομές που να επιτρέπουν στο χρήστη προϊόντων χαρτιού μη συσκευασίας τη χωριστή διαλογή στην πηγή, όταν αυτά καταστούν απόβλητα.</a:t>
            </a:r>
          </a:p>
          <a:p>
            <a:pPr algn="just">
              <a:lnSpc>
                <a:spcPct val="80000"/>
              </a:lnSpc>
              <a:spcBef>
                <a:spcPts val="600"/>
              </a:spcBef>
            </a:pPr>
            <a:r>
              <a:rPr lang="el-GR" sz="1600" dirty="0"/>
              <a:t>Τα συστήματα αυτά πρέπει να δημιουργηθούν μέχρι τον </a:t>
            </a:r>
            <a:r>
              <a:rPr lang="el-GR" sz="1600" u="sng" dirty="0"/>
              <a:t>Σεπτέμβριο του 2018 </a:t>
            </a:r>
            <a:r>
              <a:rPr lang="el-GR" sz="1600" dirty="0"/>
              <a:t>και να προβούν σε όλες τις απαραίτητες ενέργειες λειτουργίας τους συμπεριλαμβανομένης και της ενημέρωσης του κοινού.</a:t>
            </a:r>
          </a:p>
          <a:p>
            <a:pPr algn="just">
              <a:lnSpc>
                <a:spcPct val="80000"/>
              </a:lnSpc>
              <a:spcBef>
                <a:spcPts val="600"/>
              </a:spcBef>
            </a:pPr>
            <a:r>
              <a:rPr lang="el-GR" sz="1600" dirty="0"/>
              <a:t>Σημειώνεται ότι σύμφωνα με τους ορισμούς που προκύπτουν από τους Κανονισμούς, χαρτί μη συσκευασίας, είναι μεταξύ άλλων:</a:t>
            </a:r>
          </a:p>
          <a:p>
            <a:pPr marL="742950" lvl="2" indent="-342900" algn="just">
              <a:lnSpc>
                <a:spcPct val="80000"/>
              </a:lnSpc>
              <a:spcBef>
                <a:spcPts val="600"/>
              </a:spcBef>
            </a:pPr>
            <a:r>
              <a:rPr lang="el-GR" dirty="0"/>
              <a:t>Εφημερίδες, φυλλάδια, διαφημιστικά, έντυπα σε δημοσιογραφικό χαρτί,</a:t>
            </a:r>
          </a:p>
          <a:p>
            <a:pPr marL="742950" lvl="2" indent="-342900" algn="just">
              <a:lnSpc>
                <a:spcPct val="80000"/>
              </a:lnSpc>
              <a:spcBef>
                <a:spcPts val="600"/>
              </a:spcBef>
            </a:pPr>
            <a:r>
              <a:rPr lang="el-GR" dirty="0"/>
              <a:t>Περιοδικά, έντυπα, κατάλογοι, διαφημίσεις σε χαρτί ιλουστρασιόν,</a:t>
            </a:r>
          </a:p>
          <a:p>
            <a:pPr marL="742950" lvl="2" indent="-342900" algn="just">
              <a:lnSpc>
                <a:spcPct val="80000"/>
              </a:lnSpc>
              <a:spcBef>
                <a:spcPts val="600"/>
              </a:spcBef>
            </a:pPr>
            <a:r>
              <a:rPr lang="el-GR" dirty="0"/>
              <a:t>Χαρτί γραφείου, φάκελοι, επιστολές, χαρτί από εκτυπώσεις, ταμειακές αποδείξεις, τηλεφωνικοί κατάλογοι, χαρτόνι, κάρτες, θήκες αρχειοθέτησης και ταξινόμησης εγγράφων, εισιτήρια, χάρτινα καρούλια,</a:t>
            </a:r>
          </a:p>
          <a:p>
            <a:pPr marL="742950" lvl="2" indent="-342900" algn="just">
              <a:lnSpc>
                <a:spcPct val="80000"/>
              </a:lnSpc>
              <a:spcBef>
                <a:spcPts val="600"/>
              </a:spcBef>
            </a:pPr>
            <a:r>
              <a:rPr lang="el-GR" dirty="0"/>
              <a:t>Χαρτί για την παραγωγή έργων τέχνης,</a:t>
            </a:r>
          </a:p>
          <a:p>
            <a:pPr marL="742950" lvl="2" indent="-342900" algn="just">
              <a:lnSpc>
                <a:spcPct val="80000"/>
              </a:lnSpc>
              <a:spcBef>
                <a:spcPts val="600"/>
              </a:spcBef>
            </a:pPr>
            <a:r>
              <a:rPr lang="el-GR" dirty="0"/>
              <a:t>Βιβλία, σχολικά σημειωματάρια και άλλο χαρτί για σχολική χρήση,</a:t>
            </a:r>
          </a:p>
          <a:p>
            <a:pPr marL="742950" lvl="2" indent="-342900" algn="just">
              <a:lnSpc>
                <a:spcPct val="80000"/>
              </a:lnSpc>
              <a:spcBef>
                <a:spcPts val="600"/>
              </a:spcBef>
            </a:pPr>
            <a:r>
              <a:rPr lang="el-GR" dirty="0"/>
              <a:t>Χαρτί που χρησιμοποιείται για την παραγωγή οποιουδήποτε από τα είδη που αναφέρονται πιο πάνω,</a:t>
            </a:r>
          </a:p>
          <a:p>
            <a:pPr marL="742950" lvl="2" indent="-342900" algn="just">
              <a:lnSpc>
                <a:spcPct val="80000"/>
              </a:lnSpc>
              <a:spcBef>
                <a:spcPts val="600"/>
              </a:spcBef>
            </a:pPr>
            <a:r>
              <a:rPr lang="el-GR" dirty="0"/>
              <a:t>αλλά δεν  περιλαμβάνει χαρτί υγείας και χαρτοπετσέτες.</a:t>
            </a:r>
          </a:p>
          <a:p>
            <a:pPr algn="just">
              <a:lnSpc>
                <a:spcPct val="80000"/>
              </a:lnSpc>
              <a:spcBef>
                <a:spcPts val="600"/>
              </a:spcBef>
            </a:pPr>
            <a:r>
              <a:rPr lang="el-GR" sz="1600" dirty="0"/>
              <a:t>Περισσότερα για τις πρόνοιες του κανονισμού μπορείτε να βρείτε στην ιστοσελίδα του Τμήματος Περιβάλλοντος:</a:t>
            </a:r>
          </a:p>
          <a:p>
            <a:pPr marL="0" indent="0" algn="just">
              <a:lnSpc>
                <a:spcPct val="80000"/>
              </a:lnSpc>
              <a:spcBef>
                <a:spcPts val="600"/>
              </a:spcBef>
              <a:buNone/>
            </a:pPr>
            <a:r>
              <a:rPr lang="el-GR" sz="1400" u="sng" dirty="0">
                <a:hlinkClick r:id="rId4"/>
              </a:rPr>
              <a:t>http://www.moa.gov.cy/moa/environment/environmentnew.nsf/All/857F069AC7FF5DD6C225802F00332510?OpenDocument</a:t>
            </a:r>
            <a:r>
              <a:rPr lang="el-GR" sz="1400" dirty="0"/>
              <a:t> </a:t>
            </a:r>
          </a:p>
          <a:p>
            <a:pPr>
              <a:spcBef>
                <a:spcPts val="600"/>
              </a:spcBef>
            </a:pPr>
            <a:endParaRPr lang="el-GR" sz="1400" dirty="0"/>
          </a:p>
        </p:txBody>
      </p:sp>
    </p:spTree>
    <p:extLst>
      <p:ext uri="{BB962C8B-B14F-4D97-AF65-F5344CB8AC3E}">
        <p14:creationId xmlns:p14="http://schemas.microsoft.com/office/powerpoint/2010/main" val="3133767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1370</TotalTime>
  <Words>3181</Words>
  <Application>Microsoft Office PowerPoint</Application>
  <PresentationFormat>Widescreen</PresentationFormat>
  <Paragraphs>291</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Times New Roman</vt:lpstr>
      <vt:lpstr>Trebuchet MS</vt:lpstr>
      <vt:lpstr>Wingdings</vt:lpstr>
      <vt:lpstr>Wingdings 3</vt:lpstr>
      <vt:lpstr>Facet</vt:lpstr>
      <vt:lpstr>Τελευταίες εξελίξεις για θέματα Ενέργειας &amp; Περιβάλλοντος </vt:lpstr>
      <vt:lpstr>Κυριότερα θέματα για την Ενέργεια &amp; το Περιβάλλον της περιόδου 2017-2018</vt:lpstr>
      <vt:lpstr>Μεταβατική ρύθμιση της αγοράς ηλεκτρισμού</vt:lpstr>
      <vt:lpstr>Νέες διατιμήσεις ηλεκτρικής ενέργειας</vt:lpstr>
      <vt:lpstr>Νέες διατιμήσεις ηλεκτρικής ενέργειας</vt:lpstr>
      <vt:lpstr>Αδειοδοτήσεις ερευνών υδρογονανθράκων στην Κυπριακή ΑΟΖ</vt:lpstr>
      <vt:lpstr>EuroAsia Interconnector</vt:lpstr>
      <vt:lpstr>Μείωση της κατανάλωσης πλαστικής σακούλας μεταφοράς </vt:lpstr>
      <vt:lpstr>Ανακύκλωση χαρτιού μη συσκευασίας</vt:lpstr>
      <vt:lpstr>«Κυκλική οικονομία»: το ευρωπαϊκό σχέδιο ανακύκλωσης αποβλήτων </vt:lpstr>
      <vt:lpstr>Σχέδιο «Εξοικονομώ-Αναβαθμίζω» Κατοικίες</vt:lpstr>
      <vt:lpstr>PowerPoint Presentation</vt:lpstr>
      <vt:lpstr>Αναμενόμενα Σχέδια Net metering και Net billing</vt:lpstr>
      <vt:lpstr>Άλλα αναμενόμενα Σχέδια Χορηγιών για το 2018 μετά από παρεμβάσεις και της ΟΕΒ</vt:lpstr>
      <vt:lpstr>Η Ομάδα της Υπηρεσίας Ενέργειας &amp; Περιβάλλοντος</vt:lpstr>
      <vt:lpstr>ΕΥΧΑΡΙΣΤOYME ΓΙΑ ΤΗΝ ΠΡΟΣΟΧΗ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Ectoras Ttofa</dc:creator>
  <cp:lastModifiedBy>Stella Geogiou</cp:lastModifiedBy>
  <cp:revision>141</cp:revision>
  <cp:lastPrinted>2018-05-04T07:59:18Z</cp:lastPrinted>
  <dcterms:created xsi:type="dcterms:W3CDTF">2017-11-23T07:10:55Z</dcterms:created>
  <dcterms:modified xsi:type="dcterms:W3CDTF">2018-05-04T08:02:30Z</dcterms:modified>
</cp:coreProperties>
</file>