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281" r:id="rId2"/>
    <p:sldId id="270" r:id="rId3"/>
    <p:sldId id="283" r:id="rId4"/>
    <p:sldId id="259" r:id="rId5"/>
    <p:sldId id="276" r:id="rId6"/>
    <p:sldId id="263" r:id="rId7"/>
    <p:sldId id="279" r:id="rId8"/>
    <p:sldId id="260" r:id="rId9"/>
    <p:sldId id="266" r:id="rId10"/>
    <p:sldId id="267" r:id="rId11"/>
    <p:sldId id="268" r:id="rId12"/>
    <p:sldId id="261" r:id="rId13"/>
    <p:sldId id="272" r:id="rId14"/>
    <p:sldId id="275" r:id="rId15"/>
    <p:sldId id="274" r:id="rId16"/>
  </p:sldIdLst>
  <p:sldSz cx="9144000" cy="6858000" type="screen4x3"/>
  <p:notesSz cx="6797675" cy="9926638"/>
  <p:defaultTextStyle>
    <a:defPPr>
      <a:defRPr lang="el-GR"/>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D7136"/>
    <a:srgbClr val="2DAF4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340" y="4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package" Target="../embeddings/Microsoft_Excel_Worksheet1.xlsx"/><Relationship Id="rId1" Type="http://schemas.openxmlformats.org/officeDocument/2006/relationships/image" Target="../media/image7.jpeg"/></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l-GR" sz="2800" b="1" u="sng" dirty="0">
                <a:solidFill>
                  <a:srgbClr val="00B050"/>
                </a:solidFill>
              </a:rPr>
              <a:t>Δείκτης Παγκόσμιας Ανταγωνιστικότητας</a:t>
            </a:r>
            <a:endParaRPr lang="en-US" sz="2800" b="1" u="sng" dirty="0">
              <a:solidFill>
                <a:srgbClr val="00B050"/>
              </a:solidFill>
            </a:endParaRPr>
          </a:p>
        </c:rich>
      </c:tx>
      <c:layout>
        <c:manualLayout>
          <c:xMode val="edge"/>
          <c:yMode val="edge"/>
          <c:x val="0.12717203752308739"/>
          <c:y val="1.403016330447244E-2"/>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cat>
            <c:strRef>
              <c:f>Sheet1!$A$2:$A$11</c:f>
              <c:strCache>
                <c:ptCount val="10"/>
                <c:pt idx="0">
                  <c:v>Ελβετία</c:v>
                </c:pt>
                <c:pt idx="1">
                  <c:v>ΗΠΑ</c:v>
                </c:pt>
                <c:pt idx="2">
                  <c:v>Σιγκαπούρη</c:v>
                </c:pt>
                <c:pt idx="3">
                  <c:v>Ολλανδία</c:v>
                </c:pt>
                <c:pt idx="4">
                  <c:v>Γερμανία</c:v>
                </c:pt>
                <c:pt idx="5">
                  <c:v>Χονκ Κονκ</c:v>
                </c:pt>
                <c:pt idx="6">
                  <c:v>Σουηδία</c:v>
                </c:pt>
                <c:pt idx="7">
                  <c:v>Ηνωμένο Βασίλειο</c:v>
                </c:pt>
                <c:pt idx="8">
                  <c:v>Ιαπωνία</c:v>
                </c:pt>
                <c:pt idx="9">
                  <c:v>Φιλλανδία</c:v>
                </c:pt>
              </c:strCache>
            </c:strRef>
          </c:cat>
          <c:val>
            <c:numRef>
              <c:f>Sheet1!$B$2:$B$11</c:f>
              <c:numCache>
                <c:formatCode>General</c:formatCode>
                <c:ptCount val="10"/>
                <c:pt idx="0">
                  <c:v>5.9</c:v>
                </c:pt>
                <c:pt idx="1">
                  <c:v>5.9</c:v>
                </c:pt>
                <c:pt idx="2">
                  <c:v>5.7</c:v>
                </c:pt>
                <c:pt idx="3">
                  <c:v>5.7</c:v>
                </c:pt>
                <c:pt idx="4">
                  <c:v>5.7</c:v>
                </c:pt>
                <c:pt idx="5">
                  <c:v>5.5</c:v>
                </c:pt>
                <c:pt idx="6">
                  <c:v>5.5</c:v>
                </c:pt>
                <c:pt idx="7">
                  <c:v>5.5</c:v>
                </c:pt>
                <c:pt idx="8">
                  <c:v>5.5</c:v>
                </c:pt>
                <c:pt idx="9">
                  <c:v>5.5</c:v>
                </c:pt>
              </c:numCache>
            </c:numRef>
          </c:val>
          <c:extLst>
            <c:ext xmlns:c16="http://schemas.microsoft.com/office/drawing/2014/chart" uri="{C3380CC4-5D6E-409C-BE32-E72D297353CC}">
              <c16:uniqueId val="{00000000-FC65-4C73-9F71-EA88F107DF4F}"/>
            </c:ext>
          </c:extLst>
        </c:ser>
        <c:dLbls>
          <c:showLegendKey val="0"/>
          <c:showVal val="0"/>
          <c:showCatName val="0"/>
          <c:showSerName val="0"/>
          <c:showPercent val="0"/>
          <c:showBubbleSize val="0"/>
        </c:dLbls>
        <c:gapWidth val="219"/>
        <c:overlap val="-27"/>
        <c:axId val="292290144"/>
        <c:axId val="292290472"/>
      </c:barChart>
      <c:catAx>
        <c:axId val="2922901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92290472"/>
        <c:crosses val="autoZero"/>
        <c:auto val="1"/>
        <c:lblAlgn val="ctr"/>
        <c:lblOffset val="100"/>
        <c:noMultiLvlLbl val="0"/>
      </c:catAx>
      <c:valAx>
        <c:axId val="29229047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9229014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959605570137066"/>
          <c:y val="0.16081837169238899"/>
          <c:w val="0.40075629435209487"/>
          <c:h val="0.72869884265514318"/>
        </c:manualLayout>
      </c:layout>
      <c:radarChart>
        <c:radarStyle val="marker"/>
        <c:varyColors val="0"/>
        <c:ser>
          <c:idx val="0"/>
          <c:order val="0"/>
          <c:tx>
            <c:strRef>
              <c:f>Sheet1!$C$5</c:f>
              <c:strCache>
                <c:ptCount val="1"/>
                <c:pt idx="0">
                  <c:v>Κύπρος 2017 -2018</c:v>
                </c:pt>
              </c:strCache>
            </c:strRef>
          </c:tx>
          <c:cat>
            <c:strRef>
              <c:f>Sheet1!$B$6:$B$17</c:f>
              <c:strCache>
                <c:ptCount val="12"/>
                <c:pt idx="0">
                  <c:v>Αποτελεσματικότητα της Αγοράς Αγαθών</c:v>
                </c:pt>
                <c:pt idx="1">
                  <c:v>Υποδομές</c:v>
                </c:pt>
                <c:pt idx="2">
                  <c:v>Τεχνολογική Ετοιμότητα</c:v>
                </c:pt>
                <c:pt idx="3">
                  <c:v>Υγεία και Πρωτοβάθμια Εκπαίδευση</c:v>
                </c:pt>
                <c:pt idx="4">
                  <c:v>Αποτελεσματικότητα της Αγοράς Εργασίας</c:v>
                </c:pt>
                <c:pt idx="5">
                  <c:v>Τριτοβάβμια Εκπαίδευση και Κατάρτιση</c:v>
                </c:pt>
                <c:pt idx="6">
                  <c:v>Θεσμικά Όργανα</c:v>
                </c:pt>
                <c:pt idx="7">
                  <c:v>Καινοτομία</c:v>
                </c:pt>
                <c:pt idx="8">
                  <c:v>Πολυπλοκότητα Επιχειρήσεων</c:v>
                </c:pt>
                <c:pt idx="9">
                  <c:v>Μακροοικονομικό Περιβάλλον</c:v>
                </c:pt>
                <c:pt idx="10">
                  <c:v>Ανάπτυξη Χρηματοοικονομικής Αγοράς</c:v>
                </c:pt>
                <c:pt idx="11">
                  <c:v>Μέγεθος Αγοράς</c:v>
                </c:pt>
              </c:strCache>
            </c:strRef>
          </c:cat>
          <c:val>
            <c:numRef>
              <c:f>Sheet1!$C$6:$C$17</c:f>
              <c:numCache>
                <c:formatCode>General</c:formatCode>
                <c:ptCount val="12"/>
                <c:pt idx="0">
                  <c:v>4.9000000000000004</c:v>
                </c:pt>
                <c:pt idx="1">
                  <c:v>5.0999999999999996</c:v>
                </c:pt>
                <c:pt idx="2">
                  <c:v>5.5</c:v>
                </c:pt>
                <c:pt idx="3">
                  <c:v>6.2</c:v>
                </c:pt>
                <c:pt idx="4">
                  <c:v>4.5</c:v>
                </c:pt>
                <c:pt idx="5">
                  <c:v>4.9000000000000004</c:v>
                </c:pt>
                <c:pt idx="6">
                  <c:v>4.2</c:v>
                </c:pt>
                <c:pt idx="7">
                  <c:v>3.4</c:v>
                </c:pt>
                <c:pt idx="8">
                  <c:v>4.2</c:v>
                </c:pt>
                <c:pt idx="9">
                  <c:v>4.2</c:v>
                </c:pt>
                <c:pt idx="10">
                  <c:v>3.4</c:v>
                </c:pt>
                <c:pt idx="11">
                  <c:v>2.9</c:v>
                </c:pt>
              </c:numCache>
            </c:numRef>
          </c:val>
          <c:extLst>
            <c:ext xmlns:c16="http://schemas.microsoft.com/office/drawing/2014/chart" uri="{C3380CC4-5D6E-409C-BE32-E72D297353CC}">
              <c16:uniqueId val="{00000000-DD63-4A91-A0F8-349B26D17ED1}"/>
            </c:ext>
          </c:extLst>
        </c:ser>
        <c:dLbls>
          <c:showLegendKey val="0"/>
          <c:showVal val="0"/>
          <c:showCatName val="0"/>
          <c:showSerName val="0"/>
          <c:showPercent val="0"/>
          <c:showBubbleSize val="0"/>
        </c:dLbls>
        <c:axId val="10008448"/>
        <c:axId val="10009984"/>
      </c:radarChart>
      <c:catAx>
        <c:axId val="10008448"/>
        <c:scaling>
          <c:orientation val="minMax"/>
        </c:scaling>
        <c:delete val="0"/>
        <c:axPos val="b"/>
        <c:majorGridlines/>
        <c:numFmt formatCode="General" sourceLinked="0"/>
        <c:majorTickMark val="out"/>
        <c:minorTickMark val="none"/>
        <c:tickLblPos val="nextTo"/>
        <c:txPr>
          <a:bodyPr/>
          <a:lstStyle/>
          <a:p>
            <a:pPr>
              <a:defRPr sz="1400" baseline="0"/>
            </a:pPr>
            <a:endParaRPr lang="en-US"/>
          </a:p>
        </c:txPr>
        <c:crossAx val="10009984"/>
        <c:crosses val="autoZero"/>
        <c:auto val="1"/>
        <c:lblAlgn val="ctr"/>
        <c:lblOffset val="100"/>
        <c:noMultiLvlLbl val="0"/>
      </c:catAx>
      <c:valAx>
        <c:axId val="10009984"/>
        <c:scaling>
          <c:orientation val="minMax"/>
          <c:max val="7"/>
          <c:min val="1"/>
        </c:scaling>
        <c:delete val="0"/>
        <c:axPos val="l"/>
        <c:majorGridlines/>
        <c:numFmt formatCode="General" sourceLinked="1"/>
        <c:majorTickMark val="cross"/>
        <c:minorTickMark val="none"/>
        <c:tickLblPos val="nextTo"/>
        <c:spPr>
          <a:blipFill>
            <a:blip xmlns:r="http://schemas.openxmlformats.org/officeDocument/2006/relationships" r:embed="rId1"/>
            <a:tile tx="0" ty="0" sx="100000" sy="100000" flip="none" algn="tl"/>
          </a:blipFill>
        </c:spPr>
        <c:crossAx val="10008448"/>
        <c:crosses val="autoZero"/>
        <c:crossBetween val="between"/>
        <c:majorUnit val="1"/>
      </c:valAx>
    </c:plotArea>
    <c:legend>
      <c:legendPos val="r"/>
      <c:layout>
        <c:manualLayout>
          <c:xMode val="edge"/>
          <c:yMode val="edge"/>
          <c:x val="0.76698903956449893"/>
          <c:y val="0.94524974150958407"/>
          <c:w val="0.23198937835349026"/>
          <c:h val="4.4649168853893265E-2"/>
        </c:manualLayout>
      </c:layout>
      <c:overlay val="0"/>
    </c:legend>
    <c:plotVisOnly val="1"/>
    <c:dispBlanksAs val="gap"/>
    <c:showDLblsOverMax val="0"/>
  </c:chart>
  <c:externalData r:id="rId2">
    <c:autoUpdate val="0"/>
  </c:externalData>
  <c:userShapes r:id="rId3"/>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cdr:x>
      <cdr:y>0.01515</cdr:y>
    </cdr:from>
    <cdr:to>
      <cdr:x>0.37963</cdr:x>
      <cdr:y>0.10606</cdr:y>
    </cdr:to>
    <cdr:sp macro="" textlink="">
      <cdr:nvSpPr>
        <cdr:cNvPr id="3" name="TextBox 1"/>
        <cdr:cNvSpPr txBox="1"/>
      </cdr:nvSpPr>
      <cdr:spPr>
        <a:xfrm xmlns:a="http://schemas.openxmlformats.org/drawingml/2006/main">
          <a:off x="0" y="76200"/>
          <a:ext cx="3124200" cy="45720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l-GR" sz="1600" b="1" u="sng" dirty="0">
              <a:solidFill>
                <a:srgbClr val="00B050"/>
              </a:solidFill>
            </a:rPr>
            <a:t>Κατάταξη μεταξύ των 137 χωρών</a:t>
          </a:r>
          <a:endParaRPr lang="en-US" sz="1600" b="1" u="sng" dirty="0">
            <a:solidFill>
              <a:srgbClr val="00B050"/>
            </a:solidFill>
          </a:endParaRPr>
        </a:p>
      </cdr:txBody>
    </cdr:sp>
  </cdr:relSizeAnchor>
  <cdr:relSizeAnchor xmlns:cdr="http://schemas.openxmlformats.org/drawingml/2006/chartDrawing">
    <cdr:from>
      <cdr:x>0.7037</cdr:x>
      <cdr:y>0.18182</cdr:y>
    </cdr:from>
    <cdr:to>
      <cdr:x>0.77778</cdr:x>
      <cdr:y>0.26307</cdr:y>
    </cdr:to>
    <cdr:sp macro="" textlink="">
      <cdr:nvSpPr>
        <cdr:cNvPr id="4" name="TextBox 4"/>
        <cdr:cNvSpPr txBox="1"/>
      </cdr:nvSpPr>
      <cdr:spPr>
        <a:xfrm xmlns:a="http://schemas.openxmlformats.org/drawingml/2006/main">
          <a:off x="5791200" y="914400"/>
          <a:ext cx="609649" cy="408622"/>
        </a:xfrm>
        <a:prstGeom xmlns:a="http://schemas.openxmlformats.org/drawingml/2006/main" prst="flowChartAlternateProcess">
          <a:avLst/>
        </a:prstGeom>
      </cdr:spPr>
      <cdr:style>
        <a:lnRef xmlns:a="http://schemas.openxmlformats.org/drawingml/2006/main" idx="1">
          <a:schemeClr val="accent5"/>
        </a:lnRef>
        <a:fillRef xmlns:a="http://schemas.openxmlformats.org/drawingml/2006/main" idx="3">
          <a:schemeClr val="accent5"/>
        </a:fillRef>
        <a:effectRef xmlns:a="http://schemas.openxmlformats.org/drawingml/2006/main" idx="2">
          <a:schemeClr val="accent5"/>
        </a:effectRef>
        <a:fontRef xmlns:a="http://schemas.openxmlformats.org/drawingml/2006/main" idx="minor">
          <a:schemeClr val="lt1"/>
        </a:fontRef>
      </cdr:style>
      <cdr:txBody>
        <a:bodyPr xmlns:a="http://schemas.openxmlformats.org/drawingml/2006/main" wrap="square" rtlCol="0">
          <a:spAutoFit/>
        </a:bodyPr>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r>
            <a:rPr lang="el-GR" sz="1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30η</a:t>
          </a:r>
          <a:endParaRPr lang="en-US" sz="1800" b="1" dirty="0">
            <a:ln w="12700">
              <a:solidFill>
                <a:schemeClr val="tx2">
                  <a:satMod val="155000"/>
                </a:schemeClr>
              </a:solidFill>
              <a:prstDash val="solid"/>
            </a:ln>
            <a:solidFill>
              <a:schemeClr val="tx2">
                <a:lumMod val="75000"/>
              </a:schemeClr>
            </a:solidFill>
            <a:effectLst>
              <a:outerShdw blurRad="41275" dist="20320" dir="1800000" algn="tl" rotWithShape="0">
                <a:srgbClr val="000000">
                  <a:alpha val="40000"/>
                </a:srgbClr>
              </a:outerShdw>
            </a:effectLst>
          </a:endParaRPr>
        </a:p>
      </cdr:txBody>
    </cdr:sp>
  </cdr:relSizeAnchor>
  <cdr:relSizeAnchor xmlns:cdr="http://schemas.openxmlformats.org/drawingml/2006/chartDrawing">
    <cdr:from>
      <cdr:x>0.61111</cdr:x>
      <cdr:y>0.09091</cdr:y>
    </cdr:from>
    <cdr:to>
      <cdr:x>0.68519</cdr:x>
      <cdr:y>0.17216</cdr:y>
    </cdr:to>
    <cdr:sp macro="" textlink="">
      <cdr:nvSpPr>
        <cdr:cNvPr id="5" name="TextBox 4"/>
        <cdr:cNvSpPr txBox="1"/>
      </cdr:nvSpPr>
      <cdr:spPr>
        <a:xfrm xmlns:a="http://schemas.openxmlformats.org/drawingml/2006/main">
          <a:off x="5029191" y="457205"/>
          <a:ext cx="609649" cy="408623"/>
        </a:xfrm>
        <a:prstGeom xmlns:a="http://schemas.openxmlformats.org/drawingml/2006/main" prst="flowChartAlternateProcess">
          <a:avLst/>
        </a:prstGeom>
      </cdr:spPr>
      <cdr:style>
        <a:lnRef xmlns:a="http://schemas.openxmlformats.org/drawingml/2006/main" idx="1">
          <a:schemeClr val="accent5"/>
        </a:lnRef>
        <a:fillRef xmlns:a="http://schemas.openxmlformats.org/drawingml/2006/main" idx="3">
          <a:schemeClr val="accent5"/>
        </a:fillRef>
        <a:effectRef xmlns:a="http://schemas.openxmlformats.org/drawingml/2006/main" idx="2">
          <a:schemeClr val="accent5"/>
        </a:effectRef>
        <a:fontRef xmlns:a="http://schemas.openxmlformats.org/drawingml/2006/main" idx="minor">
          <a:schemeClr val="lt1"/>
        </a:fontRef>
      </cdr:style>
      <cdr:txBody>
        <a:bodyPr xmlns:a="http://schemas.openxmlformats.org/drawingml/2006/main" wrap="square" rtlCol="0">
          <a:spAutoFit/>
        </a:bodyPr>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r>
            <a:rPr lang="el-GR" sz="1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25η</a:t>
          </a:r>
          <a:endParaRPr lang="en-US" sz="1800" b="1" dirty="0">
            <a:ln w="12700">
              <a:solidFill>
                <a:schemeClr val="tx2">
                  <a:satMod val="155000"/>
                </a:schemeClr>
              </a:solidFill>
              <a:prstDash val="solid"/>
            </a:ln>
            <a:solidFill>
              <a:schemeClr val="tx2">
                <a:lumMod val="75000"/>
              </a:schemeClr>
            </a:solidFill>
            <a:effectLst>
              <a:outerShdw blurRad="41275" dist="20320" dir="1800000" algn="tl" rotWithShape="0">
                <a:srgbClr val="000000">
                  <a:alpha val="40000"/>
                </a:srgbClr>
              </a:outerShdw>
            </a:effectLst>
          </a:endParaRPr>
        </a:p>
      </cdr:txBody>
    </cdr:sp>
  </cdr:relSizeAnchor>
  <cdr:relSizeAnchor xmlns:cdr="http://schemas.openxmlformats.org/drawingml/2006/chartDrawing">
    <cdr:from>
      <cdr:x>0.89815</cdr:x>
      <cdr:y>0.30303</cdr:y>
    </cdr:from>
    <cdr:to>
      <cdr:x>0.97223</cdr:x>
      <cdr:y>0.38428</cdr:y>
    </cdr:to>
    <cdr:sp macro="" textlink="">
      <cdr:nvSpPr>
        <cdr:cNvPr id="6" name="TextBox 4"/>
        <cdr:cNvSpPr txBox="1"/>
      </cdr:nvSpPr>
      <cdr:spPr>
        <a:xfrm xmlns:a="http://schemas.openxmlformats.org/drawingml/2006/main">
          <a:off x="7391400" y="1524000"/>
          <a:ext cx="609648" cy="408622"/>
        </a:xfrm>
        <a:prstGeom xmlns:a="http://schemas.openxmlformats.org/drawingml/2006/main" prst="flowChartAlternateProcess">
          <a:avLst/>
        </a:prstGeom>
      </cdr:spPr>
      <cdr:style>
        <a:lnRef xmlns:a="http://schemas.openxmlformats.org/drawingml/2006/main" idx="1">
          <a:schemeClr val="accent5"/>
        </a:lnRef>
        <a:fillRef xmlns:a="http://schemas.openxmlformats.org/drawingml/2006/main" idx="3">
          <a:schemeClr val="accent5"/>
        </a:fillRef>
        <a:effectRef xmlns:a="http://schemas.openxmlformats.org/drawingml/2006/main" idx="2">
          <a:schemeClr val="accent5"/>
        </a:effectRef>
        <a:fontRef xmlns:a="http://schemas.openxmlformats.org/drawingml/2006/main" idx="minor">
          <a:schemeClr val="lt1"/>
        </a:fontRef>
      </cdr:style>
      <cdr:txBody>
        <a:bodyPr xmlns:a="http://schemas.openxmlformats.org/drawingml/2006/main" wrap="square" rtlCol="0">
          <a:spAutoFit/>
        </a:bodyPr>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r>
            <a:rPr lang="en-US" sz="1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3</a:t>
          </a:r>
          <a:r>
            <a:rPr lang="el-GR" sz="1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2η</a:t>
          </a:r>
          <a:endParaRPr lang="en-US" sz="1800" b="1" dirty="0">
            <a:ln w="12700">
              <a:solidFill>
                <a:schemeClr val="tx2">
                  <a:satMod val="155000"/>
                </a:schemeClr>
              </a:solidFill>
              <a:prstDash val="solid"/>
            </a:ln>
            <a:solidFill>
              <a:schemeClr val="tx2">
                <a:lumMod val="75000"/>
              </a:schemeClr>
            </a:solidFill>
            <a:effectLst>
              <a:outerShdw blurRad="41275" dist="20320" dir="1800000" algn="tl" rotWithShape="0">
                <a:srgbClr val="000000">
                  <a:alpha val="40000"/>
                </a:srgbClr>
              </a:outerShdw>
            </a:effectLst>
          </a:endParaRPr>
        </a:p>
      </cdr:txBody>
    </cdr:sp>
  </cdr:relSizeAnchor>
  <cdr:relSizeAnchor xmlns:cdr="http://schemas.openxmlformats.org/drawingml/2006/chartDrawing">
    <cdr:from>
      <cdr:x>0.88889</cdr:x>
      <cdr:y>0.5303</cdr:y>
    </cdr:from>
    <cdr:to>
      <cdr:x>0.96296</cdr:x>
      <cdr:y>0.61155</cdr:y>
    </cdr:to>
    <cdr:sp macro="" textlink="">
      <cdr:nvSpPr>
        <cdr:cNvPr id="7" name="TextBox 4"/>
        <cdr:cNvSpPr txBox="1"/>
      </cdr:nvSpPr>
      <cdr:spPr>
        <a:xfrm xmlns:a="http://schemas.openxmlformats.org/drawingml/2006/main">
          <a:off x="7315200" y="2667000"/>
          <a:ext cx="609600" cy="408623"/>
        </a:xfrm>
        <a:prstGeom xmlns:a="http://schemas.openxmlformats.org/drawingml/2006/main" prst="flowChartAlternateProcess">
          <a:avLst/>
        </a:prstGeom>
      </cdr:spPr>
      <cdr:style>
        <a:lnRef xmlns:a="http://schemas.openxmlformats.org/drawingml/2006/main" idx="1">
          <a:schemeClr val="accent5"/>
        </a:lnRef>
        <a:fillRef xmlns:a="http://schemas.openxmlformats.org/drawingml/2006/main" idx="3">
          <a:schemeClr val="accent5"/>
        </a:fillRef>
        <a:effectRef xmlns:a="http://schemas.openxmlformats.org/drawingml/2006/main" idx="2">
          <a:schemeClr val="accent5"/>
        </a:effectRef>
        <a:fontRef xmlns:a="http://schemas.openxmlformats.org/drawingml/2006/main" idx="minor">
          <a:schemeClr val="lt1"/>
        </a:fontRef>
      </cdr:style>
      <cdr:txBody>
        <a:bodyPr xmlns:a="http://schemas.openxmlformats.org/drawingml/2006/main" wrap="square" rtlCol="0">
          <a:spAutoFit/>
        </a:bodyPr>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r>
            <a:rPr lang="el-GR" sz="1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39η</a:t>
          </a:r>
          <a:endParaRPr lang="en-US" sz="1800" b="1" dirty="0">
            <a:ln w="12700">
              <a:solidFill>
                <a:schemeClr val="tx2">
                  <a:satMod val="155000"/>
                </a:schemeClr>
              </a:solidFill>
              <a:prstDash val="solid"/>
            </a:ln>
            <a:solidFill>
              <a:schemeClr val="tx2">
                <a:lumMod val="75000"/>
              </a:schemeClr>
            </a:solidFill>
            <a:effectLst>
              <a:outerShdw blurRad="41275" dist="20320" dir="1800000" algn="tl" rotWithShape="0">
                <a:srgbClr val="000000">
                  <a:alpha val="40000"/>
                </a:srgbClr>
              </a:outerShdw>
            </a:effectLst>
          </a:endParaRPr>
        </a:p>
      </cdr:txBody>
    </cdr:sp>
  </cdr:relSizeAnchor>
  <cdr:relSizeAnchor xmlns:cdr="http://schemas.openxmlformats.org/drawingml/2006/chartDrawing">
    <cdr:from>
      <cdr:x>0.88889</cdr:x>
      <cdr:y>0.69697</cdr:y>
    </cdr:from>
    <cdr:to>
      <cdr:x>0.96297</cdr:x>
      <cdr:y>0.77822</cdr:y>
    </cdr:to>
    <cdr:sp macro="" textlink="">
      <cdr:nvSpPr>
        <cdr:cNvPr id="8" name="TextBox 4"/>
        <cdr:cNvSpPr txBox="1"/>
      </cdr:nvSpPr>
      <cdr:spPr>
        <a:xfrm xmlns:a="http://schemas.openxmlformats.org/drawingml/2006/main">
          <a:off x="7315200" y="3505200"/>
          <a:ext cx="609648" cy="408622"/>
        </a:xfrm>
        <a:prstGeom xmlns:a="http://schemas.openxmlformats.org/drawingml/2006/main" prst="flowChartAlternateProcess">
          <a:avLst/>
        </a:prstGeom>
      </cdr:spPr>
      <cdr:style>
        <a:lnRef xmlns:a="http://schemas.openxmlformats.org/drawingml/2006/main" idx="1">
          <a:schemeClr val="accent5"/>
        </a:lnRef>
        <a:fillRef xmlns:a="http://schemas.openxmlformats.org/drawingml/2006/main" idx="3">
          <a:schemeClr val="accent5"/>
        </a:fillRef>
        <a:effectRef xmlns:a="http://schemas.openxmlformats.org/drawingml/2006/main" idx="2">
          <a:schemeClr val="accent5"/>
        </a:effectRef>
        <a:fontRef xmlns:a="http://schemas.openxmlformats.org/drawingml/2006/main" idx="minor">
          <a:schemeClr val="lt1"/>
        </a:fontRef>
      </cdr:style>
      <cdr:txBody>
        <a:bodyPr xmlns:a="http://schemas.openxmlformats.org/drawingml/2006/main" wrap="square" rtlCol="0">
          <a:spAutoFit/>
        </a:bodyPr>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r>
            <a:rPr lang="en-US" sz="1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3</a:t>
          </a:r>
          <a:r>
            <a:rPr lang="el-GR" sz="1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9η</a:t>
          </a:r>
          <a:endParaRPr lang="en-US" sz="1800" b="1" dirty="0">
            <a:ln w="12700">
              <a:solidFill>
                <a:schemeClr val="tx2">
                  <a:satMod val="155000"/>
                </a:schemeClr>
              </a:solidFill>
              <a:prstDash val="solid"/>
            </a:ln>
            <a:solidFill>
              <a:schemeClr val="tx2">
                <a:lumMod val="75000"/>
              </a:schemeClr>
            </a:solidFill>
            <a:effectLst>
              <a:outerShdw blurRad="41275" dist="20320" dir="1800000" algn="tl" rotWithShape="0">
                <a:srgbClr val="000000">
                  <a:alpha val="40000"/>
                </a:srgbClr>
              </a:outerShdw>
            </a:effectLst>
          </a:endParaRPr>
        </a:p>
      </cdr:txBody>
    </cdr:sp>
  </cdr:relSizeAnchor>
  <cdr:relSizeAnchor xmlns:cdr="http://schemas.openxmlformats.org/drawingml/2006/chartDrawing">
    <cdr:from>
      <cdr:x>0.78704</cdr:x>
      <cdr:y>0.83333</cdr:y>
    </cdr:from>
    <cdr:to>
      <cdr:x>0.86112</cdr:x>
      <cdr:y>0.91458</cdr:y>
    </cdr:to>
    <cdr:sp macro="" textlink="">
      <cdr:nvSpPr>
        <cdr:cNvPr id="9" name="TextBox 4"/>
        <cdr:cNvSpPr txBox="1"/>
      </cdr:nvSpPr>
      <cdr:spPr>
        <a:xfrm xmlns:a="http://schemas.openxmlformats.org/drawingml/2006/main">
          <a:off x="6477000" y="4191000"/>
          <a:ext cx="609648" cy="408623"/>
        </a:xfrm>
        <a:prstGeom xmlns:a="http://schemas.openxmlformats.org/drawingml/2006/main" prst="flowChartAlternateProcess">
          <a:avLst/>
        </a:prstGeom>
      </cdr:spPr>
      <cdr:style>
        <a:lnRef xmlns:a="http://schemas.openxmlformats.org/drawingml/2006/main" idx="1">
          <a:schemeClr val="accent5"/>
        </a:lnRef>
        <a:fillRef xmlns:a="http://schemas.openxmlformats.org/drawingml/2006/main" idx="3">
          <a:schemeClr val="accent5"/>
        </a:fillRef>
        <a:effectRef xmlns:a="http://schemas.openxmlformats.org/drawingml/2006/main" idx="2">
          <a:schemeClr val="accent5"/>
        </a:effectRef>
        <a:fontRef xmlns:a="http://schemas.openxmlformats.org/drawingml/2006/main" idx="minor">
          <a:schemeClr val="lt1"/>
        </a:fontRef>
      </cdr:style>
      <cdr:txBody>
        <a:bodyPr xmlns:a="http://schemas.openxmlformats.org/drawingml/2006/main" wrap="square" rtlCol="0">
          <a:spAutoFit/>
        </a:bodyPr>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r>
            <a:rPr lang="en-US" sz="1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4</a:t>
          </a:r>
          <a:r>
            <a:rPr lang="el-GR" sz="1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6η</a:t>
          </a:r>
          <a:endParaRPr lang="en-US" sz="1800" b="1" dirty="0">
            <a:ln w="12700">
              <a:solidFill>
                <a:schemeClr val="tx2">
                  <a:satMod val="155000"/>
                </a:schemeClr>
              </a:solidFill>
              <a:prstDash val="solid"/>
            </a:ln>
            <a:solidFill>
              <a:schemeClr val="tx2">
                <a:lumMod val="75000"/>
              </a:schemeClr>
            </a:solidFill>
            <a:effectLst>
              <a:outerShdw blurRad="41275" dist="20320" dir="1800000" algn="tl" rotWithShape="0">
                <a:srgbClr val="000000">
                  <a:alpha val="40000"/>
                </a:srgbClr>
              </a:outerShdw>
            </a:effectLst>
          </a:endParaRPr>
        </a:p>
      </cdr:txBody>
    </cdr:sp>
  </cdr:relSizeAnchor>
  <cdr:relSizeAnchor xmlns:cdr="http://schemas.openxmlformats.org/drawingml/2006/chartDrawing">
    <cdr:from>
      <cdr:x>0.46296</cdr:x>
      <cdr:y>0.91875</cdr:y>
    </cdr:from>
    <cdr:to>
      <cdr:x>0.53704</cdr:x>
      <cdr:y>1</cdr:y>
    </cdr:to>
    <cdr:sp macro="" textlink="">
      <cdr:nvSpPr>
        <cdr:cNvPr id="10" name="TextBox 4"/>
        <cdr:cNvSpPr txBox="1"/>
      </cdr:nvSpPr>
      <cdr:spPr>
        <a:xfrm xmlns:a="http://schemas.openxmlformats.org/drawingml/2006/main">
          <a:off x="3810000" y="4620577"/>
          <a:ext cx="609600" cy="408623"/>
        </a:xfrm>
        <a:prstGeom xmlns:a="http://schemas.openxmlformats.org/drawingml/2006/main" prst="flowChartAlternateProcess">
          <a:avLst/>
        </a:prstGeom>
      </cdr:spPr>
      <cdr:style>
        <a:lnRef xmlns:a="http://schemas.openxmlformats.org/drawingml/2006/main" idx="1">
          <a:schemeClr val="accent5"/>
        </a:lnRef>
        <a:fillRef xmlns:a="http://schemas.openxmlformats.org/drawingml/2006/main" idx="3">
          <a:schemeClr val="accent5"/>
        </a:fillRef>
        <a:effectRef xmlns:a="http://schemas.openxmlformats.org/drawingml/2006/main" idx="2">
          <a:schemeClr val="accent5"/>
        </a:effectRef>
        <a:fontRef xmlns:a="http://schemas.openxmlformats.org/drawingml/2006/main" idx="minor">
          <a:schemeClr val="lt1"/>
        </a:fontRef>
      </cdr:style>
      <cdr:txBody>
        <a:bodyPr xmlns:a="http://schemas.openxmlformats.org/drawingml/2006/main" wrap="square" rtlCol="0">
          <a:spAutoFit/>
        </a:bodyPr>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r>
            <a:rPr lang="en-US" sz="1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5</a:t>
          </a:r>
          <a:r>
            <a:rPr lang="el-GR" sz="1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1η</a:t>
          </a:r>
          <a:endParaRPr lang="en-US" sz="1800" b="1" dirty="0">
            <a:ln w="12700">
              <a:solidFill>
                <a:schemeClr val="tx2">
                  <a:satMod val="155000"/>
                </a:schemeClr>
              </a:solidFill>
              <a:prstDash val="solid"/>
            </a:ln>
            <a:solidFill>
              <a:schemeClr val="tx2">
                <a:lumMod val="75000"/>
              </a:schemeClr>
            </a:solidFill>
            <a:effectLst>
              <a:outerShdw blurRad="41275" dist="20320" dir="1800000" algn="tl" rotWithShape="0">
                <a:srgbClr val="000000">
                  <a:alpha val="40000"/>
                </a:srgbClr>
              </a:outerShdw>
            </a:effectLst>
          </a:endParaRPr>
        </a:p>
      </cdr:txBody>
    </cdr:sp>
  </cdr:relSizeAnchor>
  <cdr:relSizeAnchor xmlns:cdr="http://schemas.openxmlformats.org/drawingml/2006/chartDrawing">
    <cdr:from>
      <cdr:x>0.21296</cdr:x>
      <cdr:y>0.81818</cdr:y>
    </cdr:from>
    <cdr:to>
      <cdr:x>0.28703</cdr:x>
      <cdr:y>0.89943</cdr:y>
    </cdr:to>
    <cdr:sp macro="" textlink="">
      <cdr:nvSpPr>
        <cdr:cNvPr id="11" name="TextBox 4"/>
        <cdr:cNvSpPr txBox="1"/>
      </cdr:nvSpPr>
      <cdr:spPr>
        <a:xfrm xmlns:a="http://schemas.openxmlformats.org/drawingml/2006/main">
          <a:off x="1752600" y="4114800"/>
          <a:ext cx="609567" cy="408623"/>
        </a:xfrm>
        <a:prstGeom xmlns:a="http://schemas.openxmlformats.org/drawingml/2006/main" prst="flowChartAlternateProcess">
          <a:avLst/>
        </a:prstGeom>
      </cdr:spPr>
      <cdr:style>
        <a:lnRef xmlns:a="http://schemas.openxmlformats.org/drawingml/2006/main" idx="1">
          <a:schemeClr val="accent5"/>
        </a:lnRef>
        <a:fillRef xmlns:a="http://schemas.openxmlformats.org/drawingml/2006/main" idx="3">
          <a:schemeClr val="accent5"/>
        </a:fillRef>
        <a:effectRef xmlns:a="http://schemas.openxmlformats.org/drawingml/2006/main" idx="2">
          <a:schemeClr val="accent5"/>
        </a:effectRef>
        <a:fontRef xmlns:a="http://schemas.openxmlformats.org/drawingml/2006/main" idx="minor">
          <a:schemeClr val="lt1"/>
        </a:fontRef>
      </cdr:style>
      <cdr:txBody>
        <a:bodyPr xmlns:a="http://schemas.openxmlformats.org/drawingml/2006/main" wrap="square" rtlCol="0">
          <a:spAutoFit/>
        </a:bodyPr>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r>
            <a:rPr lang="el-GR" sz="1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53η</a:t>
          </a:r>
          <a:endParaRPr lang="en-US" sz="1800" b="1" dirty="0">
            <a:ln w="12700">
              <a:solidFill>
                <a:schemeClr val="tx2">
                  <a:satMod val="155000"/>
                </a:schemeClr>
              </a:solidFill>
              <a:prstDash val="solid"/>
            </a:ln>
            <a:solidFill>
              <a:schemeClr val="tx2">
                <a:lumMod val="75000"/>
              </a:schemeClr>
            </a:solidFill>
            <a:effectLst>
              <a:outerShdw blurRad="41275" dist="20320" dir="1800000" algn="tl" rotWithShape="0">
                <a:srgbClr val="000000">
                  <a:alpha val="40000"/>
                </a:srgbClr>
              </a:outerShdw>
            </a:effectLst>
          </a:endParaRPr>
        </a:p>
      </cdr:txBody>
    </cdr:sp>
  </cdr:relSizeAnchor>
  <cdr:relSizeAnchor xmlns:cdr="http://schemas.openxmlformats.org/drawingml/2006/chartDrawing">
    <cdr:from>
      <cdr:x>0.05556</cdr:x>
      <cdr:y>0.72727</cdr:y>
    </cdr:from>
    <cdr:to>
      <cdr:x>0.12963</cdr:x>
      <cdr:y>0.80852</cdr:y>
    </cdr:to>
    <cdr:sp macro="" textlink="">
      <cdr:nvSpPr>
        <cdr:cNvPr id="12" name="TextBox 4"/>
        <cdr:cNvSpPr txBox="1"/>
      </cdr:nvSpPr>
      <cdr:spPr>
        <a:xfrm xmlns:a="http://schemas.openxmlformats.org/drawingml/2006/main">
          <a:off x="457200" y="3657600"/>
          <a:ext cx="609567" cy="408622"/>
        </a:xfrm>
        <a:prstGeom xmlns:a="http://schemas.openxmlformats.org/drawingml/2006/main" prst="flowChartAlternateProcess">
          <a:avLst/>
        </a:prstGeom>
      </cdr:spPr>
      <cdr:style>
        <a:lnRef xmlns:a="http://schemas.openxmlformats.org/drawingml/2006/main" idx="1">
          <a:schemeClr val="accent5"/>
        </a:lnRef>
        <a:fillRef xmlns:a="http://schemas.openxmlformats.org/drawingml/2006/main" idx="3">
          <a:schemeClr val="accent5"/>
        </a:fillRef>
        <a:effectRef xmlns:a="http://schemas.openxmlformats.org/drawingml/2006/main" idx="2">
          <a:schemeClr val="accent5"/>
        </a:effectRef>
        <a:fontRef xmlns:a="http://schemas.openxmlformats.org/drawingml/2006/main" idx="minor">
          <a:schemeClr val="lt1"/>
        </a:fontRef>
      </cdr:style>
      <cdr:txBody>
        <a:bodyPr xmlns:a="http://schemas.openxmlformats.org/drawingml/2006/main" wrap="square" rtlCol="0">
          <a:spAutoFit/>
        </a:bodyPr>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r>
            <a:rPr lang="en-US" sz="1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5</a:t>
          </a:r>
          <a:r>
            <a:rPr lang="el-GR" sz="1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5η</a:t>
          </a:r>
          <a:endParaRPr lang="en-US" sz="1800" b="1" dirty="0">
            <a:ln w="12700">
              <a:solidFill>
                <a:schemeClr val="tx2">
                  <a:satMod val="155000"/>
                </a:schemeClr>
              </a:solidFill>
              <a:prstDash val="solid"/>
            </a:ln>
            <a:solidFill>
              <a:schemeClr val="tx2">
                <a:lumMod val="75000"/>
              </a:schemeClr>
            </a:solidFill>
            <a:effectLst>
              <a:outerShdw blurRad="41275" dist="20320" dir="1800000" algn="tl" rotWithShape="0">
                <a:srgbClr val="000000">
                  <a:alpha val="40000"/>
                </a:srgbClr>
              </a:outerShdw>
            </a:effectLst>
          </a:endParaRPr>
        </a:p>
      </cdr:txBody>
    </cdr:sp>
  </cdr:relSizeAnchor>
  <cdr:relSizeAnchor xmlns:cdr="http://schemas.openxmlformats.org/drawingml/2006/chartDrawing">
    <cdr:from>
      <cdr:x>0.02937</cdr:x>
      <cdr:y>0.54545</cdr:y>
    </cdr:from>
    <cdr:to>
      <cdr:x>0.10185</cdr:x>
      <cdr:y>0.6267</cdr:y>
    </cdr:to>
    <cdr:sp macro="" textlink="">
      <cdr:nvSpPr>
        <cdr:cNvPr id="13" name="TextBox 4"/>
        <cdr:cNvSpPr txBox="1"/>
      </cdr:nvSpPr>
      <cdr:spPr>
        <a:xfrm xmlns:a="http://schemas.openxmlformats.org/drawingml/2006/main">
          <a:off x="241691" y="2743200"/>
          <a:ext cx="596510" cy="408623"/>
        </a:xfrm>
        <a:prstGeom xmlns:a="http://schemas.openxmlformats.org/drawingml/2006/main" prst="flowChartAlternateProcess">
          <a:avLst/>
        </a:prstGeom>
      </cdr:spPr>
      <cdr:style>
        <a:lnRef xmlns:a="http://schemas.openxmlformats.org/drawingml/2006/main" idx="1">
          <a:schemeClr val="accent5"/>
        </a:lnRef>
        <a:fillRef xmlns:a="http://schemas.openxmlformats.org/drawingml/2006/main" idx="3">
          <a:schemeClr val="accent5"/>
        </a:fillRef>
        <a:effectRef xmlns:a="http://schemas.openxmlformats.org/drawingml/2006/main" idx="2">
          <a:schemeClr val="accent5"/>
        </a:effectRef>
        <a:fontRef xmlns:a="http://schemas.openxmlformats.org/drawingml/2006/main" idx="minor">
          <a:schemeClr val="lt1"/>
        </a:fontRef>
      </cdr:style>
      <cdr:txBody>
        <a:bodyPr xmlns:a="http://schemas.openxmlformats.org/drawingml/2006/main" wrap="square" rtlCol="0">
          <a:spAutoFit/>
        </a:bodyPr>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r>
            <a:rPr lang="el-GR" sz="1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97η</a:t>
          </a:r>
          <a:endParaRPr lang="en-US" sz="1800" b="1" dirty="0">
            <a:ln w="12700">
              <a:solidFill>
                <a:schemeClr val="tx2">
                  <a:satMod val="155000"/>
                </a:schemeClr>
              </a:solidFill>
              <a:prstDash val="solid"/>
            </a:ln>
            <a:solidFill>
              <a:schemeClr val="tx2">
                <a:lumMod val="75000"/>
              </a:schemeClr>
            </a:solidFill>
            <a:effectLst>
              <a:outerShdw blurRad="41275" dist="20320" dir="1800000" algn="tl" rotWithShape="0">
                <a:srgbClr val="000000">
                  <a:alpha val="40000"/>
                </a:srgbClr>
              </a:outerShdw>
            </a:effectLst>
          </a:endParaRPr>
        </a:p>
      </cdr:txBody>
    </cdr:sp>
  </cdr:relSizeAnchor>
  <cdr:relSizeAnchor xmlns:cdr="http://schemas.openxmlformats.org/drawingml/2006/chartDrawing">
    <cdr:from>
      <cdr:x>0.0463</cdr:x>
      <cdr:y>0.41169</cdr:y>
    </cdr:from>
    <cdr:to>
      <cdr:x>0.13889</cdr:x>
      <cdr:y>0.49294</cdr:y>
    </cdr:to>
    <cdr:sp macro="" textlink="">
      <cdr:nvSpPr>
        <cdr:cNvPr id="14" name="TextBox 4"/>
        <cdr:cNvSpPr txBox="1"/>
      </cdr:nvSpPr>
      <cdr:spPr>
        <a:xfrm xmlns:a="http://schemas.openxmlformats.org/drawingml/2006/main">
          <a:off x="381000" y="2070466"/>
          <a:ext cx="761979" cy="408623"/>
        </a:xfrm>
        <a:prstGeom xmlns:a="http://schemas.openxmlformats.org/drawingml/2006/main" prst="flowChartAlternateProcess">
          <a:avLst/>
        </a:prstGeom>
      </cdr:spPr>
      <cdr:style>
        <a:lnRef xmlns:a="http://schemas.openxmlformats.org/drawingml/2006/main" idx="1">
          <a:schemeClr val="accent5"/>
        </a:lnRef>
        <a:fillRef xmlns:a="http://schemas.openxmlformats.org/drawingml/2006/main" idx="3">
          <a:schemeClr val="accent5"/>
        </a:fillRef>
        <a:effectRef xmlns:a="http://schemas.openxmlformats.org/drawingml/2006/main" idx="2">
          <a:schemeClr val="accent5"/>
        </a:effectRef>
        <a:fontRef xmlns:a="http://schemas.openxmlformats.org/drawingml/2006/main" idx="minor">
          <a:schemeClr val="lt1"/>
        </a:fontRef>
      </cdr:style>
      <cdr:txBody>
        <a:bodyPr xmlns:a="http://schemas.openxmlformats.org/drawingml/2006/main" wrap="square" rtlCol="0">
          <a:spAutoFit/>
        </a:bodyPr>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r>
            <a:rPr lang="en-US" sz="1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10</a:t>
          </a:r>
          <a:r>
            <a:rPr lang="el-GR" sz="1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8η</a:t>
          </a:r>
          <a:endParaRPr lang="en-US" sz="1800" b="1" dirty="0">
            <a:ln w="12700">
              <a:solidFill>
                <a:schemeClr val="tx2">
                  <a:satMod val="155000"/>
                </a:schemeClr>
              </a:solidFill>
              <a:prstDash val="solid"/>
            </a:ln>
            <a:solidFill>
              <a:schemeClr val="tx2">
                <a:lumMod val="75000"/>
              </a:schemeClr>
            </a:solidFill>
            <a:effectLst>
              <a:outerShdw blurRad="41275" dist="20320" dir="1800000" algn="tl" rotWithShape="0">
                <a:srgbClr val="000000">
                  <a:alpha val="40000"/>
                </a:srgbClr>
              </a:outerShdw>
            </a:effectLst>
          </a:endParaRPr>
        </a:p>
      </cdr:txBody>
    </cdr:sp>
  </cdr:relSizeAnchor>
  <cdr:relSizeAnchor xmlns:cdr="http://schemas.openxmlformats.org/drawingml/2006/chartDrawing">
    <cdr:from>
      <cdr:x>0.13889</cdr:x>
      <cdr:y>0.18046</cdr:y>
    </cdr:from>
    <cdr:to>
      <cdr:x>0.23148</cdr:x>
      <cdr:y>0.26171</cdr:y>
    </cdr:to>
    <cdr:sp macro="" textlink="">
      <cdr:nvSpPr>
        <cdr:cNvPr id="15" name="TextBox 4"/>
        <cdr:cNvSpPr txBox="1"/>
      </cdr:nvSpPr>
      <cdr:spPr>
        <a:xfrm xmlns:a="http://schemas.openxmlformats.org/drawingml/2006/main">
          <a:off x="1143000" y="907572"/>
          <a:ext cx="761979" cy="408622"/>
        </a:xfrm>
        <a:prstGeom xmlns:a="http://schemas.openxmlformats.org/drawingml/2006/main" prst="flowChartAlternateProcess">
          <a:avLst/>
        </a:prstGeom>
      </cdr:spPr>
      <cdr:style>
        <a:lnRef xmlns:a="http://schemas.openxmlformats.org/drawingml/2006/main" idx="1">
          <a:schemeClr val="accent5"/>
        </a:lnRef>
        <a:fillRef xmlns:a="http://schemas.openxmlformats.org/drawingml/2006/main" idx="3">
          <a:schemeClr val="accent5"/>
        </a:fillRef>
        <a:effectRef xmlns:a="http://schemas.openxmlformats.org/drawingml/2006/main" idx="2">
          <a:schemeClr val="accent5"/>
        </a:effectRef>
        <a:fontRef xmlns:a="http://schemas.openxmlformats.org/drawingml/2006/main" idx="minor">
          <a:schemeClr val="lt1"/>
        </a:fontRef>
      </cdr:style>
      <cdr:txBody>
        <a:bodyPr xmlns:a="http://schemas.openxmlformats.org/drawingml/2006/main" wrap="square" rtlCol="0">
          <a:spAutoFit/>
        </a:bodyPr>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r>
            <a:rPr lang="en-US" sz="1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1</a:t>
          </a:r>
          <a:r>
            <a:rPr lang="el-GR" sz="1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09η</a:t>
          </a:r>
          <a:endParaRPr lang="en-US" sz="1800" b="1" dirty="0">
            <a:ln w="12700">
              <a:solidFill>
                <a:schemeClr val="tx2">
                  <a:satMod val="155000"/>
                </a:schemeClr>
              </a:solidFill>
              <a:prstDash val="solid"/>
            </a:ln>
            <a:solidFill>
              <a:schemeClr val="tx2">
                <a:lumMod val="75000"/>
              </a:schemeClr>
            </a:solidFill>
            <a:effectLst>
              <a:outerShdw blurRad="41275" dist="20320" dir="1800000" algn="tl" rotWithShape="0">
                <a:srgbClr val="000000">
                  <a:alpha val="40000"/>
                </a:srgbClr>
              </a:outerShdw>
            </a:effectLst>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l-GR"/>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A7C9A47A-948F-498F-A193-1C160AA09727}" type="datetimeFigureOut">
              <a:rPr lang="el-GR"/>
              <a:pPr>
                <a:defRPr/>
              </a:pPr>
              <a:t>4/5/2018</a:t>
            </a:fld>
            <a:endParaRPr lang="el-GR"/>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l-GR"/>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66593AE6-004A-4E0E-A3E3-B4805E3480B0}" type="slidenum">
              <a:rPr lang="el-GR"/>
              <a:pPr>
                <a:defRPr/>
              </a:pPr>
              <a:t>‹#›</a:t>
            </a:fld>
            <a:endParaRPr lang="el-GR"/>
          </a:p>
        </p:txBody>
      </p:sp>
    </p:spTree>
    <p:extLst>
      <p:ext uri="{BB962C8B-B14F-4D97-AF65-F5344CB8AC3E}">
        <p14:creationId xmlns:p14="http://schemas.microsoft.com/office/powerpoint/2010/main" val="416740738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l-GR"/>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F4823217-A6E9-4B51-B624-286D02588EEC}" type="datetimeFigureOut">
              <a:rPr lang="el-GR"/>
              <a:pPr>
                <a:defRPr/>
              </a:pPr>
              <a:t>4/5/2018</a:t>
            </a:fld>
            <a:endParaRPr lang="el-GR"/>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el-GR" noProof="0"/>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l-GR" noProof="0"/>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l-GR"/>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2A0CFA8B-661E-44AA-BC97-3978BCCA509C}" type="slidenum">
              <a:rPr lang="el-GR"/>
              <a:pPr>
                <a:defRPr/>
              </a:pPr>
              <a:t>‹#›</a:t>
            </a:fld>
            <a:endParaRPr lang="el-GR"/>
          </a:p>
        </p:txBody>
      </p:sp>
    </p:spTree>
    <p:extLst>
      <p:ext uri="{BB962C8B-B14F-4D97-AF65-F5344CB8AC3E}">
        <p14:creationId xmlns:p14="http://schemas.microsoft.com/office/powerpoint/2010/main" val="1282082346"/>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763713" y="736600"/>
            <a:ext cx="1079500" cy="1208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a:spLocks noChangeArrowheads="1"/>
          </p:cNvSpPr>
          <p:nvPr/>
        </p:nvSpPr>
        <p:spPr bwMode="auto">
          <a:xfrm>
            <a:off x="2971800" y="869950"/>
            <a:ext cx="4824413"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defRPr/>
            </a:pPr>
            <a:r>
              <a:rPr lang="el-GR" sz="2800" b="1" dirty="0">
                <a:latin typeface="Tahoma" pitchFamily="34" charset="0"/>
                <a:cs typeface="Tahoma" pitchFamily="34" charset="0"/>
              </a:rPr>
              <a:t>Ομοσπονδία Εργοδοτών </a:t>
            </a:r>
          </a:p>
          <a:p>
            <a:pPr>
              <a:defRPr/>
            </a:pPr>
            <a:r>
              <a:rPr lang="el-GR" sz="2800" b="1" dirty="0">
                <a:latin typeface="Tahoma" pitchFamily="34" charset="0"/>
                <a:cs typeface="Tahoma" pitchFamily="34" charset="0"/>
              </a:rPr>
              <a:t>και Βιομηχάνων (ΟΕΒ)</a:t>
            </a:r>
          </a:p>
        </p:txBody>
      </p:sp>
      <p:sp>
        <p:nvSpPr>
          <p:cNvPr id="2" name="Title 1"/>
          <p:cNvSpPr>
            <a:spLocks noGrp="1"/>
          </p:cNvSpPr>
          <p:nvPr>
            <p:ph type="ctrTitle"/>
          </p:nvPr>
        </p:nvSpPr>
        <p:spPr>
          <a:xfrm>
            <a:off x="683568" y="2276872"/>
            <a:ext cx="7772400" cy="1470025"/>
          </a:xfrm>
        </p:spPr>
        <p:txBody>
          <a:bodyPr>
            <a:normAutofit/>
          </a:bodyPr>
          <a:lstStyle>
            <a:lvl1pPr>
              <a:defRPr sz="4000" b="1">
                <a:solidFill>
                  <a:srgbClr val="2DAF49"/>
                </a:solidFill>
                <a:latin typeface="Tahoma" pitchFamily="34" charset="0"/>
                <a:ea typeface="Tahoma" pitchFamily="34" charset="0"/>
                <a:cs typeface="Tahoma" pitchFamily="34" charset="0"/>
              </a:defRPr>
            </a:lvl1pPr>
          </a:lstStyle>
          <a:p>
            <a:r>
              <a:rPr lang="en-US"/>
              <a:t>Click to edit Master title style</a:t>
            </a:r>
            <a:endParaRPr lang="el-GR" dirty="0"/>
          </a:p>
        </p:txBody>
      </p:sp>
      <p:sp>
        <p:nvSpPr>
          <p:cNvPr id="3" name="Subtitle 2"/>
          <p:cNvSpPr>
            <a:spLocks noGrp="1"/>
          </p:cNvSpPr>
          <p:nvPr>
            <p:ph type="subTitle" idx="1"/>
          </p:nvPr>
        </p:nvSpPr>
        <p:spPr>
          <a:xfrm>
            <a:off x="1115616" y="4149080"/>
            <a:ext cx="7056783" cy="1752600"/>
          </a:xfrm>
        </p:spPr>
        <p:txBody>
          <a:bodyPr/>
          <a:lstStyle>
            <a:lvl1pPr marL="0" indent="0" algn="ctr">
              <a:buNone/>
              <a:defRPr>
                <a:solidFill>
                  <a:schemeClr val="tx1"/>
                </a:solidFill>
                <a:latin typeface="Tahoma" pitchFamily="34" charset="0"/>
                <a:ea typeface="Tahoma" pitchFamily="34" charset="0"/>
                <a:cs typeface="Tahom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l-GR" dirty="0"/>
          </a:p>
        </p:txBody>
      </p:sp>
    </p:spTree>
    <p:extLst>
      <p:ext uri="{BB962C8B-B14F-4D97-AF65-F5344CB8AC3E}">
        <p14:creationId xmlns:p14="http://schemas.microsoft.com/office/powerpoint/2010/main" val="15481419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6"/>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863" y="260350"/>
            <a:ext cx="1036637" cy="1160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1079880" y="274638"/>
            <a:ext cx="7606920" cy="1143000"/>
          </a:xfrm>
        </p:spPr>
        <p:txBody>
          <a:bodyPr/>
          <a:lstStyle>
            <a:lvl1pPr>
              <a:defRPr>
                <a:solidFill>
                  <a:srgbClr val="2DAF49"/>
                </a:solidFill>
              </a:defRPr>
            </a:lvl1pPr>
          </a:lstStyle>
          <a:p>
            <a:r>
              <a:rPr lang="en-US"/>
              <a:t>Click to edit Master title style</a:t>
            </a:r>
            <a:endParaRPr lang="el-GR" dirty="0"/>
          </a:p>
        </p:txBody>
      </p:sp>
      <p:sp>
        <p:nvSpPr>
          <p:cNvPr id="3" name="Content Placeholder 2"/>
          <p:cNvSpPr>
            <a:spLocks noGrp="1"/>
          </p:cNvSpPr>
          <p:nvPr>
            <p:ph idx="1"/>
          </p:nvPr>
        </p:nvSpPr>
        <p:spPr/>
        <p:txBody>
          <a:bodyPr/>
          <a:lstStyle>
            <a:lvl1pPr>
              <a:defRPr>
                <a:solidFill>
                  <a:schemeClr val="tx1"/>
                </a:solidFill>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dirty="0"/>
          </a:p>
        </p:txBody>
      </p:sp>
    </p:spTree>
    <p:extLst>
      <p:ext uri="{BB962C8B-B14F-4D97-AF65-F5344CB8AC3E}">
        <p14:creationId xmlns:p14="http://schemas.microsoft.com/office/powerpoint/2010/main" val="2477005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4"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730375" y="1069975"/>
            <a:ext cx="1081088" cy="1208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a:spLocks noChangeArrowheads="1"/>
          </p:cNvSpPr>
          <p:nvPr/>
        </p:nvSpPr>
        <p:spPr bwMode="auto">
          <a:xfrm>
            <a:off x="2843213" y="1196975"/>
            <a:ext cx="4824412"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defRPr/>
            </a:pPr>
            <a:r>
              <a:rPr lang="el-GR" sz="2800" b="1">
                <a:latin typeface="Tahoma" pitchFamily="34" charset="0"/>
                <a:cs typeface="Tahoma" pitchFamily="34" charset="0"/>
              </a:rPr>
              <a:t>Ομοσπονδία Εργοδοτών </a:t>
            </a:r>
          </a:p>
          <a:p>
            <a:pPr>
              <a:defRPr/>
            </a:pPr>
            <a:r>
              <a:rPr lang="el-GR" sz="2800" b="1">
                <a:latin typeface="Tahoma" pitchFamily="34" charset="0"/>
                <a:cs typeface="Tahoma" pitchFamily="34" charset="0"/>
              </a:rPr>
              <a:t>και Βιομηχάνων (ΟΕΒ)</a:t>
            </a:r>
          </a:p>
        </p:txBody>
      </p:sp>
      <p:sp>
        <p:nvSpPr>
          <p:cNvPr id="2" name="Title 1"/>
          <p:cNvSpPr>
            <a:spLocks noGrp="1"/>
          </p:cNvSpPr>
          <p:nvPr>
            <p:ph type="title"/>
          </p:nvPr>
        </p:nvSpPr>
        <p:spPr>
          <a:xfrm>
            <a:off x="722313" y="4406900"/>
            <a:ext cx="7772400" cy="1362075"/>
          </a:xfrm>
        </p:spPr>
        <p:txBody>
          <a:bodyPr anchor="t"/>
          <a:lstStyle>
            <a:lvl1pPr algn="l">
              <a:defRPr sz="4000" b="1" cap="all">
                <a:solidFill>
                  <a:srgbClr val="2DAF49"/>
                </a:solidFill>
              </a:defRPr>
            </a:lvl1pPr>
          </a:lstStyle>
          <a:p>
            <a:r>
              <a:rPr lang="en-US"/>
              <a:t>Click to edit Master title style</a:t>
            </a:r>
            <a:endParaRPr lang="el-GR"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8294503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5" name="Picture 6"/>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863" y="260350"/>
            <a:ext cx="1036637" cy="1160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1079880" y="274638"/>
            <a:ext cx="7606920" cy="1143000"/>
          </a:xfrm>
        </p:spPr>
        <p:txBody>
          <a:bodyPr/>
          <a:lstStyle/>
          <a:p>
            <a:r>
              <a:rPr lang="en-US"/>
              <a:t>Click to edit Master title style</a:t>
            </a:r>
            <a:endParaRPr lang="el-GR"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dirty="0"/>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Tree>
    <p:extLst>
      <p:ext uri="{BB962C8B-B14F-4D97-AF65-F5344CB8AC3E}">
        <p14:creationId xmlns:p14="http://schemas.microsoft.com/office/powerpoint/2010/main" val="38547113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863" y="260350"/>
            <a:ext cx="1036637" cy="1160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1079880" y="274638"/>
            <a:ext cx="7606920" cy="1143000"/>
          </a:xfrm>
        </p:spPr>
        <p:txBody>
          <a:bodyPr/>
          <a:lstStyle>
            <a:lvl1pPr>
              <a:defRPr/>
            </a:lvl1pPr>
          </a:lstStyle>
          <a:p>
            <a:r>
              <a:rPr lang="en-US"/>
              <a:t>Click to edit Master title style</a:t>
            </a:r>
            <a:endParaRPr lang="el-GR"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solidFill>
                  <a:srgbClr val="2D713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solidFill>
                  <a:schemeClr val="tx1"/>
                </a:solidFill>
              </a:defRPr>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solidFill>
                  <a:srgbClr val="2D713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solidFill>
                  <a:schemeClr val="tx1"/>
                </a:solidFill>
              </a:defRPr>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dirty="0"/>
          </a:p>
        </p:txBody>
      </p:sp>
    </p:spTree>
    <p:extLst>
      <p:ext uri="{BB962C8B-B14F-4D97-AF65-F5344CB8AC3E}">
        <p14:creationId xmlns:p14="http://schemas.microsoft.com/office/powerpoint/2010/main" val="15432993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3" name="Picture 6"/>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863" y="260350"/>
            <a:ext cx="1036637" cy="1160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le 4"/>
          <p:cNvSpPr>
            <a:spLocks noGrp="1"/>
          </p:cNvSpPr>
          <p:nvPr>
            <p:ph type="title"/>
          </p:nvPr>
        </p:nvSpPr>
        <p:spPr>
          <a:xfrm>
            <a:off x="1079880" y="274638"/>
            <a:ext cx="7606920" cy="1143000"/>
          </a:xfrm>
        </p:spPr>
        <p:txBody>
          <a:bodyPr/>
          <a:lstStyle/>
          <a:p>
            <a:r>
              <a:rPr lang="en-US"/>
              <a:t>Click to edit Master title style</a:t>
            </a:r>
            <a:endParaRPr lang="el-GR"/>
          </a:p>
        </p:txBody>
      </p:sp>
    </p:spTree>
    <p:extLst>
      <p:ext uri="{BB962C8B-B14F-4D97-AF65-F5344CB8AC3E}">
        <p14:creationId xmlns:p14="http://schemas.microsoft.com/office/powerpoint/2010/main" val="21012710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7950" y="5837238"/>
            <a:ext cx="814388" cy="911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l-GR" dirty="0"/>
          </a:p>
        </p:txBody>
      </p:sp>
      <p:sp>
        <p:nvSpPr>
          <p:cNvPr id="3" name="Content Placeholder 2"/>
          <p:cNvSpPr>
            <a:spLocks noGrp="1"/>
          </p:cNvSpPr>
          <p:nvPr>
            <p:ph idx="1"/>
          </p:nvPr>
        </p:nvSpPr>
        <p:spPr>
          <a:xfrm>
            <a:off x="3575050" y="273051"/>
            <a:ext cx="5111750" cy="556422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dirty="0"/>
          </a:p>
        </p:txBody>
      </p:sp>
      <p:sp>
        <p:nvSpPr>
          <p:cNvPr id="4" name="Text Placeholder 3"/>
          <p:cNvSpPr>
            <a:spLocks noGrp="1"/>
          </p:cNvSpPr>
          <p:nvPr>
            <p:ph type="body" sz="half" idx="2"/>
          </p:nvPr>
        </p:nvSpPr>
        <p:spPr>
          <a:xfrm>
            <a:off x="457200" y="1435101"/>
            <a:ext cx="3008313" cy="440217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3005013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6"/>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863" y="260350"/>
            <a:ext cx="1036637" cy="1160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l-GR"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8365157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4" name="Picture 6"/>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863" y="260350"/>
            <a:ext cx="1036637" cy="1160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1079880" y="274638"/>
            <a:ext cx="7606920" cy="1143000"/>
          </a:xfrm>
        </p:spPr>
        <p:txBody>
          <a:bodyPr/>
          <a:lstStyle/>
          <a:p>
            <a:r>
              <a:rPr lang="en-US"/>
              <a:t>Click to edit Master title style</a:t>
            </a:r>
            <a:endParaRPr lang="el-GR"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dirty="0"/>
          </a:p>
        </p:txBody>
      </p:sp>
    </p:spTree>
    <p:extLst>
      <p:ext uri="{BB962C8B-B14F-4D97-AF65-F5344CB8AC3E}">
        <p14:creationId xmlns:p14="http://schemas.microsoft.com/office/powerpoint/2010/main" val="7520596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l-GR" altLang="en-US"/>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l-GR" alt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2A78B190-5128-43BB-8698-0141F0C53399}" type="datetime1">
              <a:rPr lang="el-GR"/>
              <a:pPr>
                <a:defRPr/>
              </a:pPr>
              <a:t>4/5/2018</a:t>
            </a:fld>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BF51941D-ACCC-4500-BFD9-73BA9499A9DB}" type="slidenum">
              <a:rPr lang="el-GR"/>
              <a:pPr>
                <a:defRPr/>
              </a:pPr>
              <a:t>‹#›</a:t>
            </a:fld>
            <a:endParaRPr lang="el-GR"/>
          </a:p>
        </p:txBody>
      </p:sp>
    </p:spTree>
  </p:cSld>
  <p:clrMap bg1="lt1" tx1="dk1" bg2="lt2" tx2="dk2" accent1="accent1" accent2="accent2" accent3="accent3" accent4="accent4" accent5="accent5" accent6="accent6" hlink="hlink" folHlink="folHlink"/>
  <p:sldLayoutIdLst>
    <p:sldLayoutId id="2147483704" r:id="rId1"/>
    <p:sldLayoutId id="2147483705" r:id="rId2"/>
    <p:sldLayoutId id="2147483706" r:id="rId3"/>
    <p:sldLayoutId id="2147483707" r:id="rId4"/>
    <p:sldLayoutId id="2147483708" r:id="rId5"/>
    <p:sldLayoutId id="2147483709" r:id="rId6"/>
    <p:sldLayoutId id="2147483710" r:id="rId7"/>
    <p:sldLayoutId id="2147483711" r:id="rId8"/>
    <p:sldLayoutId id="2147483712" r:id="rId9"/>
  </p:sldLayoutIdLst>
  <p:hf hdr="0" ftr="0" dt="0"/>
  <p:txStyles>
    <p:titleStyle>
      <a:lvl1pPr algn="ctr" rtl="0" eaLnBrk="1" fontAlgn="base" hangingPunct="1">
        <a:spcBef>
          <a:spcPct val="0"/>
        </a:spcBef>
        <a:spcAft>
          <a:spcPct val="0"/>
        </a:spcAft>
        <a:defRPr sz="4400" kern="1200">
          <a:solidFill>
            <a:srgbClr val="2DAF49"/>
          </a:solidFill>
          <a:latin typeface="Tahoma" pitchFamily="34" charset="0"/>
          <a:ea typeface="Tahoma" pitchFamily="34" charset="0"/>
          <a:cs typeface="Tahoma" pitchFamily="34" charset="0"/>
        </a:defRPr>
      </a:lvl1pPr>
      <a:lvl2pPr algn="ctr" rtl="0" eaLnBrk="1" fontAlgn="base" hangingPunct="1">
        <a:spcBef>
          <a:spcPct val="0"/>
        </a:spcBef>
        <a:spcAft>
          <a:spcPct val="0"/>
        </a:spcAft>
        <a:defRPr sz="4400">
          <a:solidFill>
            <a:srgbClr val="2DAF49"/>
          </a:solidFill>
          <a:latin typeface="Tahoma" pitchFamily="34" charset="0"/>
          <a:cs typeface="Tahoma" pitchFamily="34" charset="0"/>
        </a:defRPr>
      </a:lvl2pPr>
      <a:lvl3pPr algn="ctr" rtl="0" eaLnBrk="1" fontAlgn="base" hangingPunct="1">
        <a:spcBef>
          <a:spcPct val="0"/>
        </a:spcBef>
        <a:spcAft>
          <a:spcPct val="0"/>
        </a:spcAft>
        <a:defRPr sz="4400">
          <a:solidFill>
            <a:srgbClr val="2DAF49"/>
          </a:solidFill>
          <a:latin typeface="Tahoma" pitchFamily="34" charset="0"/>
          <a:cs typeface="Tahoma" pitchFamily="34" charset="0"/>
        </a:defRPr>
      </a:lvl3pPr>
      <a:lvl4pPr algn="ctr" rtl="0" eaLnBrk="1" fontAlgn="base" hangingPunct="1">
        <a:spcBef>
          <a:spcPct val="0"/>
        </a:spcBef>
        <a:spcAft>
          <a:spcPct val="0"/>
        </a:spcAft>
        <a:defRPr sz="4400">
          <a:solidFill>
            <a:srgbClr val="2DAF49"/>
          </a:solidFill>
          <a:latin typeface="Tahoma" pitchFamily="34" charset="0"/>
          <a:cs typeface="Tahoma" pitchFamily="34" charset="0"/>
        </a:defRPr>
      </a:lvl4pPr>
      <a:lvl5pPr algn="ctr" rtl="0" eaLnBrk="1" fontAlgn="base" hangingPunct="1">
        <a:spcBef>
          <a:spcPct val="0"/>
        </a:spcBef>
        <a:spcAft>
          <a:spcPct val="0"/>
        </a:spcAft>
        <a:defRPr sz="4400">
          <a:solidFill>
            <a:srgbClr val="2DAF49"/>
          </a:solidFill>
          <a:latin typeface="Tahoma" pitchFamily="34" charset="0"/>
          <a:cs typeface="Tahoma" pitchFamily="34" charset="0"/>
        </a:defRPr>
      </a:lvl5pPr>
      <a:lvl6pPr marL="457200" algn="ctr" rtl="0" eaLnBrk="1" fontAlgn="base" hangingPunct="1">
        <a:spcBef>
          <a:spcPct val="0"/>
        </a:spcBef>
        <a:spcAft>
          <a:spcPct val="0"/>
        </a:spcAft>
        <a:defRPr sz="4400">
          <a:solidFill>
            <a:srgbClr val="2DAF49"/>
          </a:solidFill>
          <a:latin typeface="Tahoma" pitchFamily="34" charset="0"/>
          <a:cs typeface="Tahoma" pitchFamily="34" charset="0"/>
        </a:defRPr>
      </a:lvl6pPr>
      <a:lvl7pPr marL="914400" algn="ctr" rtl="0" eaLnBrk="1" fontAlgn="base" hangingPunct="1">
        <a:spcBef>
          <a:spcPct val="0"/>
        </a:spcBef>
        <a:spcAft>
          <a:spcPct val="0"/>
        </a:spcAft>
        <a:defRPr sz="4400">
          <a:solidFill>
            <a:srgbClr val="2DAF49"/>
          </a:solidFill>
          <a:latin typeface="Tahoma" pitchFamily="34" charset="0"/>
          <a:cs typeface="Tahoma" pitchFamily="34" charset="0"/>
        </a:defRPr>
      </a:lvl7pPr>
      <a:lvl8pPr marL="1371600" algn="ctr" rtl="0" eaLnBrk="1" fontAlgn="base" hangingPunct="1">
        <a:spcBef>
          <a:spcPct val="0"/>
        </a:spcBef>
        <a:spcAft>
          <a:spcPct val="0"/>
        </a:spcAft>
        <a:defRPr sz="4400">
          <a:solidFill>
            <a:srgbClr val="2DAF49"/>
          </a:solidFill>
          <a:latin typeface="Tahoma" pitchFamily="34" charset="0"/>
          <a:cs typeface="Tahoma" pitchFamily="34" charset="0"/>
        </a:defRPr>
      </a:lvl8pPr>
      <a:lvl9pPr marL="1828800" algn="ctr" rtl="0" eaLnBrk="1" fontAlgn="base" hangingPunct="1">
        <a:spcBef>
          <a:spcPct val="0"/>
        </a:spcBef>
        <a:spcAft>
          <a:spcPct val="0"/>
        </a:spcAft>
        <a:defRPr sz="4400">
          <a:solidFill>
            <a:srgbClr val="2DAF49"/>
          </a:solidFill>
          <a:latin typeface="Tahoma" pitchFamily="34" charset="0"/>
          <a:cs typeface="Tahoma"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Tahoma" pitchFamily="34" charset="0"/>
          <a:ea typeface="Tahoma" pitchFamily="34" charset="0"/>
          <a:cs typeface="Tahoma" pitchFamily="34" charset="0"/>
        </a:defRPr>
      </a:lvl1pPr>
      <a:lvl2pPr marL="742950" indent="-285750" algn="l" rtl="0" eaLnBrk="1" fontAlgn="base" hangingPunct="1">
        <a:spcBef>
          <a:spcPct val="20000"/>
        </a:spcBef>
        <a:spcAft>
          <a:spcPct val="0"/>
        </a:spcAft>
        <a:buFont typeface="Arial" charset="0"/>
        <a:buChar char="–"/>
        <a:defRPr sz="2800" kern="1200">
          <a:solidFill>
            <a:srgbClr val="2D7136"/>
          </a:solidFill>
          <a:latin typeface="Tahoma" pitchFamily="34" charset="0"/>
          <a:ea typeface="Tahoma" pitchFamily="34" charset="0"/>
          <a:cs typeface="Tahoma" pitchFamily="34"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Tahoma" pitchFamily="34" charset="0"/>
          <a:ea typeface="Tahoma" pitchFamily="34" charset="0"/>
          <a:cs typeface="Tahoma" pitchFamily="34"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Tahoma" pitchFamily="34" charset="0"/>
          <a:ea typeface="Tahoma" pitchFamily="34" charset="0"/>
          <a:cs typeface="Tahoma" pitchFamily="34"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Tahoma" pitchFamily="34" charset="0"/>
          <a:ea typeface="Tahoma" pitchFamily="34" charset="0"/>
          <a:cs typeface="Tahom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04AEF7-529A-4F0E-824B-F9DADEBAB67B}"/>
              </a:ext>
            </a:extLst>
          </p:cNvPr>
          <p:cNvSpPr>
            <a:spLocks noGrp="1"/>
          </p:cNvSpPr>
          <p:nvPr>
            <p:ph type="title"/>
          </p:nvPr>
        </p:nvSpPr>
        <p:spPr/>
        <p:txBody>
          <a:bodyPr/>
          <a:lstStyle/>
          <a:p>
            <a:pPr lvl="0"/>
            <a:br>
              <a:rPr lang="el-GR" sz="1800" i="1" dirty="0">
                <a:solidFill>
                  <a:srgbClr val="FF0000"/>
                </a:solidFill>
                <a:latin typeface="Calibri" pitchFamily="34" charset="0"/>
                <a:ea typeface="+mn-ea"/>
                <a:cs typeface="Arial" charset="0"/>
              </a:rPr>
            </a:br>
            <a:br>
              <a:rPr lang="el-GR" sz="1800" i="1" dirty="0">
                <a:solidFill>
                  <a:srgbClr val="FF0000"/>
                </a:solidFill>
                <a:latin typeface="Calibri" pitchFamily="34" charset="0"/>
                <a:ea typeface="+mn-ea"/>
                <a:cs typeface="Arial" charset="0"/>
              </a:rPr>
            </a:br>
            <a:br>
              <a:rPr lang="el-GR" sz="1800" i="1" dirty="0">
                <a:solidFill>
                  <a:srgbClr val="FF0000"/>
                </a:solidFill>
                <a:latin typeface="Calibri" pitchFamily="34" charset="0"/>
                <a:ea typeface="+mn-ea"/>
                <a:cs typeface="Arial" charset="0"/>
              </a:rPr>
            </a:br>
            <a:r>
              <a:rPr lang="el-GR" sz="3200" b="1" i="1" dirty="0">
                <a:solidFill>
                  <a:schemeClr val="accent1">
                    <a:lumMod val="50000"/>
                  </a:schemeClr>
                </a:solidFill>
                <a:latin typeface="Calibri" pitchFamily="34" charset="0"/>
                <a:ea typeface="+mn-ea"/>
                <a:cs typeface="Arial" charset="0"/>
              </a:rPr>
              <a:t>Παγκόσμιο Οικονομικό Φόρουμ: </a:t>
            </a:r>
            <a:br>
              <a:rPr lang="el-GR" sz="3200" b="1" i="1" dirty="0">
                <a:solidFill>
                  <a:schemeClr val="accent1">
                    <a:lumMod val="50000"/>
                  </a:schemeClr>
                </a:solidFill>
                <a:latin typeface="Calibri" pitchFamily="34" charset="0"/>
                <a:ea typeface="+mn-ea"/>
                <a:cs typeface="Arial" charset="0"/>
              </a:rPr>
            </a:br>
            <a:r>
              <a:rPr lang="el-GR" sz="3200" b="1" i="1" dirty="0">
                <a:solidFill>
                  <a:schemeClr val="accent1">
                    <a:lumMod val="50000"/>
                  </a:schemeClr>
                </a:solidFill>
                <a:latin typeface="Calibri" pitchFamily="34" charset="0"/>
                <a:ea typeface="+mn-ea"/>
                <a:cs typeface="Arial" charset="0"/>
              </a:rPr>
              <a:t>Έκθεση Ανταγωνιστικότητας 2017-2018</a:t>
            </a:r>
            <a:br>
              <a:rPr lang="el-GR" sz="3200" b="1" i="1" dirty="0">
                <a:solidFill>
                  <a:schemeClr val="accent1">
                    <a:lumMod val="50000"/>
                  </a:schemeClr>
                </a:solidFill>
                <a:latin typeface="Calibri" pitchFamily="34" charset="0"/>
                <a:ea typeface="+mn-ea"/>
                <a:cs typeface="Arial" charset="0"/>
              </a:rPr>
            </a:br>
            <a:r>
              <a:rPr lang="el-GR" sz="3200" b="1" i="1" dirty="0">
                <a:solidFill>
                  <a:schemeClr val="accent1">
                    <a:lumMod val="50000"/>
                  </a:schemeClr>
                </a:solidFill>
                <a:latin typeface="Calibri" pitchFamily="34" charset="0"/>
                <a:ea typeface="+mn-ea"/>
                <a:cs typeface="Arial" charset="0"/>
              </a:rPr>
              <a:t>Ανάλυση για την Κύπρο</a:t>
            </a:r>
            <a:br>
              <a:rPr lang="en-US" sz="1800" b="1" dirty="0">
                <a:solidFill>
                  <a:prstClr val="black"/>
                </a:solidFill>
                <a:latin typeface="Calibri" pitchFamily="34" charset="0"/>
                <a:ea typeface="+mn-ea"/>
                <a:cs typeface="Arial" charset="0"/>
              </a:rPr>
            </a:br>
            <a:endParaRPr lang="en-US" b="1" dirty="0"/>
          </a:p>
        </p:txBody>
      </p:sp>
      <p:pic>
        <p:nvPicPr>
          <p:cNvPr id="6" name="Content Placeholder 5">
            <a:extLst>
              <a:ext uri="{FF2B5EF4-FFF2-40B4-BE49-F238E27FC236}">
                <a16:creationId xmlns:a16="http://schemas.microsoft.com/office/drawing/2014/main" id="{EA900240-97D1-4B7C-9EA6-F1A416BBBE0F}"/>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50323" y="1676400"/>
            <a:ext cx="8043354" cy="4191000"/>
          </a:xfrm>
        </p:spPr>
      </p:pic>
      <p:sp>
        <p:nvSpPr>
          <p:cNvPr id="7" name="Rectangle 6">
            <a:extLst>
              <a:ext uri="{FF2B5EF4-FFF2-40B4-BE49-F238E27FC236}">
                <a16:creationId xmlns:a16="http://schemas.microsoft.com/office/drawing/2014/main" id="{D51138F5-9282-48FB-AFF4-94BD7C1BF565}"/>
              </a:ext>
            </a:extLst>
          </p:cNvPr>
          <p:cNvSpPr/>
          <p:nvPr/>
        </p:nvSpPr>
        <p:spPr>
          <a:xfrm>
            <a:off x="457200" y="5936291"/>
            <a:ext cx="4572000" cy="646331"/>
          </a:xfrm>
          <a:prstGeom prst="rect">
            <a:avLst/>
          </a:prstGeom>
        </p:spPr>
        <p:txBody>
          <a:bodyPr>
            <a:spAutoFit/>
          </a:bodyPr>
          <a:lstStyle/>
          <a:p>
            <a:r>
              <a:rPr lang="el-GR" i="1" dirty="0"/>
              <a:t>ΕΓΣ ΟΕΒ – Καταστατικό Μέρος </a:t>
            </a:r>
          </a:p>
          <a:p>
            <a:r>
              <a:rPr lang="el-GR" i="1" dirty="0"/>
              <a:t>7 Μαΐου 2018</a:t>
            </a:r>
          </a:p>
        </p:txBody>
      </p:sp>
    </p:spTree>
    <p:extLst>
      <p:ext uri="{BB962C8B-B14F-4D97-AF65-F5344CB8AC3E}">
        <p14:creationId xmlns:p14="http://schemas.microsoft.com/office/powerpoint/2010/main" val="35574756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l-GR" sz="3000" b="1" dirty="0">
                <a:solidFill>
                  <a:schemeClr val="accent1">
                    <a:lumMod val="50000"/>
                  </a:schemeClr>
                </a:solidFill>
              </a:rPr>
              <a:t>Ενότητα Β: </a:t>
            </a:r>
            <a:r>
              <a:rPr lang="el-GR" sz="3000" b="1" i="1" dirty="0">
                <a:solidFill>
                  <a:schemeClr val="accent1">
                    <a:lumMod val="50000"/>
                  </a:schemeClr>
                </a:solidFill>
              </a:rPr>
              <a:t>Ενισχυτές Απόδοση</a:t>
            </a:r>
            <a:r>
              <a:rPr lang="el-GR" sz="3200" b="1" i="1" dirty="0">
                <a:solidFill>
                  <a:schemeClr val="accent1">
                    <a:lumMod val="50000"/>
                  </a:schemeClr>
                </a:solidFill>
              </a:rPr>
              <a:t>ς</a:t>
            </a:r>
            <a:endParaRPr lang="en-US" sz="3200" b="1" i="1" dirty="0">
              <a:solidFill>
                <a:schemeClr val="accent1">
                  <a:lumMod val="50000"/>
                </a:schemeClr>
              </a:solidFill>
            </a:endParaRPr>
          </a:p>
        </p:txBody>
      </p:sp>
      <p:sp>
        <p:nvSpPr>
          <p:cNvPr id="3" name="Content Placeholder 2"/>
          <p:cNvSpPr>
            <a:spLocks noGrp="1"/>
          </p:cNvSpPr>
          <p:nvPr>
            <p:ph idx="1"/>
          </p:nvPr>
        </p:nvSpPr>
        <p:spPr/>
        <p:txBody>
          <a:bodyPr/>
          <a:lstStyle/>
          <a:p>
            <a:pPr marL="0" indent="0">
              <a:buNone/>
            </a:pPr>
            <a:r>
              <a:rPr lang="el-GR" sz="2600" dirty="0"/>
              <a:t>Η Κύπρος καταλαμβάνει την 55</a:t>
            </a:r>
            <a:r>
              <a:rPr lang="el-GR" sz="2600" baseline="30000" dirty="0"/>
              <a:t>η</a:t>
            </a:r>
            <a:r>
              <a:rPr lang="el-GR" sz="2600" dirty="0"/>
              <a:t> θέση. Στους επιμέρους Πυλώνες της συγκεκριμένης κατηγορίας, η εικόνα για την Κύπρο έχει ως εξής: </a:t>
            </a:r>
          </a:p>
          <a:p>
            <a:pPr marL="0" indent="0" algn="just">
              <a:buNone/>
            </a:pPr>
            <a:endParaRPr lang="el-GR" sz="1400" dirty="0"/>
          </a:p>
          <a:p>
            <a:pPr>
              <a:spcBef>
                <a:spcPts val="0"/>
              </a:spcBef>
            </a:pPr>
            <a:r>
              <a:rPr lang="el-GR" sz="2500" dirty="0"/>
              <a:t>“</a:t>
            </a:r>
            <a:r>
              <a:rPr lang="el-GR" sz="2500" b="1" dirty="0"/>
              <a:t>Αποτελεσματικότητα Αγοράς Αγαθών</a:t>
            </a:r>
            <a:r>
              <a:rPr lang="el-GR" sz="2500" dirty="0"/>
              <a:t>” - 25</a:t>
            </a:r>
            <a:r>
              <a:rPr lang="el-GR" sz="2500" baseline="30000" dirty="0"/>
              <a:t>η</a:t>
            </a:r>
            <a:r>
              <a:rPr lang="el-GR" sz="2500" dirty="0"/>
              <a:t> θέση</a:t>
            </a:r>
          </a:p>
          <a:p>
            <a:pPr>
              <a:spcBef>
                <a:spcPts val="0"/>
              </a:spcBef>
            </a:pPr>
            <a:r>
              <a:rPr lang="el-GR" sz="2500" dirty="0"/>
              <a:t>“</a:t>
            </a:r>
            <a:r>
              <a:rPr lang="el-GR" sz="2500" b="1" dirty="0"/>
              <a:t>Τεχνολογική Ετοιμότητα</a:t>
            </a:r>
            <a:r>
              <a:rPr lang="el-GR" sz="2500" dirty="0"/>
              <a:t>” - 42</a:t>
            </a:r>
            <a:r>
              <a:rPr lang="el-GR" sz="2500" baseline="30000" dirty="0"/>
              <a:t>η</a:t>
            </a:r>
            <a:r>
              <a:rPr lang="el-GR" sz="2500" dirty="0"/>
              <a:t> θέση </a:t>
            </a:r>
          </a:p>
          <a:p>
            <a:pPr>
              <a:spcBef>
                <a:spcPts val="0"/>
              </a:spcBef>
            </a:pPr>
            <a:r>
              <a:rPr lang="el-GR" sz="2500" dirty="0"/>
              <a:t>“</a:t>
            </a:r>
            <a:r>
              <a:rPr lang="el-GR" sz="2500" b="1" dirty="0"/>
              <a:t>Αποδοτικότητα Αγοράς Εργασίας</a:t>
            </a:r>
            <a:r>
              <a:rPr lang="el-GR" sz="2500" dirty="0"/>
              <a:t>” - 39</a:t>
            </a:r>
            <a:r>
              <a:rPr lang="el-GR" sz="2500" baseline="30000" dirty="0"/>
              <a:t>η</a:t>
            </a:r>
            <a:r>
              <a:rPr lang="el-GR" sz="2500" dirty="0"/>
              <a:t> θέση</a:t>
            </a:r>
          </a:p>
          <a:p>
            <a:pPr>
              <a:spcBef>
                <a:spcPts val="0"/>
              </a:spcBef>
            </a:pPr>
            <a:r>
              <a:rPr lang="el-GR" sz="2500" dirty="0"/>
              <a:t>“</a:t>
            </a:r>
            <a:r>
              <a:rPr lang="el-GR" sz="2500" b="1" dirty="0"/>
              <a:t>Τριτοβάθμια Εκπαίδευση &amp; Κατάρτιση</a:t>
            </a:r>
            <a:r>
              <a:rPr lang="el-GR" sz="2500" dirty="0"/>
              <a:t>”-46</a:t>
            </a:r>
            <a:r>
              <a:rPr lang="el-GR" sz="2500" baseline="30000" dirty="0"/>
              <a:t>η</a:t>
            </a:r>
            <a:r>
              <a:rPr lang="el-GR" sz="2500" dirty="0"/>
              <a:t> θέση</a:t>
            </a:r>
          </a:p>
          <a:p>
            <a:pPr>
              <a:spcBef>
                <a:spcPts val="0"/>
              </a:spcBef>
            </a:pPr>
            <a:r>
              <a:rPr lang="el-GR" sz="2500" dirty="0"/>
              <a:t>“</a:t>
            </a:r>
            <a:r>
              <a:rPr lang="el-GR" sz="2500" b="1" dirty="0"/>
              <a:t>Ανάπτυξη Χρηματοοικονομικής Αγοράς</a:t>
            </a:r>
            <a:r>
              <a:rPr lang="el-GR" sz="2500" dirty="0"/>
              <a:t>” - 108</a:t>
            </a:r>
            <a:r>
              <a:rPr lang="el-GR" sz="2500" baseline="30000" dirty="0"/>
              <a:t>η</a:t>
            </a:r>
            <a:r>
              <a:rPr lang="el-GR" sz="2500" dirty="0"/>
              <a:t> θέση και</a:t>
            </a:r>
          </a:p>
          <a:p>
            <a:pPr>
              <a:spcBef>
                <a:spcPts val="0"/>
              </a:spcBef>
            </a:pPr>
            <a:r>
              <a:rPr lang="el-GR" sz="2500" dirty="0"/>
              <a:t>“</a:t>
            </a:r>
            <a:r>
              <a:rPr lang="el-GR" sz="2500" b="1" dirty="0"/>
              <a:t>Μέγεθος Αγοράς</a:t>
            </a:r>
            <a:r>
              <a:rPr lang="el-GR" sz="2500" dirty="0"/>
              <a:t>” - 109</a:t>
            </a:r>
            <a:r>
              <a:rPr lang="el-GR" sz="2500" baseline="30000" dirty="0"/>
              <a:t>η</a:t>
            </a:r>
            <a:r>
              <a:rPr lang="el-GR" sz="2500" dirty="0"/>
              <a:t> θέση</a:t>
            </a:r>
            <a:endParaRPr lang="en-US" sz="2500" dirty="0"/>
          </a:p>
        </p:txBody>
      </p:sp>
    </p:spTree>
    <p:extLst>
      <p:ext uri="{BB962C8B-B14F-4D97-AF65-F5344CB8AC3E}">
        <p14:creationId xmlns:p14="http://schemas.microsoft.com/office/powerpoint/2010/main" val="22698228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l-GR" sz="3000" b="1" dirty="0">
                <a:solidFill>
                  <a:schemeClr val="accent1">
                    <a:lumMod val="50000"/>
                  </a:schemeClr>
                </a:solidFill>
              </a:rPr>
              <a:t>Ενότητα Γ: </a:t>
            </a:r>
            <a:r>
              <a:rPr lang="el-GR" sz="3000" b="1" i="1" dirty="0">
                <a:solidFill>
                  <a:schemeClr val="accent1">
                    <a:lumMod val="50000"/>
                  </a:schemeClr>
                </a:solidFill>
              </a:rPr>
              <a:t>Καινοτομία και Πολυπλοκότητα Παραγόντων</a:t>
            </a:r>
            <a:endParaRPr lang="en-US" sz="3000" b="1" i="1" dirty="0">
              <a:solidFill>
                <a:schemeClr val="accent1">
                  <a:lumMod val="50000"/>
                </a:schemeClr>
              </a:solidFill>
            </a:endParaRPr>
          </a:p>
        </p:txBody>
      </p:sp>
      <p:sp>
        <p:nvSpPr>
          <p:cNvPr id="3" name="Content Placeholder 2"/>
          <p:cNvSpPr>
            <a:spLocks noGrp="1"/>
          </p:cNvSpPr>
          <p:nvPr>
            <p:ph idx="1"/>
          </p:nvPr>
        </p:nvSpPr>
        <p:spPr/>
        <p:txBody>
          <a:bodyPr/>
          <a:lstStyle/>
          <a:p>
            <a:pPr marL="0" indent="0">
              <a:buNone/>
            </a:pPr>
            <a:r>
              <a:rPr lang="el-GR" sz="2400" dirty="0"/>
              <a:t>Στη Ενότητα “Καινοτομία και Πολυπλοκότητα Παραγόντων» η Κύπρος καταλαμβάνει διεθνώς την 55</a:t>
            </a:r>
            <a:r>
              <a:rPr lang="el-GR" sz="2400" baseline="30000" dirty="0"/>
              <a:t>η</a:t>
            </a:r>
            <a:r>
              <a:rPr lang="el-GR" sz="2400" dirty="0"/>
              <a:t> θέση. Στους επιμέρους Πυλώνες, για την </a:t>
            </a:r>
          </a:p>
          <a:p>
            <a:r>
              <a:rPr lang="el-GR" sz="2400" dirty="0"/>
              <a:t>“</a:t>
            </a:r>
            <a:r>
              <a:rPr lang="el-GR" sz="2400" b="1" dirty="0"/>
              <a:t>Καινοτομία</a:t>
            </a:r>
            <a:r>
              <a:rPr lang="el-GR" sz="2400" dirty="0"/>
              <a:t>” την 53</a:t>
            </a:r>
            <a:r>
              <a:rPr lang="el-GR" sz="2400" baseline="30000" dirty="0"/>
              <a:t>η </a:t>
            </a:r>
            <a:r>
              <a:rPr lang="el-GR" sz="2400" dirty="0"/>
              <a:t>θέση και</a:t>
            </a:r>
          </a:p>
          <a:p>
            <a:r>
              <a:rPr lang="el-GR" sz="2400" dirty="0"/>
              <a:t>“</a:t>
            </a:r>
            <a:r>
              <a:rPr lang="el-GR" sz="2400" b="1" dirty="0"/>
              <a:t>Πολυπλοκότητα Επιχειρήσεων</a:t>
            </a:r>
            <a:r>
              <a:rPr lang="el-GR" sz="2400" dirty="0"/>
              <a:t>” την 55</a:t>
            </a:r>
            <a:r>
              <a:rPr lang="el-GR" sz="2400" baseline="30000" dirty="0"/>
              <a:t>η</a:t>
            </a:r>
            <a:r>
              <a:rPr lang="el-GR" sz="2400" dirty="0"/>
              <a:t> θέση. </a:t>
            </a:r>
          </a:p>
          <a:p>
            <a:pPr marL="0" indent="0">
              <a:buNone/>
            </a:pPr>
            <a:r>
              <a:rPr lang="el-GR" sz="2400" dirty="0"/>
              <a:t>Στον πρώτο Πυλώνα, που αφορά στην “Καινοτομία”, η Κύπρος είναι 31</a:t>
            </a:r>
            <a:r>
              <a:rPr lang="el-GR" sz="2400" baseline="30000" dirty="0"/>
              <a:t>η</a:t>
            </a:r>
            <a:r>
              <a:rPr lang="el-GR" sz="2400" dirty="0"/>
              <a:t> στον κόσμο στην επιμέρους κατηγορία “Διαθεσιμότητα Επιστημόνων και Μηχανικών”. Στον αντίποδα πάντως, στην κατηγορία “Ικανότητα για Καινοτομία”, καταλαμβάνει την 110</a:t>
            </a:r>
            <a:r>
              <a:rPr lang="el-GR" sz="2400" baseline="30000" dirty="0"/>
              <a:t>η</a:t>
            </a:r>
            <a:r>
              <a:rPr lang="el-GR" sz="2400" dirty="0"/>
              <a:t> θέση. </a:t>
            </a:r>
            <a:endParaRPr lang="en-US" sz="2400" dirty="0"/>
          </a:p>
        </p:txBody>
      </p:sp>
    </p:spTree>
    <p:extLst>
      <p:ext uri="{BB962C8B-B14F-4D97-AF65-F5344CB8AC3E}">
        <p14:creationId xmlns:p14="http://schemas.microsoft.com/office/powerpoint/2010/main" val="22218410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l-GR" sz="3200" b="1" dirty="0">
                <a:solidFill>
                  <a:schemeClr val="accent1">
                    <a:lumMod val="50000"/>
                  </a:schemeClr>
                </a:solidFill>
              </a:rPr>
              <a:t>Προβληματικοί τομείς</a:t>
            </a:r>
            <a:endParaRPr lang="en-US" sz="3200" dirty="0">
              <a:solidFill>
                <a:schemeClr val="accent1">
                  <a:lumMod val="50000"/>
                </a:schemeClr>
              </a:solidFill>
            </a:endParaRPr>
          </a:p>
        </p:txBody>
      </p:sp>
      <p:sp>
        <p:nvSpPr>
          <p:cNvPr id="3" name="Content Placeholder 2"/>
          <p:cNvSpPr>
            <a:spLocks noGrp="1"/>
          </p:cNvSpPr>
          <p:nvPr>
            <p:ph idx="1"/>
          </p:nvPr>
        </p:nvSpPr>
        <p:spPr/>
        <p:txBody>
          <a:bodyPr/>
          <a:lstStyle/>
          <a:p>
            <a:pPr marL="0" indent="0">
              <a:buNone/>
            </a:pPr>
            <a:r>
              <a:rPr lang="el-GR" sz="2400" dirty="0"/>
              <a:t>Από την επεξεργασία των στοιχείων, αναγνωρίζονται επίσης  οι παράγοντες που εμποδίζουν την περαιτέρω ανάπτυξη της επιχειρηματικής δραστηριότητας και στερούν μια καλύτερη βαθμολογία για την ανταγωνιστικότητα της οικονομίας οι οποίοι είναι, κατά κύριο λόγο: </a:t>
            </a:r>
            <a:endParaRPr lang="en-US" sz="2400" dirty="0"/>
          </a:p>
          <a:p>
            <a:pPr marL="0" indent="0">
              <a:buNone/>
            </a:pPr>
            <a:endParaRPr lang="el-GR" sz="800" dirty="0"/>
          </a:p>
          <a:p>
            <a:pPr>
              <a:spcBef>
                <a:spcPts val="0"/>
              </a:spcBef>
            </a:pPr>
            <a:r>
              <a:rPr lang="el-GR" sz="2400" dirty="0"/>
              <a:t>η αδυναμία πρόσβασης στη χρηματοδότηση </a:t>
            </a:r>
          </a:p>
          <a:p>
            <a:pPr>
              <a:spcBef>
                <a:spcPts val="0"/>
              </a:spcBef>
            </a:pPr>
            <a:r>
              <a:rPr lang="el-GR" sz="2400" dirty="0"/>
              <a:t>η αναποτελεσματική κυβερνητική γραφειοκρατία </a:t>
            </a:r>
          </a:p>
          <a:p>
            <a:pPr>
              <a:spcBef>
                <a:spcPts val="0"/>
              </a:spcBef>
            </a:pPr>
            <a:r>
              <a:rPr lang="el-GR" sz="2400" dirty="0"/>
              <a:t>η ανεπαρκής ικανότητα για καινοτομία</a:t>
            </a:r>
          </a:p>
          <a:p>
            <a:pPr>
              <a:spcBef>
                <a:spcPts val="0"/>
              </a:spcBef>
            </a:pPr>
            <a:r>
              <a:rPr lang="el-GR" sz="2400" dirty="0"/>
              <a:t>η ανεπαρκής παροχή υποδομών</a:t>
            </a:r>
          </a:p>
          <a:p>
            <a:pPr>
              <a:spcBef>
                <a:spcPts val="0"/>
              </a:spcBef>
            </a:pPr>
            <a:r>
              <a:rPr lang="el-GR" sz="2400" dirty="0"/>
              <a:t>οι περιοριστικές ρυθμίσεις σε θέματα εργασίας</a:t>
            </a:r>
          </a:p>
          <a:p>
            <a:pPr>
              <a:spcBef>
                <a:spcPts val="0"/>
              </a:spcBef>
            </a:pPr>
            <a:r>
              <a:rPr lang="el-GR" sz="2400" dirty="0"/>
              <a:t>η διαφθορά </a:t>
            </a:r>
          </a:p>
          <a:p>
            <a:pPr>
              <a:spcBef>
                <a:spcPts val="0"/>
              </a:spcBef>
            </a:pPr>
            <a:r>
              <a:rPr lang="el-GR" sz="2400" dirty="0"/>
              <a:t>το ανεπαρκώς εκπαιδευμένο εργατικό δυναμικό </a:t>
            </a:r>
            <a:endParaRPr lang="en-US" sz="2400" dirty="0"/>
          </a:p>
        </p:txBody>
      </p:sp>
    </p:spTree>
    <p:extLst>
      <p:ext uri="{BB962C8B-B14F-4D97-AF65-F5344CB8AC3E}">
        <p14:creationId xmlns:p14="http://schemas.microsoft.com/office/powerpoint/2010/main" val="17302832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l-GR" sz="2800" b="1" dirty="0">
                <a:solidFill>
                  <a:schemeClr val="accent1">
                    <a:lumMod val="50000"/>
                  </a:schemeClr>
                </a:solidFill>
              </a:rPr>
              <a:t>Τι πρέπει να κάνουμε για να πετύχουμε μια καλύτερη θέση</a:t>
            </a:r>
            <a:endParaRPr lang="en-US" sz="2800" b="1" dirty="0">
              <a:solidFill>
                <a:schemeClr val="accent1">
                  <a:lumMod val="50000"/>
                </a:schemeClr>
              </a:solidFill>
            </a:endParaRPr>
          </a:p>
        </p:txBody>
      </p:sp>
      <p:sp>
        <p:nvSpPr>
          <p:cNvPr id="3" name="Content Placeholder 2"/>
          <p:cNvSpPr>
            <a:spLocks noGrp="1"/>
          </p:cNvSpPr>
          <p:nvPr>
            <p:ph idx="1"/>
          </p:nvPr>
        </p:nvSpPr>
        <p:spPr/>
        <p:txBody>
          <a:bodyPr/>
          <a:lstStyle/>
          <a:p>
            <a:pPr marL="0" indent="0">
              <a:buNone/>
            </a:pPr>
            <a:r>
              <a:rPr lang="el-GR" sz="2400" dirty="0"/>
              <a:t>Έχουμε αποστείλει Υπομνήματα σε </a:t>
            </a:r>
            <a:r>
              <a:rPr lang="en-US" sz="2400" dirty="0"/>
              <a:t>10 </a:t>
            </a:r>
            <a:r>
              <a:rPr lang="el-GR" sz="2400" dirty="0"/>
              <a:t>Υπουργούς και την Υφυπουργό Ναυτιλίας με δεκάδες εισηγήσεις. Ειδικά για την ανταγωνιστικότητα,</a:t>
            </a:r>
            <a:r>
              <a:rPr lang="en-US" sz="2400" dirty="0"/>
              <a:t> </a:t>
            </a:r>
            <a:r>
              <a:rPr lang="el-GR" sz="2400" dirty="0"/>
              <a:t>οι κυριότερες συνοψίζονται ως ακολούθως:</a:t>
            </a:r>
          </a:p>
          <a:p>
            <a:r>
              <a:rPr lang="el-GR" sz="2300" dirty="0"/>
              <a:t>Να προχωρήσουν τάχιστα οι απαραίτητες μεταρρυθμίσεις και η υλοποίηση της ψηφιακής στρατηγικής οι οποίες θα προσδώσουν νέα προοπτική στην οικονομία μας. </a:t>
            </a:r>
          </a:p>
          <a:p>
            <a:r>
              <a:rPr lang="el-GR" sz="2300" dirty="0"/>
              <a:t>Διατήρηση της δημοσιονομικής πειθαρχίας έτσι ώστε η κυπριακή οικονομία να επανέλθει σε επενδυτική βαθμίδα.</a:t>
            </a:r>
          </a:p>
          <a:p>
            <a:r>
              <a:rPr lang="el-GR" sz="2300" dirty="0"/>
              <a:t>Πλήρης ανασχεδιασμός του οικονομικού μας μοντέλου με σαφή καθορισμό των υφιστάμενων και νέων τομέων με συγκριτικά πλεονεκτήματα και στρατηγική για την επόμενη δεκαετία. </a:t>
            </a:r>
          </a:p>
          <a:p>
            <a:endParaRPr lang="el-GR" sz="2200" dirty="0"/>
          </a:p>
          <a:p>
            <a:endParaRPr lang="el-GR" sz="2200" dirty="0"/>
          </a:p>
          <a:p>
            <a:endParaRPr lang="en-US" sz="2400" dirty="0"/>
          </a:p>
        </p:txBody>
      </p:sp>
    </p:spTree>
    <p:extLst>
      <p:ext uri="{BB962C8B-B14F-4D97-AF65-F5344CB8AC3E}">
        <p14:creationId xmlns:p14="http://schemas.microsoft.com/office/powerpoint/2010/main" val="22787890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l-GR" sz="2800" b="1" dirty="0">
                <a:solidFill>
                  <a:schemeClr val="accent1">
                    <a:lumMod val="50000"/>
                  </a:schemeClr>
                </a:solidFill>
              </a:rPr>
              <a:t>Τι πρέπει να κάνουμε για να πετύχουμε μια καλύτερη θέση</a:t>
            </a:r>
            <a:endParaRPr lang="en-US" sz="2800" b="1" dirty="0">
              <a:solidFill>
                <a:schemeClr val="accent1">
                  <a:lumMod val="50000"/>
                </a:schemeClr>
              </a:solidFill>
            </a:endParaRPr>
          </a:p>
        </p:txBody>
      </p:sp>
      <p:sp>
        <p:nvSpPr>
          <p:cNvPr id="3" name="Content Placeholder 2"/>
          <p:cNvSpPr>
            <a:spLocks noGrp="1"/>
          </p:cNvSpPr>
          <p:nvPr>
            <p:ph idx="1"/>
          </p:nvPr>
        </p:nvSpPr>
        <p:spPr>
          <a:xfrm>
            <a:off x="457200" y="1600200"/>
            <a:ext cx="8229600" cy="4800600"/>
          </a:xfrm>
        </p:spPr>
        <p:txBody>
          <a:bodyPr/>
          <a:lstStyle/>
          <a:p>
            <a:r>
              <a:rPr lang="el-GR" sz="2400" dirty="0"/>
              <a:t>Εκσυγχρονισμός του δικαστικού μας συστήματος και γρήγορη απονομή δικαιοσύνης μέσω της σύστασης Ειδικών Δικαστηρίων, (Εμπορικό, Τεχνικό, Μικροδιαφορών) με καθορισμένη δικαιοδοσία για συγκεκριμένες διαφορές.</a:t>
            </a:r>
          </a:p>
          <a:p>
            <a:r>
              <a:rPr lang="el-GR" sz="2400" dirty="0"/>
              <a:t>Σχέδιο Δράσης για την πάταξη της διαφθοράς. </a:t>
            </a:r>
          </a:p>
          <a:p>
            <a:r>
              <a:rPr lang="el-GR" sz="2400" dirty="0"/>
              <a:t>Ουσιαστική στήριξη στις εξαγωγικές προσπάθειες των επιχειρήσεων τόσο με την αύξηση του κρατικού προϋπολογισμού για προώθηση τους όσο και με την ενίσχυση της παρουσίας της χώρας μας στο εξωτερικό με εμπορικούς σύμβουλους και ειδικά σε σημαντικές χώρες.</a:t>
            </a:r>
          </a:p>
          <a:p>
            <a:endParaRPr lang="en-US" sz="2200" dirty="0"/>
          </a:p>
        </p:txBody>
      </p:sp>
    </p:spTree>
    <p:extLst>
      <p:ext uri="{BB962C8B-B14F-4D97-AF65-F5344CB8AC3E}">
        <p14:creationId xmlns:p14="http://schemas.microsoft.com/office/powerpoint/2010/main" val="18126568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buNone/>
            </a:pPr>
            <a:endParaRPr lang="el-GR" dirty="0"/>
          </a:p>
          <a:p>
            <a:pPr marL="0" indent="0">
              <a:buNone/>
            </a:pPr>
            <a:endParaRPr lang="el-GR" dirty="0"/>
          </a:p>
          <a:p>
            <a:pPr marL="0" indent="0">
              <a:buNone/>
            </a:pPr>
            <a:endParaRPr lang="el-GR" dirty="0"/>
          </a:p>
          <a:p>
            <a:pPr marL="0" indent="0" algn="ctr">
              <a:buNone/>
            </a:pPr>
            <a:r>
              <a:rPr lang="el-GR" sz="3600" b="1" dirty="0">
                <a:solidFill>
                  <a:schemeClr val="tx2">
                    <a:lumMod val="50000"/>
                  </a:schemeClr>
                </a:solidFill>
              </a:rPr>
              <a:t>Ευχαριστώ για την προσοχή σας.</a:t>
            </a:r>
            <a:endParaRPr lang="en-US" sz="3600" b="1" dirty="0">
              <a:solidFill>
                <a:schemeClr val="tx2">
                  <a:lumMod val="50000"/>
                </a:schemeClr>
              </a:solidFill>
            </a:endParaRPr>
          </a:p>
        </p:txBody>
      </p:sp>
    </p:spTree>
    <p:extLst>
      <p:ext uri="{BB962C8B-B14F-4D97-AF65-F5344CB8AC3E}">
        <p14:creationId xmlns:p14="http://schemas.microsoft.com/office/powerpoint/2010/main" val="18440363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l-GR" sz="3200" b="1" dirty="0">
                <a:solidFill>
                  <a:schemeClr val="accent1">
                    <a:lumMod val="50000"/>
                  </a:schemeClr>
                </a:solidFill>
              </a:rPr>
              <a:t>Παγκόσμιο Οικονομικό Φόρουμ</a:t>
            </a:r>
            <a:endParaRPr lang="en-US" dirty="0">
              <a:solidFill>
                <a:schemeClr val="accent1">
                  <a:lumMod val="50000"/>
                </a:schemeClr>
              </a:solidFill>
            </a:endParaRPr>
          </a:p>
        </p:txBody>
      </p:sp>
      <p:sp>
        <p:nvSpPr>
          <p:cNvPr id="3" name="Content Placeholder 2"/>
          <p:cNvSpPr>
            <a:spLocks noGrp="1"/>
          </p:cNvSpPr>
          <p:nvPr>
            <p:ph idx="1"/>
          </p:nvPr>
        </p:nvSpPr>
        <p:spPr>
          <a:xfrm>
            <a:off x="457200" y="1600201"/>
            <a:ext cx="8229600" cy="1828800"/>
          </a:xfrm>
        </p:spPr>
        <p:txBody>
          <a:bodyPr/>
          <a:lstStyle/>
          <a:p>
            <a:pPr marL="0" indent="0">
              <a:buNone/>
            </a:pPr>
            <a:r>
              <a:rPr lang="el-GR" sz="2600" dirty="0"/>
              <a:t>Το Παγκόσμιο Οικονομικό Φόρουμ συντάσσει την ετήσια έκθεσή του σε συνεργασία με ακαδημαϊκούς «κύρους» και με ένα παγκόσμιο δίκτυο ινστιτούτων και ερευνητικών κέντρων. </a:t>
            </a:r>
            <a:endParaRPr lang="en-US" sz="2600" dirty="0"/>
          </a:p>
        </p:txBody>
      </p:sp>
      <p:sp>
        <p:nvSpPr>
          <p:cNvPr id="4" name="TextBox 3"/>
          <p:cNvSpPr txBox="1"/>
          <p:nvPr/>
        </p:nvSpPr>
        <p:spPr>
          <a:xfrm>
            <a:off x="457200" y="3429000"/>
            <a:ext cx="8153400" cy="2492990"/>
          </a:xfrm>
          <a:prstGeom prst="rect">
            <a:avLst/>
          </a:prstGeom>
          <a:noFill/>
        </p:spPr>
        <p:txBody>
          <a:bodyPr wrap="square" rtlCol="0">
            <a:spAutoFit/>
          </a:bodyPr>
          <a:lstStyle/>
          <a:p>
            <a:r>
              <a:rPr lang="el-GR" sz="2600" dirty="0">
                <a:latin typeface="Tahoma" panose="020B0604030504040204" pitchFamily="34" charset="0"/>
                <a:ea typeface="Tahoma" panose="020B0604030504040204" pitchFamily="34" charset="0"/>
                <a:cs typeface="Tahoma" panose="020B0604030504040204" pitchFamily="34" charset="0"/>
              </a:rPr>
              <a:t>Η Ετήσια Έκθεση προσδιορίζει την ανταγωνιστικότητα με βάση ένα συνδυασμό μίας σειράς θεσμών, πολιτικών και παραγόντων που καθορίζουν το επίπεδο παραγωγικότητας μιας χώρας. Η κατάταξη ενός κράτους εξαρτάται από 117 Κατηγορίες οι οποίες απαρτίζουν 12 Πυλώνες σε 3 Θεματικές Ενότητες .</a:t>
            </a:r>
          </a:p>
        </p:txBody>
      </p:sp>
    </p:spTree>
    <p:extLst>
      <p:ext uri="{BB962C8B-B14F-4D97-AF65-F5344CB8AC3E}">
        <p14:creationId xmlns:p14="http://schemas.microsoft.com/office/powerpoint/2010/main" val="41317490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873003-FADC-4D53-A4A7-355183717902}"/>
              </a:ext>
            </a:extLst>
          </p:cNvPr>
          <p:cNvSpPr>
            <a:spLocks noGrp="1"/>
          </p:cNvSpPr>
          <p:nvPr>
            <p:ph type="title"/>
          </p:nvPr>
        </p:nvSpPr>
        <p:spPr/>
        <p:txBody>
          <a:bodyPr/>
          <a:lstStyle/>
          <a:p>
            <a:r>
              <a:rPr lang="el-GR" sz="3200" b="1" dirty="0">
                <a:solidFill>
                  <a:srgbClr val="4F81BD">
                    <a:lumMod val="50000"/>
                  </a:srgbClr>
                </a:solidFill>
              </a:rPr>
              <a:t>Παγκόσμιο Οικονομικό Φόρουμ</a:t>
            </a:r>
            <a:endParaRPr lang="en-US" dirty="0"/>
          </a:p>
        </p:txBody>
      </p:sp>
      <p:sp>
        <p:nvSpPr>
          <p:cNvPr id="3" name="Content Placeholder 2">
            <a:extLst>
              <a:ext uri="{FF2B5EF4-FFF2-40B4-BE49-F238E27FC236}">
                <a16:creationId xmlns:a16="http://schemas.microsoft.com/office/drawing/2014/main" id="{7D9C40A7-215B-4C0A-A250-DB3F9FEB831D}"/>
              </a:ext>
            </a:extLst>
          </p:cNvPr>
          <p:cNvSpPr>
            <a:spLocks noGrp="1"/>
          </p:cNvSpPr>
          <p:nvPr>
            <p:ph idx="1"/>
          </p:nvPr>
        </p:nvSpPr>
        <p:spPr/>
        <p:txBody>
          <a:bodyPr/>
          <a:lstStyle/>
          <a:p>
            <a:pPr marL="0" indent="0">
              <a:buNone/>
            </a:pPr>
            <a:r>
              <a:rPr lang="el-GR" sz="2600" dirty="0"/>
              <a:t>Η κατάταξη των 137 χωρών ως προς την ανταγωνιστικότητα τους γίνεται με βάση μακροοικονομικά στατιστικά στοιχεία κάθε χώρας και ένα αριθμό συνεντεύξεων (</a:t>
            </a:r>
            <a:r>
              <a:rPr lang="en-US" sz="2600" dirty="0"/>
              <a:t>opinion survey) </a:t>
            </a:r>
            <a:r>
              <a:rPr lang="el-GR" sz="2600" dirty="0"/>
              <a:t>με ανώτερα στελέχη επιχειρήσεων. </a:t>
            </a:r>
          </a:p>
          <a:p>
            <a:pPr marL="0" indent="0">
              <a:buNone/>
            </a:pPr>
            <a:endParaRPr lang="el-GR" sz="1000" dirty="0"/>
          </a:p>
          <a:p>
            <a:pPr marL="0" indent="0">
              <a:buNone/>
            </a:pPr>
            <a:endParaRPr lang="el-GR" sz="1000" dirty="0"/>
          </a:p>
          <a:p>
            <a:pPr marL="0" indent="0">
              <a:buNone/>
            </a:pPr>
            <a:r>
              <a:rPr lang="el-GR" sz="2600" dirty="0"/>
              <a:t>Στην Κύπρο, οι Εταίροι του Φόρουμ είναι η Τράπεζα Κύπρου και το Ευρωπαϊκό Πανεπιστήμιο.  </a:t>
            </a:r>
            <a:endParaRPr lang="en-US" sz="2600" dirty="0"/>
          </a:p>
        </p:txBody>
      </p:sp>
    </p:spTree>
    <p:extLst>
      <p:ext uri="{BB962C8B-B14F-4D97-AF65-F5344CB8AC3E}">
        <p14:creationId xmlns:p14="http://schemas.microsoft.com/office/powerpoint/2010/main" val="41195525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9880" y="274638"/>
            <a:ext cx="7606920" cy="1143000"/>
          </a:xfrm>
        </p:spPr>
        <p:txBody>
          <a:bodyPr/>
          <a:lstStyle/>
          <a:p>
            <a:pPr algn="l"/>
            <a:r>
              <a:rPr lang="el-GR" sz="2800" b="1" dirty="0">
                <a:solidFill>
                  <a:schemeClr val="accent1">
                    <a:lumMod val="50000"/>
                  </a:schemeClr>
                </a:solidFill>
              </a:rPr>
              <a:t>Κατάταξη Χωρών:</a:t>
            </a:r>
            <a:endParaRPr lang="en-US" sz="2800" b="1" dirty="0">
              <a:solidFill>
                <a:schemeClr val="accent1">
                  <a:lumMod val="50000"/>
                </a:schemeClr>
              </a:solidFill>
            </a:endParaRPr>
          </a:p>
        </p:txBody>
      </p:sp>
      <p:sp>
        <p:nvSpPr>
          <p:cNvPr id="6" name="TextBox 5"/>
          <p:cNvSpPr txBox="1"/>
          <p:nvPr/>
        </p:nvSpPr>
        <p:spPr>
          <a:xfrm>
            <a:off x="5715000" y="5182013"/>
            <a:ext cx="3352800" cy="1015663"/>
          </a:xfrm>
          <a:prstGeom prst="rect">
            <a:avLst/>
          </a:prstGeom>
          <a:noFill/>
        </p:spPr>
        <p:txBody>
          <a:bodyPr wrap="square" rtlCol="0">
            <a:spAutoFit/>
          </a:bodyPr>
          <a:lstStyle/>
          <a:p>
            <a:pPr algn="just"/>
            <a:r>
              <a:rPr lang="el-GR" sz="1200" b="1" u="sng" dirty="0"/>
              <a:t>Σημειώσεις:</a:t>
            </a:r>
            <a:r>
              <a:rPr lang="el-GR" sz="1200" dirty="0"/>
              <a:t> </a:t>
            </a:r>
          </a:p>
          <a:p>
            <a:pPr marL="171450" indent="-171450" algn="just">
              <a:buFont typeface="Arial" panose="020B0604020202020204" pitchFamily="34" charset="0"/>
              <a:buChar char="•"/>
            </a:pPr>
            <a:r>
              <a:rPr lang="el-GR" sz="1200" dirty="0"/>
              <a:t>Βαθμολογία από 1 έως 7.   </a:t>
            </a:r>
          </a:p>
          <a:p>
            <a:pPr marL="171450" indent="-171450" algn="just">
              <a:buFont typeface="Arial" panose="020B0604020202020204" pitchFamily="34" charset="0"/>
              <a:buChar char="•"/>
            </a:pPr>
            <a:r>
              <a:rPr lang="el-GR" sz="1200" dirty="0"/>
              <a:t>Η έκδοση 201</a:t>
            </a:r>
            <a:r>
              <a:rPr lang="en-US" sz="1200" dirty="0"/>
              <a:t>7</a:t>
            </a:r>
            <a:r>
              <a:rPr lang="el-GR" sz="1200" dirty="0"/>
              <a:t> - 201</a:t>
            </a:r>
            <a:r>
              <a:rPr lang="en-US" sz="1200" dirty="0"/>
              <a:t>8</a:t>
            </a:r>
            <a:r>
              <a:rPr lang="el-GR" sz="1200" dirty="0"/>
              <a:t> περιλάμβανε 1</a:t>
            </a:r>
            <a:r>
              <a:rPr lang="en-US" sz="1200" dirty="0"/>
              <a:t>37</a:t>
            </a:r>
            <a:r>
              <a:rPr lang="el-GR" sz="1200" dirty="0"/>
              <a:t> χώρες.   </a:t>
            </a:r>
          </a:p>
          <a:p>
            <a:pPr algn="just"/>
            <a:r>
              <a:rPr lang="en-US" sz="1200" b="1" u="sng" dirty="0" err="1"/>
              <a:t>Πηγή</a:t>
            </a:r>
            <a:r>
              <a:rPr lang="en-US" sz="1200" b="1" u="sng" dirty="0"/>
              <a:t>:</a:t>
            </a:r>
            <a:r>
              <a:rPr lang="en-US" sz="1200" dirty="0"/>
              <a:t> The Global Competitiveness Report 2017 – 2018</a:t>
            </a:r>
            <a:r>
              <a:rPr lang="el-GR" sz="1200" dirty="0"/>
              <a:t>.</a:t>
            </a:r>
            <a:endParaRPr lang="en-US" sz="1200" dirty="0"/>
          </a:p>
        </p:txBody>
      </p:sp>
      <p:pic>
        <p:nvPicPr>
          <p:cNvPr id="13" name="Picture 12">
            <a:extLst>
              <a:ext uri="{FF2B5EF4-FFF2-40B4-BE49-F238E27FC236}">
                <a16:creationId xmlns:a16="http://schemas.microsoft.com/office/drawing/2014/main" id="{A024D0D0-B0CC-48FC-A215-9DFA3A0C058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60381" y="1091953"/>
            <a:ext cx="3505200" cy="1752600"/>
          </a:xfrm>
          <a:prstGeom prst="rect">
            <a:avLst/>
          </a:prstGeom>
        </p:spPr>
      </p:pic>
      <p:pic>
        <p:nvPicPr>
          <p:cNvPr id="15" name="Picture 14">
            <a:extLst>
              <a:ext uri="{FF2B5EF4-FFF2-40B4-BE49-F238E27FC236}">
                <a16:creationId xmlns:a16="http://schemas.microsoft.com/office/drawing/2014/main" id="{9AB7F881-614B-405A-A747-FD29709F0D8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0600" y="1125984"/>
            <a:ext cx="4419600" cy="5478843"/>
          </a:xfrm>
          <a:prstGeom prst="rect">
            <a:avLst/>
          </a:prstGeom>
        </p:spPr>
      </p:pic>
      <p:cxnSp>
        <p:nvCxnSpPr>
          <p:cNvPr id="5" name="Straight Arrow Connector 4"/>
          <p:cNvCxnSpPr>
            <a:cxnSpLocks/>
          </p:cNvCxnSpPr>
          <p:nvPr/>
        </p:nvCxnSpPr>
        <p:spPr>
          <a:xfrm flipH="1" flipV="1">
            <a:off x="2971800" y="3270440"/>
            <a:ext cx="3657600" cy="1149160"/>
          </a:xfrm>
          <a:prstGeom prst="straightConnector1">
            <a:avLst/>
          </a:prstGeom>
          <a:ln w="34925">
            <a:tailEnd type="arrow"/>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760F59EB-558C-4C68-A5A3-0C189A5BE1AC}"/>
              </a:ext>
            </a:extLst>
          </p:cNvPr>
          <p:cNvSpPr txBox="1"/>
          <p:nvPr/>
        </p:nvSpPr>
        <p:spPr>
          <a:xfrm>
            <a:off x="6705600" y="4223545"/>
            <a:ext cx="1981200" cy="369332"/>
          </a:xfrm>
          <a:prstGeom prst="rect">
            <a:avLst/>
          </a:prstGeom>
          <a:noFill/>
        </p:spPr>
        <p:txBody>
          <a:bodyPr wrap="square" rtlCol="0">
            <a:spAutoFit/>
          </a:bodyPr>
          <a:lstStyle/>
          <a:p>
            <a:r>
              <a:rPr lang="el-GR" b="1" i="1" dirty="0">
                <a:solidFill>
                  <a:schemeClr val="tx2">
                    <a:lumMod val="50000"/>
                  </a:schemeClr>
                </a:solidFill>
              </a:rPr>
              <a:t>Κύπρος: 64</a:t>
            </a:r>
            <a:r>
              <a:rPr lang="el-GR" b="1" i="1" baseline="30000" dirty="0">
                <a:solidFill>
                  <a:schemeClr val="tx2">
                    <a:lumMod val="50000"/>
                  </a:schemeClr>
                </a:solidFill>
              </a:rPr>
              <a:t>η</a:t>
            </a:r>
            <a:r>
              <a:rPr lang="el-GR" b="1" i="1" dirty="0">
                <a:solidFill>
                  <a:schemeClr val="tx2">
                    <a:lumMod val="50000"/>
                  </a:schemeClr>
                </a:solidFill>
              </a:rPr>
              <a:t> θέση</a:t>
            </a:r>
            <a:endParaRPr lang="en-US" b="1" i="1" dirty="0">
              <a:solidFill>
                <a:schemeClr val="tx2">
                  <a:lumMod val="50000"/>
                </a:schemeClr>
              </a:solidFill>
            </a:endParaRPr>
          </a:p>
        </p:txBody>
      </p:sp>
      <p:sp>
        <p:nvSpPr>
          <p:cNvPr id="4" name="Oval 3">
            <a:extLst>
              <a:ext uri="{FF2B5EF4-FFF2-40B4-BE49-F238E27FC236}">
                <a16:creationId xmlns:a16="http://schemas.microsoft.com/office/drawing/2014/main" id="{366737F2-2143-4D88-B2B6-6FABC51DD3B4}"/>
              </a:ext>
            </a:extLst>
          </p:cNvPr>
          <p:cNvSpPr/>
          <p:nvPr/>
        </p:nvSpPr>
        <p:spPr>
          <a:xfrm>
            <a:off x="6629400" y="4130456"/>
            <a:ext cx="2133600" cy="578287"/>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566311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304800"/>
            <a:ext cx="7606920" cy="1143000"/>
          </a:xfrm>
        </p:spPr>
        <p:txBody>
          <a:bodyPr/>
          <a:lstStyle/>
          <a:p>
            <a:r>
              <a:rPr lang="el-GR" sz="3200" b="1" dirty="0">
                <a:solidFill>
                  <a:schemeClr val="accent1">
                    <a:lumMod val="50000"/>
                  </a:schemeClr>
                </a:solidFill>
              </a:rPr>
              <a:t>Οι πρωταγωνιστές του 2017-2018</a:t>
            </a:r>
            <a:endParaRPr lang="en-US" dirty="0">
              <a:solidFill>
                <a:schemeClr val="accent1">
                  <a:lumMod val="50000"/>
                </a:schemeClr>
              </a:solidFill>
            </a:endParaRPr>
          </a:p>
        </p:txBody>
      </p:sp>
      <p:sp>
        <p:nvSpPr>
          <p:cNvPr id="7" name="Rectangle 6"/>
          <p:cNvSpPr/>
          <p:nvPr/>
        </p:nvSpPr>
        <p:spPr>
          <a:xfrm>
            <a:off x="6858000" y="2819400"/>
            <a:ext cx="1559851" cy="338554"/>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wrap="none">
            <a:spAutoFit/>
          </a:bodyPr>
          <a:lstStyle/>
          <a:p>
            <a:r>
              <a:rPr lang="el-GR" sz="1600" b="1" dirty="0"/>
              <a:t>Βαθμολογία 1-7</a:t>
            </a:r>
          </a:p>
        </p:txBody>
      </p:sp>
      <p:graphicFrame>
        <p:nvGraphicFramePr>
          <p:cNvPr id="8" name="Content Placeholder 7">
            <a:extLst>
              <a:ext uri="{FF2B5EF4-FFF2-40B4-BE49-F238E27FC236}">
                <a16:creationId xmlns:a16="http://schemas.microsoft.com/office/drawing/2014/main" id="{5C00208E-3A9C-49D2-8866-33B2338979B8}"/>
              </a:ext>
            </a:extLst>
          </p:cNvPr>
          <p:cNvGraphicFramePr>
            <a:graphicFrameLocks noGrp="1"/>
          </p:cNvGraphicFramePr>
          <p:nvPr>
            <p:ph idx="1"/>
            <p:extLst>
              <p:ext uri="{D42A27DB-BD31-4B8C-83A1-F6EECF244321}">
                <p14:modId xmlns:p14="http://schemas.microsoft.com/office/powerpoint/2010/main" val="4274599825"/>
              </p:ext>
            </p:extLst>
          </p:nvPr>
        </p:nvGraphicFramePr>
        <p:xfrm>
          <a:off x="444120" y="1457417"/>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582143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l-GR" sz="3200" b="1" dirty="0">
                <a:solidFill>
                  <a:schemeClr val="accent1">
                    <a:lumMod val="50000"/>
                  </a:schemeClr>
                </a:solidFill>
              </a:rPr>
              <a:t>Κατάταξη της Κύπρου</a:t>
            </a:r>
            <a:endParaRPr lang="en-US" sz="3200" b="1" dirty="0">
              <a:solidFill>
                <a:schemeClr val="accent1">
                  <a:lumMod val="50000"/>
                </a:schemeClr>
              </a:solidFill>
            </a:endParaRPr>
          </a:p>
        </p:txBody>
      </p:sp>
      <p:sp>
        <p:nvSpPr>
          <p:cNvPr id="3" name="Content Placeholder 2"/>
          <p:cNvSpPr>
            <a:spLocks noGrp="1"/>
          </p:cNvSpPr>
          <p:nvPr>
            <p:ph idx="1"/>
          </p:nvPr>
        </p:nvSpPr>
        <p:spPr/>
        <p:txBody>
          <a:bodyPr/>
          <a:lstStyle/>
          <a:p>
            <a:r>
              <a:rPr lang="el-GR" sz="2700" dirty="0"/>
              <a:t>Σύμφωνα με τα αποτελέσματα της Έκθεσης, η Κύπρος ανέβηκε στην </a:t>
            </a:r>
            <a:r>
              <a:rPr lang="el-GR" sz="2700" b="1" dirty="0"/>
              <a:t>64</a:t>
            </a:r>
            <a:r>
              <a:rPr lang="el-GR" sz="2700" b="1" baseline="30000" dirty="0"/>
              <a:t>η</a:t>
            </a:r>
            <a:r>
              <a:rPr lang="el-GR" sz="2700" b="1" dirty="0"/>
              <a:t> θέση </a:t>
            </a:r>
            <a:r>
              <a:rPr lang="el-GR" sz="2700" dirty="0"/>
              <a:t>στον δείκτη ανταγωνιστικότητας για το 2017-2018 με βαθμολογία 4,23 έναντι της 83</a:t>
            </a:r>
            <a:r>
              <a:rPr lang="el-GR" sz="2700" baseline="30000" dirty="0"/>
              <a:t>ης</a:t>
            </a:r>
            <a:r>
              <a:rPr lang="el-GR" sz="2700" dirty="0"/>
              <a:t> θέσης που </a:t>
            </a:r>
          </a:p>
          <a:p>
            <a:pPr marL="0" indent="0">
              <a:buNone/>
            </a:pPr>
            <a:r>
              <a:rPr lang="el-GR" sz="2700" dirty="0"/>
              <a:t>   έλαβε το 2016-2017.</a:t>
            </a:r>
          </a:p>
          <a:p>
            <a:pPr marL="0" indent="0">
              <a:buNone/>
            </a:pPr>
            <a:endParaRPr lang="el-GR" sz="1200" dirty="0"/>
          </a:p>
          <a:p>
            <a:r>
              <a:rPr lang="el-GR" sz="2700" dirty="0"/>
              <a:t>Η εξέλιξη αυτή οφείλεται στη βελτίωση που σημειώθηκε σχεδόν σε όλους τους Πυλώνες που εξετάζονται με την πιο αξιοσημείωτη να είναι στον Πυλώνα που αφορά τις </a:t>
            </a:r>
            <a:r>
              <a:rPr lang="en-US" sz="2700" dirty="0"/>
              <a:t>“</a:t>
            </a:r>
            <a:r>
              <a:rPr lang="el-GR" sz="2700" dirty="0"/>
              <a:t>Υποδομές</a:t>
            </a:r>
            <a:r>
              <a:rPr lang="en-US" sz="2700" dirty="0"/>
              <a:t>”</a:t>
            </a:r>
            <a:r>
              <a:rPr lang="el-GR" sz="2700" dirty="0"/>
              <a:t> κατά 20 θέσεις. </a:t>
            </a:r>
            <a:endParaRPr lang="en-US" sz="2700" dirty="0"/>
          </a:p>
        </p:txBody>
      </p:sp>
    </p:spTree>
    <p:extLst>
      <p:ext uri="{BB962C8B-B14F-4D97-AF65-F5344CB8AC3E}">
        <p14:creationId xmlns:p14="http://schemas.microsoft.com/office/powerpoint/2010/main" val="24239725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2800" b="1" dirty="0">
                <a:solidFill>
                  <a:schemeClr val="accent1">
                    <a:lumMod val="50000"/>
                  </a:schemeClr>
                </a:solidFill>
              </a:rPr>
              <a:t>Δείκτης Παγκόσμιας Ανταγωνιστικότητας       Επιδόσεις Κύπρου στους 12 Πυλώνες</a:t>
            </a:r>
            <a:endParaRPr lang="en-US" dirty="0">
              <a:solidFill>
                <a:schemeClr val="accent1">
                  <a:lumMod val="50000"/>
                </a:schemeClr>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538124662"/>
              </p:ext>
            </p:extLst>
          </p:nvPr>
        </p:nvGraphicFramePr>
        <p:xfrm>
          <a:off x="381000" y="1454628"/>
          <a:ext cx="8229600" cy="5029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346244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l-GR" sz="3200" b="1" dirty="0">
                <a:solidFill>
                  <a:schemeClr val="accent1">
                    <a:lumMod val="50000"/>
                  </a:schemeClr>
                </a:solidFill>
              </a:rPr>
              <a:t>Θεματικές Ενότητες </a:t>
            </a:r>
            <a:endParaRPr lang="en-US" sz="3200" dirty="0">
              <a:solidFill>
                <a:schemeClr val="accent1">
                  <a:lumMod val="50000"/>
                </a:schemeClr>
              </a:solidFill>
            </a:endParaRPr>
          </a:p>
        </p:txBody>
      </p:sp>
      <p:sp>
        <p:nvSpPr>
          <p:cNvPr id="3" name="Content Placeholder 2"/>
          <p:cNvSpPr>
            <a:spLocks noGrp="1"/>
          </p:cNvSpPr>
          <p:nvPr>
            <p:ph idx="1"/>
          </p:nvPr>
        </p:nvSpPr>
        <p:spPr/>
        <p:txBody>
          <a:bodyPr/>
          <a:lstStyle/>
          <a:p>
            <a:pPr marL="0" indent="0">
              <a:buNone/>
            </a:pPr>
            <a:r>
              <a:rPr lang="el-GR" sz="2700" dirty="0"/>
              <a:t>Συνολικά, το Παγκόσμιο Οικονομικό Φόρουμ παρουσιάζει αναλυτικά τις επιδόσεις των χωρών σε τρεις Θεματικές Ενότητες: </a:t>
            </a:r>
            <a:endParaRPr lang="en-US" sz="2700" dirty="0"/>
          </a:p>
          <a:p>
            <a:pPr marL="0" indent="0">
              <a:buNone/>
            </a:pPr>
            <a:endParaRPr lang="el-GR" sz="800" dirty="0"/>
          </a:p>
          <a:p>
            <a:r>
              <a:rPr lang="el-GR" sz="2700" dirty="0"/>
              <a:t>“</a:t>
            </a:r>
            <a:r>
              <a:rPr lang="el-GR" sz="2600" b="1" i="1" dirty="0"/>
              <a:t>Βασικές Απαιτήσεις</a:t>
            </a:r>
            <a:r>
              <a:rPr lang="el-GR" sz="2600" dirty="0"/>
              <a:t>” </a:t>
            </a:r>
          </a:p>
          <a:p>
            <a:r>
              <a:rPr lang="el-GR" sz="2600" dirty="0"/>
              <a:t>“</a:t>
            </a:r>
            <a:r>
              <a:rPr lang="el-GR" sz="2600" b="1" i="1" dirty="0"/>
              <a:t>Ενισχυτές Απόδοσης</a:t>
            </a:r>
            <a:r>
              <a:rPr lang="el-GR" sz="2600" dirty="0"/>
              <a:t>” και </a:t>
            </a:r>
          </a:p>
          <a:p>
            <a:r>
              <a:rPr lang="el-GR" sz="2600" dirty="0"/>
              <a:t>“</a:t>
            </a:r>
            <a:r>
              <a:rPr lang="el-GR" sz="2600" b="1" i="1" dirty="0"/>
              <a:t>Καινοτομία και Πολυπλοκότητα Παραγόντων</a:t>
            </a:r>
            <a:r>
              <a:rPr lang="el-GR" sz="2600" dirty="0"/>
              <a:t>” </a:t>
            </a:r>
          </a:p>
          <a:p>
            <a:pPr marL="0" indent="0">
              <a:buNone/>
            </a:pPr>
            <a:endParaRPr lang="el-GR" sz="1000" dirty="0"/>
          </a:p>
          <a:p>
            <a:pPr marL="0" indent="0">
              <a:buNone/>
            </a:pPr>
            <a:r>
              <a:rPr lang="el-GR" sz="2700" dirty="0"/>
              <a:t>Η κάθε μία από αυτές τις θεματικές ενότητες αναλύεται σε μια σειρά από επιμέρους Πυλώνες και ειδικές κατηγορίες.</a:t>
            </a:r>
            <a:endParaRPr lang="en-US" sz="2700" dirty="0"/>
          </a:p>
        </p:txBody>
      </p:sp>
    </p:spTree>
    <p:extLst>
      <p:ext uri="{BB962C8B-B14F-4D97-AF65-F5344CB8AC3E}">
        <p14:creationId xmlns:p14="http://schemas.microsoft.com/office/powerpoint/2010/main" val="16393297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l-GR" sz="3000" b="1" dirty="0">
                <a:solidFill>
                  <a:schemeClr val="accent1">
                    <a:lumMod val="50000"/>
                  </a:schemeClr>
                </a:solidFill>
              </a:rPr>
              <a:t>Ενότητα Α: </a:t>
            </a:r>
            <a:r>
              <a:rPr lang="el-GR" sz="3000" b="1" i="1" dirty="0">
                <a:solidFill>
                  <a:schemeClr val="accent1">
                    <a:lumMod val="50000"/>
                  </a:schemeClr>
                </a:solidFill>
              </a:rPr>
              <a:t>Βασικές Απαιτήσεις</a:t>
            </a:r>
            <a:endParaRPr lang="en-US" sz="3000" b="1" i="1" dirty="0">
              <a:solidFill>
                <a:schemeClr val="accent1">
                  <a:lumMod val="50000"/>
                </a:schemeClr>
              </a:solidFill>
            </a:endParaRPr>
          </a:p>
        </p:txBody>
      </p:sp>
      <p:sp>
        <p:nvSpPr>
          <p:cNvPr id="3" name="Content Placeholder 2"/>
          <p:cNvSpPr>
            <a:spLocks noGrp="1"/>
          </p:cNvSpPr>
          <p:nvPr>
            <p:ph idx="1"/>
          </p:nvPr>
        </p:nvSpPr>
        <p:spPr/>
        <p:txBody>
          <a:bodyPr/>
          <a:lstStyle/>
          <a:p>
            <a:pPr marL="0" indent="0">
              <a:buNone/>
            </a:pPr>
            <a:r>
              <a:rPr lang="el-GR" sz="2100" dirty="0"/>
              <a:t>Στην ενότητα αυτή, η Κύπρος καταλαμβάνει διεθνώς την 49</a:t>
            </a:r>
            <a:r>
              <a:rPr lang="el-GR" sz="2100" baseline="30000" dirty="0"/>
              <a:t>η</a:t>
            </a:r>
            <a:r>
              <a:rPr lang="el-GR" sz="2100" dirty="0"/>
              <a:t> θέση μεταξύ 137 χωρών. Στους Πυλώνες που εξετάζονται στη συγκεκριμένη κατηγορία, η Κύπρος έχει τις εξής επιδόσεις: </a:t>
            </a:r>
          </a:p>
          <a:p>
            <a:pPr>
              <a:spcBef>
                <a:spcPts val="0"/>
              </a:spcBef>
            </a:pPr>
            <a:r>
              <a:rPr lang="el-GR" sz="2100" dirty="0"/>
              <a:t>“</a:t>
            </a:r>
            <a:r>
              <a:rPr lang="el-GR" sz="2100" b="1" dirty="0"/>
              <a:t>Υποδομές</a:t>
            </a:r>
            <a:r>
              <a:rPr lang="el-GR" sz="2100" dirty="0"/>
              <a:t>”  - 30</a:t>
            </a:r>
            <a:r>
              <a:rPr lang="el-GR" sz="2100" baseline="30000" dirty="0"/>
              <a:t>η</a:t>
            </a:r>
            <a:r>
              <a:rPr lang="el-GR" sz="2100" dirty="0"/>
              <a:t> θέση</a:t>
            </a:r>
          </a:p>
          <a:p>
            <a:pPr>
              <a:spcBef>
                <a:spcPts val="0"/>
              </a:spcBef>
            </a:pPr>
            <a:r>
              <a:rPr lang="el-GR" sz="2100" dirty="0"/>
              <a:t>“</a:t>
            </a:r>
            <a:r>
              <a:rPr lang="el-GR" sz="2100" b="1" dirty="0"/>
              <a:t>Υγεία και Πρωτοβάθμια Εκπαίδευση</a:t>
            </a:r>
            <a:r>
              <a:rPr lang="el-GR" sz="2100" dirty="0"/>
              <a:t>” - 39</a:t>
            </a:r>
            <a:r>
              <a:rPr lang="el-GR" sz="2100" baseline="30000" dirty="0"/>
              <a:t>η</a:t>
            </a:r>
            <a:r>
              <a:rPr lang="el-GR" sz="2100" dirty="0"/>
              <a:t> θέση</a:t>
            </a:r>
          </a:p>
          <a:p>
            <a:pPr>
              <a:spcBef>
                <a:spcPts val="0"/>
              </a:spcBef>
            </a:pPr>
            <a:r>
              <a:rPr lang="el-GR" sz="2100" dirty="0"/>
              <a:t>“</a:t>
            </a:r>
            <a:r>
              <a:rPr lang="el-GR" sz="2100" b="1" dirty="0"/>
              <a:t>Θεσμικά Όργανα</a:t>
            </a:r>
            <a:r>
              <a:rPr lang="el-GR" sz="2100" dirty="0"/>
              <a:t>” - 51</a:t>
            </a:r>
            <a:r>
              <a:rPr lang="el-GR" sz="2100" baseline="30000" dirty="0"/>
              <a:t>η</a:t>
            </a:r>
            <a:r>
              <a:rPr lang="el-GR" sz="2100" dirty="0"/>
              <a:t> θέση και </a:t>
            </a:r>
          </a:p>
          <a:p>
            <a:pPr>
              <a:spcBef>
                <a:spcPts val="0"/>
              </a:spcBef>
            </a:pPr>
            <a:r>
              <a:rPr lang="el-GR" sz="2100" dirty="0"/>
              <a:t>“</a:t>
            </a:r>
            <a:r>
              <a:rPr lang="el-GR" sz="2100" b="1" dirty="0"/>
              <a:t>Μακροοικονομικό περιβάλλον</a:t>
            </a:r>
            <a:r>
              <a:rPr lang="el-GR" sz="2100" dirty="0"/>
              <a:t>” - 97</a:t>
            </a:r>
            <a:r>
              <a:rPr lang="el-GR" sz="2100" baseline="30000" dirty="0"/>
              <a:t>η</a:t>
            </a:r>
            <a:r>
              <a:rPr lang="el-GR" sz="2100" dirty="0"/>
              <a:t> θέση</a:t>
            </a:r>
          </a:p>
          <a:p>
            <a:pPr marL="0" indent="0">
              <a:spcBef>
                <a:spcPts val="0"/>
              </a:spcBef>
              <a:buNone/>
            </a:pPr>
            <a:r>
              <a:rPr lang="el-GR" sz="2100" dirty="0"/>
              <a:t>Από τις επιμέρους κατηγορίες που εξετάζει και αξιολογεί η Έκθεση, στον Πυλώνα “Μακροοικονομικό περιβάλλον” η Κύπρος έχει ιδιαίτερα χαμηλό αποτέλεσμα στην κατηγορία</a:t>
            </a:r>
            <a:r>
              <a:rPr lang="en-US" sz="2100" dirty="0"/>
              <a:t> “</a:t>
            </a:r>
            <a:r>
              <a:rPr lang="el-GR" sz="2100" dirty="0"/>
              <a:t>Δημόσιο Χρέος ως % στο ΑΕΠ</a:t>
            </a:r>
            <a:r>
              <a:rPr lang="en-US" sz="2100" dirty="0"/>
              <a:t>” </a:t>
            </a:r>
            <a:r>
              <a:rPr lang="el-GR" sz="2100" dirty="0"/>
              <a:t>καταλαμβάνοντας την 126</a:t>
            </a:r>
            <a:r>
              <a:rPr lang="el-GR" sz="2100" baseline="30000" dirty="0"/>
              <a:t>η</a:t>
            </a:r>
            <a:r>
              <a:rPr lang="el-GR" sz="2100" dirty="0"/>
              <a:t> θέση. Στον Πυλώνα “Θεσμικά Όργανα”, η Κύπρος έχει επίσης πολύ χαμηλή επίδοση στην κατηγορία “Αποτελεσματικότητα των εταιρικών διοικητικών συμβουλίων” καθώς Βρίσκεται στην 116</a:t>
            </a:r>
            <a:r>
              <a:rPr lang="el-GR" sz="2100" baseline="30000" dirty="0"/>
              <a:t>η</a:t>
            </a:r>
            <a:r>
              <a:rPr lang="el-GR" sz="2100" dirty="0"/>
              <a:t> θέση. </a:t>
            </a:r>
            <a:endParaRPr lang="en-US" sz="2100" dirty="0"/>
          </a:p>
        </p:txBody>
      </p:sp>
    </p:spTree>
    <p:extLst>
      <p:ext uri="{BB962C8B-B14F-4D97-AF65-F5344CB8AC3E}">
        <p14:creationId xmlns:p14="http://schemas.microsoft.com/office/powerpoint/2010/main" val="3150026226"/>
      </p:ext>
    </p:extLst>
  </p:cSld>
  <p:clrMapOvr>
    <a:masterClrMapping/>
  </p:clrMapOvr>
</p:sld>
</file>

<file path=ppt/theme/theme1.xml><?xml version="1.0" encoding="utf-8"?>
<a:theme xmlns:a="http://schemas.openxmlformats.org/drawingml/2006/main" name="OEB Template (3)">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OEB Template (3)</Template>
  <TotalTime>2097</TotalTime>
  <Words>876</Words>
  <Application>Microsoft Office PowerPoint</Application>
  <PresentationFormat>On-screen Show (4:3)</PresentationFormat>
  <Paragraphs>92</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Tahoma</vt:lpstr>
      <vt:lpstr>OEB Template (3)</vt:lpstr>
      <vt:lpstr>   Παγκόσμιο Οικονομικό Φόρουμ:  Έκθεση Ανταγωνιστικότητας 2017-2018 Ανάλυση για την Κύπρο </vt:lpstr>
      <vt:lpstr>Παγκόσμιο Οικονομικό Φόρουμ</vt:lpstr>
      <vt:lpstr>Παγκόσμιο Οικονομικό Φόρουμ</vt:lpstr>
      <vt:lpstr>Κατάταξη Χωρών:</vt:lpstr>
      <vt:lpstr>Οι πρωταγωνιστές του 2017-2018</vt:lpstr>
      <vt:lpstr>Κατάταξη της Κύπρου</vt:lpstr>
      <vt:lpstr>Δείκτης Παγκόσμιας Ανταγωνιστικότητας       Επιδόσεις Κύπρου στους 12 Πυλώνες</vt:lpstr>
      <vt:lpstr>Θεματικές Ενότητες </vt:lpstr>
      <vt:lpstr>Ενότητα Α: Βασικές Απαιτήσεις</vt:lpstr>
      <vt:lpstr>Ενότητα Β: Ενισχυτές Απόδοσης</vt:lpstr>
      <vt:lpstr>Ενότητα Γ: Καινοτομία και Πολυπλοκότητα Παραγόντων</vt:lpstr>
      <vt:lpstr>Προβληματικοί τομείς</vt:lpstr>
      <vt:lpstr>Τι πρέπει να κάνουμε για να πετύχουμε μια καλύτερη θέση</vt:lpstr>
      <vt:lpstr>Τι πρέπει να κάνουμε για να πετύχουμε μια καλύτερη θέση</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Παγκόσμιο Οικονομικό Φόρουμ:  Έκθεση Ανταγωνιστικότητας 2014-2015 για την Κύπρο</dc:title>
  <dc:creator>Antonis Frangoudis</dc:creator>
  <cp:lastModifiedBy>Stella Geogiou</cp:lastModifiedBy>
  <cp:revision>119</cp:revision>
  <cp:lastPrinted>2016-05-09T08:57:22Z</cp:lastPrinted>
  <dcterms:created xsi:type="dcterms:W3CDTF">2016-05-04T08:55:41Z</dcterms:created>
  <dcterms:modified xsi:type="dcterms:W3CDTF">2018-05-04T07:37:40Z</dcterms:modified>
</cp:coreProperties>
</file>