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136"/>
    <a:srgbClr val="2DA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8B031-32CD-40E2-A819-7A11764BB4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6B554-490A-42FD-9A1E-FADA23AA6A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E887E5-2382-4619-B759-891412D24D44}" type="datetimeFigureOut">
              <a:rPr lang="el-GR"/>
              <a:pPr>
                <a:defRPr/>
              </a:pPr>
              <a:t>20/3/2018</a:t>
            </a:fld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27F73-0CBC-4E4E-8D7D-965F673E42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CE221-3F40-409B-957C-9204BBD842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BFE733-D5C8-4106-B5EA-D3A8DCDA0B57}" type="slidenum">
              <a:rPr lang="el-GR" altLang="en-US"/>
              <a:pPr/>
              <a:t>‹#›</a:t>
            </a:fld>
            <a:endParaRPr lang="el-G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C7D519-0A59-438D-8A8A-9BED3EF7BE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4A499-E8D4-4EDA-8B7D-484B639DBF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9FDE2D-C527-42DD-89F7-E0EDA0B1BEAE}" type="datetimeFigureOut">
              <a:rPr lang="el-GR"/>
              <a:pPr>
                <a:defRPr/>
              </a:pPr>
              <a:t>20/3/2018</a:t>
            </a:fld>
            <a:endParaRPr lang="el-G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8F23E0-B534-402B-BEDA-62DB11140E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F6931B-2CBF-45D6-A9F8-535EA7FBC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41562-C317-4A8E-BAD6-D3846E84EA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7E2A-8CA3-4D56-975F-817BA7334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B8A57D-3E5F-4822-9A7B-40508BDDE22B}" type="slidenum">
              <a:rPr lang="el-GR" altLang="en-US"/>
              <a:pPr/>
              <a:t>‹#›</a:t>
            </a:fld>
            <a:endParaRPr lang="el-G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6EB59FA-8AAF-45ED-8EDF-89051967B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5" y="736600"/>
            <a:ext cx="10795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A89515-BF2B-4979-AF42-2476E5EC0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2" y="869952"/>
            <a:ext cx="48244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2800" b="1" dirty="0">
                <a:latin typeface="Tahoma" pitchFamily="34" charset="0"/>
                <a:cs typeface="Tahoma" pitchFamily="34" charset="0"/>
              </a:rPr>
              <a:t>Ομοσπονδία Εργοδοτών </a:t>
            </a:r>
          </a:p>
          <a:p>
            <a:pPr>
              <a:defRPr/>
            </a:pPr>
            <a:r>
              <a:rPr lang="el-GR" sz="2800" b="1" dirty="0">
                <a:latin typeface="Tahoma" pitchFamily="34" charset="0"/>
                <a:cs typeface="Tahoma" pitchFamily="34" charset="0"/>
              </a:rPr>
              <a:t>και Βιομηχάνων (ΟΕΒ)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6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DAF4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8" y="4149080"/>
            <a:ext cx="705678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6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1F8B7F9-0A2C-475A-8A04-0A3F5DB00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" y="260354"/>
            <a:ext cx="10366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80" y="274638"/>
            <a:ext cx="7606920" cy="1143000"/>
          </a:xfrm>
        </p:spPr>
        <p:txBody>
          <a:bodyPr/>
          <a:lstStyle>
            <a:lvl1pPr>
              <a:defRPr>
                <a:solidFill>
                  <a:srgbClr val="2DAF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3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AAAB023-7233-4DEF-AE56-8DC47F257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7" y="1069975"/>
            <a:ext cx="108108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B6FD59-1ED2-4E01-BC20-600F050BE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4" y="1196977"/>
            <a:ext cx="4824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2800" b="1" dirty="0">
                <a:latin typeface="Tahoma" pitchFamily="34" charset="0"/>
                <a:cs typeface="Tahoma" pitchFamily="34" charset="0"/>
              </a:rPr>
              <a:t>Ομοσπονδία Εργοδοτών </a:t>
            </a:r>
          </a:p>
          <a:p>
            <a:pPr>
              <a:defRPr/>
            </a:pPr>
            <a:r>
              <a:rPr lang="el-GR" sz="2800" b="1" dirty="0">
                <a:latin typeface="Tahoma" pitchFamily="34" charset="0"/>
                <a:cs typeface="Tahoma" pitchFamily="34" charset="0"/>
              </a:rPr>
              <a:t>και Βιομηχάνων (ΟΕΒ)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DAF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0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C337C2A-CF9F-44EB-AA29-9C9287D6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" y="260354"/>
            <a:ext cx="10366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80" y="274638"/>
            <a:ext cx="76069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45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1EFE89-5F18-4BA1-B458-55B97A6B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" y="260354"/>
            <a:ext cx="10366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80" y="274638"/>
            <a:ext cx="7606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D713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D713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92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93B1BDCB-6D16-4817-9857-95F77906C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" y="260354"/>
            <a:ext cx="10366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880" y="274638"/>
            <a:ext cx="76069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4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CC8321A5-8BFA-4E92-9896-A10F565B5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37242"/>
            <a:ext cx="8143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642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40217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2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B93707C-BA1D-4426-98BC-7FE95E48D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" y="260354"/>
            <a:ext cx="10366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5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6D1875B-95A6-4832-81F9-42548625B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" y="260354"/>
            <a:ext cx="10366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80" y="274638"/>
            <a:ext cx="76069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66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767A99-9738-4AAB-BAD0-D07104E42C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l-GR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13B5EA8-2970-4E28-9F08-83A78AEF70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l-G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CFB69-1604-4325-A36C-7B023B1A1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8F644-BBAC-43C1-B55C-4AB272D7D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D5B4D-50A3-4915-9B4D-807BA33E2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DF0C65E-CBFD-4362-BAF4-9F16A6AA5380}" type="slidenum">
              <a:rPr lang="el-GR" altLang="en-US"/>
              <a:pPr/>
              <a:t>‹#›</a:t>
            </a:fld>
            <a:endParaRPr lang="el-G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2DAF49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DAF49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DAF49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DAF49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DAF49"/>
          </a:solidFill>
          <a:latin typeface="Tahoma" pitchFamily="34" charset="0"/>
          <a:cs typeface="Tahom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DAF49"/>
          </a:solidFill>
          <a:latin typeface="Tahoma" pitchFamily="34" charset="0"/>
          <a:cs typeface="Tahoma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DAF49"/>
          </a:solidFill>
          <a:latin typeface="Tahoma" pitchFamily="34" charset="0"/>
          <a:cs typeface="Tahom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DAF49"/>
          </a:solidFill>
          <a:latin typeface="Tahoma" pitchFamily="34" charset="0"/>
          <a:cs typeface="Tahom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DAF49"/>
          </a:solidFill>
          <a:latin typeface="Tahoma" pitchFamily="34" charset="0"/>
          <a:cs typeface="Tahom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7136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75D0F43-2D93-4BB1-B62C-779A5A081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3104964"/>
            <a:ext cx="4824536" cy="648072"/>
          </a:xfrm>
        </p:spPr>
        <p:txBody>
          <a:bodyPr>
            <a:normAutofit fontScale="90000"/>
          </a:bodyPr>
          <a:lstStyle/>
          <a:p>
            <a:br>
              <a:rPr lang="el-GR" altLang="en-US" sz="3100" dirty="0">
                <a:solidFill>
                  <a:srgbClr val="2D7136"/>
                </a:solidFill>
              </a:rPr>
            </a:br>
            <a:br>
              <a:rPr lang="el-GR" altLang="en-US" sz="3100" dirty="0">
                <a:solidFill>
                  <a:srgbClr val="2D7136"/>
                </a:solidFill>
              </a:rPr>
            </a:br>
            <a:br>
              <a:rPr lang="en-GB" altLang="en-US" sz="3300" b="0" dirty="0">
                <a:solidFill>
                  <a:srgbClr val="2D7136"/>
                </a:solidFill>
              </a:rPr>
            </a:br>
            <a:r>
              <a:rPr lang="el-GR" altLang="en-US" b="0" dirty="0">
                <a:solidFill>
                  <a:srgbClr val="2D7136"/>
                </a:solidFill>
              </a:rPr>
              <a:t>Συνέντευξη Τύπου </a:t>
            </a:r>
            <a:br>
              <a:rPr lang="el-GR" altLang="en-US" sz="3900" dirty="0">
                <a:solidFill>
                  <a:srgbClr val="2D7136"/>
                </a:solidFill>
              </a:rPr>
            </a:br>
            <a:br>
              <a:rPr lang="el-GR" altLang="en-US" sz="3900" dirty="0">
                <a:solidFill>
                  <a:srgbClr val="2D7136"/>
                </a:solidFill>
              </a:rPr>
            </a:br>
            <a:endParaRPr lang="en-US" altLang="en-US" sz="3300" dirty="0">
              <a:solidFill>
                <a:srgbClr val="2D713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6989E7-5136-4DA7-95C7-0D9484B8AF48}"/>
              </a:ext>
            </a:extLst>
          </p:cNvPr>
          <p:cNvSpPr/>
          <p:nvPr/>
        </p:nvSpPr>
        <p:spPr>
          <a:xfrm>
            <a:off x="4932040" y="5949280"/>
            <a:ext cx="40735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Τετάρτη, 21 Μαρτίου, 2018</a:t>
            </a:r>
            <a:endParaRPr lang="en-GB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A964-42ED-4A0B-BF80-3EEE9D39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500" u="sng" dirty="0"/>
              <a:t>Ενέργεια - Περιβάλλον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E7FFD-D8CE-40C8-83FB-B099103E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340768"/>
            <a:ext cx="4223531" cy="3960440"/>
          </a:xfrm>
        </p:spPr>
        <p:txBody>
          <a:bodyPr/>
          <a:lstStyle/>
          <a:p>
            <a:pPr lvl="0"/>
            <a:endParaRPr lang="el-GR" sz="1600" dirty="0"/>
          </a:p>
          <a:p>
            <a:pPr lvl="0"/>
            <a:r>
              <a:rPr lang="el-GR" sz="1600" dirty="0"/>
              <a:t>Χάραξη μακροπρόθεσμου ενεργειακού σχεδιασμού που να λαμβάνει υπόψη όλους τους ενεργειακούς τομείς. 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Προώθηση της κυκλικής οικονομίας.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Στήριξη ιδιωτικής πρωτοβουλίας για δράσεις μείωσης των αερίων θερμοκηπίων στις επιχειρήσεις.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Αλλαγή στο φορολογικό πλαίσιο για τα φιλικά προς το περιβάλλον οχήματα και εφαρμογή σχεδίου απόσυρσης παλαιών ρυπογόνων οχημάτων.</a:t>
            </a:r>
            <a:endParaRPr lang="en-GB" sz="1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FEB27-8696-4055-8063-929BE0AD4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39650"/>
            <a:ext cx="3707693" cy="24711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01E6-E889-4A44-86D8-CDBAE093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80" y="160333"/>
            <a:ext cx="7606920" cy="1143000"/>
          </a:xfrm>
        </p:spPr>
        <p:txBody>
          <a:bodyPr/>
          <a:lstStyle/>
          <a:p>
            <a:r>
              <a:rPr lang="el-GR" sz="3500" u="sng" dirty="0"/>
              <a:t>Υγεία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01DCF-2186-4F71-A531-7E9B68DA5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880" y="980728"/>
            <a:ext cx="5695764" cy="4896544"/>
          </a:xfrm>
        </p:spPr>
        <p:txBody>
          <a:bodyPr/>
          <a:lstStyle/>
          <a:p>
            <a:endParaRPr lang="el-GR" sz="1600" dirty="0"/>
          </a:p>
          <a:p>
            <a:r>
              <a:rPr lang="el-GR" sz="1600" dirty="0"/>
              <a:t>Σύσταση εταιρείας στα πρότυπα του </a:t>
            </a:r>
            <a:r>
              <a:rPr lang="en-US" sz="1600" dirty="0"/>
              <a:t>CIPA</a:t>
            </a:r>
            <a:r>
              <a:rPr lang="el-GR" sz="1600" dirty="0"/>
              <a:t>, με στόχο την υλοποίηση του ΓεΣΥ.</a:t>
            </a:r>
          </a:p>
          <a:p>
            <a:endParaRPr lang="en-GB" sz="1600" dirty="0"/>
          </a:p>
          <a:p>
            <a:pPr lvl="0"/>
            <a:r>
              <a:rPr lang="el-GR" sz="1600" dirty="0"/>
              <a:t>Καθορισμός των παρεχόμενων υπηρεσιών υγείας στα πλαίσια του ΓεΣΥ.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Συγκράτηση του εργατικού κόστους στα δημόσια νοσηλευτήρια.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Παροχή πολεοδομικών και άλλων κινήτρων για την αναβάθμιση των νοσηλευτηρίων.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Εισαγωγή κοινού νομικού πλαισίου για την λειτουργία των νοσηλευτηρίων.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Έναρξη εισφορών ΓεΣΥ με την έναρξη λειτουργίας του ΓεΣΥ</a:t>
            </a:r>
            <a:r>
              <a:rPr lang="en-GB" sz="1600" dirty="0"/>
              <a:t>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52DF7-BB9B-4136-9FB2-636BD7A94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2628291" cy="1752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9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0903-F71C-433E-AD64-0C252332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500" u="sng" dirty="0"/>
              <a:t>Τουρισμός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D020-48B6-4468-BFDB-1DE20DF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32" y="1628801"/>
            <a:ext cx="4186808" cy="3816424"/>
          </a:xfrm>
        </p:spPr>
        <p:txBody>
          <a:bodyPr/>
          <a:lstStyle/>
          <a:p>
            <a:pPr lvl="0"/>
            <a:endParaRPr lang="el-GR" sz="1600" dirty="0"/>
          </a:p>
          <a:p>
            <a:pPr lvl="0"/>
            <a:r>
              <a:rPr lang="el-GR" sz="1600" dirty="0"/>
              <a:t>Σύσταση Υφυπουργείου Τουρισμού.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Εφαρμογή της νέας στρατηγικής τουρισμού με ορίζοντα το 2030.</a:t>
            </a:r>
          </a:p>
          <a:p>
            <a:pPr lvl="0"/>
            <a:endParaRPr lang="el-GR" sz="1600" dirty="0"/>
          </a:p>
          <a:p>
            <a:pPr lvl="0"/>
            <a:r>
              <a:rPr lang="el-GR" sz="1600" dirty="0"/>
              <a:t>Νομοθετική ρύθμιση των μη αδειούχων από τον ΚΟΤ τουριστικών καταλυμάτων.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Επέκταση του θεσμού της έκδοσης τουριστικής άδειας εισόδου από το διαδίκτυο.</a:t>
            </a:r>
            <a:endParaRPr lang="en-GB" sz="1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98BA8-AA06-4CC9-8521-40E40A21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555855" cy="2666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8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7DA6-06C8-4111-8B61-1DB666A1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81236"/>
            <a:ext cx="5688632" cy="1143000"/>
          </a:xfrm>
        </p:spPr>
        <p:txBody>
          <a:bodyPr/>
          <a:lstStyle/>
          <a:p>
            <a:r>
              <a:rPr lang="el-GR" sz="3500" u="sng" dirty="0"/>
              <a:t>Εμπόριο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F3FB-AB4B-4D8B-833A-B7513D95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268760"/>
            <a:ext cx="7931224" cy="2448272"/>
          </a:xfrm>
        </p:spPr>
        <p:txBody>
          <a:bodyPr/>
          <a:lstStyle/>
          <a:p>
            <a:pPr marL="0" lvl="0" indent="0">
              <a:buNone/>
            </a:pPr>
            <a:endParaRPr lang="el-GR" sz="1800" dirty="0"/>
          </a:p>
          <a:p>
            <a:pPr lvl="0"/>
            <a:r>
              <a:rPr lang="el-GR" sz="1600" dirty="0"/>
              <a:t>Αναθεώρηση της συμφωνίας εμπορίου με τα κατεχόμενα (κανονισμός πράσινης γραμμής).</a:t>
            </a:r>
            <a:endParaRPr lang="en-GB" sz="1600" dirty="0"/>
          </a:p>
          <a:p>
            <a:pPr lvl="0"/>
            <a:endParaRPr lang="el-GR" sz="1600" dirty="0"/>
          </a:p>
          <a:p>
            <a:pPr lvl="0"/>
            <a:r>
              <a:rPr lang="el-GR" sz="1600" dirty="0"/>
              <a:t>Ενίσχυση των εποπτικών αρχών για αποτελεσματικό έλεγχο εισαγωγής προϊόντων ευτελούς ποιότητας.</a:t>
            </a:r>
          </a:p>
          <a:p>
            <a:pPr marL="0" lvl="0" indent="0">
              <a:buNone/>
            </a:pPr>
            <a:endParaRPr lang="el-GR" sz="1600" dirty="0"/>
          </a:p>
          <a:p>
            <a:r>
              <a:rPr lang="el-GR" sz="1600" dirty="0"/>
              <a:t>Μονιμοποίηση των διευρυμένων ωραρίων λειτουργίας καταστημάτων.</a:t>
            </a:r>
          </a:p>
          <a:p>
            <a:pPr lvl="0"/>
            <a:endParaRPr lang="en-GB" sz="1800" dirty="0"/>
          </a:p>
          <a:p>
            <a:pPr marL="0" indent="0">
              <a:buNone/>
            </a:pPr>
            <a:r>
              <a:rPr lang="el-GR" sz="1800" b="1" dirty="0"/>
              <a:t> </a:t>
            </a:r>
            <a:endParaRPr lang="en-GB" sz="18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67440-5D94-48B7-9A11-0C62A8619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66" y="3861048"/>
            <a:ext cx="3984924" cy="25962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CB31-C309-411B-A407-71318FDB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548680"/>
            <a:ext cx="5915000" cy="850106"/>
          </a:xfrm>
        </p:spPr>
        <p:txBody>
          <a:bodyPr/>
          <a:lstStyle/>
          <a:p>
            <a:r>
              <a:rPr lang="el-GR" sz="3500" u="sng" dirty="0"/>
              <a:t>Παιδεία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DC58F-E004-4283-AB46-EE4ABDB47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399219"/>
            <a:ext cx="4680520" cy="3757973"/>
          </a:xfrm>
        </p:spPr>
        <p:txBody>
          <a:bodyPr/>
          <a:lstStyle/>
          <a:p>
            <a:pPr lvl="0"/>
            <a:endParaRPr lang="el-GR" sz="1400" dirty="0"/>
          </a:p>
          <a:p>
            <a:pPr lvl="0"/>
            <a:r>
              <a:rPr lang="el-GR" sz="1600" dirty="0"/>
              <a:t>Εκπαιδευτική Μεταρρύθμιση.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Ενδυνάμωση Ψηφιακών Δεξιοτήτων στην πρωτοβάθμια, δευτεροβάθμια και τριτοβάθμια εκπαίδευση.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Προώθηση της Επιχειρηματικότητας μέσω της Εκπαίδευσης για αύξηση </a:t>
            </a:r>
            <a:r>
              <a:rPr lang="el-GR" sz="1600"/>
              <a:t>των πιθανοτήτων </a:t>
            </a:r>
            <a:r>
              <a:rPr lang="el-GR" sz="1600" dirty="0"/>
              <a:t>επιτυχίας των νεοσύστατων επιχειρήσεων και της αυτοαπασχόλησης. 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Μετάβαση στο ψηφιακό σχολείο. </a:t>
            </a:r>
            <a:endParaRPr lang="en-GB" sz="1600" dirty="0"/>
          </a:p>
          <a:p>
            <a:endParaRPr lang="en-GB" sz="1500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89B0F-39C0-48BD-9541-9E35B0EA2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73" y="1610200"/>
            <a:ext cx="2521077" cy="18908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15069-DBC6-4D82-8FF3-C0BD05BBC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376265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sz="3800" dirty="0"/>
              <a:t>Ευχαριστούμε για την προσοχή σας!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536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F7BA-0C3C-4C02-B570-2958E958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32521"/>
            <a:ext cx="7606920" cy="1143000"/>
          </a:xfrm>
        </p:spPr>
        <p:txBody>
          <a:bodyPr/>
          <a:lstStyle/>
          <a:p>
            <a:r>
              <a:rPr lang="el-GR" sz="3500" u="sng" dirty="0"/>
              <a:t>Οικονομία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7802-28E0-4C87-95A9-A0514B7E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160748"/>
            <a:ext cx="7272808" cy="4356484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Επαναφορά εταιρικού φορολογικού συντελεστή από 12,5% σε 10%.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Κατάργηση της εργοδοτικής εισφοράς στο Ταμείο Κοινωνικής Συνοχής με την έναρξη των εισφορών στο Γενικό Σχέδιο Υγείας.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Μείωση εισφοράς εργοδοτών στα Ταμεία Πλεονάζοντος Προσωπικού και Προστασίας των Δικαιωμάτων των Εργοδοτουμένων, σε περίπτωση Αφερεγγυότητας του Εργοδότη από 1,2% στο 0,6%.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Διατήρηση της δημοσιονομικής πειθαρχίας.</a:t>
            </a:r>
          </a:p>
          <a:p>
            <a:pPr lvl="0"/>
            <a:endParaRPr lang="el-GR" sz="1600" dirty="0"/>
          </a:p>
          <a:p>
            <a:pPr lvl="0"/>
            <a:r>
              <a:rPr lang="el-GR" sz="1600" dirty="0"/>
              <a:t>Επίλυση θεμάτων Μη Εξυπηρετούμενων Δανείων.</a:t>
            </a:r>
          </a:p>
          <a:p>
            <a:pPr lvl="0"/>
            <a:endParaRPr lang="en-GB" sz="1600" dirty="0"/>
          </a:p>
          <a:p>
            <a:endParaRPr lang="en-GB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0EBA6D6-8330-4BAD-8B3A-4A8825BF4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53136"/>
            <a:ext cx="3198513" cy="18900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3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827F-700D-40C0-96CF-7BE76D2C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76672"/>
            <a:ext cx="7606920" cy="1143000"/>
          </a:xfrm>
        </p:spPr>
        <p:txBody>
          <a:bodyPr/>
          <a:lstStyle/>
          <a:p>
            <a:r>
              <a:rPr lang="el-GR" sz="3500" u="sng" dirty="0"/>
              <a:t>Οικονομία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DC606-C0FF-468B-8288-A17E41280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68760"/>
            <a:ext cx="8229600" cy="4833664"/>
          </a:xfrm>
        </p:spPr>
        <p:txBody>
          <a:bodyPr/>
          <a:lstStyle/>
          <a:p>
            <a:pPr lvl="0"/>
            <a:endParaRPr lang="el-GR" sz="1600" dirty="0"/>
          </a:p>
          <a:p>
            <a:r>
              <a:rPr lang="el-GR" sz="1600" dirty="0"/>
              <a:t>Σύσταση Υφυπουργείου Ανάπτυξης.</a:t>
            </a:r>
          </a:p>
          <a:p>
            <a:pPr marL="0" lv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Ενίσχυση των συμπράξεων ιδιωτικού - δημόσιου τομέα (</a:t>
            </a:r>
            <a:r>
              <a:rPr lang="en-US" sz="1600" dirty="0"/>
              <a:t>PPP</a:t>
            </a:r>
            <a:r>
              <a:rPr lang="el-GR" sz="1600" dirty="0"/>
              <a:t>).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Παροχή κινήτρων για εξαγορές και συγχωνεύσεις στις επιχειρήσεις.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Μορατόριουμ διεξαγωγής διαπραγματεύσεων και συνομολόγησης συλλογικών συμβάσεων εργασίας από το δημόσιο, ευρύτερο δημόσιο και άλλα νομικά πρόσωπα δημοσίου δικαίου, </a:t>
            </a:r>
            <a:r>
              <a:rPr lang="en-GB" sz="1600" dirty="0"/>
              <a:t>6 </a:t>
            </a:r>
            <a:r>
              <a:rPr lang="el-GR" sz="1600" dirty="0"/>
              <a:t>μήνες πριν από τη διεξαγωγή Κοινοβουλευτικών και Προεδρικών εκλογών.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Ψηφιακός μετασχηματισμός του δημόσιου και ιδιωτικού τομέα.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Προώθηση και επέκταση του ναυτιλιακού φορολογικού συστήματος για προσέλκυση περισσότερων πλοίων στο Κυπριακό νηολόγιο και ναυτιλιακών εταιρειών στην Κύπρο.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2792-F8B4-4FCB-AFAB-5B931F8A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80" y="274639"/>
            <a:ext cx="7606920" cy="1143000"/>
          </a:xfrm>
        </p:spPr>
        <p:txBody>
          <a:bodyPr/>
          <a:lstStyle/>
          <a:p>
            <a:br>
              <a:rPr lang="el-GR" sz="3200" b="1" u="sng" dirty="0"/>
            </a:br>
            <a:r>
              <a:rPr lang="el-GR" sz="3500" u="sng" dirty="0"/>
              <a:t>Προσέλκυση και </a:t>
            </a:r>
            <a:br>
              <a:rPr lang="el-GR" sz="3500" u="sng" dirty="0"/>
            </a:br>
            <a:r>
              <a:rPr lang="el-GR" sz="3500" u="sng" dirty="0"/>
              <a:t>Ενθάρρυνση Επενδύσεων</a:t>
            </a:r>
            <a:br>
              <a:rPr lang="en-GB" sz="3500" dirty="0"/>
            </a:br>
            <a:endParaRPr lang="en-GB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8088-0D9D-4961-BDCD-A0F75D7F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24744"/>
            <a:ext cx="7043459" cy="352352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lvl="0"/>
            <a:r>
              <a:rPr lang="el-GR" sz="1600" dirty="0"/>
              <a:t>Ανάληψη συντονισμένης εκστρατείας προσέλκυσης επενδυτών και χρηματοδοτών σε υφιστάμενα, νέα ή υπό εξέλιξη έργα.  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Προσεκτική και υπεύθυνη διαχείριση του σχεδίου πολιτογράφησης μέσω επένδυσης.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Παροχή φορολογικών κινήτρων σε διεθνείς εταιρείες / οργανισμούς για απόκτηση φυσικής παρουσίας στην Κύπρο.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Σύναψη συμμαχίας με άλλες χώρες της ΕΕ για αποφυγή της επιβολής ενιαίου εταιρικού φορολογικού συντελεστή.</a:t>
            </a:r>
            <a:endParaRPr lang="en-GB" sz="1600" dirty="0"/>
          </a:p>
          <a:p>
            <a:pPr algn="just"/>
            <a:endParaRPr lang="en-GB" sz="1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C3713-8383-495D-9DCF-25D7F0909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46912"/>
            <a:ext cx="3028704" cy="1704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9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989E-FA6C-4FDD-AD75-1E0F7DD0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500" u="sng" dirty="0"/>
              <a:t>Εξωστρέφεια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A0CA7-1B00-44E7-811B-63D53DB6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40" y="1484784"/>
            <a:ext cx="8229600" cy="2736304"/>
          </a:xfrm>
        </p:spPr>
        <p:txBody>
          <a:bodyPr/>
          <a:lstStyle/>
          <a:p>
            <a:pPr marL="0" lvl="0">
              <a:spcBef>
                <a:spcPts val="0"/>
              </a:spcBef>
            </a:pPr>
            <a:r>
              <a:rPr lang="el-GR" sz="1600" dirty="0"/>
              <a:t>Ριζικός ανασχεδιασμός της πολιτικής και στρατηγικής εξωστρέφειας. </a:t>
            </a:r>
          </a:p>
          <a:p>
            <a:pPr lvl="0"/>
            <a:endParaRPr lang="el-GR" sz="1600" dirty="0"/>
          </a:p>
          <a:p>
            <a:pPr lvl="0"/>
            <a:r>
              <a:rPr lang="el-GR" sz="1600" dirty="0"/>
              <a:t>Παροχή κινήτρων σε επιχειρήσεις για δράσεις εξωστρέφειας και ώθηση της ανάπτυξης.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Εισαγωγή του σχεδίου ασφάλισης εξαγωγών έναντι τραπεζικών, εμπορικών, πολιτικών και άλλων οικονομικών κινδύνων. 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Ενίσχυση της οικονομικής διπλωματίας της Κύπρου.</a:t>
            </a:r>
            <a:endParaRPr lang="en-GB" sz="1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D9C42-AAB5-4E0A-83A9-4B030263C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04258"/>
            <a:ext cx="3271877" cy="21757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7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523F-053E-4F12-A958-959E9FA4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80" y="274639"/>
            <a:ext cx="7606920" cy="922113"/>
          </a:xfrm>
        </p:spPr>
        <p:txBody>
          <a:bodyPr/>
          <a:lstStyle/>
          <a:p>
            <a:br>
              <a:rPr lang="el-GR" sz="3600" b="1" dirty="0"/>
            </a:br>
            <a:r>
              <a:rPr lang="el-GR" sz="3500" u="sng" dirty="0"/>
              <a:t>Μεταρρυθμίσεις</a:t>
            </a:r>
            <a:r>
              <a:rPr lang="en-GB" sz="3500" u="sng" dirty="0"/>
              <a:t> </a:t>
            </a:r>
            <a:r>
              <a:rPr lang="el-GR" sz="3500" u="sng" dirty="0"/>
              <a:t>-</a:t>
            </a:r>
            <a:r>
              <a:rPr lang="en-GB" sz="3500" u="sng" dirty="0"/>
              <a:t> </a:t>
            </a:r>
            <a:r>
              <a:rPr lang="el-GR" sz="3500" u="sng" dirty="0"/>
              <a:t>Γραφειοκρατία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3E1CE-A2F7-46B1-B519-E3411CD22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340768"/>
            <a:ext cx="7606920" cy="4924910"/>
          </a:xfrm>
        </p:spPr>
        <p:txBody>
          <a:bodyPr/>
          <a:lstStyle/>
          <a:p>
            <a:pPr lvl="0"/>
            <a:r>
              <a:rPr lang="el-GR" sz="1600" dirty="0"/>
              <a:t>Εκσυγχρονισμός του μισθολογίου του δημόσιου και ευρύτερου δημόσιου τομέα, εκλογίκευση του μισθολογικού κόστους και εφαρμογή συστήματος αξιολόγησης.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Μεταρρύθμιση της τοπικής αυτοδιοίκησης.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Λειτουργία του Εμπορικού δικαστηρίου.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Σύσταση δικαστηρίου μικρών διαφορών για γρήγορη απονομή δικαιοσύνης.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Σύσταση τεχνικού και τεχνολογικού δικαστηρίου.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Τουριστική ανάπτυξη του Λιμανιού Λάρνακας σε συνδυασμό με την διατήρηση της εμπορικής δραστηριότητάς του.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Υλοποίηση της ψηφιακής στρατηγικής και ολοκλήρωση του ψηφιακού μετασχηματισμού και της ηλεκτρονικής διακυβέρνησης του δημοσίου τομέα.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7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8878-2B1A-432D-97AA-0095DD16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500" u="sng" dirty="0"/>
              <a:t>Εργασιακά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F838F-8A0C-4113-B1C0-99D840F0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40" y="1628800"/>
            <a:ext cx="7918260" cy="3960440"/>
          </a:xfrm>
        </p:spPr>
        <p:txBody>
          <a:bodyPr/>
          <a:lstStyle/>
          <a:p>
            <a:pPr lvl="0"/>
            <a:r>
              <a:rPr lang="el-GR" sz="1600" dirty="0"/>
              <a:t>Νομική ρύθμιση των απεργιών στις ουσιώδεις υπηρεσίες για προστασία της εύρυθμης λειτουργίας της οικονομίας.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Διεξαγωγή μελέτης για το φαινόμενο της μακροχρόνιας ανεργίας.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Επαναπροκήρυξη και επέκταση των σχεδίων στήριξης της απασχόλησης.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Μονιμοποίηση του διευρυμένου ωραρίου λειτουργίας καταστημάτων.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Σχεδιασμός αποτελεσματικού βιώσιμου συστήματος συνταξιοδοτικών παροχών.</a:t>
            </a:r>
          </a:p>
          <a:p>
            <a:pPr lvl="0"/>
            <a:endParaRPr lang="en-GB" sz="1600" dirty="0"/>
          </a:p>
          <a:p>
            <a:pPr lvl="0"/>
            <a:r>
              <a:rPr lang="el-GR" sz="1600" dirty="0"/>
              <a:t>Απλοποιημένη διαδικασία για απασχόληση αλλοδαπών από τρίτες χώρες υψηλής εξειδίκευσης.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78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E619-8DE4-4C6A-A072-D8A5ED29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33767"/>
            <a:ext cx="7606920" cy="1143000"/>
          </a:xfrm>
        </p:spPr>
        <p:txBody>
          <a:bodyPr/>
          <a:lstStyle/>
          <a:p>
            <a:r>
              <a:rPr lang="el-GR" sz="3500" u="sng" dirty="0"/>
              <a:t>Βιομηχανία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3A4F-81D1-416D-8BA7-CC13B15D7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833" y="1340768"/>
            <a:ext cx="7056784" cy="3384376"/>
          </a:xfrm>
        </p:spPr>
        <p:txBody>
          <a:bodyPr/>
          <a:lstStyle/>
          <a:p>
            <a:pPr lvl="0"/>
            <a:endParaRPr lang="el-GR" sz="1600" dirty="0"/>
          </a:p>
          <a:p>
            <a:pPr lvl="0"/>
            <a:r>
              <a:rPr lang="el-GR" sz="1600" dirty="0"/>
              <a:t>Εφαρμογή Σχεδίου Δράσης για τη βιομηχανία με στόχο την επίλυση των καθημερινών σοβαρών προβλημάτων.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Αξιοποίηση των νέων τεχνολογιών για τον σταδιακό ψηφιακό μετασχηματισμό των βιομηχανιών.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Διαφύλαξη, συνέχιση και βελτίωση του θεσμού των βιομηχανικών περιοχών και ζωνών.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l-GR" sz="1600" dirty="0"/>
              <a:t>Αναβάθμιση των τεχνικών σχολών για να συμβαδίζουν με τις πραγματικές ανάγκες της βιομηχανίας σε τεχνικό επίπεδο.</a:t>
            </a:r>
            <a:endParaRPr lang="en-GB" sz="1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38FEF-C8F9-47C3-A0CC-FA916D933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69" y="4797152"/>
            <a:ext cx="4414559" cy="18342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1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9F67-FFC9-4D03-BE67-BE8D0834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500" u="sng" dirty="0"/>
              <a:t>Ανάπτυξη Γης - Κατασκευές</a:t>
            </a:r>
            <a:endParaRPr lang="en-GB" sz="35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8F884-1106-4B5A-9273-E30079055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556792"/>
            <a:ext cx="4420598" cy="4032448"/>
          </a:xfrm>
        </p:spPr>
        <p:txBody>
          <a:bodyPr/>
          <a:lstStyle/>
          <a:p>
            <a:endParaRPr lang="el-GR" sz="1600" dirty="0"/>
          </a:p>
          <a:p>
            <a:r>
              <a:rPr lang="el-GR" sz="1600" dirty="0"/>
              <a:t>Ετοιμασία στρατηγικής για εκλογικευμένη αξιοποίηση της κρατικής γης.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l-GR" sz="1600" dirty="0"/>
              <a:t>Εκσυγχρονισμός της διαδικασίας έκδοσης αδειών για την κατασκευή και λειτουργία νέων έργων Ανανεώσιμων Πηγών Ενέργειας.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l-GR" sz="1600" dirty="0"/>
              <a:t>Προώθηση αναπτυξιακών έργων με πολλαπλασιαστικό χαρακτήρα.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l-GR" sz="1600" dirty="0"/>
              <a:t>Δημιουργία one - stop - shop για αδειοδοτήσεις κατασκευαστικών / επενδυτικών έργων και τιτλοποιήσεις ακινήτων.</a:t>
            </a:r>
            <a:endParaRPr lang="en-GB" sz="1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78A66-223C-49A2-A61D-F92D73FEA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3322103" cy="216559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744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EB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731</Words>
  <Application>Microsoft Office PowerPoint</Application>
  <PresentationFormat>On-screen Show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OEB Template</vt:lpstr>
      <vt:lpstr>   Συνέντευξη Τύπου   </vt:lpstr>
      <vt:lpstr>Οικονομία</vt:lpstr>
      <vt:lpstr>Οικονομία</vt:lpstr>
      <vt:lpstr> Προσέλκυση και  Ενθάρρυνση Επενδύσεων </vt:lpstr>
      <vt:lpstr>Εξωστρέφεια</vt:lpstr>
      <vt:lpstr> Μεταρρυθμίσεις - Γραφειοκρατία </vt:lpstr>
      <vt:lpstr>Εργασιακά</vt:lpstr>
      <vt:lpstr>Βιομηχανία</vt:lpstr>
      <vt:lpstr>Ανάπτυξη Γης - Κατασκευές</vt:lpstr>
      <vt:lpstr>Ενέργεια - Περιβάλλον</vt:lpstr>
      <vt:lpstr>Υγεία</vt:lpstr>
      <vt:lpstr>Τουρισμός</vt:lpstr>
      <vt:lpstr>Εμπόριο</vt:lpstr>
      <vt:lpstr>Παιδεία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Michalis Gregoriou</dc:creator>
  <cp:lastModifiedBy>Ntina Kaimaklioti</cp:lastModifiedBy>
  <cp:revision>163</cp:revision>
  <dcterms:created xsi:type="dcterms:W3CDTF">2018-03-14T07:39:44Z</dcterms:created>
  <dcterms:modified xsi:type="dcterms:W3CDTF">2018-03-20T14:03:46Z</dcterms:modified>
</cp:coreProperties>
</file>