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2" r:id="rId15"/>
    <p:sldId id="278" r:id="rId16"/>
    <p:sldId id="279" r:id="rId17"/>
    <p:sldId id="280" r:id="rId18"/>
    <p:sldId id="28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AA4DC4-383F-4C97-87C2-9241CE0318E6}" type="datetimeFigureOut">
              <a:rPr lang="en-US" smtClean="0"/>
              <a:t>09/05/2017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6EB33-1844-4AEC-9A48-5C27D00DC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042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0D55-66AA-4BFD-84A1-0D91ED3D510B}" type="datetime1">
              <a:rPr lang="en-US" smtClean="0"/>
              <a:t>09/05/2017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0ADD-82AE-4906-AA28-C0D684ED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44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1BD0-E034-4441-BFE9-271943967623}" type="datetime1">
              <a:rPr lang="en-US" smtClean="0"/>
              <a:t>09/05/2017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0ADD-82AE-4906-AA28-C0D684ED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5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C0D6-1D53-48AA-838E-DE19B77C6222}" type="datetime1">
              <a:rPr lang="en-US" smtClean="0"/>
              <a:t>09/05/2017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0ADD-82AE-4906-AA28-C0D684ED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5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BF4E-E05E-47F8-8539-CA02837C17A2}" type="datetime1">
              <a:rPr lang="en-US" smtClean="0"/>
              <a:t>09/05/2017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0ADD-82AE-4906-AA28-C0D684ED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722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6DEE5-99DC-437E-8071-ED2CB5BC9479}" type="datetime1">
              <a:rPr lang="en-US" smtClean="0"/>
              <a:t>09/05/2017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0ADD-82AE-4906-AA28-C0D684ED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A53E-9FA2-40A5-A503-EBC044571D5D}" type="datetime1">
              <a:rPr lang="en-US" smtClean="0"/>
              <a:t>09/05/2017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0ADD-82AE-4906-AA28-C0D684ED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8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EB84-0D80-44D0-AD99-78FDD5CA0EAF}" type="datetime1">
              <a:rPr lang="en-US" smtClean="0"/>
              <a:t>09/05/2017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0ADD-82AE-4906-AA28-C0D684ED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70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A866-F010-40A4-A638-47A185F748AB}" type="datetime1">
              <a:rPr lang="en-US" smtClean="0"/>
              <a:t>09/05/2017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0ADD-82AE-4906-AA28-C0D684ED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2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BA517-C6C6-4B3D-8023-E8144ED0977A}" type="datetime1">
              <a:rPr lang="en-US" smtClean="0"/>
              <a:t>09/05/2017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0ADD-82AE-4906-AA28-C0D684ED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4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DA10-7DFC-4506-AD07-35BDB4AF1D57}" type="datetime1">
              <a:rPr lang="en-US" smtClean="0"/>
              <a:t>09/05/2017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0ADD-82AE-4906-AA28-C0D684ED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192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901E-2FD9-485C-AE68-E997BC18BD51}" type="datetime1">
              <a:rPr lang="en-US" smtClean="0"/>
              <a:t>09/05/2017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0ADD-82AE-4906-AA28-C0D684ED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49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BBC57-6C69-4136-BE5F-A96851185048}" type="datetime1">
              <a:rPr lang="en-US" smtClean="0"/>
              <a:t>09/05/2017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20ADD-82AE-4906-AA28-C0D684ED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46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ΕΥΡΩΠΑΙΚΟ ΔΙΚΑΙΟ ΠΡΟΣΤΑΣΙΑΣ ΚΑΤΑΝΑΛΩΤΗ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sz="4000" b="1" u="sng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Οδηγία </a:t>
            </a:r>
            <a:r>
              <a:rPr lang="en-US" sz="4000" b="1" u="sng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99</a:t>
            </a:r>
            <a:r>
              <a:rPr lang="el-GR" sz="4000" b="1" u="sng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4000" b="1" u="sng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44</a:t>
            </a:r>
            <a:r>
              <a:rPr lang="el-GR" sz="4000" b="1" u="sng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/EK</a:t>
            </a:r>
            <a:r>
              <a:rPr lang="en-US" sz="4000" b="1" u="sng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u="sng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{N. 7</a:t>
            </a:r>
            <a:r>
              <a:rPr lang="en-US" sz="4000" b="1" u="sng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</a:t>
            </a:r>
            <a:r>
              <a:rPr lang="en-US" sz="4000" b="1" u="sng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)/2000</a:t>
            </a:r>
            <a:r>
              <a:rPr lang="en-US" sz="4000" b="1" u="sng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</a:t>
            </a:r>
            <a:endParaRPr lang="en-US" sz="40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Εκπαιδευτική Ημερίδα για Θέματα </a:t>
            </a:r>
            <a:r>
              <a:rPr lang="el-GR" dirty="0" smtClean="0"/>
              <a:t>Καταναλωτών</a:t>
            </a:r>
            <a:endParaRPr lang="el-GR" dirty="0"/>
          </a:p>
          <a:p>
            <a:r>
              <a:rPr lang="el-GR" dirty="0"/>
              <a:t>Παρασκευή 12-05-2017 </a:t>
            </a:r>
          </a:p>
          <a:p>
            <a:r>
              <a:rPr lang="el-GR" dirty="0"/>
              <a:t> Ευρωπαϊκό </a:t>
            </a:r>
            <a:r>
              <a:rPr lang="el-GR" dirty="0" smtClean="0"/>
              <a:t>Πανεπιστήμιο</a:t>
            </a:r>
            <a:r>
              <a:rPr lang="en-US" dirty="0"/>
              <a:t> </a:t>
            </a:r>
            <a:r>
              <a:rPr lang="el-GR" dirty="0" smtClean="0"/>
              <a:t>Κύπρου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  <p:pic>
        <p:nvPicPr>
          <p:cNvPr id="5" name="Picture 4" descr="Safe Lifting - Wiki &lt;strong&gt;Training&lt;/strong&gt; FAQ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457200"/>
            <a:ext cx="142875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27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Οδηγία 99/44/ΕΚ περί ορισμένων πτυχών των καταναλωτικών πωλήσεων και συναφών εγγυήσεων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l-GR" dirty="0" smtClean="0"/>
          </a:p>
          <a:p>
            <a:r>
              <a:rPr lang="en-US" dirty="0"/>
              <a:t>O</a:t>
            </a:r>
            <a:r>
              <a:rPr lang="el-GR" dirty="0" smtClean="0"/>
              <a:t> </a:t>
            </a:r>
            <a:r>
              <a:rPr lang="el-GR" dirty="0"/>
              <a:t>πωλητής πρέπει να παραδίδει αγαθά τα οποία συμμορφώνονται με τους όρους της </a:t>
            </a:r>
            <a:r>
              <a:rPr lang="el-GR" dirty="0" smtClean="0"/>
              <a:t>σύμβασης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l-GR" dirty="0" smtClean="0"/>
              <a:t>Συμμορφώνονται με τους όρους της σύμβασης </a:t>
            </a:r>
            <a:r>
              <a:rPr lang="el-GR" dirty="0"/>
              <a:t>ό</a:t>
            </a:r>
            <a:r>
              <a:rPr lang="el-GR" dirty="0" smtClean="0"/>
              <a:t>ταν</a:t>
            </a:r>
            <a:r>
              <a:rPr lang="el-GR" dirty="0"/>
              <a:t>: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(</a:t>
            </a:r>
            <a:r>
              <a:rPr lang="el-GR" dirty="0">
                <a:solidFill>
                  <a:srgbClr val="FF0000"/>
                </a:solidFill>
              </a:rPr>
              <a:t>α) </a:t>
            </a:r>
            <a:r>
              <a:rPr lang="el-GR" dirty="0"/>
              <a:t>ανταποκρίνονται στην περιγραφή ή και στο δείγμα που έδωσε ο πωλητής,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(</a:t>
            </a:r>
            <a:r>
              <a:rPr lang="el-GR" dirty="0">
                <a:solidFill>
                  <a:srgbClr val="FF0000"/>
                </a:solidFill>
              </a:rPr>
              <a:t>β) </a:t>
            </a:r>
            <a:r>
              <a:rPr lang="el-GR" dirty="0"/>
              <a:t>είναι κατάλληλα για οποιαδήποτε ειδική χρήση γνωστοποιήθηκε κατά την σύναψη της σύμβασης από τον καταναλωτή στον πωλητή,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(</a:t>
            </a:r>
            <a:r>
              <a:rPr lang="el-GR" dirty="0">
                <a:solidFill>
                  <a:srgbClr val="FF0000"/>
                </a:solidFill>
              </a:rPr>
              <a:t>γ) </a:t>
            </a:r>
            <a:r>
              <a:rPr lang="el-GR" dirty="0"/>
              <a:t>είναι κατάλληλα για τις χρήσεις για τις οποίες συνήθως προορίζονται </a:t>
            </a:r>
            <a:r>
              <a:rPr lang="el-GR" dirty="0" smtClean="0"/>
              <a:t>και,</a:t>
            </a:r>
          </a:p>
          <a:p>
            <a:pPr marL="0" indent="0" algn="just">
              <a:buNone/>
            </a:pPr>
            <a:r>
              <a:rPr lang="el-GR" dirty="0" smtClean="0">
                <a:solidFill>
                  <a:srgbClr val="FF0000"/>
                </a:solidFill>
              </a:rPr>
              <a:t>(</a:t>
            </a:r>
            <a:r>
              <a:rPr lang="el-GR" dirty="0">
                <a:solidFill>
                  <a:srgbClr val="FF0000"/>
                </a:solidFill>
              </a:rPr>
              <a:t>δ) </a:t>
            </a:r>
            <a:r>
              <a:rPr lang="el-GR" dirty="0"/>
              <a:t>«έχουν τη συνήθη ποιότητα και επιδόσεις ενός αγαθού του ίδιου τύπου τις οποίες μπορεί ευλόγως να αναμένει ο καταναλωτής, λαμβάνοντας υπόψη τη φύση </a:t>
            </a:r>
            <a:r>
              <a:rPr lang="el-GR" dirty="0" smtClean="0"/>
              <a:t>του </a:t>
            </a:r>
            <a:r>
              <a:rPr lang="el-GR" dirty="0"/>
              <a:t>αγαθού και τις δημόσιες δηλώσεις του πωλητή, του παραγωγού ή του αντιπροσώπου του για τα συγκεκριμένα χαρακτηριστικά των αγαθών, ιδίως στο πλαίσιο της διαφήμισης ή της επισήμανσης.»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l-GR" dirty="0"/>
              <a:t>Τα </a:t>
            </a:r>
            <a:r>
              <a:rPr lang="el-GR" dirty="0" smtClean="0"/>
              <a:t>τέσσερα </a:t>
            </a:r>
            <a:r>
              <a:rPr lang="el-GR" dirty="0"/>
              <a:t>αυτά στοιχεία </a:t>
            </a:r>
            <a:r>
              <a:rPr lang="el-GR" dirty="0" smtClean="0"/>
              <a:t>πρέπει να ικανοποιούνται </a:t>
            </a:r>
            <a:r>
              <a:rPr lang="el-GR" u="sng" dirty="0" smtClean="0"/>
              <a:t>σωρευτικά</a:t>
            </a:r>
          </a:p>
          <a:p>
            <a:r>
              <a:rPr lang="el-GR" dirty="0" smtClean="0"/>
              <a:t>Εάν δεν πληρούνται … </a:t>
            </a:r>
            <a:r>
              <a:rPr lang="el-GR" b="1" dirty="0" smtClean="0">
                <a:solidFill>
                  <a:srgbClr val="FF0000"/>
                </a:solidFill>
              </a:rPr>
              <a:t>→</a:t>
            </a:r>
          </a:p>
          <a:p>
            <a:pPr marL="0" indent="0"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Άρθρο 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Οδηγία 99/44/ΕΚ περί ορισμένων πτυχών των καταναλωτικών πωλήσεων και συναφών εγγυήσεων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Ενεργοποιούνται η ευθύνη του πωλητή ή τα δικαιώματα του καταναλωτή, νοουμένου ότι…</a:t>
            </a:r>
          </a:p>
          <a:p>
            <a:pPr algn="just">
              <a:buFontTx/>
              <a:buChar char="-"/>
            </a:pPr>
            <a:r>
              <a:rPr lang="el-GR" dirty="0" smtClean="0"/>
              <a:t>Η έλλειψη συμμόρφωσης υπήρχε κατά τη </a:t>
            </a:r>
            <a:r>
              <a:rPr lang="el-GR" dirty="0" smtClean="0"/>
              <a:t>παράδοση</a:t>
            </a:r>
            <a:r>
              <a:rPr lang="en-US" dirty="0" smtClean="0"/>
              <a:t> (</a:t>
            </a:r>
            <a:r>
              <a:rPr lang="el-GR" dirty="0" smtClean="0"/>
              <a:t>Άρθρο 3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r>
              <a:rPr lang="en-US" dirty="0" smtClean="0"/>
              <a:t>- </a:t>
            </a:r>
            <a:r>
              <a:rPr lang="el-GR" dirty="0" smtClean="0"/>
              <a:t>εάν </a:t>
            </a:r>
            <a:r>
              <a:rPr lang="el-GR" dirty="0" smtClean="0"/>
              <a:t>εκδηλωθεί εντός 6 μηνών από τη παράδοση τεκμαίρεται ότι υπήρχε κατά τη παράδοση-Άρθρο 5(3</a:t>
            </a:r>
            <a:r>
              <a:rPr lang="el-GR" dirty="0" smtClean="0"/>
              <a:t>)</a:t>
            </a:r>
            <a:endParaRPr lang="el-GR" dirty="0" smtClean="0"/>
          </a:p>
          <a:p>
            <a:pPr algn="just">
              <a:buFontTx/>
              <a:buChar char="-"/>
            </a:pPr>
            <a:r>
              <a:rPr lang="el-GR" dirty="0" smtClean="0"/>
              <a:t>Δεν οφείλεται σε υλικά που παρέδωσε ο καταναλωτής (Άρθρο 2)</a:t>
            </a:r>
          </a:p>
          <a:p>
            <a:pPr algn="just">
              <a:buFontTx/>
              <a:buChar char="-"/>
            </a:pPr>
            <a:r>
              <a:rPr lang="el-GR" dirty="0" smtClean="0"/>
              <a:t>Ο καταναλωτής δεν γνώριζε για την έλλειψη συμμόρφωσης (Άρθρο 2)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9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l-GR" sz="3600" dirty="0" smtClean="0"/>
              <a:t>Οδηγία 99/44/ΕΚ περί ορισμένων πτυχών των καταναλωτικών πωλήσεων και συναφών εγγυήσεων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Ποια τα δικαιώματα του καταναλωτή</a:t>
            </a:r>
            <a:r>
              <a:rPr lang="ja-JP" altLang="en-US" dirty="0" smtClean="0"/>
              <a:t>；</a:t>
            </a:r>
            <a:r>
              <a:rPr lang="en-US" altLang="ja-JP" dirty="0" smtClean="0"/>
              <a:t>(1)</a:t>
            </a:r>
          </a:p>
          <a:p>
            <a:pPr marL="0" indent="0" algn="just">
              <a:buNone/>
            </a:pPr>
            <a:r>
              <a:rPr lang="el-GR" b="1" i="1" u="sng" dirty="0" smtClean="0"/>
              <a:t>Δωρεάν</a:t>
            </a:r>
            <a:r>
              <a:rPr lang="ja-JP" altLang="en-US" b="1" i="1" u="sng" dirty="0" smtClean="0"/>
              <a:t>　</a:t>
            </a:r>
            <a:r>
              <a:rPr lang="el-GR" b="1" u="sng" dirty="0" smtClean="0"/>
              <a:t>αποκατάσταση </a:t>
            </a:r>
            <a:r>
              <a:rPr lang="el-GR" b="1" u="sng" dirty="0"/>
              <a:t>της συμμόρφωσης με επιδιόρθωση ή αντικατάσταση του αγαθού</a:t>
            </a:r>
            <a:r>
              <a:rPr lang="en-US" dirty="0" smtClean="0">
                <a:effectLst/>
              </a:rPr>
              <a:t> </a:t>
            </a:r>
            <a:r>
              <a:rPr lang="el-GR" dirty="0"/>
              <a:t>Άρθρο 3(4): “Ο όρος "δωρεάν" στις παραγράφους 2 και 3 αναφέρεται στα απαραίτητα έξοδα που συνεπάγεται η αποκατάσταση της συμμόρφωσης του αγαθού ιδίως οι δαπάνες αποστολής, το εργατικό κόστος και το κόστος των υλικών</a:t>
            </a:r>
            <a:r>
              <a:rPr lang="el-GR" dirty="0" smtClean="0"/>
              <a:t>”.</a:t>
            </a:r>
            <a:endParaRPr lang="en-US" dirty="0" smtClean="0"/>
          </a:p>
          <a:p>
            <a:pPr marL="0" indent="0" algn="just">
              <a:buNone/>
            </a:pPr>
            <a:r>
              <a:rPr lang="el-GR" i="1" dirty="0" err="1"/>
              <a:t>Quelle</a:t>
            </a:r>
            <a:r>
              <a:rPr lang="el-GR" i="1" dirty="0"/>
              <a:t> AG, </a:t>
            </a:r>
            <a:r>
              <a:rPr lang="en-GB" i="1" dirty="0"/>
              <a:t>C</a:t>
            </a:r>
            <a:r>
              <a:rPr lang="el-GR" i="1" dirty="0" smtClean="0"/>
              <a:t>-404/06</a:t>
            </a:r>
            <a:r>
              <a:rPr lang="en-US" i="1" dirty="0" smtClean="0"/>
              <a:t> </a:t>
            </a:r>
            <a:r>
              <a:rPr lang="en-US" sz="2600" i="1" dirty="0" smtClean="0"/>
              <a:t>(</a:t>
            </a:r>
            <a:r>
              <a:rPr lang="el-GR" sz="2600" i="1" dirty="0" smtClean="0"/>
              <a:t>απαγορεύεται η χρέωση του Καταναλωτή σε περίπτωση αντικατάστασης, για το χρονικό διάστημα χρήσης του ελαττωματικού αγαθού, από τον Καταναλωτή) </a:t>
            </a:r>
            <a:endParaRPr lang="en-US" sz="2600" i="1" dirty="0" smtClean="0"/>
          </a:p>
          <a:p>
            <a:pPr marL="0" indent="0" algn="just">
              <a:buNone/>
            </a:pPr>
            <a:r>
              <a:rPr lang="en-US" i="1" dirty="0"/>
              <a:t>C-65/09 </a:t>
            </a:r>
            <a:r>
              <a:rPr lang="en-US" dirty="0" err="1" smtClean="0"/>
              <a:t>Gebr</a:t>
            </a:r>
            <a:r>
              <a:rPr lang="en-US" dirty="0"/>
              <a:t>. Weber </a:t>
            </a:r>
            <a:r>
              <a:rPr lang="el-GR" i="1" dirty="0" smtClean="0"/>
              <a:t>&amp; </a:t>
            </a:r>
            <a:r>
              <a:rPr lang="en-US" i="1" dirty="0" smtClean="0"/>
              <a:t>C-87/09 </a:t>
            </a:r>
            <a:r>
              <a:rPr lang="en-US" i="1" dirty="0" err="1" smtClean="0"/>
              <a:t>Putz</a:t>
            </a:r>
            <a:r>
              <a:rPr lang="el-GR" i="1" dirty="0" smtClean="0"/>
              <a:t> </a:t>
            </a:r>
            <a:r>
              <a:rPr lang="el-GR" sz="2600" i="1" dirty="0" smtClean="0"/>
              <a:t>(η δωρεάν αντικατάσταση συμπεριλαμβάνει και το κόστος απεγκατάστασης του ελαττωματικού αγαθού και επανατοποθέτησης του καινούργιου) </a:t>
            </a:r>
            <a:endParaRPr lang="en-US" sz="2600" i="1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1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Οδηγία 99/44/ΕΚ περί ορισμένων πτυχών των καταναλωτικών πωλήσεων και συναφών εγγυήσεων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dirty="0" smtClean="0"/>
              <a:t>Ποια τα δικαιώματα του καταναλωτή</a:t>
            </a:r>
            <a:r>
              <a:rPr lang="ja-JP" altLang="en-US" dirty="0" smtClean="0"/>
              <a:t>；</a:t>
            </a:r>
            <a:r>
              <a:rPr lang="en-US" altLang="ja-JP" dirty="0" smtClean="0"/>
              <a:t>(</a:t>
            </a:r>
            <a:r>
              <a:rPr lang="el-GR" altLang="ja-JP" dirty="0" smtClean="0"/>
              <a:t>2</a:t>
            </a:r>
            <a:r>
              <a:rPr lang="en-US" altLang="ja-JP" dirty="0" smtClean="0"/>
              <a:t>)</a:t>
            </a:r>
          </a:p>
          <a:p>
            <a:pPr marL="0" indent="0" algn="just">
              <a:buNone/>
            </a:pPr>
            <a:r>
              <a:rPr lang="el-GR" dirty="0"/>
              <a:t>Εάν η επιδιόρθωση ή η αντικατάσταση είναι αδύνατη </a:t>
            </a:r>
            <a:r>
              <a:rPr lang="el-GR" dirty="0" smtClean="0"/>
              <a:t>ή </a:t>
            </a:r>
            <a:r>
              <a:rPr lang="el-GR" dirty="0"/>
              <a:t>δυσανάλογη (συνεπάγεται υπερβολικό κόστος για τον πωλητή δεδομένης της αξίας του αγαθού, του βαθμού της έλλειψης συμμόρφωσης και του ότι ο άλλος τρόπος επανόρθωσης μπορεί να εκτελεστεί χωρίς σημαντική όχληση του καταναλωτή), ο πωλητής δικαιούται να την </a:t>
            </a:r>
            <a:r>
              <a:rPr lang="el-GR" dirty="0" smtClean="0"/>
              <a:t>αρνηθεί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     </a:t>
            </a:r>
          </a:p>
          <a:p>
            <a:pPr marL="0" indent="0" algn="just">
              <a:buNone/>
            </a:pP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smtClean="0">
                <a:solidFill>
                  <a:srgbClr val="FFFF00"/>
                </a:solidFill>
              </a:rPr>
              <a:t>                    (</a:t>
            </a:r>
            <a:r>
              <a:rPr lang="el-GR" i="1" dirty="0" smtClean="0">
                <a:solidFill>
                  <a:srgbClr val="FFFF00"/>
                </a:solidFill>
              </a:rPr>
              <a:t>εξισορρόπηση συμφερόντων</a:t>
            </a:r>
            <a:r>
              <a:rPr lang="en-US" i="1" dirty="0" smtClean="0">
                <a:solidFill>
                  <a:srgbClr val="FFFF00"/>
                </a:solidFill>
              </a:rPr>
              <a:t>)</a:t>
            </a:r>
            <a:endParaRPr lang="el-GR" i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9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Οδηγία 99/44/ΕΚ περί ορισμένων πτυχών των καταναλωτικών πωλήσεων και συναφών εγγυήσεων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dirty="0" smtClean="0"/>
              <a:t>Ποια τα δικαιώματα του καταναλωτή</a:t>
            </a:r>
            <a:r>
              <a:rPr lang="ja-JP" altLang="en-US" dirty="0" smtClean="0"/>
              <a:t>；</a:t>
            </a:r>
            <a:r>
              <a:rPr lang="en-US" altLang="ja-JP" dirty="0" smtClean="0"/>
              <a:t>(</a:t>
            </a:r>
            <a:r>
              <a:rPr lang="el-GR" altLang="ja-JP" dirty="0" smtClean="0"/>
              <a:t>3</a:t>
            </a:r>
            <a:r>
              <a:rPr lang="en-US" altLang="ja-JP" dirty="0" smtClean="0"/>
              <a:t>)</a:t>
            </a:r>
          </a:p>
          <a:p>
            <a:pPr marL="0" indent="0">
              <a:buNone/>
            </a:pPr>
            <a:r>
              <a:rPr lang="el-GR" dirty="0" smtClean="0"/>
              <a:t>Επιδιόρθωση ή αντικατάσταση όχι μόνο </a:t>
            </a:r>
            <a:r>
              <a:rPr lang="el-GR" dirty="0" smtClean="0">
                <a:solidFill>
                  <a:srgbClr val="FF0000"/>
                </a:solidFill>
              </a:rPr>
              <a:t>δωρεάν</a:t>
            </a:r>
            <a:r>
              <a:rPr lang="el-GR" dirty="0" smtClean="0"/>
              <a:t> αλλά και,</a:t>
            </a:r>
          </a:p>
          <a:p>
            <a:pPr>
              <a:buFontTx/>
              <a:buChar char="-"/>
            </a:pPr>
            <a:r>
              <a:rPr lang="el-GR" dirty="0" smtClean="0"/>
              <a:t>Σε </a:t>
            </a:r>
            <a:r>
              <a:rPr lang="el-GR" dirty="0" smtClean="0">
                <a:solidFill>
                  <a:srgbClr val="FF0000"/>
                </a:solidFill>
              </a:rPr>
              <a:t>εύλογο χρόνο </a:t>
            </a:r>
            <a:r>
              <a:rPr lang="el-GR" dirty="0" smtClean="0"/>
              <a:t>και,</a:t>
            </a:r>
          </a:p>
          <a:p>
            <a:pPr>
              <a:buFontTx/>
              <a:buChar char="-"/>
            </a:pPr>
            <a:r>
              <a:rPr lang="el-GR" dirty="0" smtClean="0">
                <a:solidFill>
                  <a:srgbClr val="FF0000"/>
                </a:solidFill>
              </a:rPr>
              <a:t>Χωρίς σημαντική όχληση</a:t>
            </a:r>
            <a:r>
              <a:rPr lang="el-GR" dirty="0" smtClean="0"/>
              <a:t> του καταναλωτή</a:t>
            </a:r>
            <a:endParaRPr lang="en-US" dirty="0" smtClean="0"/>
          </a:p>
          <a:p>
            <a:pPr>
              <a:buFontTx/>
              <a:buChar char="-"/>
            </a:pPr>
            <a:r>
              <a:rPr lang="el-GR" dirty="0" smtClean="0"/>
              <a:t>Αγ. </a:t>
            </a:r>
            <a:r>
              <a:rPr lang="en-US" dirty="0" smtClean="0"/>
              <a:t>5594 / 2005, </a:t>
            </a:r>
            <a:r>
              <a:rPr lang="el-GR" dirty="0" smtClean="0"/>
              <a:t>μεταξύ Θεανώς </a:t>
            </a:r>
            <a:r>
              <a:rPr lang="el-GR" dirty="0" err="1" smtClean="0"/>
              <a:t>Στελλάκη</a:t>
            </a:r>
            <a:r>
              <a:rPr lang="el-GR" dirty="0" smtClean="0"/>
              <a:t>, Ενάγουσας και</a:t>
            </a:r>
            <a:r>
              <a:rPr lang="en-US" dirty="0" smtClean="0"/>
              <a:t> </a:t>
            </a:r>
            <a:r>
              <a:rPr lang="en-US" dirty="0" err="1" smtClean="0"/>
              <a:t>Unicars</a:t>
            </a:r>
            <a:r>
              <a:rPr lang="en-US" dirty="0" smtClean="0"/>
              <a:t> Ltd.</a:t>
            </a:r>
            <a:r>
              <a:rPr lang="el-GR" dirty="0" smtClean="0"/>
              <a:t>, Εναγομένων</a:t>
            </a:r>
            <a:endParaRPr lang="el-GR" dirty="0"/>
          </a:p>
          <a:p>
            <a:pPr>
              <a:buFontTx/>
              <a:buChar char="-"/>
            </a:pPr>
            <a:r>
              <a:rPr lang="el-GR" dirty="0" smtClean="0"/>
              <a:t> Αγ. 7295 / 2008, μεταξύ Μάριου Ματαίου, Ενάγοντος και </a:t>
            </a:r>
            <a:r>
              <a:rPr lang="en-US" dirty="0" err="1" smtClean="0"/>
              <a:t>Dicran</a:t>
            </a:r>
            <a:r>
              <a:rPr lang="en-US" dirty="0" smtClean="0"/>
              <a:t> </a:t>
            </a:r>
            <a:r>
              <a:rPr lang="en-US" dirty="0" err="1" smtClean="0"/>
              <a:t>Ouzounian</a:t>
            </a:r>
            <a:r>
              <a:rPr lang="en-US" dirty="0" smtClean="0"/>
              <a:t> &amp; Co Ltd., </a:t>
            </a:r>
            <a:r>
              <a:rPr lang="el-GR" dirty="0" smtClean="0"/>
              <a:t>Εναγομένων</a:t>
            </a:r>
          </a:p>
          <a:p>
            <a:pPr marL="0" indent="0" algn="ctr">
              <a:buNone/>
            </a:pP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Τριπλή απαίτηση…</a:t>
            </a:r>
          </a:p>
          <a:p>
            <a:pPr marL="0" indent="0" algn="ctr">
              <a:buNone/>
            </a:pP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π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ου αν δεν ικανοποιηθεί </a:t>
            </a:r>
            <a:r>
              <a:rPr lang="el-GR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και μόνο τότε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90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Οδηγία 99/44/ΕΚ περί ορισμένων πτυχών των καταναλωτικών πωλήσεων και συναφών εγγυήσεων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Ποια τα δικαιώματα του καταναλωτή</a:t>
            </a:r>
            <a:r>
              <a:rPr lang="ja-JP" altLang="en-US" dirty="0" smtClean="0"/>
              <a:t>；</a:t>
            </a:r>
            <a:r>
              <a:rPr lang="en-US" altLang="ja-JP" dirty="0" smtClean="0"/>
              <a:t>(</a:t>
            </a:r>
            <a:r>
              <a:rPr lang="el-GR" altLang="ja-JP" dirty="0" smtClean="0"/>
              <a:t>4</a:t>
            </a:r>
            <a:r>
              <a:rPr lang="en-US" altLang="ja-JP" dirty="0" smtClean="0"/>
              <a:t>)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 algn="just">
              <a:buNone/>
            </a:pPr>
            <a:r>
              <a:rPr lang="el-GR" b="1" dirty="0" smtClean="0"/>
              <a:t>…ο </a:t>
            </a:r>
            <a:r>
              <a:rPr lang="el-GR" b="1" dirty="0"/>
              <a:t>καταναλωτής δικαιούται μείωση του τιμήματος ή να υπαναχωρήσει από την </a:t>
            </a:r>
            <a:r>
              <a:rPr lang="el-GR" b="1" dirty="0" smtClean="0"/>
              <a:t>σύμβαση</a:t>
            </a:r>
          </a:p>
          <a:p>
            <a:pPr marL="0" indent="0" algn="just">
              <a:buNone/>
            </a:pPr>
            <a:endParaRPr lang="el-GR" dirty="0" smtClean="0"/>
          </a:p>
          <a:p>
            <a:pPr marL="0" indent="0" algn="just">
              <a:buNone/>
            </a:pPr>
            <a:r>
              <a:rPr lang="el-GR" dirty="0" smtClean="0"/>
              <a:t>Υπαναχώρηση όμως </a:t>
            </a:r>
            <a:r>
              <a:rPr lang="el-GR" u="sng" dirty="0" smtClean="0"/>
              <a:t>μη</a:t>
            </a:r>
            <a:r>
              <a:rPr lang="el-GR" dirty="0" smtClean="0"/>
              <a:t> διαθέσιμη σε περίπτωση ασήμαντης έλλειψης συμμόρφωσης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75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Οδηγία 99/44/ΕΚ περί ορισμένων πτυχών των καταναλωτικών πωλήσεων και συναφών εγγυήσεων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dirty="0" smtClean="0"/>
              <a:t>Ποια τα δικαιώματα του καταναλωτή</a:t>
            </a:r>
            <a:r>
              <a:rPr lang="ja-JP" altLang="en-US" dirty="0" smtClean="0"/>
              <a:t>；</a:t>
            </a:r>
            <a:r>
              <a:rPr lang="en-US" altLang="ja-JP" dirty="0" smtClean="0"/>
              <a:t>(</a:t>
            </a:r>
            <a:r>
              <a:rPr lang="el-GR" altLang="ja-JP" dirty="0" smtClean="0"/>
              <a:t>5</a:t>
            </a:r>
            <a:r>
              <a:rPr lang="en-US" altLang="ja-JP" dirty="0" smtClean="0"/>
              <a:t>)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Όπως η Οδηγία στη Κύπρο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 algn="just">
              <a:buNone/>
            </a:pPr>
            <a:r>
              <a:rPr lang="el-GR" dirty="0" smtClean="0"/>
              <a:t>Εναλλακτικές οι θεραπείες στην Ελλάδα</a:t>
            </a:r>
            <a:r>
              <a:rPr lang="en-US" dirty="0" smtClean="0"/>
              <a:t>,</a:t>
            </a:r>
            <a:r>
              <a:rPr lang="el-GR" dirty="0" smtClean="0"/>
              <a:t> αλλά διακριτική ευχέρεια στο δικαστήριο να περιορίσει την επιλογή του καταναλωτή</a:t>
            </a:r>
            <a:r>
              <a:rPr lang="en-US" dirty="0" smtClean="0"/>
              <a:t>:</a:t>
            </a:r>
            <a:endParaRPr lang="el-GR" dirty="0" smtClean="0"/>
          </a:p>
          <a:p>
            <a:pPr marL="0" indent="0" algn="just">
              <a:buNone/>
            </a:pPr>
            <a:endParaRPr lang="el-GR" dirty="0" smtClean="0"/>
          </a:p>
          <a:p>
            <a:r>
              <a:rPr lang="el-GR" dirty="0"/>
              <a:t>Άρθρο 542 </a:t>
            </a:r>
            <a:r>
              <a:rPr lang="el-GR" dirty="0" smtClean="0"/>
              <a:t>Ελληνικού Αστικού Κώδικα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"Το δικαστήριο μπορεί, μολονότι ο αγοραστής άσκησε το δικαίωμα υπαναχώρησης, να επιδικάσει </a:t>
            </a:r>
            <a:r>
              <a:rPr lang="el-GR" dirty="0" smtClean="0"/>
              <a:t>μόνο μείωση </a:t>
            </a:r>
            <a:r>
              <a:rPr lang="el-GR" dirty="0"/>
              <a:t>του τιμήματος ή να διατάξει αντικατάσταση του πράγματος, αν κρίνει </a:t>
            </a:r>
            <a:r>
              <a:rPr lang="el-GR" dirty="0" smtClean="0"/>
              <a:t>ότι οι </a:t>
            </a:r>
            <a:r>
              <a:rPr lang="el-GR" dirty="0"/>
              <a:t>περιστάσεις </a:t>
            </a:r>
            <a:r>
              <a:rPr lang="el-GR" dirty="0" smtClean="0"/>
              <a:t>δεν δικαιολογούν </a:t>
            </a:r>
            <a:r>
              <a:rPr lang="el-GR" dirty="0"/>
              <a:t>την υπαναχώρηση</a:t>
            </a:r>
            <a:r>
              <a:rPr lang="el-GR" dirty="0" smtClean="0"/>
              <a:t>"</a:t>
            </a:r>
            <a:endParaRPr lang="el-GR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2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Οδηγία 99/44/ΕΚ περί ορισμένων πτυχών των καταναλωτικών πωλήσεων και συναφών εγγυήσεων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altLang="ja-JP" dirty="0" smtClean="0"/>
              <a:t>Διάρκεια νόμιμης εγγύησης = 2 έτη από τη </a:t>
            </a:r>
            <a:r>
              <a:rPr lang="el-GR" altLang="ja-JP" u="sng" dirty="0" smtClean="0"/>
              <a:t>παράδοση</a:t>
            </a:r>
          </a:p>
          <a:p>
            <a:pPr marL="0" indent="0" algn="just">
              <a:buNone/>
            </a:pPr>
            <a:endParaRPr lang="el-GR" altLang="ja-JP" dirty="0" smtClean="0"/>
          </a:p>
          <a:p>
            <a:pPr marL="0" indent="0" algn="just">
              <a:buNone/>
            </a:pPr>
            <a:r>
              <a:rPr lang="el-GR" altLang="ja-JP" dirty="0" smtClean="0"/>
              <a:t>Άκυροι και μη δεσμευτικοί οι όροι που αποκλείουν ή περιορίζουν τη νόμιμη εγγύηση (ρήτρες αποκλεισμού ευθύνης) = διατάξεις αναγκαστικού δικαίου</a:t>
            </a:r>
          </a:p>
          <a:p>
            <a:pPr marL="0" indent="0" algn="just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39" y="5229200"/>
            <a:ext cx="1921869" cy="129614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4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Οδηγία 99/44/ΕΚ περί ορισμένων πτυχών των καταναλωτικών πωλήσεων και συναφών εγγυήσεων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dirty="0" smtClean="0"/>
              <a:t>ΕΡΩΤΗΣΕΙΣ - ΣΥΖΗΤΗΣΗ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  <p:pic>
        <p:nvPicPr>
          <p:cNvPr id="6" name="Picture 5" descr="Psilocybin + Chocolate = MDMA - The Psychedelic Experience - Shroomery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294" y="3378027"/>
            <a:ext cx="3263412" cy="274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32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Οδηγία 99/44/ΕΚ περί ορισμένων πτυχών των καταναλωτικών πωλήσεων και συναφών εγγυήσεων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14 μήνες προηγουμένως, ο Γιάννης αγόραζε το καινούριο του τηλέφωνο του…</a:t>
            </a:r>
          </a:p>
          <a:p>
            <a:pPr marL="0" indent="0" algn="just">
              <a:buNone/>
            </a:pP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068960"/>
            <a:ext cx="3388275" cy="2398442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50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Οδηγία 99/44/ΕΚ περί ορισμένων πτυχών των καταναλωτικών πωλήσεων και συναφών εγγυήσεων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Σήμερα...</a:t>
            </a:r>
          </a:p>
          <a:p>
            <a:pPr marL="0" indent="0" algn="just">
              <a:buNone/>
            </a:pP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Ο Γιάννης δεν είναι χαρούμενος</a:t>
            </a:r>
          </a:p>
          <a:p>
            <a:pPr marL="0" indent="0" algn="just">
              <a:buNone/>
            </a:pP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Προσπαθεί να χρησιμοποιήσει το διαδίκτυο αλλά δεν μπορεί. Φαίνεται να υπάρχει κάποιο πρόβλημα με την επιλογή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WI-FI </a:t>
            </a:r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233147"/>
            <a:ext cx="3445982" cy="1936204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7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Οδηγία 99/44/ΕΚ περί ορισμένων πτυχών των καταναλωτικών πωλήσεων και συναφών εγγυήσεων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Επιστρέφει στο κατάστημα μα…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Τ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ου «δείχνουν την έξοδο»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Γιατί</a:t>
            </a:r>
            <a:r>
              <a:rPr lang="ja-JP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；</a:t>
            </a:r>
            <a:endParaRPr lang="en-US" altLang="ja-JP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εγγύηση του κατασκευαστή ήταν 12μηνη και έχει λήξει!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4329112"/>
            <a:ext cx="2543175" cy="18002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4033837"/>
            <a:ext cx="2181225" cy="209550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Οδηγία 99/44/ΕΚ περί ορισμένων πτυχών των καταναλωτικών πωλήσεων και συναφών εγγυήσεων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Ο Γιάννης απελπίζεται…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825" y="2614612"/>
            <a:ext cx="2800350" cy="162877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6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Οδηγία 99/44/ΕΚ περί ορισμένων πτυχών των καταναλωτικών πωλήσεων και συναφών εγγυήσεων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i="1" dirty="0" smtClean="0">
                <a:solidFill>
                  <a:srgbClr val="FF0000"/>
                </a:solidFill>
              </a:rPr>
              <a:t>Πρέπει όμως</a:t>
            </a:r>
            <a:r>
              <a:rPr lang="ja-JP" altLang="en-US" i="1" dirty="0" smtClean="0">
                <a:solidFill>
                  <a:srgbClr val="FF0000"/>
                </a:solidFill>
              </a:rPr>
              <a:t>；</a:t>
            </a:r>
            <a:endParaRPr lang="en-US" i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708919"/>
            <a:ext cx="2160240" cy="3258067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5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Οδηγία 99/44/ΕΚ περί ορισμένων πτυχών των καταναλωτικών πωλήσεων και συναφών εγγυήσεων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ΌΧΙ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916832"/>
            <a:ext cx="1427212" cy="356803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5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Οδηγία 99/44/ΕΚ περί ορισμένων πτυχών των καταναλωτικών πωλήσεων και συναφών εγγυήσεων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εμπορικές εγγυήσεις (τι</a:t>
            </a:r>
            <a:r>
              <a:rPr lang="ja-JP" altLang="en-US" dirty="0" smtClean="0"/>
              <a:t>；</a:t>
            </a:r>
            <a:r>
              <a:rPr lang="en-US" altLang="ja-JP" dirty="0" smtClean="0"/>
              <a:t>) </a:t>
            </a:r>
            <a:r>
              <a:rPr lang="el-GR" altLang="ja-JP" dirty="0" smtClean="0"/>
              <a:t>είναι νομικά δεσμευτικές για εκείνον που τις παραχωρεί (ποιον</a:t>
            </a:r>
            <a:r>
              <a:rPr lang="ja-JP" altLang="en-US" dirty="0" smtClean="0"/>
              <a:t>；）</a:t>
            </a:r>
            <a:endParaRPr lang="el-GR" altLang="ko-KR" dirty="0" smtClean="0"/>
          </a:p>
          <a:p>
            <a:pPr marL="0" indent="0" algn="ctr">
              <a:buNone/>
            </a:pPr>
            <a:r>
              <a:rPr lang="el-GR" dirty="0" smtClean="0">
                <a:solidFill>
                  <a:srgbClr val="FF0000"/>
                </a:solidFill>
              </a:rPr>
              <a:t>ΌΜΩΣ</a:t>
            </a:r>
          </a:p>
          <a:p>
            <a:pPr algn="just"/>
            <a:r>
              <a:rPr lang="el-GR" dirty="0" smtClean="0"/>
              <a:t>Πρέπει </a:t>
            </a:r>
            <a:r>
              <a:rPr lang="el-GR" dirty="0"/>
              <a:t>να αναφέρουν ότι δεν θίγουν τα νόμιμα δικαιώματα του </a:t>
            </a:r>
            <a:r>
              <a:rPr lang="el-GR" dirty="0" smtClean="0"/>
              <a:t>καταναλωτή, δηλαδή τη </a:t>
            </a:r>
            <a:r>
              <a:rPr lang="el-GR" dirty="0" smtClean="0">
                <a:solidFill>
                  <a:srgbClr val="FF0000"/>
                </a:solidFill>
              </a:rPr>
              <a:t>νόμιμη εγγύηση</a:t>
            </a:r>
          </a:p>
          <a:p>
            <a:pPr marL="0" indent="0" algn="ctr">
              <a:buNone/>
            </a:pPr>
            <a:r>
              <a:rPr lang="el-GR" dirty="0" smtClean="0"/>
              <a:t>(Άρθρο 6)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0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Οδηγία 99/44/ΕΚ περί ορισμένων πτυχών των καταναλωτικών πωλήσεων και συναφών εγγυήσεων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l-GR" sz="4000" dirty="0" smtClean="0">
                <a:solidFill>
                  <a:srgbClr val="FF0000"/>
                </a:solidFill>
              </a:rPr>
              <a:t>Τι είναι η νόμιμη εγγύηση</a:t>
            </a:r>
            <a:r>
              <a:rPr lang="ja-JP" altLang="en-US" sz="4000" dirty="0" smtClean="0">
                <a:solidFill>
                  <a:srgbClr val="FF0000"/>
                </a:solidFill>
              </a:rPr>
              <a:t>；</a:t>
            </a:r>
            <a:endParaRPr lang="el-GR" sz="4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33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1579</TotalTime>
  <Words>879</Words>
  <Application>Microsoft Office PowerPoint</Application>
  <PresentationFormat>On-screen Show (4:3)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맑은 고딕</vt:lpstr>
      <vt:lpstr>ＭＳ Ｐゴシック</vt:lpstr>
      <vt:lpstr>Arial</vt:lpstr>
      <vt:lpstr>Calibri</vt:lpstr>
      <vt:lpstr>Office Theme</vt:lpstr>
      <vt:lpstr>ΕΥΡΩΠΑΙΚΟ ΔΙΚΑΙΟ ΠΡΟΣΤΑΣΙΑΣ ΚΑΤΑΝΑΛΩΤΗ Οδηγία 99/44/EK {N. 7(I)/2000}</vt:lpstr>
      <vt:lpstr>Οδηγία 99/44/ΕΚ περί ορισμένων πτυχών των καταναλωτικών πωλήσεων και συναφών εγγυήσεων</vt:lpstr>
      <vt:lpstr>Οδηγία 99/44/ΕΚ περί ορισμένων πτυχών των καταναλωτικών πωλήσεων και συναφών εγγυήσεων</vt:lpstr>
      <vt:lpstr>Οδηγία 99/44/ΕΚ περί ορισμένων πτυχών των καταναλωτικών πωλήσεων και συναφών εγγυήσεων</vt:lpstr>
      <vt:lpstr>Οδηγία 99/44/ΕΚ περί ορισμένων πτυχών των καταναλωτικών πωλήσεων και συναφών εγγυήσεων</vt:lpstr>
      <vt:lpstr>Οδηγία 99/44/ΕΚ περί ορισμένων πτυχών των καταναλωτικών πωλήσεων και συναφών εγγυήσεων</vt:lpstr>
      <vt:lpstr>Οδηγία 99/44/ΕΚ περί ορισμένων πτυχών των καταναλωτικών πωλήσεων και συναφών εγγυήσεων</vt:lpstr>
      <vt:lpstr>Οδηγία 99/44/ΕΚ περί ορισμένων πτυχών των καταναλωτικών πωλήσεων και συναφών εγγυήσεων</vt:lpstr>
      <vt:lpstr>Οδηγία 99/44/ΕΚ περί ορισμένων πτυχών των καταναλωτικών πωλήσεων και συναφών εγγυήσεων</vt:lpstr>
      <vt:lpstr>Οδηγία 99/44/ΕΚ περί ορισμένων πτυχών των καταναλωτικών πωλήσεων και συναφών εγγυήσεων</vt:lpstr>
      <vt:lpstr>Οδηγία 99/44/ΕΚ περί ορισμένων πτυχών των καταναλωτικών πωλήσεων και συναφών εγγυήσεων</vt:lpstr>
      <vt:lpstr> Οδηγία 99/44/ΕΚ περί ορισμένων πτυχών των καταναλωτικών πωλήσεων και συναφών εγγυήσεων</vt:lpstr>
      <vt:lpstr>Οδηγία 99/44/ΕΚ περί ορισμένων πτυχών των καταναλωτικών πωλήσεων και συναφών εγγυήσεων</vt:lpstr>
      <vt:lpstr>Οδηγία 99/44/ΕΚ περί ορισμένων πτυχών των καταναλωτικών πωλήσεων και συναφών εγγυήσεων</vt:lpstr>
      <vt:lpstr>Οδηγία 99/44/ΕΚ περί ορισμένων πτυχών των καταναλωτικών πωλήσεων και συναφών εγγυήσεων</vt:lpstr>
      <vt:lpstr>Οδηγία 99/44/ΕΚ περί ορισμένων πτυχών των καταναλωτικών πωλήσεων και συναφών εγγυήσεων</vt:lpstr>
      <vt:lpstr>Οδηγία 99/44/ΕΚ περί ορισμένων πτυχών των καταναλωτικών πωλήσεων και συναφών εγγυήσεων</vt:lpstr>
      <vt:lpstr>Οδηγία 99/44/ΕΚ περί ορισμένων πτυχών των καταναλωτικών πωλήσεων και συναφών εγγυήσεων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ΕΥΡΩΠΑΙΚΟ ΔΙΚΑΙΟ ΠΡΟΣΤΑΣΙΑΣ ΚΑΤΑΝΑΛΩΤΗ</dc:title>
  <dc:creator>S. P. Nath</dc:creator>
  <cp:lastModifiedBy>Christiana Markou</cp:lastModifiedBy>
  <cp:revision>33</cp:revision>
  <dcterms:created xsi:type="dcterms:W3CDTF">2014-11-07T07:34:36Z</dcterms:created>
  <dcterms:modified xsi:type="dcterms:W3CDTF">2017-05-09T08:32:32Z</dcterms:modified>
</cp:coreProperties>
</file>