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2" r:id="rId4"/>
    <p:sldId id="263" r:id="rId5"/>
    <p:sldId id="259" r:id="rId6"/>
    <p:sldId id="266" r:id="rId7"/>
    <p:sldId id="267" r:id="rId8"/>
    <p:sldId id="275" r:id="rId9"/>
    <p:sldId id="270" r:id="rId10"/>
    <p:sldId id="272" r:id="rId11"/>
    <p:sldId id="273" r:id="rId12"/>
    <p:sldId id="274" r:id="rId13"/>
    <p:sldId id="271" r:id="rId14"/>
    <p:sldId id="269" r:id="rId15"/>
    <p:sldId id="277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33CCFF"/>
    <a:srgbClr val="FF33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0387FAC-C58C-4403-B3BC-52B98B2CD6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F825F09-8E0D-40A2-8F75-373FF718F210}">
      <dgm:prSet phldrT="[Text]"/>
      <dgm:spPr/>
      <dgm:t>
        <a:bodyPr/>
        <a:lstStyle/>
        <a:p>
          <a:r>
            <a:rPr lang="el-GR" dirty="0" smtClean="0">
              <a:solidFill>
                <a:srgbClr val="FF0000"/>
              </a:solidFill>
            </a:rPr>
            <a:t>Οδηγία 2005/29/ΕΚ</a:t>
          </a:r>
        </a:p>
        <a:p>
          <a:r>
            <a:rPr lang="el-GR" dirty="0" smtClean="0"/>
            <a:t>Σύστημα Ελέγχου Εμπορικών Πρακτικών</a:t>
          </a:r>
          <a:endParaRPr lang="en-US" dirty="0"/>
        </a:p>
      </dgm:t>
    </dgm:pt>
    <dgm:pt modelId="{1AE5BC07-5E7B-43E3-90C4-BFA504ED2FF1}" type="parTrans" cxnId="{51BDC9A9-9C88-4214-945A-1112BF8BD79C}">
      <dgm:prSet/>
      <dgm:spPr/>
      <dgm:t>
        <a:bodyPr/>
        <a:lstStyle/>
        <a:p>
          <a:endParaRPr lang="en-US"/>
        </a:p>
      </dgm:t>
    </dgm:pt>
    <dgm:pt modelId="{69FF15E4-703F-4BAC-BD72-891AEB50056A}" type="sibTrans" cxnId="{51BDC9A9-9C88-4214-945A-1112BF8BD79C}">
      <dgm:prSet/>
      <dgm:spPr/>
      <dgm:t>
        <a:bodyPr/>
        <a:lstStyle/>
        <a:p>
          <a:endParaRPr lang="en-US"/>
        </a:p>
      </dgm:t>
    </dgm:pt>
    <dgm:pt modelId="{9C46CA7D-42DC-4DFA-990D-8C34D2F6A824}">
      <dgm:prSet phldrT="[Text]" custT="1"/>
      <dgm:spPr/>
      <dgm:t>
        <a:bodyPr/>
        <a:lstStyle/>
        <a:p>
          <a:r>
            <a:rPr lang="el-GR" sz="1400" dirty="0" smtClean="0">
              <a:solidFill>
                <a:srgbClr val="FF0000"/>
              </a:solidFill>
            </a:rPr>
            <a:t>Γενική ρήτρα</a:t>
          </a:r>
        </a:p>
        <a:p>
          <a:r>
            <a:rPr lang="el-GR" sz="1400" dirty="0" smtClean="0"/>
            <a:t>(δεν συνάδει με την επαγγελματική ευσυνειδησία και στρέβλωση της οικονομικής συμπεριφορά του καταναλωτή</a:t>
          </a:r>
          <a:r>
            <a:rPr lang="el-GR" sz="1000" dirty="0" smtClean="0"/>
            <a:t>) </a:t>
          </a:r>
          <a:endParaRPr lang="en-US" sz="1000" dirty="0"/>
        </a:p>
      </dgm:t>
    </dgm:pt>
    <dgm:pt modelId="{A3F4806E-269D-4606-88BF-1E1E1B031F2B}" type="parTrans" cxnId="{FDE6E890-164C-476F-B9AF-5955A14C1B3C}">
      <dgm:prSet/>
      <dgm:spPr/>
      <dgm:t>
        <a:bodyPr/>
        <a:lstStyle/>
        <a:p>
          <a:endParaRPr lang="en-US"/>
        </a:p>
      </dgm:t>
    </dgm:pt>
    <dgm:pt modelId="{9423ED4D-5E82-4B2F-9B3B-2E1ED65D1A73}" type="sibTrans" cxnId="{FDE6E890-164C-476F-B9AF-5955A14C1B3C}">
      <dgm:prSet/>
      <dgm:spPr/>
      <dgm:t>
        <a:bodyPr/>
        <a:lstStyle/>
        <a:p>
          <a:endParaRPr lang="en-US"/>
        </a:p>
      </dgm:t>
    </dgm:pt>
    <dgm:pt modelId="{8759D8EF-46DD-4609-A8D5-818B70650725}">
      <dgm:prSet phldrT="[Text]"/>
      <dgm:spPr/>
      <dgm:t>
        <a:bodyPr/>
        <a:lstStyle/>
        <a:p>
          <a:r>
            <a:rPr lang="el-GR" dirty="0" smtClean="0">
              <a:solidFill>
                <a:srgbClr val="FF0000"/>
              </a:solidFill>
            </a:rPr>
            <a:t>Παραπλανητικές</a:t>
          </a:r>
          <a:r>
            <a:rPr lang="el-GR" dirty="0" smtClean="0"/>
            <a:t> και </a:t>
          </a:r>
          <a:r>
            <a:rPr lang="el-GR" dirty="0" smtClean="0">
              <a:solidFill>
                <a:srgbClr val="FF0000"/>
              </a:solidFill>
            </a:rPr>
            <a:t>Επιθετικές</a:t>
          </a:r>
          <a:r>
            <a:rPr lang="el-GR" dirty="0" smtClean="0"/>
            <a:t> εμπορικές πρακτικές</a:t>
          </a:r>
          <a:endParaRPr lang="en-US" dirty="0"/>
        </a:p>
      </dgm:t>
    </dgm:pt>
    <dgm:pt modelId="{0247B757-C923-411A-8290-EB459C5A0641}" type="parTrans" cxnId="{9C590EDD-337C-4D3F-B46A-E10B63742AB1}">
      <dgm:prSet/>
      <dgm:spPr/>
      <dgm:t>
        <a:bodyPr/>
        <a:lstStyle/>
        <a:p>
          <a:endParaRPr lang="en-US"/>
        </a:p>
      </dgm:t>
    </dgm:pt>
    <dgm:pt modelId="{60E289C0-356B-4282-904D-F86067F2876A}" type="sibTrans" cxnId="{9C590EDD-337C-4D3F-B46A-E10B63742AB1}">
      <dgm:prSet/>
      <dgm:spPr/>
      <dgm:t>
        <a:bodyPr/>
        <a:lstStyle/>
        <a:p>
          <a:endParaRPr lang="en-US"/>
        </a:p>
      </dgm:t>
    </dgm:pt>
    <dgm:pt modelId="{87F54A67-CEEA-43C4-8645-D056D1047849}">
      <dgm:prSet phldrT="[Text]"/>
      <dgm:spPr/>
      <dgm:t>
        <a:bodyPr/>
        <a:lstStyle/>
        <a:p>
          <a:r>
            <a:rPr lang="el-GR" dirty="0" smtClean="0">
              <a:solidFill>
                <a:srgbClr val="FF0000"/>
              </a:solidFill>
            </a:rPr>
            <a:t>ΠΑΡΑΡΤΗΜΑ</a:t>
          </a:r>
          <a:r>
            <a:rPr lang="el-GR" dirty="0" smtClean="0"/>
            <a:t> </a:t>
          </a:r>
        </a:p>
        <a:p>
          <a:r>
            <a:rPr lang="el-GR" dirty="0" smtClean="0"/>
            <a:t>Μαύρη λίστα 31 εμπορικών πρακτικών</a:t>
          </a:r>
          <a:endParaRPr lang="en-US" dirty="0"/>
        </a:p>
      </dgm:t>
    </dgm:pt>
    <dgm:pt modelId="{5D592C91-073A-462F-9F50-47AAD8239C6D}" type="parTrans" cxnId="{0F2D7E95-5598-4024-8749-B344E7635854}">
      <dgm:prSet/>
      <dgm:spPr/>
      <dgm:t>
        <a:bodyPr/>
        <a:lstStyle/>
        <a:p>
          <a:endParaRPr lang="en-US"/>
        </a:p>
      </dgm:t>
    </dgm:pt>
    <dgm:pt modelId="{CA9AF708-70A9-4134-8410-725FA9C15152}" type="sibTrans" cxnId="{0F2D7E95-5598-4024-8749-B344E7635854}">
      <dgm:prSet/>
      <dgm:spPr/>
      <dgm:t>
        <a:bodyPr/>
        <a:lstStyle/>
        <a:p>
          <a:endParaRPr lang="en-US"/>
        </a:p>
      </dgm:t>
    </dgm:pt>
    <dgm:pt modelId="{06302B3C-6C43-4A6D-B2BB-CE03C56A6FE4}" type="pres">
      <dgm:prSet presAssocID="{50387FAC-C58C-4403-B3BC-52B98B2CD6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69F05D-39A5-420F-A9FB-95DF0959ADC4}" type="pres">
      <dgm:prSet presAssocID="{1F825F09-8E0D-40A2-8F75-373FF718F210}" presName="hierRoot1" presStyleCnt="0">
        <dgm:presLayoutVars>
          <dgm:hierBranch val="init"/>
        </dgm:presLayoutVars>
      </dgm:prSet>
      <dgm:spPr/>
    </dgm:pt>
    <dgm:pt modelId="{20111BA9-3DF1-42F9-8386-038976141169}" type="pres">
      <dgm:prSet presAssocID="{1F825F09-8E0D-40A2-8F75-373FF718F210}" presName="rootComposite1" presStyleCnt="0"/>
      <dgm:spPr/>
    </dgm:pt>
    <dgm:pt modelId="{0BD4A852-76F9-4BCC-9A56-9D6DB46E0C6B}" type="pres">
      <dgm:prSet presAssocID="{1F825F09-8E0D-40A2-8F75-373FF718F210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B2EF125-99AF-4770-B890-BF67B18AD216}" type="pres">
      <dgm:prSet presAssocID="{1F825F09-8E0D-40A2-8F75-373FF718F210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A3870DB-F377-494E-910C-9ED3698A4778}" type="pres">
      <dgm:prSet presAssocID="{1F825F09-8E0D-40A2-8F75-373FF718F210}" presName="hierChild2" presStyleCnt="0"/>
      <dgm:spPr/>
    </dgm:pt>
    <dgm:pt modelId="{D5EF055D-92E1-4B34-9967-7E055F16C3DB}" type="pres">
      <dgm:prSet presAssocID="{A3F4806E-269D-4606-88BF-1E1E1B031F2B}" presName="Name37" presStyleLbl="parChTrans1D2" presStyleIdx="0" presStyleCnt="3"/>
      <dgm:spPr/>
      <dgm:t>
        <a:bodyPr/>
        <a:lstStyle/>
        <a:p>
          <a:endParaRPr lang="en-US"/>
        </a:p>
      </dgm:t>
    </dgm:pt>
    <dgm:pt modelId="{401DCFF1-769C-4DFE-9DD0-D905955CC65E}" type="pres">
      <dgm:prSet presAssocID="{9C46CA7D-42DC-4DFA-990D-8C34D2F6A824}" presName="hierRoot2" presStyleCnt="0">
        <dgm:presLayoutVars>
          <dgm:hierBranch val="init"/>
        </dgm:presLayoutVars>
      </dgm:prSet>
      <dgm:spPr/>
    </dgm:pt>
    <dgm:pt modelId="{AB52142E-B483-4038-9B82-BB51BC76C1F6}" type="pres">
      <dgm:prSet presAssocID="{9C46CA7D-42DC-4DFA-990D-8C34D2F6A824}" presName="rootComposite" presStyleCnt="0"/>
      <dgm:spPr/>
    </dgm:pt>
    <dgm:pt modelId="{04A55691-14FF-4218-A9E1-B158D97B18B1}" type="pres">
      <dgm:prSet presAssocID="{9C46CA7D-42DC-4DFA-990D-8C34D2F6A824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65B320-F7FF-468D-9DDF-668CB17D4EDE}" type="pres">
      <dgm:prSet presAssocID="{9C46CA7D-42DC-4DFA-990D-8C34D2F6A824}" presName="rootConnector" presStyleLbl="node2" presStyleIdx="0" presStyleCnt="3"/>
      <dgm:spPr/>
      <dgm:t>
        <a:bodyPr/>
        <a:lstStyle/>
        <a:p>
          <a:endParaRPr lang="en-US"/>
        </a:p>
      </dgm:t>
    </dgm:pt>
    <dgm:pt modelId="{17E97522-A992-4FD9-BEA5-840235465A7A}" type="pres">
      <dgm:prSet presAssocID="{9C46CA7D-42DC-4DFA-990D-8C34D2F6A824}" presName="hierChild4" presStyleCnt="0"/>
      <dgm:spPr/>
    </dgm:pt>
    <dgm:pt modelId="{C282956C-F69D-4482-96AE-2D612595A5FB}" type="pres">
      <dgm:prSet presAssocID="{9C46CA7D-42DC-4DFA-990D-8C34D2F6A824}" presName="hierChild5" presStyleCnt="0"/>
      <dgm:spPr/>
    </dgm:pt>
    <dgm:pt modelId="{348FB5D9-43FA-4F8F-9D8C-359463997DCE}" type="pres">
      <dgm:prSet presAssocID="{0247B757-C923-411A-8290-EB459C5A0641}" presName="Name37" presStyleLbl="parChTrans1D2" presStyleIdx="1" presStyleCnt="3"/>
      <dgm:spPr/>
      <dgm:t>
        <a:bodyPr/>
        <a:lstStyle/>
        <a:p>
          <a:endParaRPr lang="en-US"/>
        </a:p>
      </dgm:t>
    </dgm:pt>
    <dgm:pt modelId="{95CCD359-656C-47AC-8E61-E62ACC4C2039}" type="pres">
      <dgm:prSet presAssocID="{8759D8EF-46DD-4609-A8D5-818B70650725}" presName="hierRoot2" presStyleCnt="0">
        <dgm:presLayoutVars>
          <dgm:hierBranch val="init"/>
        </dgm:presLayoutVars>
      </dgm:prSet>
      <dgm:spPr/>
    </dgm:pt>
    <dgm:pt modelId="{C1C66F4D-3940-4A9C-8946-BD78D0FFCAE1}" type="pres">
      <dgm:prSet presAssocID="{8759D8EF-46DD-4609-A8D5-818B70650725}" presName="rootComposite" presStyleCnt="0"/>
      <dgm:spPr/>
    </dgm:pt>
    <dgm:pt modelId="{96D30B3F-0322-4A21-A5CD-A87DD0C5D422}" type="pres">
      <dgm:prSet presAssocID="{8759D8EF-46DD-4609-A8D5-818B7065072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B7A2492-7E1F-4DBA-9218-D02D8B54D1BF}" type="pres">
      <dgm:prSet presAssocID="{8759D8EF-46DD-4609-A8D5-818B70650725}" presName="rootConnector" presStyleLbl="node2" presStyleIdx="1" presStyleCnt="3"/>
      <dgm:spPr/>
      <dgm:t>
        <a:bodyPr/>
        <a:lstStyle/>
        <a:p>
          <a:endParaRPr lang="en-US"/>
        </a:p>
      </dgm:t>
    </dgm:pt>
    <dgm:pt modelId="{8E111ADA-56B5-4249-8822-012C2834F7BD}" type="pres">
      <dgm:prSet presAssocID="{8759D8EF-46DD-4609-A8D5-818B70650725}" presName="hierChild4" presStyleCnt="0"/>
      <dgm:spPr/>
    </dgm:pt>
    <dgm:pt modelId="{76FB75DB-3EC0-4EB3-907F-97E37D1A2B8F}" type="pres">
      <dgm:prSet presAssocID="{8759D8EF-46DD-4609-A8D5-818B70650725}" presName="hierChild5" presStyleCnt="0"/>
      <dgm:spPr/>
    </dgm:pt>
    <dgm:pt modelId="{F2AB1B17-4FF6-4808-9B0A-F1D62CBB985E}" type="pres">
      <dgm:prSet presAssocID="{5D592C91-073A-462F-9F50-47AAD8239C6D}" presName="Name37" presStyleLbl="parChTrans1D2" presStyleIdx="2" presStyleCnt="3"/>
      <dgm:spPr/>
      <dgm:t>
        <a:bodyPr/>
        <a:lstStyle/>
        <a:p>
          <a:endParaRPr lang="en-US"/>
        </a:p>
      </dgm:t>
    </dgm:pt>
    <dgm:pt modelId="{700BCB7A-3746-4242-B640-30223A97E2EC}" type="pres">
      <dgm:prSet presAssocID="{87F54A67-CEEA-43C4-8645-D056D1047849}" presName="hierRoot2" presStyleCnt="0">
        <dgm:presLayoutVars>
          <dgm:hierBranch val="init"/>
        </dgm:presLayoutVars>
      </dgm:prSet>
      <dgm:spPr/>
    </dgm:pt>
    <dgm:pt modelId="{80EAC19C-6D7B-4E6F-B4D4-A51D585438FD}" type="pres">
      <dgm:prSet presAssocID="{87F54A67-CEEA-43C4-8645-D056D1047849}" presName="rootComposite" presStyleCnt="0"/>
      <dgm:spPr/>
    </dgm:pt>
    <dgm:pt modelId="{637952AB-8326-4D0D-92E3-4415A77CD761}" type="pres">
      <dgm:prSet presAssocID="{87F54A67-CEEA-43C4-8645-D056D104784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7BEC78-4F9A-4411-90A2-9E51E200FF90}" type="pres">
      <dgm:prSet presAssocID="{87F54A67-CEEA-43C4-8645-D056D1047849}" presName="rootConnector" presStyleLbl="node2" presStyleIdx="2" presStyleCnt="3"/>
      <dgm:spPr/>
      <dgm:t>
        <a:bodyPr/>
        <a:lstStyle/>
        <a:p>
          <a:endParaRPr lang="en-US"/>
        </a:p>
      </dgm:t>
    </dgm:pt>
    <dgm:pt modelId="{BCB4A19A-F44C-4540-AE4D-460A4587FF16}" type="pres">
      <dgm:prSet presAssocID="{87F54A67-CEEA-43C4-8645-D056D1047849}" presName="hierChild4" presStyleCnt="0"/>
      <dgm:spPr/>
    </dgm:pt>
    <dgm:pt modelId="{4B7551CA-F4DF-487F-A1D9-822FD3D64E43}" type="pres">
      <dgm:prSet presAssocID="{87F54A67-CEEA-43C4-8645-D056D1047849}" presName="hierChild5" presStyleCnt="0"/>
      <dgm:spPr/>
    </dgm:pt>
    <dgm:pt modelId="{5AC182FE-F958-40A7-A486-E5B7BC37D01D}" type="pres">
      <dgm:prSet presAssocID="{1F825F09-8E0D-40A2-8F75-373FF718F210}" presName="hierChild3" presStyleCnt="0"/>
      <dgm:spPr/>
    </dgm:pt>
  </dgm:ptLst>
  <dgm:cxnLst>
    <dgm:cxn modelId="{0F2D7E95-5598-4024-8749-B344E7635854}" srcId="{1F825F09-8E0D-40A2-8F75-373FF718F210}" destId="{87F54A67-CEEA-43C4-8645-D056D1047849}" srcOrd="2" destOrd="0" parTransId="{5D592C91-073A-462F-9F50-47AAD8239C6D}" sibTransId="{CA9AF708-70A9-4134-8410-725FA9C15152}"/>
    <dgm:cxn modelId="{69691A2E-07B9-4799-B4FE-FAE377ABCEE9}" type="presOf" srcId="{50387FAC-C58C-4403-B3BC-52B98B2CD6A7}" destId="{06302B3C-6C43-4A6D-B2BB-CE03C56A6FE4}" srcOrd="0" destOrd="0" presId="urn:microsoft.com/office/officeart/2005/8/layout/orgChart1"/>
    <dgm:cxn modelId="{51BDC9A9-9C88-4214-945A-1112BF8BD79C}" srcId="{50387FAC-C58C-4403-B3BC-52B98B2CD6A7}" destId="{1F825F09-8E0D-40A2-8F75-373FF718F210}" srcOrd="0" destOrd="0" parTransId="{1AE5BC07-5E7B-43E3-90C4-BFA504ED2FF1}" sibTransId="{69FF15E4-703F-4BAC-BD72-891AEB50056A}"/>
    <dgm:cxn modelId="{8007E9DD-DD03-4720-9843-DB9355012E52}" type="presOf" srcId="{0247B757-C923-411A-8290-EB459C5A0641}" destId="{348FB5D9-43FA-4F8F-9D8C-359463997DCE}" srcOrd="0" destOrd="0" presId="urn:microsoft.com/office/officeart/2005/8/layout/orgChart1"/>
    <dgm:cxn modelId="{1EB58431-9B3D-4104-A85A-27D74CB30529}" type="presOf" srcId="{1F825F09-8E0D-40A2-8F75-373FF718F210}" destId="{0B2EF125-99AF-4770-B890-BF67B18AD216}" srcOrd="1" destOrd="0" presId="urn:microsoft.com/office/officeart/2005/8/layout/orgChart1"/>
    <dgm:cxn modelId="{5002F612-EAD0-46F9-B0AA-3DEC154EDB6C}" type="presOf" srcId="{1F825F09-8E0D-40A2-8F75-373FF718F210}" destId="{0BD4A852-76F9-4BCC-9A56-9D6DB46E0C6B}" srcOrd="0" destOrd="0" presId="urn:microsoft.com/office/officeart/2005/8/layout/orgChart1"/>
    <dgm:cxn modelId="{8B5FFAD7-122B-428C-BC2E-BC30B5DB5A6E}" type="presOf" srcId="{8759D8EF-46DD-4609-A8D5-818B70650725}" destId="{96D30B3F-0322-4A21-A5CD-A87DD0C5D422}" srcOrd="0" destOrd="0" presId="urn:microsoft.com/office/officeart/2005/8/layout/orgChart1"/>
    <dgm:cxn modelId="{D83CE36D-306C-4A4C-A6F9-71B71076B7F2}" type="presOf" srcId="{5D592C91-073A-462F-9F50-47AAD8239C6D}" destId="{F2AB1B17-4FF6-4808-9B0A-F1D62CBB985E}" srcOrd="0" destOrd="0" presId="urn:microsoft.com/office/officeart/2005/8/layout/orgChart1"/>
    <dgm:cxn modelId="{F2D2FBF0-45E1-439F-8B9D-7272854FF28C}" type="presOf" srcId="{8759D8EF-46DD-4609-A8D5-818B70650725}" destId="{3B7A2492-7E1F-4DBA-9218-D02D8B54D1BF}" srcOrd="1" destOrd="0" presId="urn:microsoft.com/office/officeart/2005/8/layout/orgChart1"/>
    <dgm:cxn modelId="{8E3A48FA-758D-40AE-8BB6-07C35DB9D702}" type="presOf" srcId="{87F54A67-CEEA-43C4-8645-D056D1047849}" destId="{617BEC78-4F9A-4411-90A2-9E51E200FF90}" srcOrd="1" destOrd="0" presId="urn:microsoft.com/office/officeart/2005/8/layout/orgChart1"/>
    <dgm:cxn modelId="{4180DC7C-A483-4D97-9C34-3320BBF62707}" type="presOf" srcId="{87F54A67-CEEA-43C4-8645-D056D1047849}" destId="{637952AB-8326-4D0D-92E3-4415A77CD761}" srcOrd="0" destOrd="0" presId="urn:microsoft.com/office/officeart/2005/8/layout/orgChart1"/>
    <dgm:cxn modelId="{F5189FE2-BE0F-4E70-805F-462343561541}" type="presOf" srcId="{9C46CA7D-42DC-4DFA-990D-8C34D2F6A824}" destId="{04A55691-14FF-4218-A9E1-B158D97B18B1}" srcOrd="0" destOrd="0" presId="urn:microsoft.com/office/officeart/2005/8/layout/orgChart1"/>
    <dgm:cxn modelId="{CB3CEAF4-0D8B-47FB-9FC8-E421F619EE04}" type="presOf" srcId="{9C46CA7D-42DC-4DFA-990D-8C34D2F6A824}" destId="{F965B320-F7FF-468D-9DDF-668CB17D4EDE}" srcOrd="1" destOrd="0" presId="urn:microsoft.com/office/officeart/2005/8/layout/orgChart1"/>
    <dgm:cxn modelId="{9C590EDD-337C-4D3F-B46A-E10B63742AB1}" srcId="{1F825F09-8E0D-40A2-8F75-373FF718F210}" destId="{8759D8EF-46DD-4609-A8D5-818B70650725}" srcOrd="1" destOrd="0" parTransId="{0247B757-C923-411A-8290-EB459C5A0641}" sibTransId="{60E289C0-356B-4282-904D-F86067F2876A}"/>
    <dgm:cxn modelId="{0C93E98C-4E6D-4694-835C-B15FEEDF4939}" type="presOf" srcId="{A3F4806E-269D-4606-88BF-1E1E1B031F2B}" destId="{D5EF055D-92E1-4B34-9967-7E055F16C3DB}" srcOrd="0" destOrd="0" presId="urn:microsoft.com/office/officeart/2005/8/layout/orgChart1"/>
    <dgm:cxn modelId="{FDE6E890-164C-476F-B9AF-5955A14C1B3C}" srcId="{1F825F09-8E0D-40A2-8F75-373FF718F210}" destId="{9C46CA7D-42DC-4DFA-990D-8C34D2F6A824}" srcOrd="0" destOrd="0" parTransId="{A3F4806E-269D-4606-88BF-1E1E1B031F2B}" sibTransId="{9423ED4D-5E82-4B2F-9B3B-2E1ED65D1A73}"/>
    <dgm:cxn modelId="{A88E5EE4-C264-43DF-8AA5-F94A130F7ED6}" type="presParOf" srcId="{06302B3C-6C43-4A6D-B2BB-CE03C56A6FE4}" destId="{EB69F05D-39A5-420F-A9FB-95DF0959ADC4}" srcOrd="0" destOrd="0" presId="urn:microsoft.com/office/officeart/2005/8/layout/orgChart1"/>
    <dgm:cxn modelId="{BC910A00-FE16-47D1-BEA3-83D185479286}" type="presParOf" srcId="{EB69F05D-39A5-420F-A9FB-95DF0959ADC4}" destId="{20111BA9-3DF1-42F9-8386-038976141169}" srcOrd="0" destOrd="0" presId="urn:microsoft.com/office/officeart/2005/8/layout/orgChart1"/>
    <dgm:cxn modelId="{8FB02C85-3B1E-4631-8769-28D3AF09C88D}" type="presParOf" srcId="{20111BA9-3DF1-42F9-8386-038976141169}" destId="{0BD4A852-76F9-4BCC-9A56-9D6DB46E0C6B}" srcOrd="0" destOrd="0" presId="urn:microsoft.com/office/officeart/2005/8/layout/orgChart1"/>
    <dgm:cxn modelId="{9F52E7F2-CA86-4C92-BF23-91555F2F976D}" type="presParOf" srcId="{20111BA9-3DF1-42F9-8386-038976141169}" destId="{0B2EF125-99AF-4770-B890-BF67B18AD216}" srcOrd="1" destOrd="0" presId="urn:microsoft.com/office/officeart/2005/8/layout/orgChart1"/>
    <dgm:cxn modelId="{0571B660-FED0-4277-A274-1BAB74F0C7B8}" type="presParOf" srcId="{EB69F05D-39A5-420F-A9FB-95DF0959ADC4}" destId="{2A3870DB-F377-494E-910C-9ED3698A4778}" srcOrd="1" destOrd="0" presId="urn:microsoft.com/office/officeart/2005/8/layout/orgChart1"/>
    <dgm:cxn modelId="{05781E4E-3042-41B9-B389-5400CC59C639}" type="presParOf" srcId="{2A3870DB-F377-494E-910C-9ED3698A4778}" destId="{D5EF055D-92E1-4B34-9967-7E055F16C3DB}" srcOrd="0" destOrd="0" presId="urn:microsoft.com/office/officeart/2005/8/layout/orgChart1"/>
    <dgm:cxn modelId="{DF9AB78C-EE87-4AED-87A6-AB6A2F9A3743}" type="presParOf" srcId="{2A3870DB-F377-494E-910C-9ED3698A4778}" destId="{401DCFF1-769C-4DFE-9DD0-D905955CC65E}" srcOrd="1" destOrd="0" presId="urn:microsoft.com/office/officeart/2005/8/layout/orgChart1"/>
    <dgm:cxn modelId="{A9F39E15-D660-431F-8A31-318EE9BDF507}" type="presParOf" srcId="{401DCFF1-769C-4DFE-9DD0-D905955CC65E}" destId="{AB52142E-B483-4038-9B82-BB51BC76C1F6}" srcOrd="0" destOrd="0" presId="urn:microsoft.com/office/officeart/2005/8/layout/orgChart1"/>
    <dgm:cxn modelId="{1456ED1D-7C49-49B3-8751-5B3347810276}" type="presParOf" srcId="{AB52142E-B483-4038-9B82-BB51BC76C1F6}" destId="{04A55691-14FF-4218-A9E1-B158D97B18B1}" srcOrd="0" destOrd="0" presId="urn:microsoft.com/office/officeart/2005/8/layout/orgChart1"/>
    <dgm:cxn modelId="{0BCA9200-CA4E-484B-B2FE-3A882186693C}" type="presParOf" srcId="{AB52142E-B483-4038-9B82-BB51BC76C1F6}" destId="{F965B320-F7FF-468D-9DDF-668CB17D4EDE}" srcOrd="1" destOrd="0" presId="urn:microsoft.com/office/officeart/2005/8/layout/orgChart1"/>
    <dgm:cxn modelId="{81D1F82B-3D7D-4BCD-A3FB-9617898861A9}" type="presParOf" srcId="{401DCFF1-769C-4DFE-9DD0-D905955CC65E}" destId="{17E97522-A992-4FD9-BEA5-840235465A7A}" srcOrd="1" destOrd="0" presId="urn:microsoft.com/office/officeart/2005/8/layout/orgChart1"/>
    <dgm:cxn modelId="{1B0487F9-0D06-4760-BA6F-C5C41BAC4220}" type="presParOf" srcId="{401DCFF1-769C-4DFE-9DD0-D905955CC65E}" destId="{C282956C-F69D-4482-96AE-2D612595A5FB}" srcOrd="2" destOrd="0" presId="urn:microsoft.com/office/officeart/2005/8/layout/orgChart1"/>
    <dgm:cxn modelId="{A5458C38-CEE5-4873-B535-FBBA57D0C7B6}" type="presParOf" srcId="{2A3870DB-F377-494E-910C-9ED3698A4778}" destId="{348FB5D9-43FA-4F8F-9D8C-359463997DCE}" srcOrd="2" destOrd="0" presId="urn:microsoft.com/office/officeart/2005/8/layout/orgChart1"/>
    <dgm:cxn modelId="{5D80C1F3-7833-41B4-AAA5-515844982D98}" type="presParOf" srcId="{2A3870DB-F377-494E-910C-9ED3698A4778}" destId="{95CCD359-656C-47AC-8E61-E62ACC4C2039}" srcOrd="3" destOrd="0" presId="urn:microsoft.com/office/officeart/2005/8/layout/orgChart1"/>
    <dgm:cxn modelId="{F54C0DD7-0B3A-40D4-9E6C-A1B6B9297627}" type="presParOf" srcId="{95CCD359-656C-47AC-8E61-E62ACC4C2039}" destId="{C1C66F4D-3940-4A9C-8946-BD78D0FFCAE1}" srcOrd="0" destOrd="0" presId="urn:microsoft.com/office/officeart/2005/8/layout/orgChart1"/>
    <dgm:cxn modelId="{B5F080A2-8504-44C2-BE5F-E4E96CAD1AE0}" type="presParOf" srcId="{C1C66F4D-3940-4A9C-8946-BD78D0FFCAE1}" destId="{96D30B3F-0322-4A21-A5CD-A87DD0C5D422}" srcOrd="0" destOrd="0" presId="urn:microsoft.com/office/officeart/2005/8/layout/orgChart1"/>
    <dgm:cxn modelId="{1FD379F6-942E-4DA2-8B9A-1959E9FCB082}" type="presParOf" srcId="{C1C66F4D-3940-4A9C-8946-BD78D0FFCAE1}" destId="{3B7A2492-7E1F-4DBA-9218-D02D8B54D1BF}" srcOrd="1" destOrd="0" presId="urn:microsoft.com/office/officeart/2005/8/layout/orgChart1"/>
    <dgm:cxn modelId="{F314B53C-52D0-4884-9B80-3A0C436C93F3}" type="presParOf" srcId="{95CCD359-656C-47AC-8E61-E62ACC4C2039}" destId="{8E111ADA-56B5-4249-8822-012C2834F7BD}" srcOrd="1" destOrd="0" presId="urn:microsoft.com/office/officeart/2005/8/layout/orgChart1"/>
    <dgm:cxn modelId="{339A2A3F-441D-43DD-B721-C34AB0F83910}" type="presParOf" srcId="{95CCD359-656C-47AC-8E61-E62ACC4C2039}" destId="{76FB75DB-3EC0-4EB3-907F-97E37D1A2B8F}" srcOrd="2" destOrd="0" presId="urn:microsoft.com/office/officeart/2005/8/layout/orgChart1"/>
    <dgm:cxn modelId="{6605C2E5-9B55-4F29-AA89-964C3F569248}" type="presParOf" srcId="{2A3870DB-F377-494E-910C-9ED3698A4778}" destId="{F2AB1B17-4FF6-4808-9B0A-F1D62CBB985E}" srcOrd="4" destOrd="0" presId="urn:microsoft.com/office/officeart/2005/8/layout/orgChart1"/>
    <dgm:cxn modelId="{DA275F97-D1EB-4C5C-A711-29D4BFCA9F91}" type="presParOf" srcId="{2A3870DB-F377-494E-910C-9ED3698A4778}" destId="{700BCB7A-3746-4242-B640-30223A97E2EC}" srcOrd="5" destOrd="0" presId="urn:microsoft.com/office/officeart/2005/8/layout/orgChart1"/>
    <dgm:cxn modelId="{37A60892-B9D4-493C-8F07-CF0E2FD136E1}" type="presParOf" srcId="{700BCB7A-3746-4242-B640-30223A97E2EC}" destId="{80EAC19C-6D7B-4E6F-B4D4-A51D585438FD}" srcOrd="0" destOrd="0" presId="urn:microsoft.com/office/officeart/2005/8/layout/orgChart1"/>
    <dgm:cxn modelId="{3A370FFB-F7C3-4B22-838D-BFEA5C12533A}" type="presParOf" srcId="{80EAC19C-6D7B-4E6F-B4D4-A51D585438FD}" destId="{637952AB-8326-4D0D-92E3-4415A77CD761}" srcOrd="0" destOrd="0" presId="urn:microsoft.com/office/officeart/2005/8/layout/orgChart1"/>
    <dgm:cxn modelId="{668139C4-97B8-424F-B709-27D15827D786}" type="presParOf" srcId="{80EAC19C-6D7B-4E6F-B4D4-A51D585438FD}" destId="{617BEC78-4F9A-4411-90A2-9E51E200FF90}" srcOrd="1" destOrd="0" presId="urn:microsoft.com/office/officeart/2005/8/layout/orgChart1"/>
    <dgm:cxn modelId="{BCDE95FC-8DEC-49D7-B028-6E40276857DE}" type="presParOf" srcId="{700BCB7A-3746-4242-B640-30223A97E2EC}" destId="{BCB4A19A-F44C-4540-AE4D-460A4587FF16}" srcOrd="1" destOrd="0" presId="urn:microsoft.com/office/officeart/2005/8/layout/orgChart1"/>
    <dgm:cxn modelId="{1A1CDD08-E01C-4A25-9A1A-E1FDE936964B}" type="presParOf" srcId="{700BCB7A-3746-4242-B640-30223A97E2EC}" destId="{4B7551CA-F4DF-487F-A1D9-822FD3D64E43}" srcOrd="2" destOrd="0" presId="urn:microsoft.com/office/officeart/2005/8/layout/orgChart1"/>
    <dgm:cxn modelId="{FC965371-3449-46C7-A7F1-C82EE124F3DD}" type="presParOf" srcId="{EB69F05D-39A5-420F-A9FB-95DF0959ADC4}" destId="{5AC182FE-F958-40A7-A486-E5B7BC37D01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FA69FCF-401D-4199-B2F4-6EF3E42BFF0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B3C64C1-DF76-4293-8B1C-4C8BAFDF3AAE}">
      <dgm:prSet phldrT="[Text]"/>
      <dgm:spPr/>
      <dgm:t>
        <a:bodyPr/>
        <a:lstStyle/>
        <a:p>
          <a:r>
            <a:rPr lang="el-GR" dirty="0" smtClean="0"/>
            <a:t>1</a:t>
          </a:r>
          <a:r>
            <a:rPr lang="en-US" dirty="0" smtClean="0"/>
            <a:t>o </a:t>
          </a:r>
          <a:r>
            <a:rPr lang="el-GR" dirty="0" smtClean="0"/>
            <a:t>εργαλείο</a:t>
          </a:r>
          <a:endParaRPr lang="en-US" dirty="0"/>
        </a:p>
      </dgm:t>
    </dgm:pt>
    <dgm:pt modelId="{C091B65D-0455-4AB4-AE6F-C8EE36B076CB}" type="parTrans" cxnId="{3D7E8254-7AD3-4F9C-B303-65654633A28D}">
      <dgm:prSet/>
      <dgm:spPr/>
      <dgm:t>
        <a:bodyPr/>
        <a:lstStyle/>
        <a:p>
          <a:endParaRPr lang="en-US"/>
        </a:p>
      </dgm:t>
    </dgm:pt>
    <dgm:pt modelId="{316DD56E-6098-49C0-B0C2-0E244125BE09}" type="sibTrans" cxnId="{3D7E8254-7AD3-4F9C-B303-65654633A28D}">
      <dgm:prSet/>
      <dgm:spPr/>
      <dgm:t>
        <a:bodyPr/>
        <a:lstStyle/>
        <a:p>
          <a:endParaRPr lang="en-US"/>
        </a:p>
      </dgm:t>
    </dgm:pt>
    <dgm:pt modelId="{26857826-CDB6-4081-B6EB-5901D090C666}">
      <dgm:prSet phldrT="[Text]"/>
      <dgm:spPr/>
      <dgm:t>
        <a:bodyPr/>
        <a:lstStyle/>
        <a:p>
          <a:r>
            <a:rPr lang="el-GR" dirty="0" smtClean="0"/>
            <a:t>2</a:t>
          </a:r>
          <a:r>
            <a:rPr lang="el-GR" baseline="30000" dirty="0" smtClean="0"/>
            <a:t>ο</a:t>
          </a:r>
          <a:r>
            <a:rPr lang="el-GR" dirty="0" smtClean="0"/>
            <a:t> εργαλείο</a:t>
          </a:r>
          <a:endParaRPr lang="en-US" dirty="0"/>
        </a:p>
      </dgm:t>
    </dgm:pt>
    <dgm:pt modelId="{46E84F0E-4EB2-4E0F-B409-A9ECAFEC71EB}" type="parTrans" cxnId="{9EA96957-275E-4E48-AFA5-75E6D37309B8}">
      <dgm:prSet/>
      <dgm:spPr/>
      <dgm:t>
        <a:bodyPr/>
        <a:lstStyle/>
        <a:p>
          <a:endParaRPr lang="en-US"/>
        </a:p>
      </dgm:t>
    </dgm:pt>
    <dgm:pt modelId="{CBF397D4-7D11-4F2C-9FDC-B9DCCD723716}" type="sibTrans" cxnId="{9EA96957-275E-4E48-AFA5-75E6D37309B8}">
      <dgm:prSet/>
      <dgm:spPr/>
      <dgm:t>
        <a:bodyPr/>
        <a:lstStyle/>
        <a:p>
          <a:endParaRPr lang="en-US"/>
        </a:p>
      </dgm:t>
    </dgm:pt>
    <dgm:pt modelId="{F460D290-902C-4BB6-B4F7-4C578AC537D4}">
      <dgm:prSet phldrT="[Text]"/>
      <dgm:spPr/>
      <dgm:t>
        <a:bodyPr/>
        <a:lstStyle/>
        <a:p>
          <a:r>
            <a:rPr lang="el-GR" dirty="0" smtClean="0"/>
            <a:t> Είναι παραπλανητική ή επιθετική</a:t>
          </a:r>
          <a:r>
            <a:rPr lang="ja-JP" altLang="en-US" dirty="0" smtClean="0"/>
            <a:t>；</a:t>
          </a:r>
          <a:r>
            <a:rPr lang="en-US" altLang="ja-JP" dirty="0" smtClean="0"/>
            <a:t>A</a:t>
          </a:r>
          <a:r>
            <a:rPr lang="el-GR" altLang="ja-JP" dirty="0" smtClean="0"/>
            <a:t>ν ναι, είναι αθέμιτη. Αν όχι, προχωρώ στη χρήση του πρώτου εργαλείου.</a:t>
          </a:r>
          <a:endParaRPr lang="en-US" dirty="0"/>
        </a:p>
      </dgm:t>
    </dgm:pt>
    <dgm:pt modelId="{ADA3BAA2-DEBE-4E67-9B17-31EB079AFCFC}" type="parTrans" cxnId="{6CB60B84-6364-4652-8FAE-73AD77A851D4}">
      <dgm:prSet/>
      <dgm:spPr/>
      <dgm:t>
        <a:bodyPr/>
        <a:lstStyle/>
        <a:p>
          <a:endParaRPr lang="en-US"/>
        </a:p>
      </dgm:t>
    </dgm:pt>
    <dgm:pt modelId="{3621E6C4-FECC-43EC-9394-583D17C44C02}" type="sibTrans" cxnId="{6CB60B84-6364-4652-8FAE-73AD77A851D4}">
      <dgm:prSet/>
      <dgm:spPr/>
      <dgm:t>
        <a:bodyPr/>
        <a:lstStyle/>
        <a:p>
          <a:endParaRPr lang="en-US"/>
        </a:p>
      </dgm:t>
    </dgm:pt>
    <dgm:pt modelId="{718E3A78-9C81-4A7E-B4E4-B0DF035849FB}">
      <dgm:prSet phldrT="[Text]"/>
      <dgm:spPr/>
      <dgm:t>
        <a:bodyPr/>
        <a:lstStyle/>
        <a:p>
          <a:r>
            <a:rPr lang="el-GR" dirty="0" smtClean="0"/>
            <a:t>3</a:t>
          </a:r>
          <a:r>
            <a:rPr lang="el-GR" baseline="30000" dirty="0" smtClean="0"/>
            <a:t>ο</a:t>
          </a:r>
          <a:r>
            <a:rPr lang="el-GR" dirty="0" smtClean="0"/>
            <a:t> εργαλείο</a:t>
          </a:r>
          <a:endParaRPr lang="en-US" dirty="0"/>
        </a:p>
      </dgm:t>
    </dgm:pt>
    <dgm:pt modelId="{46D01A23-CF6F-4792-B969-3A54D5363827}" type="parTrans" cxnId="{29360BE8-3DA7-47A0-AB4B-96C2420FCB3A}">
      <dgm:prSet/>
      <dgm:spPr/>
      <dgm:t>
        <a:bodyPr/>
        <a:lstStyle/>
        <a:p>
          <a:endParaRPr lang="en-US"/>
        </a:p>
      </dgm:t>
    </dgm:pt>
    <dgm:pt modelId="{FB3B758F-50C0-426B-BCB7-F4447974648F}" type="sibTrans" cxnId="{29360BE8-3DA7-47A0-AB4B-96C2420FCB3A}">
      <dgm:prSet/>
      <dgm:spPr/>
      <dgm:t>
        <a:bodyPr/>
        <a:lstStyle/>
        <a:p>
          <a:endParaRPr lang="en-US"/>
        </a:p>
      </dgm:t>
    </dgm:pt>
    <dgm:pt modelId="{8450D2BF-732D-48DE-B68C-BFFEA3B06E15}">
      <dgm:prSet phldrT="[Text]"/>
      <dgm:spPr/>
      <dgm:t>
        <a:bodyPr/>
        <a:lstStyle/>
        <a:p>
          <a:r>
            <a:rPr lang="el-GR" dirty="0" smtClean="0"/>
            <a:t>Είναι η πρακτική στη λίστα</a:t>
          </a:r>
          <a:r>
            <a:rPr lang="ja-JP" altLang="en-US" dirty="0" smtClean="0"/>
            <a:t>；</a:t>
          </a:r>
          <a:r>
            <a:rPr lang="en-US" altLang="ja-JP" dirty="0" smtClean="0"/>
            <a:t>A</a:t>
          </a:r>
          <a:r>
            <a:rPr lang="el-GR" altLang="ja-JP" dirty="0" smtClean="0"/>
            <a:t>ν ναι, είναι αθέμιτη. Αν όχι, χρησιμοποιώ το 2</a:t>
          </a:r>
          <a:r>
            <a:rPr lang="el-GR" altLang="ja-JP" baseline="30000" dirty="0" smtClean="0"/>
            <a:t>ο</a:t>
          </a:r>
          <a:r>
            <a:rPr lang="el-GR" altLang="ja-JP" dirty="0" smtClean="0"/>
            <a:t> εργαλείο</a:t>
          </a:r>
          <a:endParaRPr lang="en-US" dirty="0"/>
        </a:p>
      </dgm:t>
    </dgm:pt>
    <dgm:pt modelId="{FF6E9EB0-7F8D-46DA-90CC-299BCDCA6985}" type="sibTrans" cxnId="{C870589C-F07F-4DAF-9B74-D9244B944691}">
      <dgm:prSet/>
      <dgm:spPr/>
      <dgm:t>
        <a:bodyPr/>
        <a:lstStyle/>
        <a:p>
          <a:endParaRPr lang="en-US"/>
        </a:p>
      </dgm:t>
    </dgm:pt>
    <dgm:pt modelId="{BD504A7C-614E-4878-BEED-A892C6F45842}" type="parTrans" cxnId="{C870589C-F07F-4DAF-9B74-D9244B944691}">
      <dgm:prSet/>
      <dgm:spPr/>
      <dgm:t>
        <a:bodyPr/>
        <a:lstStyle/>
        <a:p>
          <a:endParaRPr lang="en-US"/>
        </a:p>
      </dgm:t>
    </dgm:pt>
    <dgm:pt modelId="{152DC59B-1A22-4EF7-8678-1A967ACAD44F}">
      <dgm:prSet/>
      <dgm:spPr/>
      <dgm:t>
        <a:bodyPr/>
        <a:lstStyle/>
        <a:p>
          <a:r>
            <a:rPr lang="el-GR" dirty="0" smtClean="0"/>
            <a:t>Συνάδει η πρακτική με τους κανόνες καλής πίστης και έντιμης συμπεριφοράς και δύναται να στρεβλώσει την οικονομική ικανότητα του καταναλωτή</a:t>
          </a:r>
          <a:r>
            <a:rPr lang="ja-JP" altLang="en-US" dirty="0" smtClean="0"/>
            <a:t>；</a:t>
          </a:r>
          <a:r>
            <a:rPr lang="en-US" altLang="ja-JP" dirty="0" smtClean="0"/>
            <a:t>A</a:t>
          </a:r>
          <a:r>
            <a:rPr lang="el-GR" altLang="ja-JP" dirty="0" smtClean="0"/>
            <a:t>ν ναι, είναι αθέμιτη. Αν όχι, είναι νομικώς επιτρεπτή.</a:t>
          </a:r>
          <a:endParaRPr lang="en-US" dirty="0"/>
        </a:p>
      </dgm:t>
    </dgm:pt>
    <dgm:pt modelId="{400A860C-8EF6-4645-B177-1D26BD28F4A0}" type="parTrans" cxnId="{0E82D4FA-D05B-4029-A65A-E182C37FA5AB}">
      <dgm:prSet/>
      <dgm:spPr/>
      <dgm:t>
        <a:bodyPr/>
        <a:lstStyle/>
        <a:p>
          <a:endParaRPr lang="en-US"/>
        </a:p>
      </dgm:t>
    </dgm:pt>
    <dgm:pt modelId="{04C5B572-6CFF-42C7-8129-0696A09D7D39}" type="sibTrans" cxnId="{0E82D4FA-D05B-4029-A65A-E182C37FA5AB}">
      <dgm:prSet/>
      <dgm:spPr/>
      <dgm:t>
        <a:bodyPr/>
        <a:lstStyle/>
        <a:p>
          <a:endParaRPr lang="en-US"/>
        </a:p>
      </dgm:t>
    </dgm:pt>
    <dgm:pt modelId="{1AE2B567-1D44-4DB8-8A1E-F4E8FEF6CE1E}" type="pres">
      <dgm:prSet presAssocID="{6FA69FCF-401D-4199-B2F4-6EF3E42BFF0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29823B2-F180-457D-89F3-5A973CB638AE}" type="pres">
      <dgm:prSet presAssocID="{6B3C64C1-DF76-4293-8B1C-4C8BAFDF3AAE}" presName="composite" presStyleCnt="0"/>
      <dgm:spPr/>
    </dgm:pt>
    <dgm:pt modelId="{F62E06A4-B31F-49D7-8F8B-00F4094172D4}" type="pres">
      <dgm:prSet presAssocID="{6B3C64C1-DF76-4293-8B1C-4C8BAFDF3AA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1870AB-D149-4EE6-9A74-C9524EFB2F08}" type="pres">
      <dgm:prSet presAssocID="{6B3C64C1-DF76-4293-8B1C-4C8BAFDF3AA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22F15F-0236-46F9-9CCB-BF932A322333}" type="pres">
      <dgm:prSet presAssocID="{316DD56E-6098-49C0-B0C2-0E244125BE09}" presName="sp" presStyleCnt="0"/>
      <dgm:spPr/>
    </dgm:pt>
    <dgm:pt modelId="{023E8A90-57FA-463F-81EC-6A032D746D38}" type="pres">
      <dgm:prSet presAssocID="{26857826-CDB6-4081-B6EB-5901D090C666}" presName="composite" presStyleCnt="0"/>
      <dgm:spPr/>
    </dgm:pt>
    <dgm:pt modelId="{23B957E0-4902-49F8-9B29-6123CCFB3A62}" type="pres">
      <dgm:prSet presAssocID="{26857826-CDB6-4081-B6EB-5901D090C66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B98C43-212C-4EAB-AAB0-513192DBC7F0}" type="pres">
      <dgm:prSet presAssocID="{26857826-CDB6-4081-B6EB-5901D090C666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A1DBB-EC25-4373-A455-882F950B7F9B}" type="pres">
      <dgm:prSet presAssocID="{CBF397D4-7D11-4F2C-9FDC-B9DCCD723716}" presName="sp" presStyleCnt="0"/>
      <dgm:spPr/>
    </dgm:pt>
    <dgm:pt modelId="{ADA33271-AE25-4C9A-B165-A452708529A3}" type="pres">
      <dgm:prSet presAssocID="{718E3A78-9C81-4A7E-B4E4-B0DF035849FB}" presName="composite" presStyleCnt="0"/>
      <dgm:spPr/>
    </dgm:pt>
    <dgm:pt modelId="{09606D7C-7294-4C11-85B1-291061202668}" type="pres">
      <dgm:prSet presAssocID="{718E3A78-9C81-4A7E-B4E4-B0DF035849F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895212-1EEF-4898-AD2E-C6A4E9A840B3}" type="pres">
      <dgm:prSet presAssocID="{718E3A78-9C81-4A7E-B4E4-B0DF035849FB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4E8C6B4-EFF4-4437-90BD-18C4A90BABB7}" type="presOf" srcId="{152DC59B-1A22-4EF7-8678-1A967ACAD44F}" destId="{5E895212-1EEF-4898-AD2E-C6A4E9A840B3}" srcOrd="0" destOrd="0" presId="urn:microsoft.com/office/officeart/2005/8/layout/chevron2"/>
    <dgm:cxn modelId="{EA5A21A1-D2C4-4EDE-B1E9-096170E3398B}" type="presOf" srcId="{6B3C64C1-DF76-4293-8B1C-4C8BAFDF3AAE}" destId="{F62E06A4-B31F-49D7-8F8B-00F4094172D4}" srcOrd="0" destOrd="0" presId="urn:microsoft.com/office/officeart/2005/8/layout/chevron2"/>
    <dgm:cxn modelId="{00CA7B06-B3FA-43FF-AA9F-937BBB4B9C29}" type="presOf" srcId="{F460D290-902C-4BB6-B4F7-4C578AC537D4}" destId="{C1B98C43-212C-4EAB-AAB0-513192DBC7F0}" srcOrd="0" destOrd="0" presId="urn:microsoft.com/office/officeart/2005/8/layout/chevron2"/>
    <dgm:cxn modelId="{3D7E8254-7AD3-4F9C-B303-65654633A28D}" srcId="{6FA69FCF-401D-4199-B2F4-6EF3E42BFF05}" destId="{6B3C64C1-DF76-4293-8B1C-4C8BAFDF3AAE}" srcOrd="0" destOrd="0" parTransId="{C091B65D-0455-4AB4-AE6F-C8EE36B076CB}" sibTransId="{316DD56E-6098-49C0-B0C2-0E244125BE09}"/>
    <dgm:cxn modelId="{29360BE8-3DA7-47A0-AB4B-96C2420FCB3A}" srcId="{6FA69FCF-401D-4199-B2F4-6EF3E42BFF05}" destId="{718E3A78-9C81-4A7E-B4E4-B0DF035849FB}" srcOrd="2" destOrd="0" parTransId="{46D01A23-CF6F-4792-B969-3A54D5363827}" sibTransId="{FB3B758F-50C0-426B-BCB7-F4447974648F}"/>
    <dgm:cxn modelId="{1F58CE96-85CE-46CD-8D4D-0E380240A8AB}" type="presOf" srcId="{8450D2BF-732D-48DE-B68C-BFFEA3B06E15}" destId="{5F1870AB-D149-4EE6-9A74-C9524EFB2F08}" srcOrd="0" destOrd="0" presId="urn:microsoft.com/office/officeart/2005/8/layout/chevron2"/>
    <dgm:cxn modelId="{6CB60B84-6364-4652-8FAE-73AD77A851D4}" srcId="{26857826-CDB6-4081-B6EB-5901D090C666}" destId="{F460D290-902C-4BB6-B4F7-4C578AC537D4}" srcOrd="0" destOrd="0" parTransId="{ADA3BAA2-DEBE-4E67-9B17-31EB079AFCFC}" sibTransId="{3621E6C4-FECC-43EC-9394-583D17C44C02}"/>
    <dgm:cxn modelId="{0E82D4FA-D05B-4029-A65A-E182C37FA5AB}" srcId="{718E3A78-9C81-4A7E-B4E4-B0DF035849FB}" destId="{152DC59B-1A22-4EF7-8678-1A967ACAD44F}" srcOrd="0" destOrd="0" parTransId="{400A860C-8EF6-4645-B177-1D26BD28F4A0}" sibTransId="{04C5B572-6CFF-42C7-8129-0696A09D7D39}"/>
    <dgm:cxn modelId="{9EA96957-275E-4E48-AFA5-75E6D37309B8}" srcId="{6FA69FCF-401D-4199-B2F4-6EF3E42BFF05}" destId="{26857826-CDB6-4081-B6EB-5901D090C666}" srcOrd="1" destOrd="0" parTransId="{46E84F0E-4EB2-4E0F-B409-A9ECAFEC71EB}" sibTransId="{CBF397D4-7D11-4F2C-9FDC-B9DCCD723716}"/>
    <dgm:cxn modelId="{9991248D-358C-404D-86F8-FDF0C3CBBD05}" type="presOf" srcId="{6FA69FCF-401D-4199-B2F4-6EF3E42BFF05}" destId="{1AE2B567-1D44-4DB8-8A1E-F4E8FEF6CE1E}" srcOrd="0" destOrd="0" presId="urn:microsoft.com/office/officeart/2005/8/layout/chevron2"/>
    <dgm:cxn modelId="{C870589C-F07F-4DAF-9B74-D9244B944691}" srcId="{6B3C64C1-DF76-4293-8B1C-4C8BAFDF3AAE}" destId="{8450D2BF-732D-48DE-B68C-BFFEA3B06E15}" srcOrd="0" destOrd="0" parTransId="{BD504A7C-614E-4878-BEED-A892C6F45842}" sibTransId="{FF6E9EB0-7F8D-46DA-90CC-299BCDCA6985}"/>
    <dgm:cxn modelId="{BF166555-BA6D-456B-9740-553E3BB1600E}" type="presOf" srcId="{718E3A78-9C81-4A7E-B4E4-B0DF035849FB}" destId="{09606D7C-7294-4C11-85B1-291061202668}" srcOrd="0" destOrd="0" presId="urn:microsoft.com/office/officeart/2005/8/layout/chevron2"/>
    <dgm:cxn modelId="{9B686DB4-56E2-4C01-9A7B-47086565BFE9}" type="presOf" srcId="{26857826-CDB6-4081-B6EB-5901D090C666}" destId="{23B957E0-4902-49F8-9B29-6123CCFB3A62}" srcOrd="0" destOrd="0" presId="urn:microsoft.com/office/officeart/2005/8/layout/chevron2"/>
    <dgm:cxn modelId="{45C2A5A9-10B8-445F-A74B-907684A68B93}" type="presParOf" srcId="{1AE2B567-1D44-4DB8-8A1E-F4E8FEF6CE1E}" destId="{B29823B2-F180-457D-89F3-5A973CB638AE}" srcOrd="0" destOrd="0" presId="urn:microsoft.com/office/officeart/2005/8/layout/chevron2"/>
    <dgm:cxn modelId="{B7970E27-E531-4056-87ED-7FCD6478F438}" type="presParOf" srcId="{B29823B2-F180-457D-89F3-5A973CB638AE}" destId="{F62E06A4-B31F-49D7-8F8B-00F4094172D4}" srcOrd="0" destOrd="0" presId="urn:microsoft.com/office/officeart/2005/8/layout/chevron2"/>
    <dgm:cxn modelId="{FEC68656-92C6-4CA9-A44D-550E442226A5}" type="presParOf" srcId="{B29823B2-F180-457D-89F3-5A973CB638AE}" destId="{5F1870AB-D149-4EE6-9A74-C9524EFB2F08}" srcOrd="1" destOrd="0" presId="urn:microsoft.com/office/officeart/2005/8/layout/chevron2"/>
    <dgm:cxn modelId="{0C458B49-324D-4B91-AB90-6A6934ECCEBE}" type="presParOf" srcId="{1AE2B567-1D44-4DB8-8A1E-F4E8FEF6CE1E}" destId="{C322F15F-0236-46F9-9CCB-BF932A322333}" srcOrd="1" destOrd="0" presId="urn:microsoft.com/office/officeart/2005/8/layout/chevron2"/>
    <dgm:cxn modelId="{FFE368F0-3763-4CA5-8950-DBD33564BF6B}" type="presParOf" srcId="{1AE2B567-1D44-4DB8-8A1E-F4E8FEF6CE1E}" destId="{023E8A90-57FA-463F-81EC-6A032D746D38}" srcOrd="2" destOrd="0" presId="urn:microsoft.com/office/officeart/2005/8/layout/chevron2"/>
    <dgm:cxn modelId="{26EEAD74-52AB-4646-862B-6EB169A2F353}" type="presParOf" srcId="{023E8A90-57FA-463F-81EC-6A032D746D38}" destId="{23B957E0-4902-49F8-9B29-6123CCFB3A62}" srcOrd="0" destOrd="0" presId="urn:microsoft.com/office/officeart/2005/8/layout/chevron2"/>
    <dgm:cxn modelId="{93C45B36-8ED6-4F49-88DD-0269A50614B5}" type="presParOf" srcId="{023E8A90-57FA-463F-81EC-6A032D746D38}" destId="{C1B98C43-212C-4EAB-AAB0-513192DBC7F0}" srcOrd="1" destOrd="0" presId="urn:microsoft.com/office/officeart/2005/8/layout/chevron2"/>
    <dgm:cxn modelId="{30A9179F-716C-4EEF-865C-41D996B6DE17}" type="presParOf" srcId="{1AE2B567-1D44-4DB8-8A1E-F4E8FEF6CE1E}" destId="{F90A1DBB-EC25-4373-A455-882F950B7F9B}" srcOrd="3" destOrd="0" presId="urn:microsoft.com/office/officeart/2005/8/layout/chevron2"/>
    <dgm:cxn modelId="{6A20E585-CF20-4299-A94F-BCA0AAA7C053}" type="presParOf" srcId="{1AE2B567-1D44-4DB8-8A1E-F4E8FEF6CE1E}" destId="{ADA33271-AE25-4C9A-B165-A452708529A3}" srcOrd="4" destOrd="0" presId="urn:microsoft.com/office/officeart/2005/8/layout/chevron2"/>
    <dgm:cxn modelId="{7B88FF0A-F81A-455D-AD5F-A424EE59B001}" type="presParOf" srcId="{ADA33271-AE25-4C9A-B165-A452708529A3}" destId="{09606D7C-7294-4C11-85B1-291061202668}" srcOrd="0" destOrd="0" presId="urn:microsoft.com/office/officeart/2005/8/layout/chevron2"/>
    <dgm:cxn modelId="{68EBEF09-88C0-4D03-9C35-0492D82F6951}" type="presParOf" srcId="{ADA33271-AE25-4C9A-B165-A452708529A3}" destId="{5E895212-1EEF-4898-AD2E-C6A4E9A840B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AB1B17-4FF6-4808-9B0A-F1D62CBB985E}">
      <dsp:nvSpPr>
        <dsp:cNvPr id="0" name=""/>
        <dsp:cNvSpPr/>
      </dsp:nvSpPr>
      <dsp:spPr>
        <a:xfrm>
          <a:off x="4114799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29"/>
              </a:lnTo>
              <a:lnTo>
                <a:pt x="2911251" y="252629"/>
              </a:lnTo>
              <a:lnTo>
                <a:pt x="2911251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8FB5D9-43FA-4F8F-9D8C-359463997DCE}">
      <dsp:nvSpPr>
        <dsp:cNvPr id="0" name=""/>
        <dsp:cNvSpPr/>
      </dsp:nvSpPr>
      <dsp:spPr>
        <a:xfrm>
          <a:off x="4069079" y="2010352"/>
          <a:ext cx="91440" cy="50525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EF055D-92E1-4B34-9967-7E055F16C3DB}">
      <dsp:nvSpPr>
        <dsp:cNvPr id="0" name=""/>
        <dsp:cNvSpPr/>
      </dsp:nvSpPr>
      <dsp:spPr>
        <a:xfrm>
          <a:off x="1203548" y="2010352"/>
          <a:ext cx="2911251" cy="505258"/>
        </a:xfrm>
        <a:custGeom>
          <a:avLst/>
          <a:gdLst/>
          <a:ahLst/>
          <a:cxnLst/>
          <a:rect l="0" t="0" r="0" b="0"/>
          <a:pathLst>
            <a:path>
              <a:moveTo>
                <a:pt x="2911251" y="0"/>
              </a:moveTo>
              <a:lnTo>
                <a:pt x="2911251" y="252629"/>
              </a:lnTo>
              <a:lnTo>
                <a:pt x="0" y="252629"/>
              </a:lnTo>
              <a:lnTo>
                <a:pt x="0" y="5052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D4A852-76F9-4BCC-9A56-9D6DB46E0C6B}">
      <dsp:nvSpPr>
        <dsp:cNvPr id="0" name=""/>
        <dsp:cNvSpPr/>
      </dsp:nvSpPr>
      <dsp:spPr>
        <a:xfrm>
          <a:off x="2911803" y="807355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rgbClr val="FF0000"/>
              </a:solidFill>
            </a:rPr>
            <a:t>Οδηγία 2005/29/ΕΚ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Σύστημα Ελέγχου Εμπορικών Πρακτικών</a:t>
          </a:r>
          <a:endParaRPr lang="en-US" sz="2000" kern="1200" dirty="0"/>
        </a:p>
      </dsp:txBody>
      <dsp:txXfrm>
        <a:off x="2911803" y="807355"/>
        <a:ext cx="2405992" cy="1202996"/>
      </dsp:txXfrm>
    </dsp:sp>
    <dsp:sp modelId="{04A55691-14FF-4218-A9E1-B158D97B18B1}">
      <dsp:nvSpPr>
        <dsp:cNvPr id="0" name=""/>
        <dsp:cNvSpPr/>
      </dsp:nvSpPr>
      <dsp:spPr>
        <a:xfrm>
          <a:off x="552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>
              <a:solidFill>
                <a:srgbClr val="FF0000"/>
              </a:solidFill>
            </a:rPr>
            <a:t>Γενική ρήτρα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400" kern="1200" dirty="0" smtClean="0"/>
            <a:t>(δεν συνάδει με την επαγγελματική ευσυνειδησία και στρέβλωση της οικονομικής συμπεριφορά του καταναλωτή</a:t>
          </a:r>
          <a:r>
            <a:rPr lang="el-GR" sz="1000" kern="1200" dirty="0" smtClean="0"/>
            <a:t>) </a:t>
          </a:r>
          <a:endParaRPr lang="en-US" sz="1000" kern="1200" dirty="0"/>
        </a:p>
      </dsp:txBody>
      <dsp:txXfrm>
        <a:off x="552" y="2515610"/>
        <a:ext cx="2405992" cy="1202996"/>
      </dsp:txXfrm>
    </dsp:sp>
    <dsp:sp modelId="{96D30B3F-0322-4A21-A5CD-A87DD0C5D422}">
      <dsp:nvSpPr>
        <dsp:cNvPr id="0" name=""/>
        <dsp:cNvSpPr/>
      </dsp:nvSpPr>
      <dsp:spPr>
        <a:xfrm>
          <a:off x="2911803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rgbClr val="FF0000"/>
              </a:solidFill>
            </a:rPr>
            <a:t>Παραπλανητικές</a:t>
          </a:r>
          <a:r>
            <a:rPr lang="el-GR" sz="2000" kern="1200" dirty="0" smtClean="0"/>
            <a:t> και </a:t>
          </a:r>
          <a:r>
            <a:rPr lang="el-GR" sz="2000" kern="1200" dirty="0" smtClean="0">
              <a:solidFill>
                <a:srgbClr val="FF0000"/>
              </a:solidFill>
            </a:rPr>
            <a:t>Επιθετικές</a:t>
          </a:r>
          <a:r>
            <a:rPr lang="el-GR" sz="2000" kern="1200" dirty="0" smtClean="0"/>
            <a:t> εμπορικές πρακτικές</a:t>
          </a:r>
          <a:endParaRPr lang="en-US" sz="2000" kern="1200" dirty="0"/>
        </a:p>
      </dsp:txBody>
      <dsp:txXfrm>
        <a:off x="2911803" y="2515610"/>
        <a:ext cx="2405992" cy="1202996"/>
      </dsp:txXfrm>
    </dsp:sp>
    <dsp:sp modelId="{637952AB-8326-4D0D-92E3-4415A77CD761}">
      <dsp:nvSpPr>
        <dsp:cNvPr id="0" name=""/>
        <dsp:cNvSpPr/>
      </dsp:nvSpPr>
      <dsp:spPr>
        <a:xfrm>
          <a:off x="5823054" y="2515610"/>
          <a:ext cx="2405992" cy="12029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>
              <a:solidFill>
                <a:srgbClr val="FF0000"/>
              </a:solidFill>
            </a:rPr>
            <a:t>ΠΑΡΑΡΤΗΜΑ</a:t>
          </a:r>
          <a:r>
            <a:rPr lang="el-GR" sz="2000" kern="1200" dirty="0" smtClean="0"/>
            <a:t>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2000" kern="1200" dirty="0" smtClean="0"/>
            <a:t>Μαύρη λίστα 31 εμπορικών πρακτικών</a:t>
          </a:r>
          <a:endParaRPr lang="en-US" sz="2000" kern="1200" dirty="0"/>
        </a:p>
      </dsp:txBody>
      <dsp:txXfrm>
        <a:off x="5823054" y="2515610"/>
        <a:ext cx="2405992" cy="12029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2E06A4-B31F-49D7-8F8B-00F4094172D4}">
      <dsp:nvSpPr>
        <dsp:cNvPr id="0" name=""/>
        <dsp:cNvSpPr/>
      </dsp:nvSpPr>
      <dsp:spPr>
        <a:xfrm rot="5400000">
          <a:off x="-171447" y="171585"/>
          <a:ext cx="1142986" cy="800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1</a:t>
          </a:r>
          <a:r>
            <a:rPr lang="en-US" sz="1200" kern="1200" dirty="0" smtClean="0"/>
            <a:t>o </a:t>
          </a:r>
          <a:r>
            <a:rPr lang="el-GR" sz="1200" kern="1200" dirty="0" smtClean="0"/>
            <a:t>εργαλείο</a:t>
          </a:r>
          <a:endParaRPr lang="en-US" sz="1200" kern="1200" dirty="0"/>
        </a:p>
      </dsp:txBody>
      <dsp:txXfrm rot="-5400000">
        <a:off x="1" y="400182"/>
        <a:ext cx="800090" cy="342896"/>
      </dsp:txXfrm>
    </dsp:sp>
    <dsp:sp modelId="{5F1870AB-D149-4EE6-9A74-C9524EFB2F08}">
      <dsp:nvSpPr>
        <dsp:cNvPr id="0" name=""/>
        <dsp:cNvSpPr/>
      </dsp:nvSpPr>
      <dsp:spPr>
        <a:xfrm rot="5400000">
          <a:off x="2440842" y="-1640614"/>
          <a:ext cx="742941" cy="40244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100" kern="1200" dirty="0" smtClean="0"/>
            <a:t>Είναι η πρακτική στη λίστα</a:t>
          </a:r>
          <a:r>
            <a:rPr lang="ja-JP" altLang="en-US" sz="1100" kern="1200" dirty="0" smtClean="0"/>
            <a:t>；</a:t>
          </a:r>
          <a:r>
            <a:rPr lang="en-US" altLang="ja-JP" sz="1100" kern="1200" dirty="0" smtClean="0"/>
            <a:t>A</a:t>
          </a:r>
          <a:r>
            <a:rPr lang="el-GR" altLang="ja-JP" sz="1100" kern="1200" dirty="0" smtClean="0"/>
            <a:t>ν ναι, είναι αθέμιτη. Αν όχι, χρησιμοποιώ το 2</a:t>
          </a:r>
          <a:r>
            <a:rPr lang="el-GR" altLang="ja-JP" sz="1100" kern="1200" baseline="30000" dirty="0" smtClean="0"/>
            <a:t>ο</a:t>
          </a:r>
          <a:r>
            <a:rPr lang="el-GR" altLang="ja-JP" sz="1100" kern="1200" dirty="0" smtClean="0"/>
            <a:t> εργαλείο</a:t>
          </a:r>
          <a:endParaRPr lang="en-US" sz="1100" kern="1200" dirty="0"/>
        </a:p>
      </dsp:txBody>
      <dsp:txXfrm rot="-5400000">
        <a:off x="800091" y="36404"/>
        <a:ext cx="3988178" cy="670407"/>
      </dsp:txXfrm>
    </dsp:sp>
    <dsp:sp modelId="{23B957E0-4902-49F8-9B29-6123CCFB3A62}">
      <dsp:nvSpPr>
        <dsp:cNvPr id="0" name=""/>
        <dsp:cNvSpPr/>
      </dsp:nvSpPr>
      <dsp:spPr>
        <a:xfrm rot="5400000">
          <a:off x="-171447" y="1112122"/>
          <a:ext cx="1142986" cy="800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2</a:t>
          </a:r>
          <a:r>
            <a:rPr lang="el-GR" sz="1200" kern="1200" baseline="30000" dirty="0" smtClean="0"/>
            <a:t>ο</a:t>
          </a:r>
          <a:r>
            <a:rPr lang="el-GR" sz="1200" kern="1200" dirty="0" smtClean="0"/>
            <a:t> εργαλείο</a:t>
          </a:r>
          <a:endParaRPr lang="en-US" sz="1200" kern="1200" dirty="0"/>
        </a:p>
      </dsp:txBody>
      <dsp:txXfrm rot="-5400000">
        <a:off x="1" y="1340719"/>
        <a:ext cx="800090" cy="342896"/>
      </dsp:txXfrm>
    </dsp:sp>
    <dsp:sp modelId="{C1B98C43-212C-4EAB-AAB0-513192DBC7F0}">
      <dsp:nvSpPr>
        <dsp:cNvPr id="0" name=""/>
        <dsp:cNvSpPr/>
      </dsp:nvSpPr>
      <dsp:spPr>
        <a:xfrm rot="5400000">
          <a:off x="2440842" y="-700077"/>
          <a:ext cx="742941" cy="40244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100" kern="1200" dirty="0" smtClean="0"/>
            <a:t> Είναι παραπλανητική ή επιθετική</a:t>
          </a:r>
          <a:r>
            <a:rPr lang="ja-JP" altLang="en-US" sz="1100" kern="1200" dirty="0" smtClean="0"/>
            <a:t>；</a:t>
          </a:r>
          <a:r>
            <a:rPr lang="en-US" altLang="ja-JP" sz="1100" kern="1200" dirty="0" smtClean="0"/>
            <a:t>A</a:t>
          </a:r>
          <a:r>
            <a:rPr lang="el-GR" altLang="ja-JP" sz="1100" kern="1200" dirty="0" smtClean="0"/>
            <a:t>ν ναι, είναι αθέμιτη. Αν όχι, προχωρώ στη χρήση του πρώτου εργαλείου.</a:t>
          </a:r>
          <a:endParaRPr lang="en-US" sz="1100" kern="1200" dirty="0"/>
        </a:p>
      </dsp:txBody>
      <dsp:txXfrm rot="-5400000">
        <a:off x="800091" y="976941"/>
        <a:ext cx="3988178" cy="670407"/>
      </dsp:txXfrm>
    </dsp:sp>
    <dsp:sp modelId="{09606D7C-7294-4C11-85B1-291061202668}">
      <dsp:nvSpPr>
        <dsp:cNvPr id="0" name=""/>
        <dsp:cNvSpPr/>
      </dsp:nvSpPr>
      <dsp:spPr>
        <a:xfrm rot="5400000">
          <a:off x="-171447" y="2052659"/>
          <a:ext cx="1142986" cy="80009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200" kern="1200" dirty="0" smtClean="0"/>
            <a:t>3</a:t>
          </a:r>
          <a:r>
            <a:rPr lang="el-GR" sz="1200" kern="1200" baseline="30000" dirty="0" smtClean="0"/>
            <a:t>ο</a:t>
          </a:r>
          <a:r>
            <a:rPr lang="el-GR" sz="1200" kern="1200" dirty="0" smtClean="0"/>
            <a:t> εργαλείο</a:t>
          </a:r>
          <a:endParaRPr lang="en-US" sz="1200" kern="1200" dirty="0"/>
        </a:p>
      </dsp:txBody>
      <dsp:txXfrm rot="-5400000">
        <a:off x="1" y="2281256"/>
        <a:ext cx="800090" cy="342896"/>
      </dsp:txXfrm>
    </dsp:sp>
    <dsp:sp modelId="{5E895212-1EEF-4898-AD2E-C6A4E9A840B3}">
      <dsp:nvSpPr>
        <dsp:cNvPr id="0" name=""/>
        <dsp:cNvSpPr/>
      </dsp:nvSpPr>
      <dsp:spPr>
        <a:xfrm rot="5400000">
          <a:off x="2440842" y="240459"/>
          <a:ext cx="742941" cy="402444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6985" rIns="6985" bIns="698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l-GR" sz="1100" kern="1200" dirty="0" smtClean="0"/>
            <a:t>Συνάδει η πρακτική με τους κανόνες καλής πίστης και έντιμης συμπεριφοράς και δύναται να στρεβλώσει την οικονομική ικανότητα του καταναλωτή</a:t>
          </a:r>
          <a:r>
            <a:rPr lang="ja-JP" altLang="en-US" sz="1100" kern="1200" dirty="0" smtClean="0"/>
            <a:t>；</a:t>
          </a:r>
          <a:r>
            <a:rPr lang="en-US" altLang="ja-JP" sz="1100" kern="1200" dirty="0" smtClean="0"/>
            <a:t>A</a:t>
          </a:r>
          <a:r>
            <a:rPr lang="el-GR" altLang="ja-JP" sz="1100" kern="1200" dirty="0" smtClean="0"/>
            <a:t>ν ναι, είναι αθέμιτη. Αν όχι, είναι νομικώς επιτρεπτή.</a:t>
          </a:r>
          <a:endParaRPr lang="en-US" sz="1100" kern="1200" dirty="0"/>
        </a:p>
      </dsp:txBody>
      <dsp:txXfrm rot="-5400000">
        <a:off x="800091" y="1917478"/>
        <a:ext cx="3988178" cy="6704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0FB9E-37B2-4BCE-AB2F-DDA8F36724F9}" type="datetimeFigureOut">
              <a:rPr lang="en-US" smtClean="0"/>
              <a:t>09/05/2017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8D1CA-422E-4D3D-A9AF-63849F89BD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782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E891A6-3B86-4A78-B814-88C253D120AA}" type="datetimeFigureOut">
              <a:rPr lang="en-US" smtClean="0"/>
              <a:t>09/05/2017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8305F9-EB5C-4646-9200-00352B84CB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4646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19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 smtClean="0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8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B639-CFA4-4E38-B977-C4A24440A3FA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242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F9D4-2CE4-4C75-82F4-2341BB4C33A8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66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92D51-296B-40E6-975C-8B40EE4AE9F6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859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5928F-1D60-4F07-9A36-44D65C81766F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6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8016-2FB9-4542-ADB6-4586E9A840C4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0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F0E7F-C3C1-47A4-8F5B-96ABC98EEC64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83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EAF33-F4BA-4AFA-83CB-2BF5DC7EC241}" type="datetime1">
              <a:rPr lang="en-US" smtClean="0"/>
              <a:t>09/05/2017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214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4D423-E48A-4537-8303-831BFBEAADDE}" type="datetime1">
              <a:rPr lang="en-US" smtClean="0"/>
              <a:t>09/05/2017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19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7652F-1FAA-44C8-9FA2-72E52C9AD125}" type="datetime1">
              <a:rPr lang="en-US" smtClean="0"/>
              <a:t>09/05/2017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01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5AC12-3867-45C6-A504-572AE74211B9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48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23855-86A1-487E-9A1F-8930A709A4DD}" type="datetime1">
              <a:rPr lang="en-US" smtClean="0"/>
              <a:t>09/05/2017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687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851C9-9855-4BCA-8E2C-C8678E196545}" type="datetime1">
              <a:rPr lang="en-US" smtClean="0"/>
              <a:t>09/05/2017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christiana markou © 2017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DB9BB-09BD-4D4C-AC31-08D4DFD7E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89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l-GR" dirty="0" smtClean="0"/>
              <a:t>Ευρωπαϊκό </a:t>
            </a:r>
            <a:r>
              <a:rPr lang="el-GR" dirty="0" smtClean="0"/>
              <a:t>Δίκαιο Προστασίας Καταναλωτή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l-GR" sz="4000" b="1" i="1" u="sng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Οδηγία </a:t>
            </a:r>
            <a:r>
              <a:rPr lang="el-GR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2005/29/EK</a:t>
            </a:r>
            <a:r>
              <a:rPr lang="en-US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{N. 103(I</a:t>
            </a:r>
            <a:r>
              <a:rPr lang="en-US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)/2007</a:t>
            </a:r>
            <a:r>
              <a:rPr lang="en-US" sz="4000" b="1" i="1" u="sng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</a:t>
            </a:r>
            <a:endParaRPr lang="en-US" sz="4000" i="1" u="sng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endParaRPr lang="en-US" smtClean="0"/>
          </a:p>
          <a:p>
            <a:r>
              <a:rPr lang="el-GR" smtClean="0"/>
              <a:t>Εκπαιδευτική </a:t>
            </a:r>
            <a:r>
              <a:rPr lang="el-GR" dirty="0" smtClean="0"/>
              <a:t>Ημερίδα για Θέματα </a:t>
            </a:r>
            <a:r>
              <a:rPr lang="el-GR" dirty="0" smtClean="0"/>
              <a:t>Καταναλωτών</a:t>
            </a:r>
            <a:endParaRPr lang="el-GR" dirty="0" smtClean="0"/>
          </a:p>
          <a:p>
            <a:r>
              <a:rPr lang="el-GR" dirty="0" smtClean="0"/>
              <a:t>Παρασκευή 12-05-2017 </a:t>
            </a:r>
          </a:p>
          <a:p>
            <a:r>
              <a:rPr lang="el-GR" dirty="0" smtClean="0"/>
              <a:t> Ευρωπαϊκό </a:t>
            </a:r>
            <a:r>
              <a:rPr lang="el-GR" dirty="0" smtClean="0"/>
              <a:t>Πανεπιστήμιο</a:t>
            </a:r>
            <a:r>
              <a:rPr lang="el-GR" dirty="0"/>
              <a:t> </a:t>
            </a:r>
            <a:r>
              <a:rPr lang="el-GR" dirty="0" smtClean="0"/>
              <a:t>Κύπρου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christiana</a:t>
            </a:r>
            <a:r>
              <a:rPr lang="en-US" dirty="0" smtClean="0"/>
              <a:t> </a:t>
            </a:r>
            <a:r>
              <a:rPr lang="en-US" dirty="0" err="1" smtClean="0"/>
              <a:t>markou</a:t>
            </a:r>
            <a:r>
              <a:rPr lang="en-US" dirty="0" smtClean="0"/>
              <a:t> © 2017</a:t>
            </a:r>
            <a:endParaRPr lang="en-US" dirty="0"/>
          </a:p>
        </p:txBody>
      </p:sp>
      <p:pic>
        <p:nvPicPr>
          <p:cNvPr id="5" name="Picture 4" descr="... in shortage is analytics &lt;strong&gt;training&lt;/strong&gt; along with skills in statistic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6958" y="13196"/>
            <a:ext cx="1590084" cy="1974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2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el-GR" sz="2800" b="1" dirty="0" smtClean="0">
                <a:solidFill>
                  <a:srgbClr val="00B050"/>
                </a:solidFill>
              </a:rPr>
              <a:t>2</a:t>
            </a:r>
            <a:r>
              <a:rPr lang="el-GR" sz="2800" b="1" baseline="30000" dirty="0" smtClean="0">
                <a:solidFill>
                  <a:srgbClr val="00B050"/>
                </a:solidFill>
              </a:rPr>
              <a:t>ο</a:t>
            </a:r>
            <a:r>
              <a:rPr lang="el-GR" sz="2800" b="1" dirty="0" smtClean="0">
                <a:solidFill>
                  <a:srgbClr val="00B050"/>
                </a:solidFill>
              </a:rPr>
              <a:t> εργαλείο </a:t>
            </a:r>
            <a:r>
              <a:rPr lang="el-GR" sz="2800" dirty="0" smtClean="0"/>
              <a:t>– </a:t>
            </a:r>
            <a:r>
              <a:rPr lang="el-GR" sz="2800" i="1" dirty="0" smtClean="0"/>
              <a:t>παραπλανητικές</a:t>
            </a:r>
            <a:r>
              <a:rPr lang="el-GR" sz="2800" dirty="0" smtClean="0"/>
              <a:t> (Άρθρα 6 και 7) και </a:t>
            </a:r>
            <a:r>
              <a:rPr lang="el-GR" sz="2800" i="1" dirty="0" smtClean="0"/>
              <a:t>επιθετικές</a:t>
            </a:r>
            <a:r>
              <a:rPr lang="el-GR" sz="2800" dirty="0" smtClean="0"/>
              <a:t> (Άρθρα 8 και 9) εμπορικές πρακτικές</a:t>
            </a:r>
          </a:p>
          <a:p>
            <a:pPr marL="0" indent="0" algn="just">
              <a:buNone/>
            </a:pPr>
            <a:endParaRPr lang="el-GR" sz="28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Πρόσκληση για αγορά                                           </a:t>
            </a:r>
          </a:p>
          <a:p>
            <a:pPr marL="0" indent="0" algn="just">
              <a:buNone/>
            </a:pPr>
            <a:endParaRPr lang="el-GR" sz="2000" dirty="0"/>
          </a:p>
          <a:p>
            <a:pPr marL="0" indent="0" algn="just">
              <a:buNone/>
            </a:pPr>
            <a:r>
              <a:rPr lang="el-GR" sz="2000" dirty="0"/>
              <a:t> </a:t>
            </a:r>
            <a:r>
              <a:rPr lang="el-GR" sz="2000" dirty="0" smtClean="0"/>
              <a:t>     Πρόσκληση για αγορά                                                                  Όχι πρόσκληση για αγορά</a:t>
            </a:r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r>
              <a:rPr lang="el-GR" sz="2000" dirty="0" smtClean="0"/>
              <a:t>Διαφορετική-πιο συγκεκριμένη ρύθμιση για τις προσκλήσεις για αγορά στο πλαίσιο των παραπλανητικών παραλείψεων = συγκεκριμένο καθήκον πληροφόρησης – ο ίδιος ο Νομοθέτης ορίζει ορισμένες πληροφορίες οι οποίες είναι ουσιώδεις, δεν το αφήνει στην κρίση του δικαστή όπως σε σχέση με τις υπόλοιπες διαφημίσεις που διέπονται από το Άρθρο 7(1)</a:t>
            </a:r>
          </a:p>
          <a:p>
            <a:pPr marL="0" indent="0" algn="just">
              <a:buNone/>
            </a:pPr>
            <a:r>
              <a:rPr lang="el-GR" sz="2000" dirty="0" smtClean="0">
                <a:solidFill>
                  <a:srgbClr val="FFC000"/>
                </a:solidFill>
              </a:rPr>
              <a:t>Άρθρο 7(4)</a:t>
            </a:r>
            <a:r>
              <a:rPr lang="ja-JP" altLang="en-US" sz="2000" dirty="0" smtClean="0">
                <a:solidFill>
                  <a:srgbClr val="FFC000"/>
                </a:solidFill>
              </a:rPr>
              <a:t>：</a:t>
            </a:r>
            <a:r>
              <a:rPr lang="el-GR" altLang="ja-JP" sz="2000" dirty="0" smtClean="0">
                <a:solidFill>
                  <a:srgbClr val="FFC000"/>
                </a:solidFill>
              </a:rPr>
              <a:t>στις προσκλήσεις για αγορά οι ακόλουθες πληροφορίες θεωρούνται ουσιώδεις και πρέπει να δίδονται </a:t>
            </a:r>
            <a:r>
              <a:rPr lang="el-GR" altLang="ja-JP" sz="2000" dirty="0" smtClean="0"/>
              <a:t>(χαρακτηριστικά προϊόντος, ταυτότητα-γεωγραφική διεύθυνση εμπόρου, συνολική τιμή, διευθετήσεις για παράδοση, πληρωμή κτλ εάν δεν είναι οι συνηθισμένες, δικαίωμα υπαναχώρησης εάν υπάρχει)</a:t>
            </a: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/>
          </a:p>
          <a:p>
            <a:pPr marL="0" indent="0" algn="just">
              <a:buNone/>
            </a:pPr>
            <a:endParaRPr lang="el-GR" sz="2000" dirty="0" smtClean="0">
              <a:solidFill>
                <a:srgbClr val="FF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72" y="2204864"/>
            <a:ext cx="2457436" cy="13761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126693"/>
            <a:ext cx="2592288" cy="1451681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65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el-GR" sz="2800" b="1" dirty="0" smtClean="0">
                <a:solidFill>
                  <a:srgbClr val="00B050"/>
                </a:solidFill>
              </a:rPr>
              <a:t>2</a:t>
            </a:r>
            <a:r>
              <a:rPr lang="el-GR" sz="2800" b="1" baseline="30000" dirty="0" smtClean="0">
                <a:solidFill>
                  <a:srgbClr val="00B050"/>
                </a:solidFill>
              </a:rPr>
              <a:t>ο</a:t>
            </a:r>
            <a:r>
              <a:rPr lang="el-GR" sz="2800" b="1" dirty="0" smtClean="0">
                <a:solidFill>
                  <a:srgbClr val="00B050"/>
                </a:solidFill>
              </a:rPr>
              <a:t> εργαλείο </a:t>
            </a:r>
            <a:r>
              <a:rPr lang="el-GR" sz="2800" dirty="0" smtClean="0"/>
              <a:t>– </a:t>
            </a:r>
            <a:r>
              <a:rPr lang="el-GR" sz="2800" i="1" dirty="0" smtClean="0"/>
              <a:t>παραπλανητικές</a:t>
            </a:r>
            <a:r>
              <a:rPr lang="el-GR" sz="2800" dirty="0" smtClean="0"/>
              <a:t> (Άρθρα 6 και 7) και </a:t>
            </a:r>
            <a:r>
              <a:rPr lang="el-GR" sz="2800" i="1" dirty="0" smtClean="0"/>
              <a:t>επιθετικές</a:t>
            </a:r>
            <a:r>
              <a:rPr lang="el-GR" sz="2800" dirty="0" smtClean="0"/>
              <a:t> (Άρθρα 8 και 9) εμπορικές πρακτικές</a:t>
            </a:r>
          </a:p>
          <a:p>
            <a:pPr marL="0" indent="0" algn="just">
              <a:buNone/>
            </a:pPr>
            <a:endParaRPr lang="el-GR" sz="36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l-GR" sz="5000" b="1" dirty="0" smtClean="0">
                <a:solidFill>
                  <a:srgbClr val="FF0000"/>
                </a:solidFill>
              </a:rPr>
              <a:t>Επιθετικές</a:t>
            </a:r>
          </a:p>
          <a:p>
            <a:pPr marL="0" indent="0" algn="just">
              <a:buNone/>
            </a:pPr>
            <a:endParaRPr lang="el-GR" sz="2600" dirty="0" smtClean="0"/>
          </a:p>
          <a:p>
            <a:pPr marL="0" indent="0" algn="just">
              <a:buNone/>
            </a:pPr>
            <a:endParaRPr lang="el-GR" sz="3800" dirty="0" smtClean="0"/>
          </a:p>
          <a:p>
            <a:pPr marL="0" indent="0" algn="just">
              <a:buNone/>
            </a:pPr>
            <a:endParaRPr lang="el-GR" sz="3800" dirty="0" smtClean="0"/>
          </a:p>
          <a:p>
            <a:pPr marL="0" indent="0" algn="just">
              <a:buNone/>
            </a:pPr>
            <a:r>
              <a:rPr lang="el-GR" sz="3800" dirty="0" smtClean="0"/>
              <a:t>Δεν λένε ψέματα ούτε μισή αλήθεια αλλά εξαναγκάζουν, πιέζουν υπέρμετρα μειώνοντας την ικανότητα του καταναλωτή να αποφασίσει ελεύθερα + οδηγούν ή ενδέχεται να οδηγήσουν σε </a:t>
            </a:r>
            <a:r>
              <a:rPr lang="el-GR" sz="3800" b="1" dirty="0" smtClean="0">
                <a:solidFill>
                  <a:srgbClr val="00B050"/>
                </a:solidFill>
              </a:rPr>
              <a:t>απόφαση συναλλαγής </a:t>
            </a:r>
            <a:r>
              <a:rPr lang="el-GR" sz="3800" dirty="0" smtClean="0"/>
              <a:t>που δεν θα λαμβάνετο διαφορετικά (Άρθρο 8)</a:t>
            </a:r>
          </a:p>
          <a:p>
            <a:pPr marL="0" indent="0" algn="just">
              <a:buNone/>
            </a:pPr>
            <a:endParaRPr lang="el-GR" sz="26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sz="3500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l-GR" sz="35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el-GR" sz="3500" dirty="0" smtClean="0">
                <a:solidFill>
                  <a:srgbClr val="FF0000"/>
                </a:solidFill>
              </a:rPr>
              <a:t>Παράγοντες σχετικοί με το κατά πόσο μια πρακτική θα διαπιστωθεί ως επιθετική ή μη (Άρθρο 9)</a:t>
            </a:r>
          </a:p>
          <a:p>
            <a:pPr marL="0" indent="0" algn="just">
              <a:buNone/>
            </a:pPr>
            <a:endParaRPr lang="el-GR" sz="3500" dirty="0" smtClean="0"/>
          </a:p>
          <a:p>
            <a:pPr marL="0" indent="0" algn="just">
              <a:buNone/>
            </a:pPr>
            <a:r>
              <a:rPr lang="el-GR" sz="3500" dirty="0" smtClean="0"/>
              <a:t>α</a:t>
            </a:r>
            <a:r>
              <a:rPr lang="el-GR" sz="3500" dirty="0"/>
              <a:t>) η χρονική στιγμή, ο τόπος, η φύση ή η επιμονή· </a:t>
            </a:r>
            <a:r>
              <a:rPr lang="el-GR" sz="3500" dirty="0" smtClean="0"/>
              <a:t>β</a:t>
            </a:r>
            <a:r>
              <a:rPr lang="el-GR" sz="3500" dirty="0"/>
              <a:t>) η χρήση απειλητικών ή προσβλητικών εκφράσεων ή </a:t>
            </a:r>
            <a:r>
              <a:rPr lang="el-GR" sz="3500" dirty="0" smtClean="0"/>
              <a:t>συμπεριφοράς) </a:t>
            </a:r>
            <a:r>
              <a:rPr lang="el-GR" sz="3500" dirty="0"/>
              <a:t>η εκμετάλλευση, από τον εμπορευόμενο, κάθε συγκεκριμένης ατυχίας ή περίστασης, την οποία γνωρίζει και η οποία είναι τόσο σοβαρή ώστε να διαταράσσει την κρίση του καταναλωτή, προκειμένου να επηρεάσει την απόφασή του όσον αφορά το </a:t>
            </a:r>
            <a:r>
              <a:rPr lang="el-GR" sz="3500" dirty="0" smtClean="0"/>
              <a:t>προϊόν δ</a:t>
            </a:r>
            <a:r>
              <a:rPr lang="el-GR" sz="3500" dirty="0"/>
              <a:t>) κάθε επαχθές ή δυσανάλογο μη συμβατικό εμπόδιο που επιβάλλει ο εμπορευόμενος σε περίπτωση που ο καταναλωτής επιθυμεί να ασκήσει τα δικαιώματά του στο πλαίσιο της σύμβασης, συμπεριλαμβανομένων των δικαιωμάτων λύσης της σύμβασης ή μετάβασης σε άλλο προϊόν ή σε άλλον </a:t>
            </a:r>
            <a:r>
              <a:rPr lang="el-GR" sz="3500" dirty="0" smtClean="0"/>
              <a:t>εμπορευόμενο, ε</a:t>
            </a:r>
            <a:r>
              <a:rPr lang="el-GR" sz="3500" dirty="0"/>
              <a:t>) κάθε απειλή για λήψη μέτρου που δεν μπορεί να ληφθεί νομίμως</a:t>
            </a:r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289897"/>
            <a:ext cx="1173400" cy="1497707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6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200" b="1" dirty="0"/>
              <a:t>Οδηγία 2005/29/EK για τις αθέμιτες εμπορικές πρακτικές των επιχειρήσεων προς τους καταναλωτές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l-GR" sz="2800" dirty="0" smtClean="0"/>
              <a:t>Στα δύο πρώτα εργαλεία, η πρακτική θα πρέπει να οδηγεί ή να ενδέχεται να οδηγήσει σε </a:t>
            </a:r>
            <a:r>
              <a:rPr lang="el-GR" sz="2800" dirty="0" smtClean="0">
                <a:solidFill>
                  <a:srgbClr val="00B050"/>
                </a:solidFill>
              </a:rPr>
              <a:t>απόφαση συναλλαγής </a:t>
            </a:r>
            <a:r>
              <a:rPr lang="el-GR" sz="2800" dirty="0" smtClean="0"/>
              <a:t>η οποία δεν θα λαμβάνετο διαφορετικά</a:t>
            </a:r>
          </a:p>
          <a:p>
            <a:pPr marL="0" indent="0" algn="just">
              <a:buNone/>
            </a:pPr>
            <a:endParaRPr lang="el-GR" sz="2400" dirty="0" smtClean="0"/>
          </a:p>
          <a:p>
            <a:pPr marL="0" indent="0" algn="just">
              <a:buNone/>
            </a:pPr>
            <a:r>
              <a:rPr lang="el-GR" sz="2400" dirty="0" smtClean="0"/>
              <a:t>Δεν είναι όλες οι ανακρίβειες, ψεύδη, παραλείψεις ουσιωδών πληροφοριών που ισοδυναμούν με αθέμιτες εμπορικές πρακτικές για σκοπούς της Οδηγίας – πρέπει να είναι ικανές να επηρεάσουν </a:t>
            </a:r>
            <a:r>
              <a:rPr lang="el-GR" sz="2400" dirty="0" smtClean="0">
                <a:solidFill>
                  <a:srgbClr val="00B050"/>
                </a:solidFill>
              </a:rPr>
              <a:t>απόφαση συναλλαγής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endParaRPr lang="el-GR" sz="2400" dirty="0" smtClean="0"/>
          </a:p>
          <a:p>
            <a:pPr marL="0" indent="0" algn="just">
              <a:buNone/>
            </a:pPr>
            <a:r>
              <a:rPr lang="el-GR" sz="2400" dirty="0" smtClean="0">
                <a:solidFill>
                  <a:srgbClr val="00B050"/>
                </a:solidFill>
              </a:rPr>
              <a:t>Απόφαση συναλλαγής </a:t>
            </a:r>
            <a:r>
              <a:rPr lang="el-GR" sz="2400" dirty="0" smtClean="0"/>
              <a:t>= απόφαση να αγοράσω, από πού θα αγοράσω, υπό ποιους όρους θα αγοράσω, απόφαση να προβώ σε πληρωμή, να κρατήσω ή να διαθέσω ένα προϊόν, απόφαση να ασκήσω συμβατικό δικαίωμα όπως επιστροφή του προϊόντος, απαίτηση συντήρησης ή φροντίδας του (Άρθρο ια)</a:t>
            </a:r>
            <a:endParaRPr lang="en-US" sz="2400" dirty="0"/>
          </a:p>
        </p:txBody>
      </p:sp>
      <p:sp>
        <p:nvSpPr>
          <p:cNvPr id="4" name="Right Arrow 3"/>
          <p:cNvSpPr/>
          <p:nvPr/>
        </p:nvSpPr>
        <p:spPr>
          <a:xfrm>
            <a:off x="755576" y="4177889"/>
            <a:ext cx="79208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255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l-GR" b="1" dirty="0">
                <a:solidFill>
                  <a:srgbClr val="00B050"/>
                </a:solidFill>
              </a:rPr>
              <a:t>3</a:t>
            </a:r>
            <a:r>
              <a:rPr lang="el-GR" b="1" baseline="30000" dirty="0" smtClean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 εργαλείο </a:t>
            </a:r>
            <a:r>
              <a:rPr lang="el-GR" dirty="0" smtClean="0"/>
              <a:t>– εξαιρετικά συγκεκριμένο – ΠΑΡΑΡΤΗΜΑ Οδηγίας = λίστα από 31 ‘μαύρες πρακτικές’ = είναι στη λίστα </a:t>
            </a:r>
            <a:r>
              <a:rPr lang="el-GR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αυτομάτως</a:t>
            </a:r>
            <a:r>
              <a:rPr lang="el-GR" dirty="0" smtClean="0"/>
              <a:t> κρίνεται αθέμιτη</a:t>
            </a:r>
          </a:p>
          <a:p>
            <a:pPr marL="0" indent="0" algn="just">
              <a:buNone/>
            </a:pPr>
            <a:r>
              <a:rPr lang="el-GR" dirty="0" smtClean="0"/>
              <a:t>Σε αυτή περιέχονται πρακτικές </a:t>
            </a:r>
            <a:r>
              <a:rPr lang="el-GR" i="1" dirty="0" smtClean="0">
                <a:solidFill>
                  <a:srgbClr val="FF0000"/>
                </a:solidFill>
              </a:rPr>
              <a:t>όπως</a:t>
            </a:r>
            <a:r>
              <a:rPr lang="ja-JP" altLang="en-US" dirty="0" smtClean="0"/>
              <a:t>：</a:t>
            </a:r>
            <a:endParaRPr lang="en-US" altLang="ja-JP" dirty="0" smtClean="0"/>
          </a:p>
          <a:p>
            <a:pPr algn="just">
              <a:buFontTx/>
              <a:buChar char="-"/>
            </a:pPr>
            <a:r>
              <a:rPr lang="el-GR" dirty="0" smtClean="0"/>
              <a:t>Διαφήμιση ‘δόλωμα’</a:t>
            </a:r>
          </a:p>
          <a:p>
            <a:pPr algn="just">
              <a:buFontTx/>
              <a:buChar char="-"/>
            </a:pPr>
            <a:r>
              <a:rPr lang="el-GR" dirty="0" smtClean="0"/>
              <a:t>Διαφήμιση ‘δόλωμα και μεταστροφή’</a:t>
            </a:r>
          </a:p>
          <a:p>
            <a:pPr algn="just">
              <a:buFontTx/>
              <a:buChar char="-"/>
            </a:pPr>
            <a:r>
              <a:rPr lang="el-GR" dirty="0" smtClean="0"/>
              <a:t>Ψευδής παρουσίαση ενός προϊόντος ως ‘δωρεάν’ </a:t>
            </a:r>
          </a:p>
          <a:p>
            <a:pPr algn="just">
              <a:buFontTx/>
              <a:buChar char="-"/>
            </a:pPr>
            <a:r>
              <a:rPr lang="el-GR" dirty="0" smtClean="0"/>
              <a:t>Ψευδής παράσταση ότι ο έμπορος θα παύσει εργασίες ή θα μετακομίσει</a:t>
            </a:r>
          </a:p>
          <a:p>
            <a:pPr algn="just">
              <a:buFontTx/>
              <a:buChar char="-"/>
            </a:pPr>
            <a:r>
              <a:rPr lang="el-GR" dirty="0" smtClean="0"/>
              <a:t>Προσποίηση εμπόρου ότι ενεργεί ως καταναλωτής</a:t>
            </a:r>
          </a:p>
          <a:p>
            <a:pPr algn="just">
              <a:buFontTx/>
              <a:buChar char="-"/>
            </a:pPr>
            <a:r>
              <a:rPr lang="el-GR" dirty="0" smtClean="0"/>
              <a:t>Διαγωνισμοί με έπαθλα τα οποία δεν δίδονται-δεν υπάρχουν</a:t>
            </a:r>
          </a:p>
          <a:p>
            <a:pPr algn="just">
              <a:buFontTx/>
              <a:buChar char="-"/>
            </a:pPr>
            <a:r>
              <a:rPr lang="el-GR" dirty="0" smtClean="0"/>
              <a:t>Απαίτηση πληρωμής για μη παραγγελθέντα προϊόντα </a:t>
            </a:r>
          </a:p>
          <a:p>
            <a:pPr algn="just">
              <a:buFontTx/>
              <a:buChar char="-"/>
            </a:pPr>
            <a:r>
              <a:rPr lang="el-GR" dirty="0" smtClean="0"/>
              <a:t>Συγκεκαλυμμένη διαφήμιση (</a:t>
            </a:r>
            <a:r>
              <a:rPr lang="en-US" dirty="0" smtClean="0"/>
              <a:t>advertorial)</a:t>
            </a:r>
          </a:p>
          <a:p>
            <a:pPr algn="just">
              <a:buFontTx/>
              <a:buChar char="-"/>
            </a:pPr>
            <a:r>
              <a:rPr lang="el-GR" dirty="0" smtClean="0"/>
              <a:t>Ψευδής παράσταση ότι η προσφορά λήγει σύντομα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47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dirty="0" smtClean="0"/>
              <a:t>Πώς πρέπει να χρησιμοποιείται το σύστημα ελέγχου – με ποια σειρά τα εργαλεία</a:t>
            </a:r>
            <a:r>
              <a:rPr lang="en-US" dirty="0" smtClean="0"/>
              <a:t>;</a:t>
            </a:r>
          </a:p>
          <a:p>
            <a:pPr marL="0" indent="0" algn="just">
              <a:buNone/>
            </a:pP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74642864"/>
              </p:ext>
            </p:extLst>
          </p:nvPr>
        </p:nvGraphicFramePr>
        <p:xfrm>
          <a:off x="2627784" y="2852936"/>
          <a:ext cx="482453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endParaRPr lang="el-GR" dirty="0" smtClean="0"/>
          </a:p>
          <a:p>
            <a:pPr marL="0" indent="0" algn="ctr">
              <a:buNone/>
            </a:pPr>
            <a:r>
              <a:rPr lang="el-GR" dirty="0" smtClean="0"/>
              <a:t>Ερωτήσεις - Συζήτηση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44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l-GR" sz="2600" dirty="0" smtClean="0"/>
              <a:t>Οδηγία μέγιστης εναρμόνισης – 28 πανομοιότυπα δίκαια για τις αθέμιτες εμπορικές πρακτικές</a:t>
            </a:r>
            <a:endParaRPr lang="en-US" sz="2600" dirty="0" smtClean="0"/>
          </a:p>
          <a:p>
            <a:pPr algn="just"/>
            <a:r>
              <a:rPr lang="en-US" sz="2600" dirty="0" err="1" smtClean="0"/>
              <a:t>Ermes</a:t>
            </a:r>
            <a:r>
              <a:rPr lang="en-US" sz="2600" dirty="0" smtClean="0"/>
              <a:t> Department Stores PLC</a:t>
            </a:r>
            <a:r>
              <a:rPr lang="el-GR" sz="2600" dirty="0" smtClean="0"/>
              <a:t>,</a:t>
            </a:r>
            <a:r>
              <a:rPr lang="en-US" sz="2600" dirty="0" smtClean="0"/>
              <a:t> </a:t>
            </a:r>
            <a:r>
              <a:rPr lang="el-GR" sz="2600" dirty="0" err="1" smtClean="0"/>
              <a:t>Εφεσείοντες</a:t>
            </a:r>
            <a:r>
              <a:rPr lang="el-GR" sz="2600" dirty="0"/>
              <a:t> </a:t>
            </a:r>
            <a:r>
              <a:rPr lang="en-US" sz="2600" dirty="0" smtClean="0"/>
              <a:t>v. </a:t>
            </a:r>
            <a:r>
              <a:rPr lang="el-GR" sz="2600" dirty="0" smtClean="0"/>
              <a:t>Γενικού Εισαγγελέα της Δημοκρατίας, </a:t>
            </a:r>
            <a:r>
              <a:rPr lang="el-GR" sz="2600" dirty="0" err="1" smtClean="0"/>
              <a:t>Εφεσιβλήτου</a:t>
            </a:r>
            <a:r>
              <a:rPr lang="el-GR" sz="2600" dirty="0" smtClean="0"/>
              <a:t> – Ποινικές Εφέσεις Αρ. 143 / 2011, 144 / 2011 &amp; 145 / 2011.</a:t>
            </a:r>
          </a:p>
          <a:p>
            <a:pPr algn="just"/>
            <a:r>
              <a:rPr lang="el-GR" sz="2600" dirty="0" smtClean="0"/>
              <a:t>Μόνο σχέση εμπόρου-καταναλωτή (εκτός πεδίου εφαρμογής οι εμπορικές πρακτικές εμπόρων που απευθύνονται προς άλλους εμπόρους – αυτές ρυθμίζονται από την Οδηγία </a:t>
            </a:r>
            <a:r>
              <a:rPr lang="el-GR" sz="2600" dirty="0"/>
              <a:t>2006/114/ΕΚ </a:t>
            </a:r>
            <a:r>
              <a:rPr lang="el-GR" sz="2600" dirty="0" smtClean="0"/>
              <a:t>η οποία δεν εφαρμόζεται στη σχέση εμπόρου-καταναλωτή με εξαίρεση το Άρθρο 4 αυτής που διέπει τη συγκριτική διαφήμιση)</a:t>
            </a:r>
            <a:r>
              <a:rPr lang="en-US" sz="2600" dirty="0" smtClean="0"/>
              <a:t> - </a:t>
            </a:r>
            <a:endParaRPr lang="el-GR" sz="2600" dirty="0" smtClean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5434953"/>
            <a:ext cx="1106247" cy="147689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1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el-GR" b="1" dirty="0" smtClean="0"/>
              <a:t>Εξαιρετικά ευρύ πεδίο εφαρμογής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Άρθρο </a:t>
            </a:r>
            <a:r>
              <a:rPr lang="el-GR" dirty="0"/>
              <a:t>2(δ) «"εμπορικές πρακτικές των επιχειρήσεων προς τους καταναλωτές"…: </a:t>
            </a:r>
            <a:r>
              <a:rPr lang="el-GR" i="1" dirty="0">
                <a:solidFill>
                  <a:srgbClr val="FF0000"/>
                </a:solidFill>
              </a:rPr>
              <a:t>κάθε</a:t>
            </a:r>
            <a:r>
              <a:rPr lang="el-GR" dirty="0"/>
              <a:t>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πράξη, παράλειψη, τρόπος συμπεριφοράς ή </a:t>
            </a:r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παράστασης, </a:t>
            </a:r>
            <a:r>
              <a:rPr lang="el-GR" dirty="0">
                <a:solidFill>
                  <a:schemeClr val="tx2">
                    <a:lumMod val="60000"/>
                    <a:lumOff val="40000"/>
                  </a:schemeClr>
                </a:solidFill>
              </a:rPr>
              <a:t>εμπορική επικοινωνία, συμπεριλαμβανομένης της διαφήμισης και του μάρκετινγκ</a:t>
            </a:r>
            <a:r>
              <a:rPr lang="el-GR" dirty="0"/>
              <a:t>, ενός εμπορευομένου, </a:t>
            </a:r>
            <a:r>
              <a:rPr lang="el-GR" dirty="0">
                <a:solidFill>
                  <a:srgbClr val="00B050"/>
                </a:solidFill>
              </a:rPr>
              <a:t>άμεσα συνδεόμενη με την προώθηση, πώληση ή προμήθεια ενός προϊόντος σε καταναλωτές</a:t>
            </a:r>
            <a:r>
              <a:rPr lang="el-GR" dirty="0" smtClean="0"/>
              <a:t>·»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Όχι μόνο η κλασσική διαφήμιση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Και ανεξαρτήτως αντικειμένου – </a:t>
            </a:r>
            <a:r>
              <a:rPr lang="el-GR" dirty="0" smtClean="0">
                <a:solidFill>
                  <a:srgbClr val="FF0066"/>
                </a:solidFill>
              </a:rPr>
              <a:t>αγαθά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C000"/>
                </a:solidFill>
              </a:rPr>
              <a:t>υπηρεσίες</a:t>
            </a:r>
            <a:r>
              <a:rPr lang="el-GR" dirty="0" smtClean="0"/>
              <a:t>, </a:t>
            </a:r>
            <a:r>
              <a:rPr lang="el-GR" dirty="0" smtClean="0">
                <a:solidFill>
                  <a:schemeClr val="accent1">
                    <a:lumMod val="75000"/>
                  </a:schemeClr>
                </a:solidFill>
              </a:rPr>
              <a:t>ακίνητη ιδιοκτησία</a:t>
            </a:r>
            <a:r>
              <a:rPr lang="el-GR" dirty="0" smtClean="0"/>
              <a:t>,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χρηματοπιστωτικές υπηρεσίες </a:t>
            </a:r>
            <a:r>
              <a:rPr lang="el-GR" dirty="0" smtClean="0"/>
              <a:t>– σε σχέση με τα δύο τελευταία όμως, η εναρμόνιση είναι η ελάχιστη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Πριν 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</a:rPr>
              <a:t>την επίτευξη </a:t>
            </a:r>
            <a:r>
              <a:rPr lang="el-GR" dirty="0" smtClean="0">
                <a:solidFill>
                  <a:schemeClr val="accent2">
                    <a:lumMod val="75000"/>
                  </a:schemeClr>
                </a:solidFill>
              </a:rPr>
              <a:t>συναλλαγής</a:t>
            </a:r>
            <a:r>
              <a:rPr lang="el-GR" dirty="0" smtClean="0"/>
              <a:t>, </a:t>
            </a:r>
            <a:r>
              <a:rPr lang="el-GR" dirty="0" smtClean="0">
                <a:solidFill>
                  <a:srgbClr val="FFFF00"/>
                </a:solidFill>
              </a:rPr>
              <a:t>κατά </a:t>
            </a:r>
            <a:r>
              <a:rPr lang="el-GR" dirty="0">
                <a:solidFill>
                  <a:srgbClr val="FFFF00"/>
                </a:solidFill>
              </a:rPr>
              <a:t>την διάρκεια που συνομολογείται </a:t>
            </a:r>
            <a:r>
              <a:rPr lang="el-GR" dirty="0" smtClean="0">
                <a:solidFill>
                  <a:srgbClr val="FFFF00"/>
                </a:solidFill>
              </a:rPr>
              <a:t>συναλλαγή</a:t>
            </a:r>
            <a:r>
              <a:rPr lang="el-GR" dirty="0"/>
              <a:t> </a:t>
            </a:r>
            <a:r>
              <a:rPr lang="el-GR" dirty="0" smtClean="0"/>
              <a:t>και </a:t>
            </a:r>
            <a:r>
              <a:rPr lang="el-GR" dirty="0">
                <a:solidFill>
                  <a:srgbClr val="7030A0"/>
                </a:solidFill>
              </a:rPr>
              <a:t>μετά την επίτευξη </a:t>
            </a:r>
            <a:r>
              <a:rPr lang="el-GR" dirty="0" smtClean="0">
                <a:solidFill>
                  <a:srgbClr val="7030A0"/>
                </a:solidFill>
              </a:rPr>
              <a:t>συναλλαγής</a:t>
            </a:r>
            <a:endParaRPr lang="en-US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501009"/>
            <a:ext cx="1872208" cy="936104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3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l-GR" dirty="0" smtClean="0">
                <a:solidFill>
                  <a:srgbClr val="FF0000"/>
                </a:solidFill>
              </a:rPr>
              <a:t>Τι κάνει η Οδηγία</a:t>
            </a:r>
            <a:r>
              <a:rPr lang="ja-JP" altLang="en-US" dirty="0" smtClean="0">
                <a:solidFill>
                  <a:srgbClr val="FF0000"/>
                </a:solidFill>
              </a:rPr>
              <a:t>；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i="1" dirty="0" smtClean="0">
                <a:solidFill>
                  <a:srgbClr val="00B050"/>
                </a:solidFill>
              </a:rPr>
              <a:t>Απαγορεύει</a:t>
            </a:r>
            <a:r>
              <a:rPr lang="el-GR" dirty="0" smtClean="0"/>
              <a:t> τις αθέμιτες εμπορικές πρακτικές – επιφορτίζει τους εμπόρους με την υποχρέωση να συμπεριφέρονται με </a:t>
            </a:r>
            <a:r>
              <a:rPr lang="el-GR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δίκαιο</a:t>
            </a:r>
            <a:r>
              <a:rPr lang="el-GR" dirty="0" smtClean="0"/>
              <a:t> τρόπο στους καταναλωτές</a:t>
            </a:r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Απαντά στο ερώτημα ή παρέχει τα εργαλεία εξακρίβωσης της απάντησης στο ερώτημα </a:t>
            </a:r>
            <a:r>
              <a:rPr lang="el-GR" i="1" dirty="0" smtClean="0">
                <a:solidFill>
                  <a:srgbClr val="FF0000"/>
                </a:solidFill>
              </a:rPr>
              <a:t>«είναι αθέμιτη η εμπορική πρακτική</a:t>
            </a:r>
            <a:r>
              <a:rPr lang="ja-JP" altLang="en-US" i="1" dirty="0" smtClean="0">
                <a:solidFill>
                  <a:srgbClr val="FF0000"/>
                </a:solidFill>
              </a:rPr>
              <a:t>；</a:t>
            </a:r>
            <a:r>
              <a:rPr lang="el-GR" altLang="ja-JP" i="1" dirty="0" smtClean="0">
                <a:solidFill>
                  <a:srgbClr val="FF0000"/>
                </a:solidFill>
              </a:rPr>
              <a:t>»</a:t>
            </a:r>
          </a:p>
          <a:p>
            <a:pPr marL="0" indent="0" algn="just">
              <a:buNone/>
            </a:pPr>
            <a:endParaRPr lang="el-GR" altLang="ja-JP" i="1" dirty="0" smtClean="0">
              <a:solidFill>
                <a:srgbClr val="FF0000"/>
              </a:solidFill>
            </a:endParaRPr>
          </a:p>
          <a:p>
            <a:pPr algn="just"/>
            <a:r>
              <a:rPr lang="el-GR" dirty="0" smtClean="0"/>
              <a:t>Εγκαθιδρύει </a:t>
            </a:r>
            <a:r>
              <a:rPr lang="el-GR" dirty="0">
                <a:solidFill>
                  <a:srgbClr val="FFC000"/>
                </a:solidFill>
              </a:rPr>
              <a:t>σύστημα νομικού ελέγχου </a:t>
            </a:r>
            <a:r>
              <a:rPr lang="el-GR" dirty="0"/>
              <a:t>των εμπορικών πρακτικών </a:t>
            </a:r>
            <a:r>
              <a:rPr lang="el-GR" dirty="0" smtClean="0"/>
              <a:t>–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τρία εργαλεία </a:t>
            </a:r>
            <a:r>
              <a:rPr lang="el-GR" dirty="0" smtClean="0"/>
              <a:t>ελέγχου στα χέρια αρμοδίων αρχών και δικαστηρίων για τη διαπίστωση του θεμιτού ή μη μια εμπορικής πρακτικής</a:t>
            </a:r>
          </a:p>
          <a:p>
            <a:pPr algn="just"/>
            <a:r>
              <a:rPr lang="el-GR" dirty="0" smtClean="0"/>
              <a:t>Ποια τα τρία αυτά εργαλεία</a:t>
            </a:r>
            <a:r>
              <a:rPr lang="ja-JP" altLang="en-US" dirty="0" smtClean="0"/>
              <a:t>；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485" y="1628800"/>
            <a:ext cx="2867025" cy="1600200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>
            <a:off x="4067944" y="5589240"/>
            <a:ext cx="108012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64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3856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7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l-GR" b="1" dirty="0" smtClean="0">
                <a:solidFill>
                  <a:srgbClr val="00B050"/>
                </a:solidFill>
              </a:rPr>
              <a:t>1</a:t>
            </a:r>
            <a:r>
              <a:rPr lang="el-GR" b="1" baseline="30000" dirty="0" smtClean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 εργαλείο </a:t>
            </a:r>
            <a:r>
              <a:rPr lang="el-GR" dirty="0" smtClean="0"/>
              <a:t>- Γενική ρήτρα – Άρθρο 5(2) – αντίθετη με την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επαγγελματική ευσυνειδησία </a:t>
            </a:r>
          </a:p>
          <a:p>
            <a:pPr marL="0" indent="0" algn="just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</a:t>
            </a:r>
          </a:p>
          <a:p>
            <a:pPr marL="0" indent="0" algn="just">
              <a:buNone/>
            </a:pPr>
            <a:r>
              <a:rPr lang="el-GR" dirty="0"/>
              <a:t>«</a:t>
            </a:r>
            <a:r>
              <a:rPr lang="el-GR" b="1" dirty="0"/>
              <a:t>"επαγγελματική ευσυνειδησία"</a:t>
            </a:r>
            <a:r>
              <a:rPr lang="el-GR" dirty="0"/>
              <a:t>: το μέτρο της ειδικής τεχνικής ικανότητας και μέριμνας που ευλόγως αναμένεται να επιδεικνύει ένας εμπορευόμενος προς τους καταναλωτές, κατ' αναλογία προς την έντιμη πρακτική της αγοράς και/ή τη γενική αρχή της καλής πίστης, στον τομέα δραστηριοτήτων του εμπορευόμενου</a:t>
            </a:r>
            <a:r>
              <a:rPr lang="el-GR" dirty="0" smtClean="0"/>
              <a:t>·»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sz="4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endParaRPr 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l-GR" dirty="0" smtClean="0"/>
              <a:t>προκαλεί ή ενδέχεται να προκαλέσει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ουσιώδη στρέβλωση της οικονομικής συμπεριφοράς</a:t>
            </a:r>
            <a:r>
              <a:rPr lang="el-G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l-GR" dirty="0" smtClean="0"/>
              <a:t>του καταναλωτή </a:t>
            </a:r>
          </a:p>
          <a:p>
            <a:pPr marL="0" indent="0" algn="just">
              <a:buNone/>
            </a:pPr>
            <a:r>
              <a:rPr lang="el-GR" dirty="0"/>
              <a:t> </a:t>
            </a:r>
            <a:r>
              <a:rPr lang="el-GR" dirty="0" smtClean="0"/>
              <a:t>                   </a:t>
            </a:r>
          </a:p>
          <a:p>
            <a:pPr marL="0" indent="0" algn="just">
              <a:buNone/>
            </a:pPr>
            <a:r>
              <a:rPr lang="el-GR" dirty="0"/>
              <a:t>«</a:t>
            </a:r>
            <a:r>
              <a:rPr lang="el-GR" b="1" dirty="0"/>
              <a:t>"ουσιώδης στρέβλωση της οικονομικής συμπεριφοράς των καταναλωτών"</a:t>
            </a:r>
            <a:r>
              <a:rPr lang="el-GR" dirty="0"/>
              <a:t>: η χρήση μιας εμπορικής πρακτικής με σκοπό τη σημαντική μείωση της ικανότητας του καταναλωτή να λάβει τεκμηριωμένη απόφαση, με επακόλουθο ο καταναλωτής να λάβει μια </a:t>
            </a:r>
            <a:r>
              <a:rPr lang="el-GR" dirty="0">
                <a:solidFill>
                  <a:srgbClr val="FFC000"/>
                </a:solidFill>
              </a:rPr>
              <a:t>απόφαση συναλλαγής </a:t>
            </a:r>
            <a:r>
              <a:rPr lang="el-GR" dirty="0"/>
              <a:t>που διαφορετικά δεν θα </a:t>
            </a:r>
            <a:r>
              <a:rPr lang="el-GR" dirty="0" smtClean="0"/>
              <a:t>ελάμβανε</a:t>
            </a:r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sz="1400" dirty="0" smtClean="0"/>
              <a:t>Πολύ γενικό εργαλείο – ευελιξία στο σύστημα και ευχέρεια εφαρμογής του σε απεριόριστη γκάμα εμπορικών πρακτικών</a:t>
            </a:r>
            <a:endParaRPr lang="en-US" sz="2500" dirty="0"/>
          </a:p>
        </p:txBody>
      </p:sp>
      <p:sp>
        <p:nvSpPr>
          <p:cNvPr id="4" name="Down Arrow 3"/>
          <p:cNvSpPr/>
          <p:nvPr/>
        </p:nvSpPr>
        <p:spPr>
          <a:xfrm>
            <a:off x="7524328" y="1914510"/>
            <a:ext cx="297663" cy="3623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own Arrow 4"/>
          <p:cNvSpPr/>
          <p:nvPr/>
        </p:nvSpPr>
        <p:spPr>
          <a:xfrm>
            <a:off x="6338129" y="4271245"/>
            <a:ext cx="288032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89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l-GR" b="1" baseline="30000" dirty="0" smtClean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 εργαλείο </a:t>
            </a:r>
            <a:r>
              <a:rPr lang="el-GR" dirty="0" smtClean="0"/>
              <a:t>– </a:t>
            </a:r>
            <a:r>
              <a:rPr lang="el-GR" sz="2600" i="1" dirty="0" smtClean="0"/>
              <a:t>παραπλανητικές</a:t>
            </a:r>
            <a:r>
              <a:rPr lang="el-GR" sz="2600" dirty="0" smtClean="0"/>
              <a:t> (Άρθρα 6 και 7) και </a:t>
            </a:r>
            <a:r>
              <a:rPr lang="el-GR" sz="2600" i="1" dirty="0" smtClean="0"/>
              <a:t>επιθετικές</a:t>
            </a:r>
            <a:r>
              <a:rPr lang="el-GR" sz="2600" dirty="0" smtClean="0"/>
              <a:t> (Άρθρα 8 και 9) εμπορικές πρακτικές</a:t>
            </a:r>
          </a:p>
          <a:p>
            <a:pPr marL="0" indent="0" algn="ctr">
              <a:buNone/>
            </a:pPr>
            <a:r>
              <a:rPr lang="el-GR" b="1" dirty="0" smtClean="0">
                <a:solidFill>
                  <a:srgbClr val="FF0000"/>
                </a:solidFill>
              </a:rPr>
              <a:t>Παραπλανητικές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r>
              <a:rPr lang="el-GR" dirty="0" smtClean="0"/>
              <a:t>Παραπλανητικές                           παραπλανητικές</a:t>
            </a:r>
          </a:p>
          <a:p>
            <a:pPr marL="0" indent="0" algn="just">
              <a:buNone/>
            </a:pP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πράξεις 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</a:rPr>
              <a:t>                                          </a:t>
            </a:r>
            <a:r>
              <a:rPr lang="el-GR" i="1" dirty="0" smtClean="0">
                <a:solidFill>
                  <a:schemeClr val="tx2">
                    <a:lumMod val="75000"/>
                  </a:schemeClr>
                </a:solidFill>
              </a:rPr>
              <a:t>παραλείψεις</a:t>
            </a:r>
          </a:p>
          <a:p>
            <a:pPr marL="0" indent="0" algn="just">
              <a:buNone/>
            </a:pPr>
            <a:r>
              <a:rPr lang="el-GR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Άρθρο 6                                           Άρθρο 7</a:t>
            </a:r>
          </a:p>
          <a:p>
            <a:pPr marL="0" indent="0" algn="just">
              <a:buNone/>
            </a:pP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Ψευδείς ή ανακριβείς                                                           Παράλειψη ουσιωδών πληροφοριών</a:t>
            </a:r>
          </a:p>
          <a:p>
            <a:pPr marL="0" indent="0" algn="just">
              <a:buNone/>
            </a:pPr>
            <a:r>
              <a:rPr lang="el-GR" sz="19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π</a:t>
            </a: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ληροφορίες σχετικά                                                            τις οποίες ο καταναλωτής χρειάζεται </a:t>
            </a:r>
          </a:p>
          <a:p>
            <a:pPr marL="0" indent="0" algn="just">
              <a:buNone/>
            </a:pPr>
            <a:r>
              <a:rPr lang="el-GR" sz="19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μ</a:t>
            </a: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ε το προϊόν, τους όρους ΄                                                   για να λάβει τεκμηριωμένη απόφαση</a:t>
            </a:r>
          </a:p>
          <a:p>
            <a:pPr marL="0" indent="0" algn="just">
              <a:buNone/>
            </a:pPr>
            <a:r>
              <a:rPr lang="el-GR" sz="19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τ</a:t>
            </a: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ης συναλλαγής, τον                                                            (λέει μισή αλήθεια) </a:t>
            </a:r>
          </a:p>
          <a:p>
            <a:pPr marL="0" indent="0" algn="just">
              <a:buNone/>
            </a:pPr>
            <a:r>
              <a:rPr lang="el-GR" sz="19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ε</a:t>
            </a: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μπορευόμενο </a:t>
            </a:r>
          </a:p>
          <a:p>
            <a:pPr marL="0" indent="0" algn="just">
              <a:buNone/>
            </a:pPr>
            <a:r>
              <a:rPr lang="el-GR" sz="1900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ή τα δικαιώματα του καταναλωτή (λέει ψέματα)</a:t>
            </a:r>
          </a:p>
          <a:p>
            <a:pPr marL="0" indent="0" algn="just">
              <a:buNone/>
            </a:pPr>
            <a:endParaRPr lang="el-GR" sz="1900" dirty="0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just">
              <a:buNone/>
            </a:pPr>
            <a:r>
              <a:rPr lang="el-GR" sz="2600" dirty="0" smtClean="0">
                <a:solidFill>
                  <a:srgbClr val="FF0000"/>
                </a:solidFill>
              </a:rPr>
              <a:t>+ </a:t>
            </a:r>
            <a:r>
              <a:rPr lang="el-GR" sz="2600" dirty="0" smtClean="0"/>
              <a:t>οδηγεί ή ενδέχεται να οδηγήσει σε </a:t>
            </a:r>
            <a:r>
              <a:rPr lang="el-GR" sz="2600" b="1" dirty="0" smtClean="0">
                <a:solidFill>
                  <a:srgbClr val="00B050"/>
                </a:solidFill>
              </a:rPr>
              <a:t>απόφαση συναλλαγής </a:t>
            </a:r>
            <a:r>
              <a:rPr lang="el-GR" sz="2600" dirty="0" smtClean="0"/>
              <a:t>η οποία δεν θα λαμβάνετο διαφορετικά</a:t>
            </a:r>
            <a:endParaRPr lang="en-US" sz="2600" dirty="0"/>
          </a:p>
        </p:txBody>
      </p:sp>
      <p:cxnSp>
        <p:nvCxnSpPr>
          <p:cNvPr id="6" name="Curved Connector 5"/>
          <p:cNvCxnSpPr/>
          <p:nvPr/>
        </p:nvCxnSpPr>
        <p:spPr>
          <a:xfrm rot="10800000" flipV="1">
            <a:off x="2483768" y="2339396"/>
            <a:ext cx="864096" cy="689635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/>
          <p:nvPr/>
        </p:nvCxnSpPr>
        <p:spPr>
          <a:xfrm>
            <a:off x="5652120" y="2360178"/>
            <a:ext cx="792088" cy="648072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26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l-GR" b="1" baseline="30000" dirty="0" smtClean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 εργαλείο </a:t>
            </a:r>
            <a:r>
              <a:rPr lang="el-GR" dirty="0" smtClean="0"/>
              <a:t>– </a:t>
            </a:r>
            <a:r>
              <a:rPr lang="el-GR" sz="2600" i="1" dirty="0" smtClean="0"/>
              <a:t>παραπλανητικές</a:t>
            </a:r>
            <a:r>
              <a:rPr lang="el-GR" sz="2600" dirty="0" smtClean="0"/>
              <a:t> (Άρθρα 6 και 7) και </a:t>
            </a:r>
            <a:r>
              <a:rPr lang="el-GR" sz="2600" i="1" dirty="0" smtClean="0"/>
              <a:t>επιθετικές</a:t>
            </a:r>
            <a:r>
              <a:rPr lang="el-GR" sz="2600" dirty="0" smtClean="0"/>
              <a:t> (Άρθρα 8 και 9) εμπορικές πρακτικές</a:t>
            </a:r>
          </a:p>
          <a:p>
            <a:pPr marL="0" indent="0" algn="just">
              <a:buNone/>
            </a:pPr>
            <a:r>
              <a:rPr lang="el-GR" sz="2600" dirty="0" smtClean="0">
                <a:solidFill>
                  <a:srgbClr val="FF0000"/>
                </a:solidFill>
              </a:rPr>
              <a:t>Παραπλανητικές παραλείψεις</a:t>
            </a:r>
          </a:p>
          <a:p>
            <a:pPr marL="0" indent="0" algn="just">
              <a:buNone/>
            </a:pPr>
            <a:r>
              <a:rPr lang="el-GR" sz="2600" dirty="0" smtClean="0"/>
              <a:t>Το κατά πόσο έχουν παραληφθεί ουσιώδεις πληροφορίες απόκειται στη κρίση του δικαστή – εκτός από τη περίπτωση των ‘προσκλήσεων για αγορά’, η Οδηγία δεν απαριθμεί τις πληροφορίες που πρέπει να δίδονται – αυτό κρίνεται κατά περίπτωση</a:t>
            </a:r>
          </a:p>
          <a:p>
            <a:pPr marL="0" indent="0" algn="just">
              <a:buNone/>
            </a:pPr>
            <a:endParaRPr lang="el-GR" sz="2600" dirty="0" smtClean="0"/>
          </a:p>
          <a:p>
            <a:pPr marL="0" indent="0" algn="just">
              <a:buNone/>
            </a:pPr>
            <a:r>
              <a:rPr lang="el-GR" sz="2600" dirty="0" smtClean="0"/>
              <a:t>Άρθρο 7(3)</a:t>
            </a:r>
            <a:r>
              <a:rPr lang="ja-JP" altLang="en-US" sz="2600" dirty="0" smtClean="0"/>
              <a:t>：　</a:t>
            </a:r>
            <a:r>
              <a:rPr lang="en-US" altLang="ja-JP" sz="2600" dirty="0" smtClean="0"/>
              <a:t>“</a:t>
            </a:r>
            <a:r>
              <a:rPr lang="el-GR" sz="2600" dirty="0" smtClean="0"/>
              <a:t>Όταν </a:t>
            </a:r>
            <a:r>
              <a:rPr lang="el-GR" sz="2600" dirty="0"/>
              <a:t>το μέσο που χρησιμοποιείται για την ανακοίνωση </a:t>
            </a:r>
            <a:r>
              <a:rPr lang="el-GR" sz="2600" dirty="0" smtClean="0"/>
              <a:t>της</a:t>
            </a:r>
            <a:r>
              <a:rPr lang="en-US" sz="2600" dirty="0" smtClean="0"/>
              <a:t> </a:t>
            </a:r>
            <a:r>
              <a:rPr lang="el-GR" sz="2600" dirty="0" smtClean="0"/>
              <a:t>εμπορικής </a:t>
            </a:r>
            <a:r>
              <a:rPr lang="el-GR" sz="2600" dirty="0"/>
              <a:t>πρακτικής επιβάλλει </a:t>
            </a:r>
            <a:r>
              <a:rPr lang="el-GR" sz="2600" dirty="0">
                <a:solidFill>
                  <a:srgbClr val="FF3399"/>
                </a:solidFill>
              </a:rPr>
              <a:t>περιορισμούς τόπου ή χρόνου</a:t>
            </a:r>
            <a:r>
              <a:rPr lang="el-GR" sz="2600" dirty="0"/>
              <a:t>, </a:t>
            </a:r>
            <a:r>
              <a:rPr lang="el-GR" sz="2600" dirty="0" smtClean="0"/>
              <a:t>οι</a:t>
            </a:r>
            <a:r>
              <a:rPr lang="en-US" sz="2600" dirty="0" smtClean="0"/>
              <a:t> </a:t>
            </a:r>
            <a:r>
              <a:rPr lang="el-GR" sz="2600" dirty="0" smtClean="0"/>
              <a:t>περιορισμοί </a:t>
            </a:r>
            <a:r>
              <a:rPr lang="el-GR" sz="2600" dirty="0"/>
              <a:t>αυτοί καθώς και </a:t>
            </a:r>
            <a:r>
              <a:rPr lang="el-GR" sz="2600" dirty="0">
                <a:solidFill>
                  <a:srgbClr val="33CCFF"/>
                </a:solidFill>
              </a:rPr>
              <a:t>τα μέτρα που λαμβάνει ο </a:t>
            </a:r>
            <a:r>
              <a:rPr lang="el-GR" sz="2600" dirty="0" smtClean="0">
                <a:solidFill>
                  <a:srgbClr val="33CCFF"/>
                </a:solidFill>
              </a:rPr>
              <a:t>εμπορευόμενος</a:t>
            </a:r>
            <a:r>
              <a:rPr lang="en-US" sz="2600" dirty="0" smtClean="0">
                <a:solidFill>
                  <a:srgbClr val="33CCFF"/>
                </a:solidFill>
              </a:rPr>
              <a:t> </a:t>
            </a:r>
            <a:r>
              <a:rPr lang="el-GR" sz="2600" dirty="0" smtClean="0">
                <a:solidFill>
                  <a:srgbClr val="33CCFF"/>
                </a:solidFill>
              </a:rPr>
              <a:t>για </a:t>
            </a:r>
            <a:r>
              <a:rPr lang="el-GR" sz="2600" dirty="0">
                <a:solidFill>
                  <a:srgbClr val="33CCFF"/>
                </a:solidFill>
              </a:rPr>
              <a:t>να καταστήσει την πληροφορία προσιτή στους καταναλωτές </a:t>
            </a:r>
            <a:r>
              <a:rPr lang="el-GR" sz="2600" dirty="0" smtClean="0">
                <a:solidFill>
                  <a:srgbClr val="33CCFF"/>
                </a:solidFill>
              </a:rPr>
              <a:t>με</a:t>
            </a:r>
            <a:r>
              <a:rPr lang="en-US" sz="2600" dirty="0" smtClean="0">
                <a:solidFill>
                  <a:srgbClr val="33CCFF"/>
                </a:solidFill>
              </a:rPr>
              <a:t> </a:t>
            </a:r>
            <a:r>
              <a:rPr lang="el-GR" sz="2600" dirty="0" smtClean="0">
                <a:solidFill>
                  <a:srgbClr val="33CCFF"/>
                </a:solidFill>
              </a:rPr>
              <a:t>άλλο </a:t>
            </a:r>
            <a:r>
              <a:rPr lang="el-GR" sz="2600" dirty="0">
                <a:solidFill>
                  <a:srgbClr val="33CCFF"/>
                </a:solidFill>
              </a:rPr>
              <a:t>τρόπο</a:t>
            </a:r>
            <a:r>
              <a:rPr lang="el-GR" sz="2600" dirty="0"/>
              <a:t>, λαμβάνονται υπόψη προκειμένου να καθοριστεί αν </a:t>
            </a:r>
            <a:r>
              <a:rPr lang="el-GR" sz="2600" dirty="0" smtClean="0"/>
              <a:t>η</a:t>
            </a:r>
            <a:r>
              <a:rPr lang="en-US" sz="2600" dirty="0" smtClean="0"/>
              <a:t> </a:t>
            </a:r>
            <a:r>
              <a:rPr lang="el-GR" sz="2600" dirty="0" smtClean="0"/>
              <a:t>πληροφορία </a:t>
            </a:r>
            <a:r>
              <a:rPr lang="el-GR" sz="2600" dirty="0"/>
              <a:t>έχει </a:t>
            </a:r>
            <a:r>
              <a:rPr lang="el-GR" sz="2600" dirty="0" smtClean="0"/>
              <a:t>παραλειφθεί</a:t>
            </a:r>
            <a:r>
              <a:rPr lang="en-US" sz="2600" dirty="0" smtClean="0"/>
              <a:t>”</a:t>
            </a:r>
            <a:r>
              <a:rPr lang="en-US" sz="2600" dirty="0"/>
              <a:t> </a:t>
            </a:r>
            <a:r>
              <a:rPr lang="en-US" sz="2600" dirty="0" smtClean="0"/>
              <a:t>= </a:t>
            </a:r>
            <a:r>
              <a:rPr lang="el-GR" sz="2600" dirty="0" smtClean="0"/>
              <a:t>επίτευξη ισορροπίας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02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2800" b="1" dirty="0" smtClean="0"/>
              <a:t/>
            </a:r>
            <a:br>
              <a:rPr lang="el-GR" sz="2800" b="1" dirty="0" smtClean="0"/>
            </a:br>
            <a:r>
              <a:rPr lang="el-GR" sz="2800" b="1" dirty="0" smtClean="0"/>
              <a:t>Οδηγία 2005/29/EK </a:t>
            </a:r>
            <a:r>
              <a:rPr lang="el-GR" sz="2800" b="1" dirty="0"/>
              <a:t>για τις αθέμιτες εμπορικές πρακτικές των επιχειρήσεων προς τους </a:t>
            </a:r>
            <a:r>
              <a:rPr lang="el-GR" sz="2800" b="1" dirty="0" smtClean="0"/>
              <a:t>καταναλωτές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el-GR" b="1" dirty="0" smtClean="0">
                <a:solidFill>
                  <a:srgbClr val="00B050"/>
                </a:solidFill>
              </a:rPr>
              <a:t>2</a:t>
            </a:r>
            <a:r>
              <a:rPr lang="el-GR" b="1" baseline="30000" dirty="0" smtClean="0">
                <a:solidFill>
                  <a:srgbClr val="00B050"/>
                </a:solidFill>
              </a:rPr>
              <a:t>ο</a:t>
            </a:r>
            <a:r>
              <a:rPr lang="el-GR" b="1" dirty="0" smtClean="0">
                <a:solidFill>
                  <a:srgbClr val="00B050"/>
                </a:solidFill>
              </a:rPr>
              <a:t> εργαλείο </a:t>
            </a:r>
            <a:r>
              <a:rPr lang="el-GR" dirty="0" smtClean="0"/>
              <a:t>– </a:t>
            </a:r>
            <a:r>
              <a:rPr lang="el-GR" i="1" dirty="0" smtClean="0"/>
              <a:t>παραπλανητικές</a:t>
            </a:r>
            <a:r>
              <a:rPr lang="el-GR" dirty="0" smtClean="0"/>
              <a:t> (Άρθρα 6 και 7) και </a:t>
            </a:r>
            <a:r>
              <a:rPr lang="el-GR" i="1" dirty="0" smtClean="0"/>
              <a:t>επιθετικές</a:t>
            </a:r>
            <a:r>
              <a:rPr lang="el-GR" dirty="0" smtClean="0"/>
              <a:t> (Άρθρα 8 και 9) εμπορικές πρακτικές</a:t>
            </a:r>
          </a:p>
          <a:p>
            <a:pPr algn="just"/>
            <a:r>
              <a:rPr lang="el-GR" dirty="0" smtClean="0"/>
              <a:t>Παροχή των πληροφοριών με κατά τρόπο διφορούμενο </a:t>
            </a:r>
            <a:r>
              <a:rPr lang="el-GR" sz="1200" dirty="0" smtClean="0"/>
              <a:t>(μικρά γράμματα) </a:t>
            </a:r>
            <a:r>
              <a:rPr lang="el-GR" dirty="0" smtClean="0"/>
              <a:t>ή σε χρόνο ακατάλληλο δε </a:t>
            </a:r>
            <a:r>
              <a:rPr lang="el-G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el-GR" dirty="0" smtClean="0"/>
              <a:t> παράλειψη παροχής τους – Άρθρο 7(2)</a:t>
            </a:r>
          </a:p>
          <a:p>
            <a:pPr algn="just"/>
            <a:r>
              <a:rPr lang="el-GR" dirty="0" smtClean="0">
                <a:solidFill>
                  <a:srgbClr val="00B0F0"/>
                </a:solidFill>
              </a:rPr>
              <a:t>Πρόσκληση για αγορά=</a:t>
            </a:r>
            <a:r>
              <a:rPr lang="el-GR" dirty="0">
                <a:solidFill>
                  <a:srgbClr val="FFC000"/>
                </a:solidFill>
              </a:rPr>
              <a:t> </a:t>
            </a:r>
            <a:r>
              <a:rPr lang="el-GR" dirty="0" smtClean="0">
                <a:solidFill>
                  <a:srgbClr val="FFC000"/>
                </a:solidFill>
              </a:rPr>
              <a:t>χαρακτηριστικά προϊόντος + τιμή </a:t>
            </a:r>
            <a:r>
              <a:rPr lang="el-GR" dirty="0" smtClean="0"/>
              <a:t>– Άρθρο 2(δ)</a:t>
            </a:r>
          </a:p>
          <a:p>
            <a:pPr marL="0" indent="0" algn="just">
              <a:buNone/>
            </a:pPr>
            <a:endParaRPr lang="el-GR" dirty="0" smtClean="0"/>
          </a:p>
          <a:p>
            <a:pPr marL="0" indent="0" algn="just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dirty="0" smtClean="0"/>
              <a:t>Διαφορετική αντιμετώπιση από τις άλλες διαφημίσεις</a:t>
            </a:r>
          </a:p>
          <a:p>
            <a:pPr marL="0" indent="0" algn="just">
              <a:buNone/>
            </a:pPr>
            <a:endParaRPr lang="el-GR" dirty="0" smtClean="0"/>
          </a:p>
          <a:p>
            <a:pPr algn="just"/>
            <a:endParaRPr lang="el-G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4149080"/>
            <a:ext cx="2232248" cy="117373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christiana markou ©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15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13484</TotalTime>
  <Words>1363</Words>
  <Application>Microsoft Office PowerPoint</Application>
  <PresentationFormat>On-screen Show (4:3)</PresentationFormat>
  <Paragraphs>154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ＭＳ Ｐゴシック</vt:lpstr>
      <vt:lpstr>Arial</vt:lpstr>
      <vt:lpstr>Calibri</vt:lpstr>
      <vt:lpstr>Office Theme</vt:lpstr>
      <vt:lpstr> Ευρωπαϊκό Δίκαιο Προστασίας Καταναλωτή Οδηγία 2005/29/EK {N. 103(I)/2007}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Οδηγία 2005/29/EK για τις αθέμιτες εμπορικές πρακτικές των επιχειρήσεων προς τους καταναλωτές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  <vt:lpstr> Οδηγία 2005/29/EK για τις αθέμιτες εμπορικές πρακτικές των επιχειρήσεων προς τους καταναλωτές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Ευρωπαϊκό Δίκαιο Προστασίας Καταναλωτή</dc:title>
  <dc:creator>S. P. Nath</dc:creator>
  <cp:lastModifiedBy>Christiana Markou</cp:lastModifiedBy>
  <cp:revision>50</cp:revision>
  <cp:lastPrinted>2017-05-06T08:23:52Z</cp:lastPrinted>
  <dcterms:created xsi:type="dcterms:W3CDTF">2014-12-10T14:48:45Z</dcterms:created>
  <dcterms:modified xsi:type="dcterms:W3CDTF">2017-05-09T08:12:14Z</dcterms:modified>
</cp:coreProperties>
</file>