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8" r:id="rId4"/>
  </p:sldMasterIdLst>
  <p:notesMasterIdLst>
    <p:notesMasterId r:id="rId20"/>
  </p:notesMasterIdLst>
  <p:sldIdLst>
    <p:sldId id="256" r:id="rId5"/>
    <p:sldId id="268" r:id="rId6"/>
    <p:sldId id="260" r:id="rId7"/>
    <p:sldId id="275" r:id="rId8"/>
    <p:sldId id="276" r:id="rId9"/>
    <p:sldId id="277" r:id="rId10"/>
    <p:sldId id="257" r:id="rId11"/>
    <p:sldId id="262" r:id="rId12"/>
    <p:sldId id="263" r:id="rId13"/>
    <p:sldId id="264" r:id="rId14"/>
    <p:sldId id="269" r:id="rId15"/>
    <p:sldId id="274" r:id="rId16"/>
    <p:sldId id="270" r:id="rId17"/>
    <p:sldId id="27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6817" autoAdjust="0"/>
  </p:normalViewPr>
  <p:slideViewPr>
    <p:cSldViewPr snapToGrid="0">
      <p:cViewPr varScale="1">
        <p:scale>
          <a:sx n="104" d="100"/>
          <a:sy n="104" d="100"/>
        </p:scale>
        <p:origin x="144" y="600"/>
      </p:cViewPr>
      <p:guideLst>
        <p:guide orient="horz" pos="2160"/>
        <p:guide pos="3840"/>
      </p:guideLst>
    </p:cSldViewPr>
  </p:slideViewPr>
  <p:outlineViewPr>
    <p:cViewPr>
      <p:scale>
        <a:sx n="33" d="100"/>
        <a:sy n="33" d="100"/>
      </p:scale>
      <p:origin x="0" y="-702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9" d="100"/>
          <a:sy n="99" d="100"/>
        </p:scale>
        <p:origin x="35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5BC0E-7D74-4EB2-9719-91909B8EC5CB}" type="datetimeFigureOut">
              <a:rPr lang="en-GB" smtClean="0"/>
              <a:t>22/05/2017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4A475-8F6D-473B-9247-E089662FFA9B}" type="slidenum">
              <a:rPr lang="en-GB" smtClean="0"/>
              <a:t>‹#›</a:t>
            </a:fld>
            <a:endParaRPr lang="en-GB"/>
          </a:p>
        </p:txBody>
      </p:sp>
    </p:spTree>
    <p:extLst>
      <p:ext uri="{BB962C8B-B14F-4D97-AF65-F5344CB8AC3E}">
        <p14:creationId xmlns:p14="http://schemas.microsoft.com/office/powerpoint/2010/main" val="1525672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5A4A475-8F6D-473B-9247-E089662FFA9B}" type="slidenum">
              <a:rPr lang="en-GB" smtClean="0"/>
              <a:t>1</a:t>
            </a:fld>
            <a:endParaRPr lang="en-GB"/>
          </a:p>
        </p:txBody>
      </p:sp>
    </p:spTree>
    <p:extLst>
      <p:ext uri="{BB962C8B-B14F-4D97-AF65-F5344CB8AC3E}">
        <p14:creationId xmlns:p14="http://schemas.microsoft.com/office/powerpoint/2010/main" val="1213050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5A4A475-8F6D-473B-9247-E089662FFA9B}" type="slidenum">
              <a:rPr lang="en-GB" smtClean="0"/>
              <a:t>2</a:t>
            </a:fld>
            <a:endParaRPr lang="en-GB"/>
          </a:p>
        </p:txBody>
      </p:sp>
    </p:spTree>
    <p:extLst>
      <p:ext uri="{BB962C8B-B14F-4D97-AF65-F5344CB8AC3E}">
        <p14:creationId xmlns:p14="http://schemas.microsoft.com/office/powerpoint/2010/main" val="2990157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a:t>Στυλ κύριου τίτλου</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lgn="l">
              <a:defRPr/>
            </a:lvl1pPr>
          </a:lstStyle>
          <a:p>
            <a:r>
              <a:rPr lang="el-GR"/>
              <a:t>27 Οκτωβρίου 2016</a:t>
            </a:r>
            <a:endParaRPr lang="en-GB"/>
          </a:p>
        </p:txBody>
      </p:sp>
      <p:sp>
        <p:nvSpPr>
          <p:cNvPr id="5" name="Footer Placeholder 4"/>
          <p:cNvSpPr>
            <a:spLocks noGrp="1"/>
          </p:cNvSpPr>
          <p:nvPr>
            <p:ph type="ftr" sz="quarter" idx="11"/>
          </p:nvPr>
        </p:nvSpPr>
        <p:spPr/>
        <p:txBody>
          <a:bodyPr/>
          <a:lstStyle/>
          <a:p>
            <a:r>
              <a:rPr lang="en-GB"/>
              <a:t>Cy e-Invoicing Basics</a:t>
            </a:r>
          </a:p>
        </p:txBody>
      </p:sp>
      <p:sp>
        <p:nvSpPr>
          <p:cNvPr id="6" name="Slide Number Placeholder 5"/>
          <p:cNvSpPr>
            <a:spLocks noGrp="1"/>
          </p:cNvSpPr>
          <p:nvPr>
            <p:ph type="sldNum" sz="quarter" idx="12"/>
          </p:nvPr>
        </p:nvSpPr>
        <p:spPr/>
        <p:txBody>
          <a:bodyPr/>
          <a:lstStyle/>
          <a:p>
            <a:fld id="{44B3DF6C-2314-4642-9F3C-8E1BFBE90EF3}"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8763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r>
              <a:rPr lang="el-GR"/>
              <a:t>27 Οκτωβρίου 2016</a:t>
            </a:r>
            <a:endParaRPr lang="en-GB"/>
          </a:p>
        </p:txBody>
      </p:sp>
      <p:sp>
        <p:nvSpPr>
          <p:cNvPr id="5" name="Footer Placeholder 4"/>
          <p:cNvSpPr>
            <a:spLocks noGrp="1"/>
          </p:cNvSpPr>
          <p:nvPr>
            <p:ph type="ftr" sz="quarter" idx="11"/>
          </p:nvPr>
        </p:nvSpPr>
        <p:spPr/>
        <p:txBody>
          <a:bodyPr/>
          <a:lstStyle/>
          <a:p>
            <a:r>
              <a:rPr lang="en-GB"/>
              <a:t>Cy e-Invoicing Basics</a:t>
            </a:r>
          </a:p>
        </p:txBody>
      </p:sp>
      <p:sp>
        <p:nvSpPr>
          <p:cNvPr id="6" name="Slide Number Placeholder 5"/>
          <p:cNvSpPr>
            <a:spLocks noGrp="1"/>
          </p:cNvSpPr>
          <p:nvPr>
            <p:ph type="sldNum" sz="quarter" idx="12"/>
          </p:nvPr>
        </p:nvSpPr>
        <p:spPr/>
        <p:txBody>
          <a:bodyPr/>
          <a:lstStyle/>
          <a:p>
            <a:fld id="{44B3DF6C-2314-4642-9F3C-8E1BFBE90EF3}" type="slidenum">
              <a:rPr lang="en-GB" smtClean="0"/>
              <a:t>‹#›</a:t>
            </a:fld>
            <a:endParaRPr lang="en-GB"/>
          </a:p>
        </p:txBody>
      </p:sp>
    </p:spTree>
    <p:extLst>
      <p:ext uri="{BB962C8B-B14F-4D97-AF65-F5344CB8AC3E}">
        <p14:creationId xmlns:p14="http://schemas.microsoft.com/office/powerpoint/2010/main" val="372148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l-GR"/>
              <a:t>Στυλ κύριου τίτλου</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r>
              <a:rPr lang="el-GR"/>
              <a:t>27 Οκτωβρίου 2016</a:t>
            </a:r>
            <a:endParaRPr lang="en-GB"/>
          </a:p>
        </p:txBody>
      </p:sp>
      <p:sp>
        <p:nvSpPr>
          <p:cNvPr id="5" name="Footer Placeholder 4"/>
          <p:cNvSpPr>
            <a:spLocks noGrp="1"/>
          </p:cNvSpPr>
          <p:nvPr>
            <p:ph type="ftr" sz="quarter" idx="11"/>
          </p:nvPr>
        </p:nvSpPr>
        <p:spPr/>
        <p:txBody>
          <a:bodyPr/>
          <a:lstStyle/>
          <a:p>
            <a:r>
              <a:rPr lang="en-GB"/>
              <a:t>Cy e-Invoicing Basics</a:t>
            </a:r>
          </a:p>
        </p:txBody>
      </p:sp>
      <p:sp>
        <p:nvSpPr>
          <p:cNvPr id="6" name="Slide Number Placeholder 5"/>
          <p:cNvSpPr>
            <a:spLocks noGrp="1"/>
          </p:cNvSpPr>
          <p:nvPr>
            <p:ph type="sldNum" sz="quarter" idx="12"/>
          </p:nvPr>
        </p:nvSpPr>
        <p:spPr/>
        <p:txBody>
          <a:bodyPr/>
          <a:lstStyle/>
          <a:p>
            <a:fld id="{44B3DF6C-2314-4642-9F3C-8E1BFBE90EF3}"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36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r>
              <a:rPr lang="el-GR" dirty="0"/>
              <a:t>07 Μαρτίου 2017</a:t>
            </a:r>
            <a:endParaRPr lang="en-GB" dirty="0"/>
          </a:p>
        </p:txBody>
      </p:sp>
      <p:sp>
        <p:nvSpPr>
          <p:cNvPr id="5" name="Footer Placeholder 4"/>
          <p:cNvSpPr>
            <a:spLocks noGrp="1"/>
          </p:cNvSpPr>
          <p:nvPr>
            <p:ph type="ftr" sz="quarter" idx="11"/>
          </p:nvPr>
        </p:nvSpPr>
        <p:spPr>
          <a:xfrm>
            <a:off x="9980908" y="6470704"/>
            <a:ext cx="763483" cy="274320"/>
          </a:xfrm>
        </p:spPr>
        <p:txBody>
          <a:bodyPr/>
          <a:lstStyle/>
          <a:p>
            <a:r>
              <a:rPr lang="en-GB" dirty="0"/>
              <a:t>Cy e-Invoicing</a:t>
            </a:r>
          </a:p>
        </p:txBody>
      </p:sp>
      <p:sp>
        <p:nvSpPr>
          <p:cNvPr id="6" name="Slide Number Placeholder 5"/>
          <p:cNvSpPr>
            <a:spLocks noGrp="1"/>
          </p:cNvSpPr>
          <p:nvPr>
            <p:ph type="sldNum" sz="quarter" idx="12"/>
          </p:nvPr>
        </p:nvSpPr>
        <p:spPr/>
        <p:txBody>
          <a:bodyPr/>
          <a:lstStyle/>
          <a:p>
            <a:fld id="{44B3DF6C-2314-4642-9F3C-8E1BFBE90EF3}" type="slidenum">
              <a:rPr lang="en-GB" smtClean="0"/>
              <a:t>‹#›</a:t>
            </a:fld>
            <a:endParaRPr lang="en-GB"/>
          </a:p>
        </p:txBody>
      </p:sp>
      <p:sp>
        <p:nvSpPr>
          <p:cNvPr id="7" name="Footer Placeholder 4"/>
          <p:cNvSpPr txBox="1">
            <a:spLocks/>
          </p:cNvSpPr>
          <p:nvPr userDrawn="1"/>
        </p:nvSpPr>
        <p:spPr>
          <a:xfrm>
            <a:off x="4705551" y="6478615"/>
            <a:ext cx="2532157" cy="274320"/>
          </a:xfrm>
          <a:prstGeom prst="rect">
            <a:avLst/>
          </a:prstGeom>
        </p:spPr>
        <p:txBody>
          <a:bodyPr vert="horz" lIns="91440" tIns="45720" rIns="91440" bIns="45720" rtlCol="0" anchor="ctr"/>
          <a:lstStyle>
            <a:defPPr>
              <a:defRPr lang="en-US"/>
            </a:defPPr>
            <a:lvl1pPr marL="0" algn="r" defTabSz="457200" rtl="0" eaLnBrk="1" latinLnBrk="0" hangingPunct="1">
              <a:defRPr sz="1000" kern="1200" cap="all" baseline="0">
                <a:solidFill>
                  <a:schemeClr val="tx1">
                    <a:lumMod val="95000"/>
                    <a:lumOff val="5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dirty="0" err="1"/>
              <a:t>Δρ</a:t>
            </a:r>
            <a:r>
              <a:rPr lang="el-GR" dirty="0"/>
              <a:t> </a:t>
            </a:r>
            <a:r>
              <a:rPr lang="el-GR" dirty="0" err="1"/>
              <a:t>αλεξανδροσ</a:t>
            </a:r>
            <a:r>
              <a:rPr lang="el-GR" dirty="0"/>
              <a:t> </a:t>
            </a:r>
            <a:r>
              <a:rPr lang="el-GR" dirty="0" err="1"/>
              <a:t>μιχαηλιδησ</a:t>
            </a:r>
            <a:r>
              <a:rPr lang="el-GR" dirty="0"/>
              <a:t> </a:t>
            </a:r>
            <a:r>
              <a:rPr lang="el-GR" b="1" dirty="0"/>
              <a:t>/ </a:t>
            </a:r>
            <a:r>
              <a:rPr lang="en-US" b="1" dirty="0" err="1"/>
              <a:t>rtd</a:t>
            </a:r>
            <a:r>
              <a:rPr lang="en-US" b="1" dirty="0"/>
              <a:t>  </a:t>
            </a:r>
            <a:r>
              <a:rPr lang="en-US" b="1" dirty="0" err="1"/>
              <a:t>talos</a:t>
            </a:r>
            <a:endParaRPr lang="en-GB" b="1" dirty="0"/>
          </a:p>
        </p:txBody>
      </p:sp>
    </p:spTree>
    <p:extLst>
      <p:ext uri="{BB962C8B-B14F-4D97-AF65-F5344CB8AC3E}">
        <p14:creationId xmlns:p14="http://schemas.microsoft.com/office/powerpoint/2010/main" val="3597500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a:t>Στυλ κύριου τίτλου</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r>
              <a:rPr lang="el-GR"/>
              <a:t>27 Οκτωβρίου 2016</a:t>
            </a:r>
            <a:endParaRPr lang="en-GB"/>
          </a:p>
        </p:txBody>
      </p:sp>
      <p:sp>
        <p:nvSpPr>
          <p:cNvPr id="5" name="Footer Placeholder 4"/>
          <p:cNvSpPr>
            <a:spLocks noGrp="1"/>
          </p:cNvSpPr>
          <p:nvPr>
            <p:ph type="ftr" sz="quarter" idx="11"/>
          </p:nvPr>
        </p:nvSpPr>
        <p:spPr/>
        <p:txBody>
          <a:bodyPr/>
          <a:lstStyle/>
          <a:p>
            <a:r>
              <a:rPr lang="en-GB"/>
              <a:t>Cy e-Invoicing Basics</a:t>
            </a:r>
          </a:p>
        </p:txBody>
      </p:sp>
      <p:sp>
        <p:nvSpPr>
          <p:cNvPr id="6" name="Slide Number Placeholder 5"/>
          <p:cNvSpPr>
            <a:spLocks noGrp="1"/>
          </p:cNvSpPr>
          <p:nvPr>
            <p:ph type="sldNum" sz="quarter" idx="12"/>
          </p:nvPr>
        </p:nvSpPr>
        <p:spPr/>
        <p:txBody>
          <a:bodyPr/>
          <a:lstStyle/>
          <a:p>
            <a:fld id="{44B3DF6C-2314-4642-9F3C-8E1BFBE90EF3}"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4133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r>
              <a:rPr lang="el-GR"/>
              <a:t>27 Οκτωβρίου 2016</a:t>
            </a:r>
            <a:endParaRPr lang="en-GB"/>
          </a:p>
        </p:txBody>
      </p:sp>
      <p:sp>
        <p:nvSpPr>
          <p:cNvPr id="6" name="Footer Placeholder 5"/>
          <p:cNvSpPr>
            <a:spLocks noGrp="1"/>
          </p:cNvSpPr>
          <p:nvPr>
            <p:ph type="ftr" sz="quarter" idx="11"/>
          </p:nvPr>
        </p:nvSpPr>
        <p:spPr/>
        <p:txBody>
          <a:bodyPr/>
          <a:lstStyle/>
          <a:p>
            <a:r>
              <a:rPr lang="en-GB"/>
              <a:t>Cy e-Invoicing Basics</a:t>
            </a:r>
          </a:p>
        </p:txBody>
      </p:sp>
      <p:sp>
        <p:nvSpPr>
          <p:cNvPr id="7" name="Slide Number Placeholder 6"/>
          <p:cNvSpPr>
            <a:spLocks noGrp="1"/>
          </p:cNvSpPr>
          <p:nvPr>
            <p:ph type="sldNum" sz="quarter" idx="12"/>
          </p:nvPr>
        </p:nvSpPr>
        <p:spPr/>
        <p:txBody>
          <a:bodyPr/>
          <a:lstStyle/>
          <a:p>
            <a:fld id="{44B3DF6C-2314-4642-9F3C-8E1BFBE90EF3}" type="slidenum">
              <a:rPr lang="en-GB" smtClean="0"/>
              <a:t>‹#›</a:t>
            </a:fld>
            <a:endParaRPr lang="en-GB"/>
          </a:p>
        </p:txBody>
      </p:sp>
    </p:spTree>
    <p:extLst>
      <p:ext uri="{BB962C8B-B14F-4D97-AF65-F5344CB8AC3E}">
        <p14:creationId xmlns:p14="http://schemas.microsoft.com/office/powerpoint/2010/main" val="285821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24128" y="2967788"/>
            <a:ext cx="4754880" cy="33415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a:t>Επεξεργασία στυλ υποδείγματος κειμένου</a:t>
            </a:r>
          </a:p>
        </p:txBody>
      </p:sp>
      <p:sp>
        <p:nvSpPr>
          <p:cNvPr id="6" name="Content Placeholder 5"/>
          <p:cNvSpPr>
            <a:spLocks noGrp="1"/>
          </p:cNvSpPr>
          <p:nvPr>
            <p:ph sz="quarter" idx="4"/>
          </p:nvPr>
        </p:nvSpPr>
        <p:spPr>
          <a:xfrm>
            <a:off x="5990888" y="2967788"/>
            <a:ext cx="4754880" cy="33415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r>
              <a:rPr lang="el-GR"/>
              <a:t>27 Οκτωβρίου 2016</a:t>
            </a:r>
            <a:endParaRPr lang="en-GB"/>
          </a:p>
        </p:txBody>
      </p:sp>
      <p:sp>
        <p:nvSpPr>
          <p:cNvPr id="8" name="Footer Placeholder 7"/>
          <p:cNvSpPr>
            <a:spLocks noGrp="1"/>
          </p:cNvSpPr>
          <p:nvPr>
            <p:ph type="ftr" sz="quarter" idx="11"/>
          </p:nvPr>
        </p:nvSpPr>
        <p:spPr/>
        <p:txBody>
          <a:bodyPr/>
          <a:lstStyle/>
          <a:p>
            <a:r>
              <a:rPr lang="en-GB"/>
              <a:t>Cy e-Invoicing Basics</a:t>
            </a:r>
          </a:p>
        </p:txBody>
      </p:sp>
      <p:sp>
        <p:nvSpPr>
          <p:cNvPr id="9" name="Slide Number Placeholder 8"/>
          <p:cNvSpPr>
            <a:spLocks noGrp="1"/>
          </p:cNvSpPr>
          <p:nvPr>
            <p:ph type="sldNum" sz="quarter" idx="12"/>
          </p:nvPr>
        </p:nvSpPr>
        <p:spPr/>
        <p:txBody>
          <a:bodyPr/>
          <a:lstStyle/>
          <a:p>
            <a:fld id="{44B3DF6C-2314-4642-9F3C-8E1BFBE90EF3}" type="slidenum">
              <a:rPr lang="en-GB" smtClean="0"/>
              <a:t>‹#›</a:t>
            </a:fld>
            <a:endParaRPr lang="en-GB"/>
          </a:p>
        </p:txBody>
      </p:sp>
    </p:spTree>
    <p:extLst>
      <p:ext uri="{BB962C8B-B14F-4D97-AF65-F5344CB8AC3E}">
        <p14:creationId xmlns:p14="http://schemas.microsoft.com/office/powerpoint/2010/main" val="266585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r>
              <a:rPr lang="el-GR" dirty="0"/>
              <a:t>07 Μαρτίου 2017</a:t>
            </a:r>
            <a:endParaRPr lang="en-GB" dirty="0"/>
          </a:p>
        </p:txBody>
      </p:sp>
      <p:sp>
        <p:nvSpPr>
          <p:cNvPr id="4" name="Footer Placeholder 3"/>
          <p:cNvSpPr>
            <a:spLocks noGrp="1"/>
          </p:cNvSpPr>
          <p:nvPr>
            <p:ph type="ftr" sz="quarter" idx="11"/>
          </p:nvPr>
        </p:nvSpPr>
        <p:spPr>
          <a:xfrm>
            <a:off x="9973159" y="6470704"/>
            <a:ext cx="771232" cy="274320"/>
          </a:xfrm>
        </p:spPr>
        <p:txBody>
          <a:bodyPr/>
          <a:lstStyle/>
          <a:p>
            <a:r>
              <a:rPr lang="en-GB" dirty="0"/>
              <a:t>Cy e-Invoicing</a:t>
            </a:r>
          </a:p>
        </p:txBody>
      </p:sp>
      <p:sp>
        <p:nvSpPr>
          <p:cNvPr id="5" name="Slide Number Placeholder 4"/>
          <p:cNvSpPr>
            <a:spLocks noGrp="1"/>
          </p:cNvSpPr>
          <p:nvPr>
            <p:ph type="sldNum" sz="quarter" idx="12"/>
          </p:nvPr>
        </p:nvSpPr>
        <p:spPr/>
        <p:txBody>
          <a:bodyPr/>
          <a:lstStyle/>
          <a:p>
            <a:fld id="{44B3DF6C-2314-4642-9F3C-8E1BFBE90EF3}" type="slidenum">
              <a:rPr lang="en-GB" smtClean="0"/>
              <a:t>‹#›</a:t>
            </a:fld>
            <a:endParaRPr lang="en-GB"/>
          </a:p>
        </p:txBody>
      </p:sp>
      <p:sp>
        <p:nvSpPr>
          <p:cNvPr id="6" name="Footer Placeholder 3"/>
          <p:cNvSpPr txBox="1">
            <a:spLocks/>
          </p:cNvSpPr>
          <p:nvPr userDrawn="1"/>
        </p:nvSpPr>
        <p:spPr>
          <a:xfrm>
            <a:off x="4705551" y="6455367"/>
            <a:ext cx="2357225" cy="274320"/>
          </a:xfrm>
          <a:prstGeom prst="rect">
            <a:avLst/>
          </a:prstGeom>
        </p:spPr>
        <p:txBody>
          <a:bodyPr vert="horz" lIns="91440" tIns="45720" rIns="91440" bIns="45720" rtlCol="0" anchor="ctr"/>
          <a:lstStyle>
            <a:defPPr>
              <a:defRPr lang="en-US"/>
            </a:defPPr>
            <a:lvl1pPr marL="0" algn="r" defTabSz="457200" rtl="0" eaLnBrk="1" latinLnBrk="0" hangingPunct="1">
              <a:defRPr sz="1000" kern="1200" cap="all" baseline="0">
                <a:solidFill>
                  <a:schemeClr val="tx1">
                    <a:lumMod val="95000"/>
                    <a:lumOff val="5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dirty="0"/>
              <a:t>ΔΡ ΑΛΕΞΑΝΔΡΟΣ ΜΙΧΑΗΛΙΔΗΣ / </a:t>
            </a:r>
            <a:r>
              <a:rPr lang="en-US" b="1" dirty="0"/>
              <a:t>RTD TALOS</a:t>
            </a:r>
            <a:endParaRPr lang="en-GB" b="1" dirty="0"/>
          </a:p>
        </p:txBody>
      </p:sp>
    </p:spTree>
    <p:extLst>
      <p:ext uri="{BB962C8B-B14F-4D97-AF65-F5344CB8AC3E}">
        <p14:creationId xmlns:p14="http://schemas.microsoft.com/office/powerpoint/2010/main" val="859016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t>27 Οκτωβρίου 2016</a:t>
            </a:r>
            <a:endParaRPr lang="en-GB"/>
          </a:p>
        </p:txBody>
      </p:sp>
      <p:sp>
        <p:nvSpPr>
          <p:cNvPr id="3" name="Footer Placeholder 2"/>
          <p:cNvSpPr>
            <a:spLocks noGrp="1"/>
          </p:cNvSpPr>
          <p:nvPr>
            <p:ph type="ftr" sz="quarter" idx="11"/>
          </p:nvPr>
        </p:nvSpPr>
        <p:spPr/>
        <p:txBody>
          <a:bodyPr/>
          <a:lstStyle/>
          <a:p>
            <a:r>
              <a:rPr lang="en-GB"/>
              <a:t>Cy e-Invoicing Basics</a:t>
            </a:r>
          </a:p>
        </p:txBody>
      </p:sp>
      <p:sp>
        <p:nvSpPr>
          <p:cNvPr id="4" name="Slide Number Placeholder 3"/>
          <p:cNvSpPr>
            <a:spLocks noGrp="1"/>
          </p:cNvSpPr>
          <p:nvPr>
            <p:ph type="sldNum" sz="quarter" idx="12"/>
          </p:nvPr>
        </p:nvSpPr>
        <p:spPr/>
        <p:txBody>
          <a:bodyPr/>
          <a:lstStyle/>
          <a:p>
            <a:fld id="{44B3DF6C-2314-4642-9F3C-8E1BFBE90EF3}" type="slidenum">
              <a:rPr lang="en-GB" smtClean="0"/>
              <a:t>‹#›</a:t>
            </a:fld>
            <a:endParaRPr lang="en-GB"/>
          </a:p>
        </p:txBody>
      </p:sp>
    </p:spTree>
    <p:extLst>
      <p:ext uri="{BB962C8B-B14F-4D97-AF65-F5344CB8AC3E}">
        <p14:creationId xmlns:p14="http://schemas.microsoft.com/office/powerpoint/2010/main" val="3780975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a:t>Στυλ κύριου τίτλου</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r>
              <a:rPr lang="el-GR"/>
              <a:t>27 Οκτωβρίου 2016</a:t>
            </a:r>
            <a:endParaRPr lang="en-GB"/>
          </a:p>
        </p:txBody>
      </p:sp>
      <p:sp>
        <p:nvSpPr>
          <p:cNvPr id="6" name="Footer Placeholder 5"/>
          <p:cNvSpPr>
            <a:spLocks noGrp="1"/>
          </p:cNvSpPr>
          <p:nvPr>
            <p:ph type="ftr" sz="quarter" idx="11"/>
          </p:nvPr>
        </p:nvSpPr>
        <p:spPr/>
        <p:txBody>
          <a:bodyPr/>
          <a:lstStyle/>
          <a:p>
            <a:r>
              <a:rPr lang="en-GB"/>
              <a:t>Cy e-Invoicing Basics</a:t>
            </a:r>
          </a:p>
        </p:txBody>
      </p:sp>
      <p:sp>
        <p:nvSpPr>
          <p:cNvPr id="7" name="Slide Number Placeholder 6"/>
          <p:cNvSpPr>
            <a:spLocks noGrp="1"/>
          </p:cNvSpPr>
          <p:nvPr>
            <p:ph type="sldNum" sz="quarter" idx="12"/>
          </p:nvPr>
        </p:nvSpPr>
        <p:spPr/>
        <p:txBody>
          <a:bodyPr/>
          <a:lstStyle/>
          <a:p>
            <a:fld id="{44B3DF6C-2314-4642-9F3C-8E1BFBE90EF3}" type="slidenum">
              <a:rPr lang="en-GB" smtClean="0"/>
              <a:t>‹#›</a:t>
            </a:fld>
            <a:endParaRPr lang="en-GB"/>
          </a:p>
        </p:txBody>
      </p:sp>
    </p:spTree>
    <p:extLst>
      <p:ext uri="{BB962C8B-B14F-4D97-AF65-F5344CB8AC3E}">
        <p14:creationId xmlns:p14="http://schemas.microsoft.com/office/powerpoint/2010/main" val="229606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r>
              <a:rPr lang="el-GR"/>
              <a:t>27 Οκτωβρίου 2016</a:t>
            </a:r>
            <a:endParaRPr lang="en-GB"/>
          </a:p>
        </p:txBody>
      </p:sp>
      <p:sp>
        <p:nvSpPr>
          <p:cNvPr id="6" name="Footer Placeholder 5"/>
          <p:cNvSpPr>
            <a:spLocks noGrp="1"/>
          </p:cNvSpPr>
          <p:nvPr>
            <p:ph type="ftr" sz="quarter" idx="11"/>
          </p:nvPr>
        </p:nvSpPr>
        <p:spPr/>
        <p:txBody>
          <a:bodyPr/>
          <a:lstStyle/>
          <a:p>
            <a:r>
              <a:rPr lang="en-GB"/>
              <a:t>Cy e-Invoicing Basics</a:t>
            </a:r>
          </a:p>
        </p:txBody>
      </p:sp>
      <p:sp>
        <p:nvSpPr>
          <p:cNvPr id="7" name="Slide Number Placeholder 6"/>
          <p:cNvSpPr>
            <a:spLocks noGrp="1"/>
          </p:cNvSpPr>
          <p:nvPr>
            <p:ph type="sldNum" sz="quarter" idx="12"/>
          </p:nvPr>
        </p:nvSpPr>
        <p:spPr/>
        <p:txBody>
          <a:bodyPr/>
          <a:lstStyle/>
          <a:p>
            <a:fld id="{44B3DF6C-2314-4642-9F3C-8E1BFBE90EF3}"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31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r>
              <a:rPr lang="el-GR"/>
              <a:t>27 Οκτωβρίου 2016</a:t>
            </a:r>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GB"/>
              <a:t>Cy e-Invoicing Basics</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4B3DF6C-2314-4642-9F3C-8E1BFBE90EF3}"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0079644"/>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0.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mailto:am@talos-rtd.com" TargetMode="External"/><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8.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err="1"/>
              <a:t>Ηλεκτρονικη</a:t>
            </a:r>
            <a:r>
              <a:rPr lang="el-GR" dirty="0"/>
              <a:t> </a:t>
            </a:r>
            <a:r>
              <a:rPr lang="el-GR" dirty="0" err="1"/>
              <a:t>τιμολογηση</a:t>
            </a:r>
            <a:endParaRPr lang="en-GB" dirty="0"/>
          </a:p>
        </p:txBody>
      </p:sp>
      <p:sp>
        <p:nvSpPr>
          <p:cNvPr id="3" name="Subtitle 2"/>
          <p:cNvSpPr>
            <a:spLocks noGrp="1"/>
          </p:cNvSpPr>
          <p:nvPr>
            <p:ph type="subTitle" idx="1"/>
          </p:nvPr>
        </p:nvSpPr>
        <p:spPr>
          <a:xfrm>
            <a:off x="9009089" y="4960137"/>
            <a:ext cx="2801910" cy="1463040"/>
          </a:xfrm>
        </p:spPr>
        <p:txBody>
          <a:bodyPr>
            <a:normAutofit fontScale="92500"/>
          </a:bodyPr>
          <a:lstStyle/>
          <a:p>
            <a:pPr algn="ctr"/>
            <a:r>
              <a:rPr lang="en-US" sz="3600" b="1" dirty="0"/>
              <a:t>Cy e-Invoicing</a:t>
            </a:r>
          </a:p>
          <a:p>
            <a:pPr algn="just"/>
            <a:r>
              <a:rPr lang="el-GR" dirty="0"/>
              <a:t>Έργο Συγχρηματοδοτούμενο από την Ευρωπαϊκή Επιτροπή</a:t>
            </a:r>
            <a:endParaRPr lang="en-US" dirty="0"/>
          </a:p>
        </p:txBody>
      </p:sp>
      <p:pic>
        <p:nvPicPr>
          <p:cNvPr id="5" name="Εικόνα 4"/>
          <p:cNvPicPr>
            <a:picLocks noChangeAspect="1"/>
          </p:cNvPicPr>
          <p:nvPr/>
        </p:nvPicPr>
        <p:blipFill>
          <a:blip r:embed="rId3"/>
          <a:stretch>
            <a:fillRect/>
          </a:stretch>
        </p:blipFill>
        <p:spPr>
          <a:xfrm>
            <a:off x="0" y="0"/>
            <a:ext cx="12187769" cy="3713018"/>
          </a:xfrm>
          <a:prstGeom prst="rect">
            <a:avLst/>
          </a:prstGeom>
        </p:spPr>
      </p:pic>
      <p:pic>
        <p:nvPicPr>
          <p:cNvPr id="6" name="Εικόνα 5"/>
          <p:cNvPicPr>
            <a:picLocks noChangeAspect="1"/>
          </p:cNvPicPr>
          <p:nvPr/>
        </p:nvPicPr>
        <p:blipFill>
          <a:blip r:embed="rId4"/>
          <a:stretch>
            <a:fillRect/>
          </a:stretch>
        </p:blipFill>
        <p:spPr>
          <a:xfrm>
            <a:off x="2924029" y="4960137"/>
            <a:ext cx="910938" cy="1239837"/>
          </a:xfrm>
          <a:prstGeom prst="rect">
            <a:avLst/>
          </a:prstGeom>
        </p:spPr>
      </p:pic>
      <p:pic>
        <p:nvPicPr>
          <p:cNvPr id="4" name="Εικόνα 3"/>
          <p:cNvPicPr>
            <a:picLocks noChangeAspect="1"/>
          </p:cNvPicPr>
          <p:nvPr/>
        </p:nvPicPr>
        <p:blipFill>
          <a:blip r:embed="rId5"/>
          <a:stretch>
            <a:fillRect/>
          </a:stretch>
        </p:blipFill>
        <p:spPr>
          <a:xfrm>
            <a:off x="10185241" y="6276814"/>
            <a:ext cx="708631" cy="469674"/>
          </a:xfrm>
          <a:prstGeom prst="rect">
            <a:avLst/>
          </a:prstGeom>
        </p:spPr>
      </p:pic>
      <p:pic>
        <p:nvPicPr>
          <p:cNvPr id="7" name="Εικόνα 6"/>
          <p:cNvPicPr>
            <a:picLocks noChangeAspect="1"/>
          </p:cNvPicPr>
          <p:nvPr/>
        </p:nvPicPr>
        <p:blipFill>
          <a:blip r:embed="rId6"/>
          <a:stretch>
            <a:fillRect/>
          </a:stretch>
        </p:blipFill>
        <p:spPr>
          <a:xfrm>
            <a:off x="521002" y="4708517"/>
            <a:ext cx="1485900" cy="1743075"/>
          </a:xfrm>
          <a:prstGeom prst="rect">
            <a:avLst/>
          </a:prstGeom>
        </p:spPr>
      </p:pic>
      <p:sp>
        <p:nvSpPr>
          <p:cNvPr id="8" name="TextBox 7"/>
          <p:cNvSpPr txBox="1"/>
          <p:nvPr/>
        </p:nvSpPr>
        <p:spPr>
          <a:xfrm>
            <a:off x="4184542" y="6422307"/>
            <a:ext cx="3907419" cy="307777"/>
          </a:xfrm>
          <a:prstGeom prst="rect">
            <a:avLst/>
          </a:prstGeom>
          <a:solidFill>
            <a:schemeClr val="bg1"/>
          </a:solidFill>
        </p:spPr>
        <p:txBody>
          <a:bodyPr wrap="square" rtlCol="0">
            <a:spAutoFit/>
          </a:bodyPr>
          <a:lstStyle/>
          <a:p>
            <a:pPr algn="ctr"/>
            <a:r>
              <a:rPr lang="el-GR" sz="1400" b="1" dirty="0">
                <a:solidFill>
                  <a:schemeClr val="accent5">
                    <a:lumMod val="75000"/>
                  </a:schemeClr>
                </a:solidFill>
              </a:rPr>
              <a:t>ΟΜΟΣΠΟΝΔΙΑ ΕΡΓΟΔΟΤΩΝ &amp; ΒΙΟΜΗΧΑΝΩΝ</a:t>
            </a:r>
          </a:p>
        </p:txBody>
      </p:sp>
      <p:pic>
        <p:nvPicPr>
          <p:cNvPr id="10" name="Εικόνα 9"/>
          <p:cNvPicPr>
            <a:picLocks noChangeAspect="1"/>
          </p:cNvPicPr>
          <p:nvPr/>
        </p:nvPicPr>
        <p:blipFill>
          <a:blip r:embed="rId7"/>
          <a:stretch>
            <a:fillRect/>
          </a:stretch>
        </p:blipFill>
        <p:spPr>
          <a:xfrm>
            <a:off x="5413086" y="3596405"/>
            <a:ext cx="1181100" cy="1228725"/>
          </a:xfrm>
          <a:prstGeom prst="rect">
            <a:avLst/>
          </a:prstGeom>
        </p:spPr>
      </p:pic>
    </p:spTree>
    <p:extLst>
      <p:ext uri="{BB962C8B-B14F-4D97-AF65-F5344CB8AC3E}">
        <p14:creationId xmlns:p14="http://schemas.microsoft.com/office/powerpoint/2010/main" val="4211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700" dirty="0" err="1"/>
              <a:t>Πλεονεκτηματα</a:t>
            </a:r>
            <a:r>
              <a:rPr lang="el-GR" sz="4700" dirty="0"/>
              <a:t> (</a:t>
            </a:r>
            <a:r>
              <a:rPr lang="el-GR" sz="4700" dirty="0" err="1"/>
              <a:t>επιχειρηματιεσ</a:t>
            </a:r>
            <a:r>
              <a:rPr lang="el-GR" sz="4700" dirty="0"/>
              <a:t>)</a:t>
            </a:r>
            <a:endParaRPr lang="en-GB" sz="4700" dirty="0"/>
          </a:p>
        </p:txBody>
      </p:sp>
      <p:sp>
        <p:nvSpPr>
          <p:cNvPr id="3" name="Content Placeholder 2"/>
          <p:cNvSpPr>
            <a:spLocks noGrp="1"/>
          </p:cNvSpPr>
          <p:nvPr>
            <p:ph idx="1"/>
          </p:nvPr>
        </p:nvSpPr>
        <p:spPr/>
        <p:txBody>
          <a:bodyPr>
            <a:normAutofit/>
          </a:bodyPr>
          <a:lstStyle/>
          <a:p>
            <a:r>
              <a:rPr lang="el-GR" dirty="0"/>
              <a:t>Βελτιστοποίηση του κεφαλαίου κίνησης</a:t>
            </a:r>
          </a:p>
          <a:p>
            <a:r>
              <a:rPr lang="el-GR" dirty="0"/>
              <a:t>Βελτίωση της συμμόρφωσης</a:t>
            </a:r>
          </a:p>
          <a:p>
            <a:r>
              <a:rPr lang="el-GR" dirty="0"/>
              <a:t>Βελτίωση των σχέσεων με προμηθευτές και πελάτες</a:t>
            </a:r>
          </a:p>
          <a:p>
            <a:r>
              <a:rPr lang="el-GR" dirty="0"/>
              <a:t>Βελτιστοποίηση των συστημάτων πληροφορικής</a:t>
            </a:r>
          </a:p>
          <a:p>
            <a:r>
              <a:rPr lang="el-GR" dirty="0"/>
              <a:t>Οικολογική προσέγγιση</a:t>
            </a:r>
          </a:p>
          <a:p>
            <a:endParaRPr lang="en-GB" dirty="0"/>
          </a:p>
        </p:txBody>
      </p:sp>
      <p:sp>
        <p:nvSpPr>
          <p:cNvPr id="4" name="Date Placeholder 3"/>
          <p:cNvSpPr>
            <a:spLocks noGrp="1"/>
          </p:cNvSpPr>
          <p:nvPr>
            <p:ph type="dt" sz="half" idx="10"/>
          </p:nvPr>
        </p:nvSpPr>
        <p:spPr/>
        <p:txBody>
          <a:bodyPr/>
          <a:lstStyle/>
          <a:p>
            <a:r>
              <a:rPr lang="el-GR" dirty="0"/>
              <a:t>07 Μαρτίου 2017</a:t>
            </a:r>
            <a:endParaRPr lang="en-GB" dirty="0"/>
          </a:p>
        </p:txBody>
      </p:sp>
      <p:sp>
        <p:nvSpPr>
          <p:cNvPr id="5" name="Footer Placeholder 4"/>
          <p:cNvSpPr>
            <a:spLocks noGrp="1"/>
          </p:cNvSpPr>
          <p:nvPr>
            <p:ph type="ftr" sz="quarter" idx="11"/>
          </p:nvPr>
        </p:nvSpPr>
        <p:spPr/>
        <p:txBody>
          <a:bodyPr/>
          <a:lstStyle/>
          <a:p>
            <a:r>
              <a:rPr lang="en-GB" dirty="0"/>
              <a:t>Cy e-Invoicing</a:t>
            </a:r>
          </a:p>
        </p:txBody>
      </p:sp>
      <p:sp>
        <p:nvSpPr>
          <p:cNvPr id="6" name="Slide Number Placeholder 5"/>
          <p:cNvSpPr>
            <a:spLocks noGrp="1"/>
          </p:cNvSpPr>
          <p:nvPr>
            <p:ph type="sldNum" sz="quarter" idx="12"/>
          </p:nvPr>
        </p:nvSpPr>
        <p:spPr/>
        <p:txBody>
          <a:bodyPr/>
          <a:lstStyle/>
          <a:p>
            <a:fld id="{44B3DF6C-2314-4642-9F3C-8E1BFBE90EF3}" type="slidenum">
              <a:rPr lang="en-GB" smtClean="0"/>
              <a:t>10</a:t>
            </a:fld>
            <a:endParaRPr lang="en-GB"/>
          </a:p>
        </p:txBody>
      </p:sp>
    </p:spTree>
    <p:extLst>
      <p:ext uri="{BB962C8B-B14F-4D97-AF65-F5344CB8AC3E}">
        <p14:creationId xmlns:p14="http://schemas.microsoft.com/office/powerpoint/2010/main" val="1380907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err="1"/>
              <a:t>peppol</a:t>
            </a:r>
            <a:endParaRPr lang="el-GR" dirty="0"/>
          </a:p>
        </p:txBody>
      </p:sp>
      <p:sp>
        <p:nvSpPr>
          <p:cNvPr id="8" name="Θέση περιεχομένου 7"/>
          <p:cNvSpPr>
            <a:spLocks noGrp="1"/>
          </p:cNvSpPr>
          <p:nvPr>
            <p:ph idx="1"/>
          </p:nvPr>
        </p:nvSpPr>
        <p:spPr>
          <a:xfrm>
            <a:off x="1024128" y="1782305"/>
            <a:ext cx="9720073" cy="4527055"/>
          </a:xfrm>
        </p:spPr>
        <p:txBody>
          <a:bodyPr>
            <a:normAutofit fontScale="92500" lnSpcReduction="20000"/>
          </a:bodyPr>
          <a:lstStyle/>
          <a:p>
            <a:pPr algn="just"/>
            <a:r>
              <a:rPr lang="el-GR" dirty="0"/>
              <a:t>Η PEPPOL είναι ηλεκτρονική υποδομή που επιτρέπει στους δημόσιους φορείς την ανταλλαγή ηλεκτρονικών εγγράφων μεταξύ τους αλλά και μεταξύ των προμηθευτών τους. Ο σκοπός της PEPPOL (</a:t>
            </a:r>
            <a:r>
              <a:rPr lang="el-GR" dirty="0" err="1"/>
              <a:t>Pan</a:t>
            </a:r>
            <a:r>
              <a:rPr lang="el-GR" dirty="0"/>
              <a:t>-European </a:t>
            </a:r>
            <a:r>
              <a:rPr lang="el-GR" dirty="0" err="1"/>
              <a:t>Public</a:t>
            </a:r>
            <a:r>
              <a:rPr lang="el-GR" dirty="0"/>
              <a:t> </a:t>
            </a:r>
            <a:r>
              <a:rPr lang="el-GR" dirty="0" err="1"/>
              <a:t>Procurement</a:t>
            </a:r>
            <a:r>
              <a:rPr lang="el-GR" dirty="0"/>
              <a:t> On-Line) είναι να διευκολύνει τις ευρωπαϊκές επιχειρήσεις στις διαδικασίες προσφορών του δημόσιου τομέα. Η υποδομή αυτή προσφέρει τυποποιημένη σύνδεση μηνυμάτων (</a:t>
            </a:r>
            <a:r>
              <a:rPr lang="en-US" dirty="0"/>
              <a:t>EDI</a:t>
            </a:r>
            <a:r>
              <a:rPr lang="el-GR" dirty="0"/>
              <a:t> ηλεκτρονική ανταλλαγή δεδομένων) και καλύπτει διαδικασίες για ηλεκτρονικές παραγγελίες, ηλεκτρονική τιμολόγηση και άλλες εφαρμογές. Η αυτοματοποίηση της ανταλλαγής πληροφοριών σε όλη την αλυσίδα εφοδιασμού, μειώνει το λειτουργικό κόστος και τον πιθανό κίνδυνο ανθρώπινου λάθους. Βελτιώνει τον κύκλο πληρωμών και απλουστεύει τη διαδικασία αγοράς-πληρωμής μεταξύ κυβερνητικών φορέων και προμηθευτών.</a:t>
            </a:r>
          </a:p>
          <a:p>
            <a:pPr algn="just"/>
            <a:r>
              <a:rPr lang="el-GR" dirty="0"/>
              <a:t>Η ψηφιακή αυτή υποδομή συγχρηματοδοτείται από την Ευρωπαϊκή Επιτροπή. Ήδη οι πλείστες ευρωπαϊκές χώρες έχουν υιοθετήσει την PEPPOL στα εθνικά συστήματα σύναψης συμβάσεων ενώ οι υπόλοιπες κινούνται προς αυτή την κατεύθυνση*. Στοχεύοντας σε μια ενιαία ψηφιακή αγορά και άρση των διασυνοριακών εμποδίων μεταξύ των χωρών μελών η εισαγωγή της PEPPOL βοηθά σημαντικά στην αυτοματοποίηση των διαδικασιών μεταξύ υφιστάμενων ανομοιογενών συστημάτων πληροφορικής, σε εθνικό αλλά και ευρωπαϊκό επίπεδο.</a:t>
            </a:r>
            <a:endParaRPr lang="el-GR" sz="1600" dirty="0"/>
          </a:p>
          <a:p>
            <a:pPr algn="just"/>
            <a:r>
              <a:rPr lang="el-GR" sz="1600" dirty="0"/>
              <a:t>*</a:t>
            </a:r>
            <a:r>
              <a:rPr lang="el-GR" sz="1600" dirty="0">
                <a:solidFill>
                  <a:srgbClr val="0070C0"/>
                </a:solidFill>
              </a:rPr>
              <a:t>Κύπρος: Έχει ληφθεί σχετική απόφαση του Υπουργικού Συμβουλίου 15/02/2017</a:t>
            </a:r>
          </a:p>
        </p:txBody>
      </p:sp>
      <p:sp>
        <p:nvSpPr>
          <p:cNvPr id="4" name="Θέση ημερομηνίας 3"/>
          <p:cNvSpPr>
            <a:spLocks noGrp="1"/>
          </p:cNvSpPr>
          <p:nvPr>
            <p:ph type="dt" sz="half" idx="10"/>
          </p:nvPr>
        </p:nvSpPr>
        <p:spPr/>
        <p:txBody>
          <a:bodyPr/>
          <a:lstStyle/>
          <a:p>
            <a:r>
              <a:rPr lang="el-GR" dirty="0"/>
              <a:t>07 Μαρτίου 2017</a:t>
            </a:r>
            <a:endParaRPr lang="en-GB" dirty="0"/>
          </a:p>
        </p:txBody>
      </p:sp>
      <p:sp>
        <p:nvSpPr>
          <p:cNvPr id="5" name="Θέση υποσέλιδου 4"/>
          <p:cNvSpPr>
            <a:spLocks noGrp="1"/>
          </p:cNvSpPr>
          <p:nvPr>
            <p:ph type="ftr" sz="quarter" idx="11"/>
          </p:nvPr>
        </p:nvSpPr>
        <p:spPr/>
        <p:txBody>
          <a:bodyPr/>
          <a:lstStyle/>
          <a:p>
            <a:r>
              <a:rPr lang="en-GB" dirty="0"/>
              <a:t>Cy e-Invoicing</a:t>
            </a:r>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11</a:t>
            </a:fld>
            <a:endParaRPr lang="en-GB"/>
          </a:p>
        </p:txBody>
      </p:sp>
    </p:spTree>
    <p:extLst>
      <p:ext uri="{BB962C8B-B14F-4D97-AF65-F5344CB8AC3E}">
        <p14:creationId xmlns:p14="http://schemas.microsoft.com/office/powerpoint/2010/main" val="259511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Δομικεσ</a:t>
            </a:r>
            <a:r>
              <a:rPr lang="el-GR" dirty="0"/>
              <a:t> </a:t>
            </a:r>
            <a:r>
              <a:rPr lang="el-GR" dirty="0" err="1"/>
              <a:t>μοναδεσ</a:t>
            </a:r>
            <a:r>
              <a:rPr lang="el-GR" dirty="0"/>
              <a:t> / </a:t>
            </a:r>
            <a:r>
              <a:rPr lang="en-US" dirty="0"/>
              <a:t>Building blocks</a:t>
            </a:r>
            <a:endParaRPr lang="el-GR" dirty="0"/>
          </a:p>
        </p:txBody>
      </p:sp>
      <p:sp>
        <p:nvSpPr>
          <p:cNvPr id="3" name="Θέση περιεχομένου 2"/>
          <p:cNvSpPr>
            <a:spLocks noGrp="1"/>
          </p:cNvSpPr>
          <p:nvPr>
            <p:ph idx="1"/>
          </p:nvPr>
        </p:nvSpPr>
        <p:spPr>
          <a:xfrm>
            <a:off x="1024128" y="1805553"/>
            <a:ext cx="9720073" cy="4503807"/>
          </a:xfrm>
        </p:spPr>
        <p:txBody>
          <a:bodyPr>
            <a:normAutofit fontScale="62500" lnSpcReduction="20000"/>
          </a:bodyPr>
          <a:lstStyle/>
          <a:p>
            <a:pPr algn="just"/>
            <a:r>
              <a:rPr lang="en-US" sz="2100" dirty="0">
                <a:solidFill>
                  <a:srgbClr val="0070C0"/>
                </a:solidFill>
              </a:rPr>
              <a:t>E-Delivery</a:t>
            </a:r>
            <a:r>
              <a:rPr lang="el-GR" sz="2100" dirty="0">
                <a:solidFill>
                  <a:srgbClr val="0070C0"/>
                </a:solidFill>
              </a:rPr>
              <a:t>:</a:t>
            </a:r>
          </a:p>
          <a:p>
            <a:pPr algn="just"/>
            <a:r>
              <a:rPr lang="el-GR" dirty="0"/>
              <a:t>Βοηθά τις δημόσιες διοικήσεις να ανταλλάσσουν ηλεκτρονικά δεδομένα και έγγραφα με άλλες δημόσιες διοικήσεις </a:t>
            </a:r>
            <a:r>
              <a:rPr lang="en-US" dirty="0"/>
              <a:t>(</a:t>
            </a:r>
            <a:r>
              <a:rPr lang="el-GR" dirty="0"/>
              <a:t>Α2Α), τις επιχειρήσεις και τους πολίτες, σε </a:t>
            </a:r>
            <a:r>
              <a:rPr lang="el-GR" dirty="0" err="1"/>
              <a:t>διαλειτουργικό</a:t>
            </a:r>
            <a:r>
              <a:rPr lang="el-GR" dirty="0"/>
              <a:t>, ασφαλή, αξιόπιστο και έμπιστο (</a:t>
            </a:r>
            <a:r>
              <a:rPr lang="en-US" dirty="0"/>
              <a:t>secure, reliable and trusted</a:t>
            </a:r>
            <a:r>
              <a:rPr lang="el-GR" dirty="0"/>
              <a:t>) τρόπο. Με τη χρήση του </a:t>
            </a:r>
            <a:r>
              <a:rPr lang="en-US" dirty="0"/>
              <a:t>e-Delivery</a:t>
            </a:r>
            <a:r>
              <a:rPr lang="el-GR" dirty="0"/>
              <a:t>, κάθε συμμετέχοντας γίνεται ένας κόμβος στο δίκτυο χρησιμοποιώντας τυποποιημένα πρωτόκολλα μεταφοράς και πολιτικές ασφάλειας.</a:t>
            </a:r>
            <a:endParaRPr lang="en-US" dirty="0"/>
          </a:p>
          <a:p>
            <a:pPr algn="just"/>
            <a:r>
              <a:rPr lang="en-US" dirty="0">
                <a:solidFill>
                  <a:srgbClr val="0070C0"/>
                </a:solidFill>
              </a:rPr>
              <a:t>E-ID:</a:t>
            </a:r>
            <a:endParaRPr lang="el-GR" dirty="0">
              <a:solidFill>
                <a:srgbClr val="0070C0"/>
              </a:solidFill>
            </a:endParaRPr>
          </a:p>
          <a:p>
            <a:pPr algn="just"/>
            <a:r>
              <a:rPr lang="el-GR" dirty="0"/>
              <a:t>Βοηθά τις δημόσιες διοικήσεις και τους ιδιωτικούς φορείς παροχής </a:t>
            </a:r>
            <a:r>
              <a:rPr lang="el-GR" dirty="0" err="1"/>
              <a:t>επιγραμμικών</a:t>
            </a:r>
            <a:r>
              <a:rPr lang="el-GR" dirty="0"/>
              <a:t> (</a:t>
            </a:r>
            <a:r>
              <a:rPr lang="el-GR" dirty="0" err="1"/>
              <a:t>online</a:t>
            </a:r>
            <a:r>
              <a:rPr lang="el-GR" dirty="0"/>
              <a:t>) υπηρεσιών να προσφέρουν με μεγαλύτερη ευκολία τις υπηρεσίες τους προς τους πολίτες από άλλα κράτη μέλη της ΕΕ. Βοηθά τη συμμόρφωση με τον κανονισμό </a:t>
            </a:r>
            <a:r>
              <a:rPr lang="el-GR" dirty="0" err="1"/>
              <a:t>eIDAS</a:t>
            </a:r>
            <a:r>
              <a:rPr lang="el-GR" dirty="0"/>
              <a:t> (910/2014), και εξασφαλίζει τη νομική </a:t>
            </a:r>
            <a:r>
              <a:rPr lang="el-GR" dirty="0" err="1"/>
              <a:t>διαλειτουργικότητα</a:t>
            </a:r>
            <a:r>
              <a:rPr lang="el-GR" dirty="0"/>
              <a:t> παρέχοντας ένα σαφές κανονιστικό πλαίσιο σχετικά με την ηλεκτρονική ταυτοποίηση και τις </a:t>
            </a:r>
            <a:r>
              <a:rPr lang="el-GR" dirty="0" err="1"/>
              <a:t>επιγραμμικές</a:t>
            </a:r>
            <a:r>
              <a:rPr lang="el-GR" dirty="0"/>
              <a:t> υπηρεσίες για τις ηλεκτρονικές συναλλαγές στην εσωτερική αγορά</a:t>
            </a:r>
          </a:p>
          <a:p>
            <a:pPr algn="just"/>
            <a:r>
              <a:rPr lang="en-US" sz="2100" dirty="0">
                <a:solidFill>
                  <a:srgbClr val="0070C0"/>
                </a:solidFill>
              </a:rPr>
              <a:t>E-Signature:</a:t>
            </a:r>
          </a:p>
          <a:p>
            <a:pPr algn="just"/>
            <a:r>
              <a:rPr lang="en-US" dirty="0"/>
              <a:t>B</a:t>
            </a:r>
            <a:r>
              <a:rPr lang="el-GR" dirty="0" err="1"/>
              <a:t>οηθά</a:t>
            </a:r>
            <a:r>
              <a:rPr lang="el-GR" dirty="0"/>
              <a:t> τις δημόσιες διοικήσεις και τις επιχειρήσεις να επιταχύνουν τη δημιουργία και την επαλήθευση των ηλεκτρονικών υπογραφών.</a:t>
            </a:r>
            <a:endParaRPr lang="en-US" dirty="0"/>
          </a:p>
          <a:p>
            <a:pPr algn="just"/>
            <a:r>
              <a:rPr lang="en-US" dirty="0">
                <a:solidFill>
                  <a:srgbClr val="0070C0"/>
                </a:solidFill>
              </a:rPr>
              <a:t>E-Invoicing</a:t>
            </a:r>
            <a:r>
              <a:rPr lang="el-GR" dirty="0">
                <a:solidFill>
                  <a:srgbClr val="0070C0"/>
                </a:solidFill>
              </a:rPr>
              <a:t>:</a:t>
            </a:r>
          </a:p>
          <a:p>
            <a:pPr algn="just"/>
            <a:r>
              <a:rPr lang="el-GR" dirty="0"/>
              <a:t>Ηλεκτρονική τιμολόγηση (</a:t>
            </a:r>
            <a:r>
              <a:rPr lang="en-US" dirty="0"/>
              <a:t>B2G, B2B, B2C*)</a:t>
            </a:r>
          </a:p>
          <a:p>
            <a:pPr algn="just"/>
            <a:r>
              <a:rPr lang="en-US" dirty="0">
                <a:solidFill>
                  <a:srgbClr val="0070C0"/>
                </a:solidFill>
              </a:rPr>
              <a:t>E-Translation</a:t>
            </a:r>
            <a:r>
              <a:rPr lang="el-GR" dirty="0">
                <a:solidFill>
                  <a:srgbClr val="0070C0"/>
                </a:solidFill>
              </a:rPr>
              <a:t>:</a:t>
            </a:r>
          </a:p>
          <a:p>
            <a:pPr algn="just"/>
            <a:r>
              <a:rPr lang="el-GR" dirty="0"/>
              <a:t>Αυτόματη μετάφραση (</a:t>
            </a:r>
            <a:r>
              <a:rPr lang="en-US" dirty="0"/>
              <a:t>24 EU </a:t>
            </a:r>
            <a:r>
              <a:rPr lang="el-GR" dirty="0"/>
              <a:t>επίσημες γλώσσες -</a:t>
            </a:r>
            <a:r>
              <a:rPr lang="en-US" dirty="0"/>
              <a:t>552 </a:t>
            </a:r>
            <a:r>
              <a:rPr lang="el-GR" dirty="0"/>
              <a:t>ζεύγη γλωσσών)</a:t>
            </a:r>
            <a:endParaRPr lang="en-US" dirty="0"/>
          </a:p>
        </p:txBody>
      </p:sp>
      <p:sp>
        <p:nvSpPr>
          <p:cNvPr id="4" name="Θέση ημερομηνίας 3"/>
          <p:cNvSpPr>
            <a:spLocks noGrp="1"/>
          </p:cNvSpPr>
          <p:nvPr>
            <p:ph type="dt" sz="half" idx="10"/>
          </p:nvPr>
        </p:nvSpPr>
        <p:spPr/>
        <p:txBody>
          <a:bodyPr/>
          <a:lstStyle/>
          <a:p>
            <a:r>
              <a:rPr lang="el-GR"/>
              <a:t>07 Μαρτίου 2017</a:t>
            </a:r>
            <a:endParaRPr lang="en-GB" dirty="0"/>
          </a:p>
        </p:txBody>
      </p:sp>
      <p:sp>
        <p:nvSpPr>
          <p:cNvPr id="5" name="Θέση υποσέλιδου 4"/>
          <p:cNvSpPr>
            <a:spLocks noGrp="1"/>
          </p:cNvSpPr>
          <p:nvPr>
            <p:ph type="ftr" sz="quarter" idx="11"/>
          </p:nvPr>
        </p:nvSpPr>
        <p:spPr/>
        <p:txBody>
          <a:bodyPr/>
          <a:lstStyle/>
          <a:p>
            <a:r>
              <a:rPr lang="en-GB"/>
              <a:t>Cy e-Invoicing</a:t>
            </a:r>
            <a:endParaRPr lang="en-GB" dirty="0"/>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12</a:t>
            </a:fld>
            <a:endParaRPr lang="en-GB"/>
          </a:p>
        </p:txBody>
      </p:sp>
    </p:spTree>
    <p:extLst>
      <p:ext uri="{BB962C8B-B14F-4D97-AF65-F5344CB8AC3E}">
        <p14:creationId xmlns:p14="http://schemas.microsoft.com/office/powerpoint/2010/main" val="828982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r>
              <a:rPr lang="el-GR" dirty="0"/>
              <a:t>07 Μαρτίου 2017</a:t>
            </a:r>
            <a:endParaRPr lang="en-GB" dirty="0"/>
          </a:p>
        </p:txBody>
      </p:sp>
      <p:sp>
        <p:nvSpPr>
          <p:cNvPr id="5" name="Θέση υποσέλιδου 4"/>
          <p:cNvSpPr>
            <a:spLocks noGrp="1"/>
          </p:cNvSpPr>
          <p:nvPr>
            <p:ph type="ftr" sz="quarter" idx="11"/>
          </p:nvPr>
        </p:nvSpPr>
        <p:spPr/>
        <p:txBody>
          <a:bodyPr/>
          <a:lstStyle/>
          <a:p>
            <a:r>
              <a:rPr lang="en-GB" dirty="0"/>
              <a:t>Cy e-Invoicing</a:t>
            </a:r>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13</a:t>
            </a:fld>
            <a:endParaRPr lang="en-GB"/>
          </a:p>
        </p:txBody>
      </p:sp>
      <p:sp>
        <p:nvSpPr>
          <p:cNvPr id="7" name="Τίτλος 6"/>
          <p:cNvSpPr>
            <a:spLocks noGrp="1"/>
          </p:cNvSpPr>
          <p:nvPr>
            <p:ph type="title" idx="4294967295"/>
          </p:nvPr>
        </p:nvSpPr>
        <p:spPr>
          <a:xfrm>
            <a:off x="407964" y="109538"/>
            <a:ext cx="3953022" cy="727555"/>
          </a:xfrm>
        </p:spPr>
        <p:txBody>
          <a:bodyPr>
            <a:normAutofit/>
          </a:bodyPr>
          <a:lstStyle/>
          <a:p>
            <a:r>
              <a:rPr lang="el-GR" sz="3200" dirty="0" err="1"/>
              <a:t>Μοντελο</a:t>
            </a:r>
            <a:r>
              <a:rPr lang="el-GR" sz="3200" dirty="0"/>
              <a:t> 4 </a:t>
            </a:r>
            <a:r>
              <a:rPr lang="el-GR" sz="3200" dirty="0" err="1"/>
              <a:t>γωνιων</a:t>
            </a:r>
            <a:endParaRPr lang="el-GR" sz="3200" dirty="0"/>
          </a:p>
        </p:txBody>
      </p:sp>
      <p:pic>
        <p:nvPicPr>
          <p:cNvPr id="8" name="Εικόνα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6882" y="1735300"/>
            <a:ext cx="5814564" cy="4419983"/>
          </a:xfrm>
          <a:prstGeom prst="rect">
            <a:avLst/>
          </a:prstGeom>
        </p:spPr>
      </p:pic>
      <p:sp>
        <p:nvSpPr>
          <p:cNvPr id="9" name="TextBox 8"/>
          <p:cNvSpPr txBox="1"/>
          <p:nvPr/>
        </p:nvSpPr>
        <p:spPr>
          <a:xfrm>
            <a:off x="3951763" y="1154913"/>
            <a:ext cx="3916218" cy="646331"/>
          </a:xfrm>
          <a:prstGeom prst="rect">
            <a:avLst/>
          </a:prstGeom>
          <a:noFill/>
          <a:ln>
            <a:solidFill>
              <a:srgbClr val="0070C0"/>
            </a:solidFill>
          </a:ln>
        </p:spPr>
        <p:txBody>
          <a:bodyPr wrap="square" rtlCol="0">
            <a:spAutoFit/>
          </a:bodyPr>
          <a:lstStyle/>
          <a:p>
            <a:pPr algn="ctr"/>
            <a:r>
              <a:rPr lang="en-US" dirty="0"/>
              <a:t>SML: Service </a:t>
            </a:r>
            <a:r>
              <a:rPr lang="en-US" dirty="0" err="1"/>
              <a:t>MetaData</a:t>
            </a:r>
            <a:r>
              <a:rPr lang="en-US" dirty="0"/>
              <a:t> Locator</a:t>
            </a:r>
          </a:p>
          <a:p>
            <a:pPr algn="ctr"/>
            <a:r>
              <a:rPr lang="en-US" dirty="0"/>
              <a:t>SMP: Service </a:t>
            </a:r>
            <a:r>
              <a:rPr lang="en-US" dirty="0" err="1"/>
              <a:t>MetaData</a:t>
            </a:r>
            <a:r>
              <a:rPr lang="en-US" dirty="0"/>
              <a:t> Publisher</a:t>
            </a:r>
            <a:endParaRPr lang="el-GR" dirty="0"/>
          </a:p>
        </p:txBody>
      </p:sp>
      <p:sp>
        <p:nvSpPr>
          <p:cNvPr id="10" name="Φυσαλίδα ομιλίας: Έλλειψη 9"/>
          <p:cNvSpPr/>
          <p:nvPr/>
        </p:nvSpPr>
        <p:spPr>
          <a:xfrm>
            <a:off x="923636" y="3740727"/>
            <a:ext cx="1782619" cy="877455"/>
          </a:xfrm>
          <a:prstGeom prst="wedgeEllipseCallout">
            <a:avLst>
              <a:gd name="adj1" fmla="val 91084"/>
              <a:gd name="adj2" fmla="val 561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Επικύρωση</a:t>
            </a:r>
          </a:p>
        </p:txBody>
      </p:sp>
      <p:pic>
        <p:nvPicPr>
          <p:cNvPr id="11" name="Εικόνα 10"/>
          <p:cNvPicPr>
            <a:picLocks noChangeAspect="1"/>
          </p:cNvPicPr>
          <p:nvPr/>
        </p:nvPicPr>
        <p:blipFill>
          <a:blip r:embed="rId3"/>
          <a:stretch>
            <a:fillRect/>
          </a:stretch>
        </p:blipFill>
        <p:spPr>
          <a:xfrm>
            <a:off x="11093530" y="5493212"/>
            <a:ext cx="717470" cy="977492"/>
          </a:xfrm>
          <a:prstGeom prst="rect">
            <a:avLst/>
          </a:prstGeom>
        </p:spPr>
      </p:pic>
      <p:sp>
        <p:nvSpPr>
          <p:cNvPr id="12" name="Φυσαλίδα ομιλίας: Έλλειψη 11"/>
          <p:cNvSpPr/>
          <p:nvPr/>
        </p:nvSpPr>
        <p:spPr>
          <a:xfrm>
            <a:off x="855976" y="890952"/>
            <a:ext cx="1917937" cy="877455"/>
          </a:xfrm>
          <a:prstGeom prst="wedgeEllipseCallout">
            <a:avLst>
              <a:gd name="adj1" fmla="val 83573"/>
              <a:gd name="adj2" fmla="val 770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Αποστολέας</a:t>
            </a:r>
          </a:p>
        </p:txBody>
      </p:sp>
      <p:sp>
        <p:nvSpPr>
          <p:cNvPr id="13" name="Φυσαλίδα ομιλίας: Έλλειψη 12"/>
          <p:cNvSpPr/>
          <p:nvPr/>
        </p:nvSpPr>
        <p:spPr>
          <a:xfrm>
            <a:off x="9045832" y="837093"/>
            <a:ext cx="2002519" cy="877455"/>
          </a:xfrm>
          <a:prstGeom prst="wedgeEllipseCallout">
            <a:avLst>
              <a:gd name="adj1" fmla="val -77947"/>
              <a:gd name="adj2" fmla="val 818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Παραλήπτης</a:t>
            </a:r>
          </a:p>
        </p:txBody>
      </p:sp>
      <p:sp>
        <p:nvSpPr>
          <p:cNvPr id="2" name="TextBox 1"/>
          <p:cNvSpPr txBox="1"/>
          <p:nvPr/>
        </p:nvSpPr>
        <p:spPr>
          <a:xfrm>
            <a:off x="3033154" y="3330733"/>
            <a:ext cx="1384104" cy="369332"/>
          </a:xfrm>
          <a:prstGeom prst="rect">
            <a:avLst/>
          </a:prstGeom>
          <a:solidFill>
            <a:schemeClr val="bg1"/>
          </a:solidFill>
        </p:spPr>
        <p:txBody>
          <a:bodyPr wrap="square" rtlCol="0">
            <a:spAutoFit/>
          </a:bodyPr>
          <a:lstStyle/>
          <a:p>
            <a:pPr algn="ctr"/>
            <a:r>
              <a:rPr lang="el-GR" dirty="0"/>
              <a:t>Αποστολή</a:t>
            </a:r>
            <a:endParaRPr lang="en-US" dirty="0"/>
          </a:p>
        </p:txBody>
      </p:sp>
      <p:sp>
        <p:nvSpPr>
          <p:cNvPr id="14" name="TextBox 13"/>
          <p:cNvSpPr txBox="1"/>
          <p:nvPr/>
        </p:nvSpPr>
        <p:spPr>
          <a:xfrm>
            <a:off x="7498898" y="3330733"/>
            <a:ext cx="1384104" cy="369332"/>
          </a:xfrm>
          <a:prstGeom prst="rect">
            <a:avLst/>
          </a:prstGeom>
          <a:solidFill>
            <a:schemeClr val="bg1"/>
          </a:solidFill>
        </p:spPr>
        <p:txBody>
          <a:bodyPr wrap="square" rtlCol="0">
            <a:spAutoFit/>
          </a:bodyPr>
          <a:lstStyle/>
          <a:p>
            <a:pPr algn="ctr"/>
            <a:r>
              <a:rPr lang="el-GR" dirty="0"/>
              <a:t>Λήψη</a:t>
            </a:r>
            <a:endParaRPr lang="en-US" dirty="0"/>
          </a:p>
        </p:txBody>
      </p:sp>
      <p:sp>
        <p:nvSpPr>
          <p:cNvPr id="3" name="Βέλος: Κάτω 2"/>
          <p:cNvSpPr/>
          <p:nvPr/>
        </p:nvSpPr>
        <p:spPr>
          <a:xfrm>
            <a:off x="5805085" y="1801244"/>
            <a:ext cx="209574" cy="4214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758462" y="2222695"/>
            <a:ext cx="1561513" cy="369332"/>
          </a:xfrm>
          <a:prstGeom prst="rect">
            <a:avLst/>
          </a:prstGeom>
          <a:noFill/>
        </p:spPr>
        <p:txBody>
          <a:bodyPr wrap="square" rtlCol="0">
            <a:spAutoFit/>
          </a:bodyPr>
          <a:lstStyle/>
          <a:p>
            <a:pPr algn="r"/>
            <a:r>
              <a:rPr lang="el-GR" dirty="0"/>
              <a:t>Ετοιμασία</a:t>
            </a:r>
            <a:endParaRPr lang="en-US" dirty="0"/>
          </a:p>
        </p:txBody>
      </p:sp>
      <p:sp>
        <p:nvSpPr>
          <p:cNvPr id="16" name="TextBox 15"/>
          <p:cNvSpPr txBox="1"/>
          <p:nvPr/>
        </p:nvSpPr>
        <p:spPr>
          <a:xfrm>
            <a:off x="8056468" y="2222695"/>
            <a:ext cx="1953398" cy="369332"/>
          </a:xfrm>
          <a:prstGeom prst="rect">
            <a:avLst/>
          </a:prstGeom>
          <a:noFill/>
        </p:spPr>
        <p:txBody>
          <a:bodyPr wrap="square" rtlCol="0">
            <a:spAutoFit/>
          </a:bodyPr>
          <a:lstStyle/>
          <a:p>
            <a:pPr algn="r"/>
            <a:r>
              <a:rPr lang="el-GR" dirty="0"/>
              <a:t>Επεξεργασία</a:t>
            </a:r>
            <a:endParaRPr lang="en-US" dirty="0"/>
          </a:p>
        </p:txBody>
      </p:sp>
      <p:sp>
        <p:nvSpPr>
          <p:cNvPr id="17" name="Οβάλ 16"/>
          <p:cNvSpPr/>
          <p:nvPr/>
        </p:nvSpPr>
        <p:spPr>
          <a:xfrm>
            <a:off x="7867981" y="4276578"/>
            <a:ext cx="923465" cy="9566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Επεξήγηση: Γραμμή 17"/>
          <p:cNvSpPr/>
          <p:nvPr/>
        </p:nvSpPr>
        <p:spPr>
          <a:xfrm>
            <a:off x="9298745" y="4023360"/>
            <a:ext cx="2011680" cy="594822"/>
          </a:xfrm>
          <a:prstGeom prst="borderCallout1">
            <a:avLst>
              <a:gd name="adj1" fmla="val 51319"/>
              <a:gd name="adj2" fmla="val -629"/>
              <a:gd name="adj3" fmla="val 112500"/>
              <a:gd name="adj4" fmla="val -383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Σημείο Πρόσβασης</a:t>
            </a:r>
            <a:endParaRPr lang="en-US" dirty="0"/>
          </a:p>
        </p:txBody>
      </p:sp>
      <p:cxnSp>
        <p:nvCxnSpPr>
          <p:cNvPr id="20" name="Γραμμή σύνδεσης: Γωνιώδης 19"/>
          <p:cNvCxnSpPr>
            <a:cxnSpLocks/>
            <a:endCxn id="17" idx="5"/>
          </p:cNvCxnSpPr>
          <p:nvPr/>
        </p:nvCxnSpPr>
        <p:spPr>
          <a:xfrm>
            <a:off x="3409627" y="4798864"/>
            <a:ext cx="5246581" cy="294227"/>
          </a:xfrm>
          <a:prstGeom prst="bentConnector4">
            <a:avLst>
              <a:gd name="adj1" fmla="val -4628"/>
              <a:gd name="adj2" fmla="val 525348"/>
            </a:avLst>
          </a:prstGeom>
        </p:spPr>
        <p:style>
          <a:lnRef idx="2">
            <a:schemeClr val="accent1">
              <a:shade val="50000"/>
            </a:schemeClr>
          </a:lnRef>
          <a:fillRef idx="1">
            <a:schemeClr val="accent1"/>
          </a:fillRef>
          <a:effectRef idx="0">
            <a:schemeClr val="accent1"/>
          </a:effectRef>
          <a:fontRef idx="minor">
            <a:schemeClr val="lt1"/>
          </a:fontRef>
        </p:style>
      </p:cxnSp>
      <p:pic>
        <p:nvPicPr>
          <p:cNvPr id="23" name="Εικόνα 22"/>
          <p:cNvPicPr>
            <a:picLocks noChangeAspect="1"/>
          </p:cNvPicPr>
          <p:nvPr/>
        </p:nvPicPr>
        <p:blipFill>
          <a:blip r:embed="rId4"/>
          <a:stretch>
            <a:fillRect/>
          </a:stretch>
        </p:blipFill>
        <p:spPr>
          <a:xfrm>
            <a:off x="3349843" y="4276578"/>
            <a:ext cx="844795" cy="872224"/>
          </a:xfrm>
          <a:prstGeom prst="rect">
            <a:avLst/>
          </a:prstGeom>
        </p:spPr>
      </p:pic>
    </p:spTree>
    <p:extLst>
      <p:ext uri="{BB962C8B-B14F-4D97-AF65-F5344CB8AC3E}">
        <p14:creationId xmlns:p14="http://schemas.microsoft.com/office/powerpoint/2010/main" val="766736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Επομενεσ</a:t>
            </a:r>
            <a:r>
              <a:rPr lang="el-GR" dirty="0"/>
              <a:t> </a:t>
            </a:r>
            <a:r>
              <a:rPr lang="el-GR" dirty="0" err="1"/>
              <a:t>ενεργειεσ</a:t>
            </a:r>
            <a:endParaRPr lang="el-GR" dirty="0"/>
          </a:p>
        </p:txBody>
      </p:sp>
      <p:sp>
        <p:nvSpPr>
          <p:cNvPr id="3" name="Θέση περιεχομένου 2"/>
          <p:cNvSpPr>
            <a:spLocks noGrp="1"/>
          </p:cNvSpPr>
          <p:nvPr>
            <p:ph idx="1"/>
          </p:nvPr>
        </p:nvSpPr>
        <p:spPr>
          <a:xfrm>
            <a:off x="1024128" y="1805553"/>
            <a:ext cx="9720073" cy="4503807"/>
          </a:xfrm>
        </p:spPr>
        <p:txBody>
          <a:bodyPr>
            <a:normAutofit fontScale="92500" lnSpcReduction="20000"/>
          </a:bodyPr>
          <a:lstStyle/>
          <a:p>
            <a:r>
              <a:rPr lang="el-GR" dirty="0"/>
              <a:t>Ενημέρωση</a:t>
            </a:r>
          </a:p>
          <a:p>
            <a:pPr lvl="1"/>
            <a:r>
              <a:rPr lang="el-GR" dirty="0"/>
              <a:t>Ηλεκτρονικό ταχυδρομείο</a:t>
            </a:r>
          </a:p>
          <a:p>
            <a:pPr lvl="1"/>
            <a:r>
              <a:rPr lang="el-GR" dirty="0"/>
              <a:t>Ιστοσελίδα</a:t>
            </a:r>
          </a:p>
          <a:p>
            <a:pPr lvl="1"/>
            <a:r>
              <a:rPr lang="el-GR" dirty="0"/>
              <a:t>Έκδοση ειδικού εντύπου</a:t>
            </a:r>
          </a:p>
          <a:p>
            <a:pPr lvl="1"/>
            <a:r>
              <a:rPr lang="el-GR" dirty="0"/>
              <a:t>Ειδικές συναντήσεις</a:t>
            </a:r>
          </a:p>
          <a:p>
            <a:pPr lvl="2"/>
            <a:r>
              <a:rPr lang="el-GR" dirty="0"/>
              <a:t>Προμηθευτές λογισμικού</a:t>
            </a:r>
          </a:p>
          <a:p>
            <a:pPr lvl="2"/>
            <a:r>
              <a:rPr lang="el-GR" dirty="0"/>
              <a:t>Φορείς  Ευρύτερου Δημοσίου Τομέα</a:t>
            </a:r>
          </a:p>
          <a:p>
            <a:pPr lvl="2"/>
            <a:r>
              <a:rPr lang="el-GR" dirty="0"/>
              <a:t>Επιχειρηματικός κόσμος</a:t>
            </a:r>
          </a:p>
          <a:p>
            <a:r>
              <a:rPr lang="el-GR" dirty="0"/>
              <a:t>Επιμόρφωση</a:t>
            </a:r>
          </a:p>
          <a:p>
            <a:r>
              <a:rPr lang="el-GR" dirty="0"/>
              <a:t>Εξατομικευμένη ανάλυση αναγκών</a:t>
            </a:r>
          </a:p>
          <a:p>
            <a:r>
              <a:rPr lang="el-GR" dirty="0"/>
              <a:t>Συχνή επικοινωνία (εξέλιξη της ηλεκτρονικής τιμολόγησης)</a:t>
            </a:r>
          </a:p>
          <a:p>
            <a:r>
              <a:rPr lang="el-GR" dirty="0"/>
              <a:t>Έγκριση πρότασης </a:t>
            </a:r>
            <a:r>
              <a:rPr lang="en-US" dirty="0"/>
              <a:t>Cy e-Invoicing Local Authorities</a:t>
            </a:r>
          </a:p>
          <a:p>
            <a:pPr lvl="1"/>
            <a:r>
              <a:rPr lang="el-GR" dirty="0"/>
              <a:t>Υπουργείο Εσωτερικών, Ένωση Δήμων, Ένωση Κοινοτήτων, Δήμος Λευκωσίας</a:t>
            </a:r>
          </a:p>
          <a:p>
            <a:pPr marL="128016" lvl="1" indent="0">
              <a:buNone/>
            </a:pPr>
            <a:r>
              <a:rPr lang="el-GR" sz="2200" dirty="0"/>
              <a:t>Έγκριση πρότασης </a:t>
            </a:r>
            <a:r>
              <a:rPr lang="en-US" sz="2200" dirty="0"/>
              <a:t>e-Delivery </a:t>
            </a:r>
            <a:endParaRPr lang="el-GR" sz="2200" dirty="0"/>
          </a:p>
          <a:p>
            <a:pPr lvl="1"/>
            <a:r>
              <a:rPr lang="el-GR" dirty="0"/>
              <a:t>Κυπριακά Ταχυδρομεία</a:t>
            </a:r>
          </a:p>
        </p:txBody>
      </p:sp>
      <p:sp>
        <p:nvSpPr>
          <p:cNvPr id="4" name="Θέση ημερομηνίας 3"/>
          <p:cNvSpPr>
            <a:spLocks noGrp="1"/>
          </p:cNvSpPr>
          <p:nvPr>
            <p:ph type="dt" sz="half" idx="10"/>
          </p:nvPr>
        </p:nvSpPr>
        <p:spPr/>
        <p:txBody>
          <a:bodyPr/>
          <a:lstStyle/>
          <a:p>
            <a:r>
              <a:rPr lang="el-GR" dirty="0"/>
              <a:t>07 Μαρτίου 2017</a:t>
            </a:r>
            <a:endParaRPr lang="en-GB" dirty="0"/>
          </a:p>
        </p:txBody>
      </p:sp>
      <p:sp>
        <p:nvSpPr>
          <p:cNvPr id="5" name="Θέση υποσέλιδου 4"/>
          <p:cNvSpPr>
            <a:spLocks noGrp="1"/>
          </p:cNvSpPr>
          <p:nvPr>
            <p:ph type="ftr" sz="quarter" idx="11"/>
          </p:nvPr>
        </p:nvSpPr>
        <p:spPr/>
        <p:txBody>
          <a:bodyPr/>
          <a:lstStyle/>
          <a:p>
            <a:r>
              <a:rPr lang="en-GB" dirty="0"/>
              <a:t>Cy e-Invoicing</a:t>
            </a:r>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14</a:t>
            </a:fld>
            <a:endParaRPr lang="en-GB"/>
          </a:p>
        </p:txBody>
      </p:sp>
    </p:spTree>
    <p:extLst>
      <p:ext uri="{BB962C8B-B14F-4D97-AF65-F5344CB8AC3E}">
        <p14:creationId xmlns:p14="http://schemas.microsoft.com/office/powerpoint/2010/main" val="118289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ΕΥΧΑΡΙΣΤΩ</a:t>
            </a:r>
          </a:p>
        </p:txBody>
      </p:sp>
      <p:sp>
        <p:nvSpPr>
          <p:cNvPr id="3" name="Θέση περιεχομένου 2"/>
          <p:cNvSpPr>
            <a:spLocks noGrp="1"/>
          </p:cNvSpPr>
          <p:nvPr>
            <p:ph idx="1"/>
          </p:nvPr>
        </p:nvSpPr>
        <p:spPr/>
        <p:txBody>
          <a:bodyPr/>
          <a:lstStyle/>
          <a:p>
            <a:pPr>
              <a:lnSpc>
                <a:spcPct val="100000"/>
              </a:lnSpc>
            </a:pPr>
            <a:r>
              <a:rPr lang="el-GR" dirty="0"/>
              <a:t>Δρ. Αλέξανδρος Μιχαηλίδης</a:t>
            </a:r>
          </a:p>
          <a:p>
            <a:pPr>
              <a:lnSpc>
                <a:spcPct val="100000"/>
              </a:lnSpc>
            </a:pPr>
            <a:r>
              <a:rPr lang="en-US" dirty="0"/>
              <a:t>RTD Talos</a:t>
            </a:r>
            <a:endParaRPr lang="el-GR" dirty="0"/>
          </a:p>
          <a:p>
            <a:pPr>
              <a:lnSpc>
                <a:spcPct val="100000"/>
              </a:lnSpc>
            </a:pPr>
            <a:r>
              <a:rPr lang="en-US" dirty="0">
                <a:hlinkClick r:id="rId2"/>
              </a:rPr>
              <a:t>am@talos-rtd.com</a:t>
            </a:r>
            <a:endParaRPr lang="en-US" dirty="0"/>
          </a:p>
          <a:p>
            <a:pPr>
              <a:lnSpc>
                <a:spcPct val="100000"/>
              </a:lnSpc>
            </a:pPr>
            <a:r>
              <a:rPr lang="en-US" dirty="0"/>
              <a:t>22454333</a:t>
            </a:r>
            <a:endParaRPr lang="el-GR" dirty="0"/>
          </a:p>
          <a:p>
            <a:endParaRPr lang="el-GR" dirty="0"/>
          </a:p>
        </p:txBody>
      </p:sp>
      <p:pic>
        <p:nvPicPr>
          <p:cNvPr id="8" name="Εικόνα 7"/>
          <p:cNvPicPr>
            <a:picLocks noChangeAspect="1"/>
          </p:cNvPicPr>
          <p:nvPr/>
        </p:nvPicPr>
        <p:blipFill>
          <a:blip r:embed="rId3"/>
          <a:stretch>
            <a:fillRect/>
          </a:stretch>
        </p:blipFill>
        <p:spPr>
          <a:xfrm>
            <a:off x="9458796" y="3477506"/>
            <a:ext cx="1798476" cy="2444708"/>
          </a:xfrm>
          <a:prstGeom prst="rect">
            <a:avLst/>
          </a:prstGeom>
        </p:spPr>
      </p:pic>
      <p:pic>
        <p:nvPicPr>
          <p:cNvPr id="4" name="Εικόνα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5037" y="4636339"/>
            <a:ext cx="1266825" cy="1285875"/>
          </a:xfrm>
          <a:prstGeom prst="rect">
            <a:avLst/>
          </a:prstGeom>
          <a:effectLst>
            <a:outerShdw blurRad="50800" dist="38100" dir="2700000" algn="tl" rotWithShape="0">
              <a:prstClr val="black">
                <a:alpha val="40000"/>
              </a:prstClr>
            </a:outerShdw>
          </a:effectLst>
        </p:spPr>
      </p:pic>
      <p:sp>
        <p:nvSpPr>
          <p:cNvPr id="5" name="TextBox 4"/>
          <p:cNvSpPr txBox="1"/>
          <p:nvPr/>
        </p:nvSpPr>
        <p:spPr>
          <a:xfrm>
            <a:off x="7036770" y="1534674"/>
            <a:ext cx="2944678" cy="830997"/>
          </a:xfrm>
          <a:prstGeom prst="rect">
            <a:avLst/>
          </a:prstGeom>
          <a:noFill/>
        </p:spPr>
        <p:txBody>
          <a:bodyPr wrap="square" rtlCol="0">
            <a:spAutoFit/>
          </a:bodyPr>
          <a:lstStyle/>
          <a:p>
            <a:r>
              <a:rPr lang="el-GR" sz="4800" dirty="0">
                <a:solidFill>
                  <a:srgbClr val="0070C0"/>
                </a:solidFill>
              </a:rPr>
              <a:t>ερωτήσεις</a:t>
            </a:r>
          </a:p>
        </p:txBody>
      </p:sp>
      <p:sp>
        <p:nvSpPr>
          <p:cNvPr id="6" name="TextBox 5"/>
          <p:cNvSpPr txBox="1"/>
          <p:nvPr/>
        </p:nvSpPr>
        <p:spPr>
          <a:xfrm>
            <a:off x="8148503" y="286260"/>
            <a:ext cx="721211" cy="1569660"/>
          </a:xfrm>
          <a:prstGeom prst="rect">
            <a:avLst/>
          </a:prstGeom>
          <a:noFill/>
        </p:spPr>
        <p:txBody>
          <a:bodyPr wrap="square" rtlCol="0">
            <a:spAutoFit/>
          </a:bodyPr>
          <a:lstStyle/>
          <a:p>
            <a:pPr algn="ctr"/>
            <a:r>
              <a:rPr lang="el-GR" sz="9600" dirty="0">
                <a:solidFill>
                  <a:srgbClr val="0070C0"/>
                </a:solidFill>
              </a:rPr>
              <a:t>;</a:t>
            </a:r>
          </a:p>
        </p:txBody>
      </p:sp>
    </p:spTree>
    <p:extLst>
      <p:ext uri="{BB962C8B-B14F-4D97-AF65-F5344CB8AC3E}">
        <p14:creationId xmlns:p14="http://schemas.microsoft.com/office/powerpoint/2010/main" val="31318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Cy E-invoicing</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Το έργο συγχρηματοδοτείται από το πρόγραμμα:</a:t>
            </a:r>
          </a:p>
          <a:p>
            <a:r>
              <a:rPr lang="el-GR" dirty="0"/>
              <a:t>Διευκόλυνση, «Συνδέοντας την Ευρώπη» </a:t>
            </a:r>
            <a:r>
              <a:rPr lang="en-US" b="1" dirty="0"/>
              <a:t>(CEF: Connecting Europe Facility)</a:t>
            </a:r>
            <a:endParaRPr lang="el-GR" b="1" dirty="0"/>
          </a:p>
          <a:p>
            <a:r>
              <a:rPr lang="el-GR" dirty="0"/>
              <a:t>Προϋπολογισμός €748.574 (Χρηματοδότηση ΕΕ €561.430)</a:t>
            </a:r>
          </a:p>
          <a:p>
            <a:r>
              <a:rPr lang="el-GR" dirty="0"/>
              <a:t>Έναρξη: 01/10/2016	Λήξη: 31/12/2017	(15 μήνες)</a:t>
            </a:r>
          </a:p>
          <a:p>
            <a:r>
              <a:rPr lang="el-GR" dirty="0"/>
              <a:t>Συντονιστής: </a:t>
            </a:r>
            <a:endParaRPr lang="en-US" dirty="0"/>
          </a:p>
          <a:p>
            <a:r>
              <a:rPr lang="el-GR" b="1" dirty="0"/>
              <a:t>Υπουργείο Οικονομικών</a:t>
            </a:r>
            <a:endParaRPr lang="en-US" dirty="0"/>
          </a:p>
          <a:p>
            <a:pPr lvl="1"/>
            <a:r>
              <a:rPr lang="el-GR" dirty="0"/>
              <a:t>Γενικό Λογιστήριο</a:t>
            </a:r>
          </a:p>
          <a:p>
            <a:pPr lvl="1"/>
            <a:r>
              <a:rPr lang="el-GR" dirty="0"/>
              <a:t>Τμήμα Φορολογίας</a:t>
            </a:r>
          </a:p>
          <a:p>
            <a:pPr lvl="1"/>
            <a:r>
              <a:rPr lang="el-GR" dirty="0"/>
              <a:t>Τμήμα Υπηρεσιών Πληροφορικής</a:t>
            </a:r>
          </a:p>
          <a:p>
            <a:r>
              <a:rPr lang="el-GR" dirty="0"/>
              <a:t>Εταίροι:</a:t>
            </a:r>
          </a:p>
          <a:p>
            <a:pPr lvl="1"/>
            <a:r>
              <a:rPr lang="el-GR" dirty="0"/>
              <a:t>Υπουργείο Ενέργειας, Εμπορίου, Βιομηχανίας &amp; Τουρισμού</a:t>
            </a:r>
          </a:p>
          <a:p>
            <a:pPr lvl="1"/>
            <a:r>
              <a:rPr lang="el-GR" dirty="0"/>
              <a:t>Κυπριακά Ταχυδρομεία</a:t>
            </a:r>
          </a:p>
          <a:p>
            <a:pPr lvl="1"/>
            <a:r>
              <a:rPr lang="el-GR" dirty="0"/>
              <a:t>Κυπριακός Οργανισμός Τυποποίησης</a:t>
            </a:r>
          </a:p>
          <a:p>
            <a:pPr lvl="1"/>
            <a:r>
              <a:rPr lang="en-US" dirty="0"/>
              <a:t>RTD Talos Ltd, AC Goldman Solutions, Deloitte</a:t>
            </a:r>
            <a:endParaRPr lang="el-GR" dirty="0"/>
          </a:p>
        </p:txBody>
      </p:sp>
      <p:sp>
        <p:nvSpPr>
          <p:cNvPr id="4" name="Θέση ημερομηνίας 3"/>
          <p:cNvSpPr>
            <a:spLocks noGrp="1"/>
          </p:cNvSpPr>
          <p:nvPr>
            <p:ph type="dt" sz="half" idx="10"/>
          </p:nvPr>
        </p:nvSpPr>
        <p:spPr/>
        <p:txBody>
          <a:bodyPr/>
          <a:lstStyle/>
          <a:p>
            <a:r>
              <a:rPr lang="el-GR" dirty="0"/>
              <a:t>07 Μαρτίου 2017</a:t>
            </a:r>
            <a:endParaRPr lang="en-GB" dirty="0"/>
          </a:p>
        </p:txBody>
      </p:sp>
      <p:sp>
        <p:nvSpPr>
          <p:cNvPr id="5" name="Θέση υποσέλιδου 4"/>
          <p:cNvSpPr>
            <a:spLocks noGrp="1"/>
          </p:cNvSpPr>
          <p:nvPr>
            <p:ph type="ftr" sz="quarter" idx="11"/>
          </p:nvPr>
        </p:nvSpPr>
        <p:spPr/>
        <p:txBody>
          <a:bodyPr/>
          <a:lstStyle/>
          <a:p>
            <a:r>
              <a:rPr lang="en-US" dirty="0"/>
              <a:t>Cy e-Invoicing</a:t>
            </a:r>
            <a:endParaRPr lang="en-GB" dirty="0"/>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2</a:t>
            </a:fld>
            <a:endParaRPr lang="en-GB"/>
          </a:p>
        </p:txBody>
      </p:sp>
      <p:pic>
        <p:nvPicPr>
          <p:cNvPr id="7" name="Εικόνα 6"/>
          <p:cNvPicPr>
            <a:picLocks noChangeAspect="1"/>
          </p:cNvPicPr>
          <p:nvPr/>
        </p:nvPicPr>
        <p:blipFill>
          <a:blip r:embed="rId3"/>
          <a:stretch>
            <a:fillRect/>
          </a:stretch>
        </p:blipFill>
        <p:spPr>
          <a:xfrm>
            <a:off x="8857515" y="271463"/>
            <a:ext cx="1886685" cy="1255503"/>
          </a:xfrm>
          <a:prstGeom prst="rect">
            <a:avLst/>
          </a:prstGeom>
        </p:spPr>
      </p:pic>
      <p:pic>
        <p:nvPicPr>
          <p:cNvPr id="8" name="Εικόνα 7"/>
          <p:cNvPicPr>
            <a:picLocks noChangeAspect="1"/>
          </p:cNvPicPr>
          <p:nvPr/>
        </p:nvPicPr>
        <p:blipFill>
          <a:blip r:embed="rId4"/>
          <a:stretch>
            <a:fillRect/>
          </a:stretch>
        </p:blipFill>
        <p:spPr>
          <a:xfrm>
            <a:off x="6110906" y="4771581"/>
            <a:ext cx="1476940" cy="518293"/>
          </a:xfrm>
          <a:prstGeom prst="rect">
            <a:avLst/>
          </a:prstGeom>
        </p:spPr>
      </p:pic>
      <p:pic>
        <p:nvPicPr>
          <p:cNvPr id="9" name="Εικόνα 8"/>
          <p:cNvPicPr>
            <a:picLocks noChangeAspect="1"/>
          </p:cNvPicPr>
          <p:nvPr/>
        </p:nvPicPr>
        <p:blipFill>
          <a:blip r:embed="rId5"/>
          <a:stretch>
            <a:fillRect/>
          </a:stretch>
        </p:blipFill>
        <p:spPr>
          <a:xfrm>
            <a:off x="5074539" y="3812744"/>
            <a:ext cx="809625" cy="704850"/>
          </a:xfrm>
          <a:prstGeom prst="rect">
            <a:avLst/>
          </a:prstGeom>
        </p:spPr>
      </p:pic>
      <p:pic>
        <p:nvPicPr>
          <p:cNvPr id="10" name="Εικόνα 9"/>
          <p:cNvPicPr>
            <a:picLocks noChangeAspect="1"/>
          </p:cNvPicPr>
          <p:nvPr/>
        </p:nvPicPr>
        <p:blipFill>
          <a:blip r:embed="rId6"/>
          <a:stretch>
            <a:fillRect/>
          </a:stretch>
        </p:blipFill>
        <p:spPr>
          <a:xfrm>
            <a:off x="7924566" y="3917141"/>
            <a:ext cx="1078791" cy="388365"/>
          </a:xfrm>
          <a:prstGeom prst="rect">
            <a:avLst/>
          </a:prstGeom>
        </p:spPr>
      </p:pic>
      <p:pic>
        <p:nvPicPr>
          <p:cNvPr id="11" name="Εικόνα 10"/>
          <p:cNvPicPr>
            <a:picLocks noChangeAspect="1"/>
          </p:cNvPicPr>
          <p:nvPr/>
        </p:nvPicPr>
        <p:blipFill>
          <a:blip r:embed="rId7"/>
          <a:stretch>
            <a:fillRect/>
          </a:stretch>
        </p:blipFill>
        <p:spPr>
          <a:xfrm>
            <a:off x="9367270" y="4668535"/>
            <a:ext cx="770904" cy="724384"/>
          </a:xfrm>
          <a:prstGeom prst="rect">
            <a:avLst/>
          </a:prstGeom>
        </p:spPr>
      </p:pic>
      <p:pic>
        <p:nvPicPr>
          <p:cNvPr id="12" name="Εικόνα 11"/>
          <p:cNvPicPr>
            <a:picLocks noChangeAspect="1"/>
          </p:cNvPicPr>
          <p:nvPr/>
        </p:nvPicPr>
        <p:blipFill rotWithShape="1">
          <a:blip r:embed="rId8"/>
          <a:srcRect l="86775" r="1323"/>
          <a:stretch/>
        </p:blipFill>
        <p:spPr>
          <a:xfrm>
            <a:off x="6558783" y="3867094"/>
            <a:ext cx="581185" cy="488460"/>
          </a:xfrm>
          <a:prstGeom prst="rect">
            <a:avLst/>
          </a:prstGeom>
        </p:spPr>
      </p:pic>
      <p:pic>
        <p:nvPicPr>
          <p:cNvPr id="13" name="Εικόνα 12"/>
          <p:cNvPicPr>
            <a:picLocks noChangeAspect="1"/>
          </p:cNvPicPr>
          <p:nvPr/>
        </p:nvPicPr>
        <p:blipFill>
          <a:blip r:embed="rId9"/>
          <a:stretch>
            <a:fillRect/>
          </a:stretch>
        </p:blipFill>
        <p:spPr>
          <a:xfrm>
            <a:off x="9417265" y="3884181"/>
            <a:ext cx="619125" cy="561975"/>
          </a:xfrm>
          <a:prstGeom prst="rect">
            <a:avLst/>
          </a:prstGeom>
        </p:spPr>
      </p:pic>
      <p:pic>
        <p:nvPicPr>
          <p:cNvPr id="14" name="Εικόνα 13"/>
          <p:cNvPicPr>
            <a:picLocks noChangeAspect="1"/>
          </p:cNvPicPr>
          <p:nvPr/>
        </p:nvPicPr>
        <p:blipFill rotWithShape="1">
          <a:blip r:embed="rId10"/>
          <a:srcRect l="9133" t="23239" r="62886" b="52260"/>
          <a:stretch/>
        </p:blipFill>
        <p:spPr>
          <a:xfrm>
            <a:off x="7793661" y="4631645"/>
            <a:ext cx="1340604" cy="798164"/>
          </a:xfrm>
          <a:prstGeom prst="rect">
            <a:avLst/>
          </a:prstGeom>
        </p:spPr>
      </p:pic>
      <p:pic>
        <p:nvPicPr>
          <p:cNvPr id="15" name="Εικόνα 14"/>
          <p:cNvPicPr>
            <a:picLocks noChangeAspect="1"/>
          </p:cNvPicPr>
          <p:nvPr/>
        </p:nvPicPr>
        <p:blipFill>
          <a:blip r:embed="rId11"/>
          <a:stretch>
            <a:fillRect/>
          </a:stretch>
        </p:blipFill>
        <p:spPr>
          <a:xfrm>
            <a:off x="8014169" y="5701272"/>
            <a:ext cx="899587" cy="375601"/>
          </a:xfrm>
          <a:prstGeom prst="rect">
            <a:avLst/>
          </a:prstGeom>
        </p:spPr>
      </p:pic>
      <p:pic>
        <p:nvPicPr>
          <p:cNvPr id="16" name="Εικόνα 1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504041" y="5480147"/>
            <a:ext cx="690670" cy="701056"/>
          </a:xfrm>
          <a:prstGeom prst="rect">
            <a:avLst/>
          </a:prstGeom>
        </p:spPr>
      </p:pic>
      <p:pic>
        <p:nvPicPr>
          <p:cNvPr id="17" name="Εικόνα 16"/>
          <p:cNvPicPr>
            <a:picLocks noChangeAspect="1"/>
          </p:cNvPicPr>
          <p:nvPr/>
        </p:nvPicPr>
        <p:blipFill>
          <a:blip r:embed="rId13"/>
          <a:stretch>
            <a:fillRect/>
          </a:stretch>
        </p:blipFill>
        <p:spPr>
          <a:xfrm>
            <a:off x="9274280" y="5701272"/>
            <a:ext cx="1111311" cy="242594"/>
          </a:xfrm>
          <a:prstGeom prst="rect">
            <a:avLst/>
          </a:prstGeom>
        </p:spPr>
      </p:pic>
      <p:pic>
        <p:nvPicPr>
          <p:cNvPr id="18" name="Εικόνα 17"/>
          <p:cNvPicPr>
            <a:picLocks noChangeAspect="1"/>
          </p:cNvPicPr>
          <p:nvPr/>
        </p:nvPicPr>
        <p:blipFill>
          <a:blip r:embed="rId14"/>
          <a:stretch>
            <a:fillRect/>
          </a:stretch>
        </p:blipFill>
        <p:spPr>
          <a:xfrm>
            <a:off x="7687158" y="271462"/>
            <a:ext cx="1055430" cy="1255504"/>
          </a:xfrm>
          <a:prstGeom prst="rect">
            <a:avLst/>
          </a:prstGeom>
        </p:spPr>
      </p:pic>
      <p:pic>
        <p:nvPicPr>
          <p:cNvPr id="19" name="Εικόνα 18"/>
          <p:cNvPicPr>
            <a:picLocks noChangeAspect="1"/>
          </p:cNvPicPr>
          <p:nvPr/>
        </p:nvPicPr>
        <p:blipFill>
          <a:blip r:embed="rId15"/>
          <a:stretch>
            <a:fillRect/>
          </a:stretch>
        </p:blipFill>
        <p:spPr>
          <a:xfrm>
            <a:off x="6663848" y="271462"/>
            <a:ext cx="908383" cy="1237595"/>
          </a:xfrm>
          <a:prstGeom prst="rect">
            <a:avLst/>
          </a:prstGeom>
        </p:spPr>
      </p:pic>
    </p:spTree>
    <p:extLst>
      <p:ext uri="{BB962C8B-B14F-4D97-AF65-F5344CB8AC3E}">
        <p14:creationId xmlns:p14="http://schemas.microsoft.com/office/powerpoint/2010/main" val="125525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52294"/>
            <a:ext cx="10058400" cy="854220"/>
          </a:xfrm>
        </p:spPr>
        <p:txBody>
          <a:bodyPr>
            <a:normAutofit/>
          </a:bodyPr>
          <a:lstStyle/>
          <a:p>
            <a:r>
              <a:rPr lang="el-GR" sz="4000" dirty="0" err="1"/>
              <a:t>Οδηγια</a:t>
            </a:r>
            <a:r>
              <a:rPr lang="el-GR" sz="4000" dirty="0"/>
              <a:t> 2014/55</a:t>
            </a:r>
            <a:endParaRPr lang="en-GB" sz="4000" dirty="0"/>
          </a:p>
        </p:txBody>
      </p:sp>
      <p:sp>
        <p:nvSpPr>
          <p:cNvPr id="3" name="Content Placeholder 2"/>
          <p:cNvSpPr>
            <a:spLocks noGrp="1"/>
          </p:cNvSpPr>
          <p:nvPr>
            <p:ph idx="1"/>
          </p:nvPr>
        </p:nvSpPr>
        <p:spPr>
          <a:xfrm>
            <a:off x="1024128" y="1783830"/>
            <a:ext cx="9720073" cy="4525530"/>
          </a:xfrm>
        </p:spPr>
        <p:txBody>
          <a:bodyPr>
            <a:normAutofit fontScale="92500" lnSpcReduction="20000"/>
          </a:bodyPr>
          <a:lstStyle/>
          <a:p>
            <a:pPr algn="just"/>
            <a:r>
              <a:rPr lang="el-GR" sz="2400" dirty="0"/>
              <a:t>Η Ευρωπαϊκή Επιτροπή εκτιμά ότι «η μαζική υιοθέτηση της ηλεκτρονικής τιμολόγησης εντός της ΕΕ θα οδηγήσει σε σημαντικά οικονομικά οφέλη και εκτιμάται ότι η μετάβαση από το χαρτί σε ηλεκτρονικά τιμολόγια θα οδηγήσει σε εξοικονομήσεις κόστους περίπου 240Δ€ για μια περίοδο έξι ετών». Με βάση αυτή την εκτίμηση </a:t>
            </a:r>
            <a:r>
              <a:rPr lang="el-GR" sz="2400" b="1" dirty="0">
                <a:solidFill>
                  <a:srgbClr val="FF0000"/>
                </a:solidFill>
              </a:rPr>
              <a:t>«Η Επιτροπή επιθυμεί η ηλεκτρονική τιμολόγηση να καταστεί η κυρίαρχη μέθοδος τιμολόγησης μέχρι το 2020 στην Ευρώπη»</a:t>
            </a:r>
            <a:r>
              <a:rPr lang="el-GR" sz="2400" dirty="0"/>
              <a:t>.</a:t>
            </a:r>
          </a:p>
          <a:p>
            <a:pPr algn="just"/>
            <a:r>
              <a:rPr lang="el-GR" sz="2400" dirty="0"/>
              <a:t>Ως μέσο για την επίτευξη αυτού του στόχου, η οδηγία 2014/55 για την ηλεκτρονική τιμολόγηση στις δημόσιες συμβάσεις αποσκοπεί στη διευκόλυνση της χρήσης των ηλεκτρονικών τιμολογίων από τους οικονομικούς φορείς κατά την παροχή αγαθών, έργων και υπηρεσιών στη δημόσια διοίκηση. Ειδικότερα, καθορίζει το νομικό πλαίσιο για τη δημιουργία ενός ευρωπαϊκού προτύπου (EN) που θα αποτελέσει το βασικό στοιχείο υλοποίησης της ηλεκτρονικής τιμολόγησης.</a:t>
            </a:r>
          </a:p>
          <a:p>
            <a:pPr algn="just"/>
            <a:r>
              <a:rPr lang="el-GR" sz="2400" dirty="0"/>
              <a:t>Η οδηγία καθορίζει ότι ο ευρύτερος δημόσιος τομέας πρέπει να καταστεί τεχνικά έτοιμος για να αποδέχεται ηλεκτρονικά τιμολόγια 18 μήνες μετά την δημοσίευση του ευρωπαϊκού προτύπου έκδοσης ηλεκτρονικών τιμολογίων στην Επίσημη Εφημερίδα της Ευρωπαϊκής Ένωσης (</a:t>
            </a:r>
            <a:r>
              <a:rPr lang="en-US" sz="2400" dirty="0"/>
              <a:t>~31/12/2018)</a:t>
            </a:r>
            <a:r>
              <a:rPr lang="el-GR" sz="2400" dirty="0"/>
              <a:t> (για τους αποκεντρωμένους φορείς π.χ. Φορείς Τοπικής Αυτοδιοίκησης, 12 μήνες μετά).</a:t>
            </a:r>
            <a:endParaRPr lang="en-GB" sz="2400" dirty="0"/>
          </a:p>
        </p:txBody>
      </p:sp>
      <p:sp>
        <p:nvSpPr>
          <p:cNvPr id="4" name="Date Placeholder 3"/>
          <p:cNvSpPr>
            <a:spLocks noGrp="1"/>
          </p:cNvSpPr>
          <p:nvPr>
            <p:ph type="dt" sz="half" idx="10"/>
          </p:nvPr>
        </p:nvSpPr>
        <p:spPr/>
        <p:txBody>
          <a:bodyPr/>
          <a:lstStyle/>
          <a:p>
            <a:r>
              <a:rPr lang="el-GR" dirty="0"/>
              <a:t>07 Μαρτίου 2017</a:t>
            </a:r>
            <a:endParaRPr lang="en-GB" dirty="0"/>
          </a:p>
        </p:txBody>
      </p:sp>
      <p:sp>
        <p:nvSpPr>
          <p:cNvPr id="5" name="Footer Placeholder 4"/>
          <p:cNvSpPr>
            <a:spLocks noGrp="1"/>
          </p:cNvSpPr>
          <p:nvPr>
            <p:ph type="ftr" sz="quarter" idx="11"/>
          </p:nvPr>
        </p:nvSpPr>
        <p:spPr/>
        <p:txBody>
          <a:bodyPr/>
          <a:lstStyle/>
          <a:p>
            <a:r>
              <a:rPr lang="en-GB" dirty="0"/>
              <a:t>Cy e-Invoicing</a:t>
            </a:r>
          </a:p>
        </p:txBody>
      </p:sp>
      <p:sp>
        <p:nvSpPr>
          <p:cNvPr id="6" name="Slide Number Placeholder 5"/>
          <p:cNvSpPr>
            <a:spLocks noGrp="1"/>
          </p:cNvSpPr>
          <p:nvPr>
            <p:ph type="sldNum" sz="quarter" idx="12"/>
          </p:nvPr>
        </p:nvSpPr>
        <p:spPr/>
        <p:txBody>
          <a:bodyPr/>
          <a:lstStyle/>
          <a:p>
            <a:fld id="{44B3DF6C-2314-4642-9F3C-8E1BFBE90EF3}" type="slidenum">
              <a:rPr lang="en-GB" smtClean="0"/>
              <a:t>3</a:t>
            </a:fld>
            <a:endParaRPr lang="en-GB"/>
          </a:p>
        </p:txBody>
      </p:sp>
    </p:spTree>
    <p:extLst>
      <p:ext uri="{BB962C8B-B14F-4D97-AF65-F5344CB8AC3E}">
        <p14:creationId xmlns:p14="http://schemas.microsoft.com/office/powerpoint/2010/main" val="395965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Cy e-invoicing</a:t>
            </a:r>
            <a:endParaRPr lang="el-GR" dirty="0"/>
          </a:p>
        </p:txBody>
      </p:sp>
      <p:sp>
        <p:nvSpPr>
          <p:cNvPr id="3" name="Θέση περιεχομένου 2"/>
          <p:cNvSpPr>
            <a:spLocks noGrp="1"/>
          </p:cNvSpPr>
          <p:nvPr>
            <p:ph idx="1"/>
          </p:nvPr>
        </p:nvSpPr>
        <p:spPr>
          <a:xfrm>
            <a:off x="1024128" y="1836549"/>
            <a:ext cx="9720073" cy="4472811"/>
          </a:xfrm>
        </p:spPr>
        <p:txBody>
          <a:bodyPr>
            <a:normAutofit lnSpcReduction="10000"/>
          </a:bodyPr>
          <a:lstStyle/>
          <a:p>
            <a:pPr marL="0" indent="0">
              <a:buNone/>
            </a:pPr>
            <a:r>
              <a:rPr lang="el-GR" dirty="0"/>
              <a:t>Υπογραφή Συμβολαίου με Ευρωπαϊκή Επιτροπή</a:t>
            </a:r>
          </a:p>
          <a:p>
            <a:pPr marL="0" indent="0">
              <a:buNone/>
            </a:pPr>
            <a:r>
              <a:rPr lang="el-GR" dirty="0"/>
              <a:t>Στελέχωση ομάδας υλοποίησης έργου</a:t>
            </a:r>
          </a:p>
          <a:p>
            <a:pPr marL="0" indent="0">
              <a:buNone/>
            </a:pPr>
            <a:r>
              <a:rPr lang="el-GR" dirty="0"/>
              <a:t>Ορισμός της κ. Ζωής Ανδρέου ως Υπεύθυνης Λειτουργού Ηλεκτρονικής Τιμολόγησης</a:t>
            </a:r>
            <a:endParaRPr lang="en-US" dirty="0"/>
          </a:p>
          <a:p>
            <a:pPr marL="0" indent="0">
              <a:buNone/>
            </a:pPr>
            <a:endParaRPr lang="el-GR" dirty="0"/>
          </a:p>
          <a:p>
            <a:pPr marL="459486" lvl="1" indent="-285750"/>
            <a:r>
              <a:rPr lang="el-GR" dirty="0"/>
              <a:t>Καταγραφή υφιστάμενων λύσεων ηλεκτρονικής τιμολόγησης στην Ευρώπη</a:t>
            </a:r>
          </a:p>
          <a:p>
            <a:pPr marL="459486" lvl="1" indent="-285750"/>
            <a:r>
              <a:rPr lang="el-GR" dirty="0"/>
              <a:t>Υφιστάμενη κατάσταση ηλεκτρονικής τιμολόγησης στην Κύπρο (σε εξέλιξη)</a:t>
            </a:r>
          </a:p>
          <a:p>
            <a:pPr marL="459486" lvl="1" indent="-285750"/>
            <a:r>
              <a:rPr lang="el-GR" dirty="0"/>
              <a:t>Κατάλογος εμπλεκομένων (</a:t>
            </a:r>
            <a:r>
              <a:rPr lang="en-US" dirty="0"/>
              <a:t>stakeholders)</a:t>
            </a:r>
          </a:p>
          <a:p>
            <a:pPr marL="459486" lvl="1" indent="-285750"/>
            <a:r>
              <a:rPr lang="el-GR" dirty="0"/>
              <a:t>Στρατηγική Επικοινωνίας και Διάχυσης Αποτελεσμάτων</a:t>
            </a:r>
          </a:p>
          <a:p>
            <a:pPr marL="459486" lvl="1" indent="-285750"/>
            <a:r>
              <a:rPr lang="el-GR" dirty="0"/>
              <a:t>Απόφαση του Υπουργικού Συμβουλίου για υιοθέτηση της </a:t>
            </a:r>
            <a:r>
              <a:rPr lang="en-US" dirty="0"/>
              <a:t>PEPPOL (</a:t>
            </a:r>
            <a:r>
              <a:rPr lang="el-GR" dirty="0"/>
              <a:t>15/02/2017)</a:t>
            </a:r>
          </a:p>
          <a:p>
            <a:pPr marL="459486" lvl="1" indent="-285750"/>
            <a:r>
              <a:rPr lang="el-GR" dirty="0"/>
              <a:t>Αίτηση και έγκριση του σημείου πρόσβασης της Κύπρου ως συμβατού με την </a:t>
            </a:r>
            <a:r>
              <a:rPr lang="en-US" dirty="0"/>
              <a:t>PEPPOL (</a:t>
            </a:r>
            <a:r>
              <a:rPr lang="el-GR" dirty="0"/>
              <a:t>έγκριση από Αρχή </a:t>
            </a:r>
            <a:r>
              <a:rPr lang="en-US" dirty="0"/>
              <a:t>PEPPOL</a:t>
            </a:r>
            <a:r>
              <a:rPr lang="el-GR" dirty="0"/>
              <a:t>)</a:t>
            </a:r>
          </a:p>
          <a:p>
            <a:pPr marL="459486" lvl="1" indent="-285750"/>
            <a:r>
              <a:rPr lang="el-GR" dirty="0"/>
              <a:t>Σύστημα διασφάλισης ποιότητας</a:t>
            </a:r>
          </a:p>
          <a:p>
            <a:pPr marL="459486" lvl="1" indent="-285750"/>
            <a:r>
              <a:rPr lang="el-GR" dirty="0"/>
              <a:t>Πλάνο βιωσιμότητας (σε εξέλιξη)</a:t>
            </a:r>
          </a:p>
          <a:p>
            <a:endParaRPr lang="el-GR" dirty="0"/>
          </a:p>
        </p:txBody>
      </p:sp>
      <p:sp>
        <p:nvSpPr>
          <p:cNvPr id="4" name="Θέση ημερομηνίας 3"/>
          <p:cNvSpPr>
            <a:spLocks noGrp="1"/>
          </p:cNvSpPr>
          <p:nvPr>
            <p:ph type="dt" sz="half" idx="10"/>
          </p:nvPr>
        </p:nvSpPr>
        <p:spPr/>
        <p:txBody>
          <a:bodyPr/>
          <a:lstStyle/>
          <a:p>
            <a:r>
              <a:rPr lang="el-GR"/>
              <a:t>07 Μαρτίου 2017</a:t>
            </a:r>
            <a:endParaRPr lang="en-GB" dirty="0"/>
          </a:p>
        </p:txBody>
      </p:sp>
      <p:sp>
        <p:nvSpPr>
          <p:cNvPr id="5" name="Θέση υποσέλιδου 4"/>
          <p:cNvSpPr>
            <a:spLocks noGrp="1"/>
          </p:cNvSpPr>
          <p:nvPr>
            <p:ph type="ftr" sz="quarter" idx="11"/>
          </p:nvPr>
        </p:nvSpPr>
        <p:spPr/>
        <p:txBody>
          <a:bodyPr/>
          <a:lstStyle/>
          <a:p>
            <a:r>
              <a:rPr lang="en-GB"/>
              <a:t>Cy e-Invoicing</a:t>
            </a:r>
            <a:endParaRPr lang="en-GB" dirty="0"/>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4</a:t>
            </a:fld>
            <a:endParaRPr lang="en-GB"/>
          </a:p>
        </p:txBody>
      </p:sp>
    </p:spTree>
    <p:extLst>
      <p:ext uri="{BB962C8B-B14F-4D97-AF65-F5344CB8AC3E}">
        <p14:creationId xmlns:p14="http://schemas.microsoft.com/office/powerpoint/2010/main" val="3490558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Υπευθυνοσ</a:t>
            </a:r>
            <a:r>
              <a:rPr lang="el-GR" dirty="0"/>
              <a:t> </a:t>
            </a:r>
            <a:r>
              <a:rPr lang="el-GR" dirty="0" err="1"/>
              <a:t>λειτουργοσ</a:t>
            </a:r>
            <a:r>
              <a:rPr lang="el-GR" dirty="0"/>
              <a:t> </a:t>
            </a:r>
            <a:r>
              <a:rPr lang="el-GR" dirty="0" err="1"/>
              <a:t>ηλεκτρονικησ</a:t>
            </a:r>
            <a:r>
              <a:rPr lang="el-GR" dirty="0"/>
              <a:t> </a:t>
            </a:r>
            <a:r>
              <a:rPr lang="el-GR" dirty="0" err="1"/>
              <a:t>τιμολογηση</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sz="2900" b="1" dirty="0">
                <a:solidFill>
                  <a:srgbClr val="0070C0"/>
                </a:solidFill>
              </a:rPr>
              <a:t>κ. Ζωή Ανδρέου, </a:t>
            </a:r>
            <a:r>
              <a:rPr lang="el-GR" sz="2900" dirty="0"/>
              <a:t>έχει την ευθύνη για</a:t>
            </a:r>
            <a:r>
              <a:rPr lang="el-GR" sz="2900" b="1" dirty="0">
                <a:solidFill>
                  <a:srgbClr val="0070C0"/>
                </a:solidFill>
              </a:rPr>
              <a:t>:</a:t>
            </a:r>
          </a:p>
          <a:p>
            <a:pPr lvl="1" algn="just"/>
            <a:r>
              <a:rPr lang="el-GR" sz="1900" dirty="0"/>
              <a:t>την παροχή υποστήριξης και ενημέρωσης στον καθορισμό της κυβερνητικής πολιτικής,</a:t>
            </a:r>
          </a:p>
          <a:p>
            <a:pPr lvl="1" algn="just"/>
            <a:r>
              <a:rPr lang="el-GR" sz="1900" dirty="0"/>
              <a:t>την εκπροσώπηση της Κύπρου σε συναντήσεις στο εξωτερικό (Ευρωπαϊκή Ένωση) σε σχετικές επιτροπές,</a:t>
            </a:r>
          </a:p>
          <a:p>
            <a:pPr lvl="1" algn="just"/>
            <a:r>
              <a:rPr lang="el-GR" sz="1900" dirty="0"/>
              <a:t>τη διατύπωση χρονοδιαγράμματος / οδικού χάρτη εφαρμογής της οδηγίας,</a:t>
            </a:r>
          </a:p>
          <a:p>
            <a:pPr lvl="1" algn="just"/>
            <a:r>
              <a:rPr lang="el-GR" sz="1900" dirty="0"/>
              <a:t>την υποστήριξη στην προετοιμασία του απαραίτητου κανονιστικού πλαισίου,</a:t>
            </a:r>
          </a:p>
          <a:p>
            <a:pPr lvl="1" algn="just"/>
            <a:r>
              <a:rPr lang="el-GR" sz="1900" dirty="0"/>
              <a:t>την προώθηση προς λήψη αποφάσεων από τα αρμόδια σώματα (Υπουργικό Συμβούλιο, Βουλή) των αναγκαίων αποφάσεων για την επιτυχή εφαρμογή της ηλεκτρονικής τιμολόγησης,</a:t>
            </a:r>
          </a:p>
          <a:p>
            <a:pPr lvl="1" algn="just"/>
            <a:r>
              <a:rPr lang="el-GR" sz="1900" dirty="0"/>
              <a:t>το συντονισμό των ενεργειών για εφαρμογή της οδηγίας στην Τοπική Αυτοδιοίκηση και στον ευρύτερο δημόσιο τομέα,</a:t>
            </a:r>
          </a:p>
          <a:p>
            <a:pPr lvl="1" algn="just"/>
            <a:r>
              <a:rPr lang="el-GR" sz="1900" dirty="0"/>
              <a:t>την ανάπτυξη της υποδομής,</a:t>
            </a:r>
          </a:p>
          <a:p>
            <a:pPr lvl="1" algn="just"/>
            <a:r>
              <a:rPr lang="el-GR" sz="1900" dirty="0"/>
              <a:t>την επιτυχή υλοποίηση των πιλοτικών εφαρμογών, </a:t>
            </a:r>
          </a:p>
          <a:p>
            <a:pPr lvl="1" algn="just"/>
            <a:r>
              <a:rPr lang="el-GR" sz="1900" dirty="0"/>
              <a:t>την επιτυχή μετάβαση στο νέο </a:t>
            </a:r>
            <a:r>
              <a:rPr lang="en-US" sz="1900" dirty="0"/>
              <a:t>ERP</a:t>
            </a:r>
            <a:r>
              <a:rPr lang="el-GR" sz="1900" dirty="0"/>
              <a:t> του Γενικού Λογιστηρίου (σε ότι αφορά στη ηλεκτρονική τιμολόγηση),</a:t>
            </a:r>
          </a:p>
          <a:p>
            <a:pPr lvl="1" algn="just"/>
            <a:r>
              <a:rPr lang="el-GR" sz="1900" dirty="0"/>
              <a:t>την ανάληψη πρωτοβουλιών στον τομέα της ενημέρωσης και της εκπαίδευσης στελεχών του δημοσίου και του ευρύτερου δημόσιου τομέα που εμπλέκονται</a:t>
            </a:r>
            <a:r>
              <a:rPr lang="en-US" sz="1900" dirty="0"/>
              <a:t> </a:t>
            </a:r>
            <a:r>
              <a:rPr lang="el-GR" sz="1900" dirty="0"/>
              <a:t>στα θέματα ηλεκτρονικής τιμολόγησης,</a:t>
            </a:r>
          </a:p>
          <a:p>
            <a:pPr lvl="1" algn="just"/>
            <a:r>
              <a:rPr lang="el-GR" sz="1900" dirty="0"/>
              <a:t>την ανάληψη πρωτοβουλιών ενημέρωσης του επιχειρηματικού κόσμου,</a:t>
            </a:r>
          </a:p>
          <a:p>
            <a:pPr lvl="1" algn="just"/>
            <a:r>
              <a:rPr lang="el-GR" sz="1900" dirty="0"/>
              <a:t>το δημόσιο διάλογο που θα απαιτηθεί για τους τρόπους εφαρμογής της ηλεκτρονικής τιμολόγησης (υποχρεωτική εφαρμογή, σύνδεση με Φορολογικές Αρχές, κ.λπ.)</a:t>
            </a:r>
          </a:p>
        </p:txBody>
      </p:sp>
      <p:sp>
        <p:nvSpPr>
          <p:cNvPr id="4" name="Θέση ημερομηνίας 3"/>
          <p:cNvSpPr>
            <a:spLocks noGrp="1"/>
          </p:cNvSpPr>
          <p:nvPr>
            <p:ph type="dt" sz="half" idx="10"/>
          </p:nvPr>
        </p:nvSpPr>
        <p:spPr/>
        <p:txBody>
          <a:bodyPr/>
          <a:lstStyle/>
          <a:p>
            <a:r>
              <a:rPr lang="el-GR"/>
              <a:t>07 Μαρτίου 2017</a:t>
            </a:r>
            <a:endParaRPr lang="en-GB" dirty="0"/>
          </a:p>
        </p:txBody>
      </p:sp>
      <p:sp>
        <p:nvSpPr>
          <p:cNvPr id="5" name="Θέση υποσέλιδου 4"/>
          <p:cNvSpPr>
            <a:spLocks noGrp="1"/>
          </p:cNvSpPr>
          <p:nvPr>
            <p:ph type="ftr" sz="quarter" idx="11"/>
          </p:nvPr>
        </p:nvSpPr>
        <p:spPr/>
        <p:txBody>
          <a:bodyPr/>
          <a:lstStyle/>
          <a:p>
            <a:r>
              <a:rPr lang="en-GB"/>
              <a:t>Cy e-Invoicing</a:t>
            </a:r>
            <a:endParaRPr lang="en-GB" dirty="0"/>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5</a:t>
            </a:fld>
            <a:endParaRPr lang="en-GB"/>
          </a:p>
        </p:txBody>
      </p:sp>
    </p:spTree>
    <p:extLst>
      <p:ext uri="{BB962C8B-B14F-4D97-AF65-F5344CB8AC3E}">
        <p14:creationId xmlns:p14="http://schemas.microsoft.com/office/powerpoint/2010/main" val="300396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Πιλοτικη</a:t>
            </a:r>
            <a:r>
              <a:rPr lang="el-GR" dirty="0"/>
              <a:t> </a:t>
            </a:r>
            <a:r>
              <a:rPr lang="el-GR" dirty="0" err="1"/>
              <a:t>εφαρμογη</a:t>
            </a:r>
            <a:endParaRPr lang="el-GR" dirty="0"/>
          </a:p>
        </p:txBody>
      </p:sp>
      <p:sp>
        <p:nvSpPr>
          <p:cNvPr id="3" name="Θέση περιεχομένου 2"/>
          <p:cNvSpPr>
            <a:spLocks noGrp="1"/>
          </p:cNvSpPr>
          <p:nvPr>
            <p:ph idx="1"/>
          </p:nvPr>
        </p:nvSpPr>
        <p:spPr/>
        <p:txBody>
          <a:bodyPr/>
          <a:lstStyle/>
          <a:p>
            <a:r>
              <a:rPr lang="el-GR" dirty="0"/>
              <a:t>Κυπριακά Ταχυδρομεία</a:t>
            </a:r>
          </a:p>
          <a:p>
            <a:pPr lvl="1"/>
            <a:r>
              <a:rPr lang="en-US" dirty="0"/>
              <a:t>ERP</a:t>
            </a:r>
          </a:p>
          <a:p>
            <a:pPr lvl="1"/>
            <a:r>
              <a:rPr lang="el-GR" dirty="0"/>
              <a:t>Έκδοση και αποστολή τιμολογίων</a:t>
            </a:r>
          </a:p>
          <a:p>
            <a:pPr lvl="1"/>
            <a:r>
              <a:rPr lang="el-GR" dirty="0"/>
              <a:t>Παραλαβή τιμολογίων</a:t>
            </a:r>
          </a:p>
          <a:p>
            <a:r>
              <a:rPr lang="el-GR" dirty="0"/>
              <a:t>Ανάλυση αναγκών</a:t>
            </a:r>
          </a:p>
          <a:p>
            <a:r>
              <a:rPr lang="el-GR" dirty="0"/>
              <a:t>Ανάλυση ροής εργασιών</a:t>
            </a:r>
          </a:p>
          <a:p>
            <a:r>
              <a:rPr lang="el-GR" dirty="0"/>
              <a:t>Συνεννόηση με </a:t>
            </a:r>
            <a:r>
              <a:rPr lang="el-GR" dirty="0" err="1"/>
              <a:t>πάροχο</a:t>
            </a:r>
            <a:r>
              <a:rPr lang="el-GR" dirty="0"/>
              <a:t> </a:t>
            </a:r>
            <a:r>
              <a:rPr lang="en-US" dirty="0"/>
              <a:t>ERP</a:t>
            </a:r>
            <a:endParaRPr lang="el-GR" dirty="0"/>
          </a:p>
          <a:p>
            <a:endParaRPr lang="el-GR" dirty="0"/>
          </a:p>
        </p:txBody>
      </p:sp>
      <p:sp>
        <p:nvSpPr>
          <p:cNvPr id="4" name="Θέση ημερομηνίας 3"/>
          <p:cNvSpPr>
            <a:spLocks noGrp="1"/>
          </p:cNvSpPr>
          <p:nvPr>
            <p:ph type="dt" sz="half" idx="10"/>
          </p:nvPr>
        </p:nvSpPr>
        <p:spPr/>
        <p:txBody>
          <a:bodyPr/>
          <a:lstStyle/>
          <a:p>
            <a:r>
              <a:rPr lang="el-GR"/>
              <a:t>07 Μαρτίου 2017</a:t>
            </a:r>
            <a:endParaRPr lang="en-GB" dirty="0"/>
          </a:p>
        </p:txBody>
      </p:sp>
      <p:sp>
        <p:nvSpPr>
          <p:cNvPr id="5" name="Θέση υποσέλιδου 4"/>
          <p:cNvSpPr>
            <a:spLocks noGrp="1"/>
          </p:cNvSpPr>
          <p:nvPr>
            <p:ph type="ftr" sz="quarter" idx="11"/>
          </p:nvPr>
        </p:nvSpPr>
        <p:spPr/>
        <p:txBody>
          <a:bodyPr/>
          <a:lstStyle/>
          <a:p>
            <a:r>
              <a:rPr lang="en-GB"/>
              <a:t>Cy e-Invoicing</a:t>
            </a:r>
            <a:endParaRPr lang="en-GB" dirty="0"/>
          </a:p>
        </p:txBody>
      </p:sp>
      <p:sp>
        <p:nvSpPr>
          <p:cNvPr id="6" name="Θέση αριθμού διαφάνειας 5"/>
          <p:cNvSpPr>
            <a:spLocks noGrp="1"/>
          </p:cNvSpPr>
          <p:nvPr>
            <p:ph type="sldNum" sz="quarter" idx="12"/>
          </p:nvPr>
        </p:nvSpPr>
        <p:spPr/>
        <p:txBody>
          <a:bodyPr/>
          <a:lstStyle/>
          <a:p>
            <a:fld id="{44B3DF6C-2314-4642-9F3C-8E1BFBE90EF3}" type="slidenum">
              <a:rPr lang="en-GB" smtClean="0"/>
              <a:t>6</a:t>
            </a:fld>
            <a:endParaRPr lang="en-GB"/>
          </a:p>
        </p:txBody>
      </p:sp>
      <p:pic>
        <p:nvPicPr>
          <p:cNvPr id="7" name="Εικόνα 6"/>
          <p:cNvPicPr>
            <a:picLocks noChangeAspect="1"/>
          </p:cNvPicPr>
          <p:nvPr/>
        </p:nvPicPr>
        <p:blipFill>
          <a:blip r:embed="rId2"/>
          <a:stretch>
            <a:fillRect/>
          </a:stretch>
        </p:blipFill>
        <p:spPr>
          <a:xfrm>
            <a:off x="9299256" y="2866946"/>
            <a:ext cx="1444944" cy="860398"/>
          </a:xfrm>
          <a:prstGeom prst="rect">
            <a:avLst/>
          </a:prstGeom>
        </p:spPr>
      </p:pic>
    </p:spTree>
    <p:extLst>
      <p:ext uri="{BB962C8B-B14F-4D97-AF65-F5344CB8AC3E}">
        <p14:creationId xmlns:p14="http://schemas.microsoft.com/office/powerpoint/2010/main" val="27823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Ηλεκτρονικη</a:t>
            </a:r>
            <a:r>
              <a:rPr lang="el-GR" dirty="0"/>
              <a:t> </a:t>
            </a:r>
            <a:r>
              <a:rPr lang="el-GR" dirty="0" err="1"/>
              <a:t>τιμολογηση</a:t>
            </a:r>
            <a:endParaRPr lang="en-GB" dirty="0"/>
          </a:p>
        </p:txBody>
      </p:sp>
      <p:sp>
        <p:nvSpPr>
          <p:cNvPr id="3" name="Content Placeholder 2"/>
          <p:cNvSpPr>
            <a:spLocks noGrp="1"/>
          </p:cNvSpPr>
          <p:nvPr>
            <p:ph idx="1"/>
          </p:nvPr>
        </p:nvSpPr>
        <p:spPr>
          <a:xfrm>
            <a:off x="1024128" y="1821051"/>
            <a:ext cx="9720073" cy="4488309"/>
          </a:xfrm>
        </p:spPr>
        <p:txBody>
          <a:bodyPr>
            <a:normAutofit lnSpcReduction="10000"/>
          </a:bodyPr>
          <a:lstStyle/>
          <a:p>
            <a:pPr algn="just"/>
            <a:r>
              <a:rPr lang="el-GR" b="1" i="1" dirty="0"/>
              <a:t>Η ηλεκτρονική τιμολόγηση (e-</a:t>
            </a:r>
            <a:r>
              <a:rPr lang="el-GR" b="1" i="1" dirty="0" err="1"/>
              <a:t>invoicing</a:t>
            </a:r>
            <a:r>
              <a:rPr lang="el-GR" b="1" i="1" dirty="0"/>
              <a:t>) αναφέρεται στη διαδικασία της έκδοσης, μετάδοσης και λήψης τιμολογίων σε δομημένη ηλεκτρονική μορφή που επιτρέπει την αυτόματη και ηλεκτρονική επεξεργασία τους. Με την αυτοματοποίηση αυτών των διαδικασιών, η ηλεκτρονική τιμολόγηση μπορεί να μειώσει σημαντικά το κόστος και την πολυπλοκότητα της τιμολόγησης τόσο για τους αποστολείς όσο και για τους παραλήπτες.</a:t>
            </a:r>
            <a:endParaRPr lang="en-GB" b="1" i="1" dirty="0"/>
          </a:p>
          <a:p>
            <a:pPr fontAlgn="base"/>
            <a:r>
              <a:rPr lang="el-GR" b="1" dirty="0"/>
              <a:t>Ηλεκτρονικό Τιμολόγιο</a:t>
            </a:r>
            <a:endParaRPr lang="en-GB" b="1" dirty="0"/>
          </a:p>
          <a:p>
            <a:pPr lvl="1" algn="just" fontAlgn="base"/>
            <a:r>
              <a:rPr lang="el-GR" dirty="0"/>
              <a:t>Δομημένο τιμολόγιο που εκδίδεται σε μορφή Ηλεκτρονικής Ανταλλαγής Δεδομένων (EDI), XML ή άλλη.</a:t>
            </a:r>
          </a:p>
          <a:p>
            <a:pPr lvl="1" algn="just" fontAlgn="base"/>
            <a:r>
              <a:rPr lang="el-GR" dirty="0"/>
              <a:t>Δομημένο τιμολόγιο που εκδίδεται με τη χρήση τυποποιημένων διαδικτυακών εντύπων</a:t>
            </a:r>
          </a:p>
          <a:p>
            <a:pPr algn="just" fontAlgn="base"/>
            <a:r>
              <a:rPr lang="el-GR" b="1" dirty="0"/>
              <a:t>Δεν είναι Ηλεκτρονικό Τιμολόγιο</a:t>
            </a:r>
            <a:endParaRPr lang="en-GB" b="1" dirty="0"/>
          </a:p>
          <a:p>
            <a:pPr lvl="1" algn="just" fontAlgn="base"/>
            <a:r>
              <a:rPr lang="el-GR" dirty="0"/>
              <a:t>Αδόμητο τιμολόγιο που εκδίδεται σε μορφή PDF ή μορφές του Word, </a:t>
            </a:r>
            <a:r>
              <a:rPr lang="en-US" dirty="0"/>
              <a:t>Excel </a:t>
            </a:r>
            <a:r>
              <a:rPr lang="el-GR" dirty="0"/>
              <a:t>κ.ά.</a:t>
            </a:r>
          </a:p>
          <a:p>
            <a:pPr lvl="1" algn="just" fontAlgn="base"/>
            <a:r>
              <a:rPr lang="el-GR" dirty="0"/>
              <a:t>Τιμολόγια σε χαρτί που αποστέλλονται μέσω τηλεομοιότυπου</a:t>
            </a:r>
          </a:p>
          <a:p>
            <a:pPr lvl="1" algn="just" fontAlgn="base"/>
            <a:r>
              <a:rPr lang="el-GR" dirty="0"/>
              <a:t>Σαρωμένα τιμολόγια</a:t>
            </a:r>
            <a:endParaRPr lang="en-GB" dirty="0"/>
          </a:p>
        </p:txBody>
      </p:sp>
      <p:sp>
        <p:nvSpPr>
          <p:cNvPr id="4" name="Date Placeholder 3"/>
          <p:cNvSpPr>
            <a:spLocks noGrp="1"/>
          </p:cNvSpPr>
          <p:nvPr>
            <p:ph type="dt" sz="half" idx="10"/>
          </p:nvPr>
        </p:nvSpPr>
        <p:spPr/>
        <p:txBody>
          <a:bodyPr/>
          <a:lstStyle/>
          <a:p>
            <a:r>
              <a:rPr lang="el-GR" dirty="0"/>
              <a:t>07 Μαρτίου 2017</a:t>
            </a:r>
            <a:endParaRPr lang="en-GB" dirty="0"/>
          </a:p>
        </p:txBody>
      </p:sp>
      <p:sp>
        <p:nvSpPr>
          <p:cNvPr id="5" name="Footer Placeholder 4"/>
          <p:cNvSpPr>
            <a:spLocks noGrp="1"/>
          </p:cNvSpPr>
          <p:nvPr>
            <p:ph type="ftr" sz="quarter" idx="11"/>
          </p:nvPr>
        </p:nvSpPr>
        <p:spPr/>
        <p:txBody>
          <a:bodyPr/>
          <a:lstStyle/>
          <a:p>
            <a:r>
              <a:rPr lang="en-GB" dirty="0"/>
              <a:t>Cy e-Invoicing</a:t>
            </a:r>
          </a:p>
        </p:txBody>
      </p:sp>
      <p:sp>
        <p:nvSpPr>
          <p:cNvPr id="6" name="Slide Number Placeholder 5"/>
          <p:cNvSpPr>
            <a:spLocks noGrp="1"/>
          </p:cNvSpPr>
          <p:nvPr>
            <p:ph type="sldNum" sz="quarter" idx="12"/>
          </p:nvPr>
        </p:nvSpPr>
        <p:spPr/>
        <p:txBody>
          <a:bodyPr/>
          <a:lstStyle/>
          <a:p>
            <a:fld id="{44B3DF6C-2314-4642-9F3C-8E1BFBE90EF3}" type="slidenum">
              <a:rPr lang="en-GB" smtClean="0"/>
              <a:t>7</a:t>
            </a:fld>
            <a:endParaRPr lang="en-GB"/>
          </a:p>
        </p:txBody>
      </p:sp>
    </p:spTree>
    <p:extLst>
      <p:ext uri="{BB962C8B-B14F-4D97-AF65-F5344CB8AC3E}">
        <p14:creationId xmlns:p14="http://schemas.microsoft.com/office/powerpoint/2010/main" val="129477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Πλεονεκτηματα</a:t>
            </a:r>
            <a:r>
              <a:rPr lang="el-GR" dirty="0"/>
              <a:t> (</a:t>
            </a:r>
            <a:r>
              <a:rPr lang="el-GR" dirty="0" err="1"/>
              <a:t>πελατεσ</a:t>
            </a:r>
            <a:r>
              <a:rPr lang="el-GR" dirty="0"/>
              <a:t>)</a:t>
            </a:r>
            <a:endParaRPr lang="en-GB" dirty="0"/>
          </a:p>
        </p:txBody>
      </p:sp>
      <p:sp>
        <p:nvSpPr>
          <p:cNvPr id="3" name="Content Placeholder 2"/>
          <p:cNvSpPr>
            <a:spLocks noGrp="1"/>
          </p:cNvSpPr>
          <p:nvPr>
            <p:ph idx="1"/>
          </p:nvPr>
        </p:nvSpPr>
        <p:spPr/>
        <p:txBody>
          <a:bodyPr>
            <a:normAutofit fontScale="85000" lnSpcReduction="20000"/>
          </a:bodyPr>
          <a:lstStyle/>
          <a:p>
            <a:r>
              <a:rPr lang="el-GR" dirty="0"/>
              <a:t>Μείωση κόστους</a:t>
            </a:r>
          </a:p>
          <a:p>
            <a:r>
              <a:rPr lang="el-GR" dirty="0"/>
              <a:t>Αυξημένη ακρίβεια</a:t>
            </a:r>
          </a:p>
          <a:p>
            <a:r>
              <a:rPr lang="el-GR" dirty="0"/>
              <a:t>Αύξηση της παραγωγικότητας</a:t>
            </a:r>
          </a:p>
          <a:p>
            <a:r>
              <a:rPr lang="el-GR" dirty="0"/>
              <a:t>Ταχύτεροι κύκλοι επεξεργασίας και πληρωμής</a:t>
            </a:r>
          </a:p>
          <a:p>
            <a:r>
              <a:rPr lang="el-GR" dirty="0"/>
              <a:t>Έμφαση στην υψηλότερη αξία των δραστηριοτήτων</a:t>
            </a:r>
          </a:p>
          <a:p>
            <a:r>
              <a:rPr lang="el-GR" dirty="0"/>
              <a:t>Ενισχυμένη συμφιλίωση λογαριασμών</a:t>
            </a:r>
          </a:p>
          <a:p>
            <a:r>
              <a:rPr lang="el-GR" dirty="0"/>
              <a:t>Βελτιωμένη διαχείριση μετρητών</a:t>
            </a:r>
          </a:p>
          <a:p>
            <a:r>
              <a:rPr lang="el-GR" dirty="0"/>
              <a:t>Μείωση απάτης, </a:t>
            </a:r>
            <a:r>
              <a:rPr lang="el-GR" dirty="0" err="1"/>
              <a:t>διπλοεγγραφών</a:t>
            </a:r>
            <a:r>
              <a:rPr lang="el-GR" dirty="0"/>
              <a:t> και τελών εκπρόθεσμης καταβολής</a:t>
            </a:r>
          </a:p>
          <a:p>
            <a:r>
              <a:rPr lang="el-GR" dirty="0"/>
              <a:t>Βελτιωμένος χειρισμός των διαφορών</a:t>
            </a:r>
          </a:p>
          <a:p>
            <a:r>
              <a:rPr lang="el-GR" dirty="0"/>
              <a:t>Βελτιωμένες σχέσεις με τον προμηθευτή</a:t>
            </a:r>
          </a:p>
          <a:p>
            <a:endParaRPr lang="en-GB" dirty="0"/>
          </a:p>
        </p:txBody>
      </p:sp>
      <p:sp>
        <p:nvSpPr>
          <p:cNvPr id="6" name="Date Placeholder 5"/>
          <p:cNvSpPr>
            <a:spLocks noGrp="1"/>
          </p:cNvSpPr>
          <p:nvPr>
            <p:ph type="dt" sz="half" idx="10"/>
          </p:nvPr>
        </p:nvSpPr>
        <p:spPr/>
        <p:txBody>
          <a:bodyPr/>
          <a:lstStyle/>
          <a:p>
            <a:r>
              <a:rPr lang="el-GR" dirty="0"/>
              <a:t>07 Μαρτίου 2017</a:t>
            </a:r>
            <a:endParaRPr lang="en-GB" dirty="0"/>
          </a:p>
        </p:txBody>
      </p:sp>
      <p:sp>
        <p:nvSpPr>
          <p:cNvPr id="7" name="Footer Placeholder 6"/>
          <p:cNvSpPr>
            <a:spLocks noGrp="1"/>
          </p:cNvSpPr>
          <p:nvPr>
            <p:ph type="ftr" sz="quarter" idx="11"/>
          </p:nvPr>
        </p:nvSpPr>
        <p:spPr/>
        <p:txBody>
          <a:bodyPr/>
          <a:lstStyle/>
          <a:p>
            <a:r>
              <a:rPr lang="en-GB" dirty="0"/>
              <a:t>Cy e-Invoicing</a:t>
            </a:r>
          </a:p>
        </p:txBody>
      </p:sp>
      <p:sp>
        <p:nvSpPr>
          <p:cNvPr id="8" name="Slide Number Placeholder 7"/>
          <p:cNvSpPr>
            <a:spLocks noGrp="1"/>
          </p:cNvSpPr>
          <p:nvPr>
            <p:ph type="sldNum" sz="quarter" idx="12"/>
          </p:nvPr>
        </p:nvSpPr>
        <p:spPr/>
        <p:txBody>
          <a:bodyPr/>
          <a:lstStyle/>
          <a:p>
            <a:fld id="{44B3DF6C-2314-4642-9F3C-8E1BFBE90EF3}" type="slidenum">
              <a:rPr lang="en-GB" smtClean="0"/>
              <a:t>8</a:t>
            </a:fld>
            <a:endParaRPr lang="en-GB"/>
          </a:p>
        </p:txBody>
      </p:sp>
    </p:spTree>
    <p:extLst>
      <p:ext uri="{BB962C8B-B14F-4D97-AF65-F5344CB8AC3E}">
        <p14:creationId xmlns:p14="http://schemas.microsoft.com/office/powerpoint/2010/main" val="3306704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800" dirty="0" err="1"/>
              <a:t>Πλεονεκτηματα</a:t>
            </a:r>
            <a:r>
              <a:rPr lang="el-GR" sz="4800" dirty="0"/>
              <a:t> (</a:t>
            </a:r>
            <a:r>
              <a:rPr lang="el-GR" sz="4800" dirty="0" err="1"/>
              <a:t>προμηθευτεσ</a:t>
            </a:r>
            <a:r>
              <a:rPr lang="el-GR" sz="4800" dirty="0"/>
              <a:t>)</a:t>
            </a:r>
            <a:endParaRPr lang="en-GB" sz="4800" dirty="0"/>
          </a:p>
        </p:txBody>
      </p:sp>
      <p:sp>
        <p:nvSpPr>
          <p:cNvPr id="3" name="Content Placeholder 2"/>
          <p:cNvSpPr>
            <a:spLocks noGrp="1"/>
          </p:cNvSpPr>
          <p:nvPr>
            <p:ph idx="1"/>
          </p:nvPr>
        </p:nvSpPr>
        <p:spPr/>
        <p:txBody>
          <a:bodyPr>
            <a:normAutofit/>
          </a:bodyPr>
          <a:lstStyle/>
          <a:p>
            <a:r>
              <a:rPr lang="el-GR" dirty="0"/>
              <a:t>Ταχύτερες πληρωμές</a:t>
            </a:r>
          </a:p>
          <a:p>
            <a:r>
              <a:rPr lang="el-GR" dirty="0"/>
              <a:t>Μειωμένο κόστος</a:t>
            </a:r>
          </a:p>
          <a:p>
            <a:r>
              <a:rPr lang="el-GR" dirty="0"/>
              <a:t>Λιγότερες απορρίψεις τιμολογίων</a:t>
            </a:r>
          </a:p>
          <a:p>
            <a:r>
              <a:rPr lang="el-GR" dirty="0"/>
              <a:t>Αύξηση της παραγωγικότητας</a:t>
            </a:r>
          </a:p>
          <a:p>
            <a:r>
              <a:rPr lang="el-GR" dirty="0"/>
              <a:t>Ενισχυμένη συμφιλίωση λογαριασμών</a:t>
            </a:r>
          </a:p>
          <a:p>
            <a:r>
              <a:rPr lang="el-GR" dirty="0"/>
              <a:t>Βελτίωση των πελατειακών σχέσεων</a:t>
            </a:r>
          </a:p>
          <a:p>
            <a:r>
              <a:rPr lang="el-GR" dirty="0"/>
              <a:t>Βελτιωμένη διαχείριση μετρητών</a:t>
            </a:r>
          </a:p>
          <a:p>
            <a:r>
              <a:rPr lang="el-GR" dirty="0"/>
              <a:t>Εναλλακτικές επιλογές χρηματοδότησης</a:t>
            </a:r>
          </a:p>
        </p:txBody>
      </p:sp>
      <p:sp>
        <p:nvSpPr>
          <p:cNvPr id="4" name="Date Placeholder 3"/>
          <p:cNvSpPr>
            <a:spLocks noGrp="1"/>
          </p:cNvSpPr>
          <p:nvPr>
            <p:ph type="dt" sz="half" idx="10"/>
          </p:nvPr>
        </p:nvSpPr>
        <p:spPr/>
        <p:txBody>
          <a:bodyPr/>
          <a:lstStyle/>
          <a:p>
            <a:r>
              <a:rPr lang="el-GR" dirty="0"/>
              <a:t>07 Μαρτίου 2017</a:t>
            </a:r>
            <a:endParaRPr lang="en-GB" dirty="0"/>
          </a:p>
        </p:txBody>
      </p:sp>
      <p:sp>
        <p:nvSpPr>
          <p:cNvPr id="5" name="Footer Placeholder 4"/>
          <p:cNvSpPr>
            <a:spLocks noGrp="1"/>
          </p:cNvSpPr>
          <p:nvPr>
            <p:ph type="ftr" sz="quarter" idx="11"/>
          </p:nvPr>
        </p:nvSpPr>
        <p:spPr/>
        <p:txBody>
          <a:bodyPr/>
          <a:lstStyle/>
          <a:p>
            <a:r>
              <a:rPr lang="en-GB" dirty="0"/>
              <a:t>Cy e-Invoicing</a:t>
            </a:r>
          </a:p>
        </p:txBody>
      </p:sp>
      <p:sp>
        <p:nvSpPr>
          <p:cNvPr id="6" name="Slide Number Placeholder 5"/>
          <p:cNvSpPr>
            <a:spLocks noGrp="1"/>
          </p:cNvSpPr>
          <p:nvPr>
            <p:ph type="sldNum" sz="quarter" idx="12"/>
          </p:nvPr>
        </p:nvSpPr>
        <p:spPr/>
        <p:txBody>
          <a:bodyPr/>
          <a:lstStyle/>
          <a:p>
            <a:fld id="{44B3DF6C-2314-4642-9F3C-8E1BFBE90EF3}" type="slidenum">
              <a:rPr lang="en-GB" smtClean="0"/>
              <a:t>9</a:t>
            </a:fld>
            <a:endParaRPr lang="en-GB"/>
          </a:p>
        </p:txBody>
      </p:sp>
    </p:spTree>
    <p:extLst>
      <p:ext uri="{BB962C8B-B14F-4D97-AF65-F5344CB8AC3E}">
        <p14:creationId xmlns:p14="http://schemas.microsoft.com/office/powerpoint/2010/main" val="2684888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ΛΟΚΛΗΡΩΜΑ">
  <a:themeElements>
    <a:clrScheme name="ΟΛΟΚΛΗΡΩΜΑ">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ΟΛΟΚΛΗΡΩΜΑ">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ΗΡΩΜΑ">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Work_x0020_package xmlns="e00a5734-69b4-400f-8bcf-03a7ec24d332" xsi:nil="true"/>
    <c36d168bf1414224837d41c2d47150e4 xmlns="e00a5734-69b4-400f-8bcf-03a7ec24d332">
      <Terms xmlns="http://schemas.microsoft.com/office/infopath/2007/PartnerControls"/>
    </c36d168bf1414224837d41c2d47150e4>
    <Event_x0020_Description xmlns="e00a5734-69b4-400f-8bcf-03a7ec24d332" xsi:nil="true"/>
    <Presentation_x0020_Status xmlns="e00a5734-69b4-400f-8bcf-03a7ec24d332">Draft</Presentation_x0020_Status>
    <Presentation_x0020_Type xmlns="e00a5734-69b4-400f-8bcf-03a7ec24d332">Dissemination and Exploitation</Presentation_x0020_Type>
    <TaxCatchAll xmlns="e00a5734-69b4-400f-8bcf-03a7ec24d332"/>
    <Presentation_x0020_Language xmlns="e00a5734-69b4-400f-8bcf-03a7ec24d332">EL</Presentation_x0020_Language>
  </documentManagement>
</p:properties>
</file>

<file path=customXml/item2.xml><?xml version="1.0" encoding="utf-8"?>
<ct:contentTypeSchema xmlns:ct="http://schemas.microsoft.com/office/2006/metadata/contentType" xmlns:ma="http://schemas.microsoft.com/office/2006/metadata/properties/metaAttributes" ct:_="" ma:_="" ma:contentTypeName="Presentation" ma:contentTypeID="0x010100740D23C73D92BD4185124F9E0FE561F70016DAF55CA89A2141B247CEBDE170C7FC" ma:contentTypeVersion="11" ma:contentTypeDescription="" ma:contentTypeScope="" ma:versionID="0ee4b8579bd567d99130ad7d0ebef6bb">
  <xsd:schema xmlns:xsd="http://www.w3.org/2001/XMLSchema" xmlns:xs="http://www.w3.org/2001/XMLSchema" xmlns:p="http://schemas.microsoft.com/office/2006/metadata/properties" xmlns:ns2="e00a5734-69b4-400f-8bcf-03a7ec24d332" targetNamespace="http://schemas.microsoft.com/office/2006/metadata/properties" ma:root="true" ma:fieldsID="dd29d58494cf34bb72a573dba94a0543" ns2:_="">
    <xsd:import namespace="e00a5734-69b4-400f-8bcf-03a7ec24d332"/>
    <xsd:element name="properties">
      <xsd:complexType>
        <xsd:sequence>
          <xsd:element name="documentManagement">
            <xsd:complexType>
              <xsd:all>
                <xsd:element ref="ns2:Presentation_x0020_Type"/>
                <xsd:element ref="ns2:Presentation_x0020_Status"/>
                <xsd:element ref="ns2:Event_x0020_Description" minOccurs="0"/>
                <xsd:element ref="ns2:c36d168bf1414224837d41c2d47150e4" minOccurs="0"/>
                <xsd:element ref="ns2:TaxCatchAll" minOccurs="0"/>
                <xsd:element ref="ns2:TaxCatchAllLabel" minOccurs="0"/>
                <xsd:element ref="ns2:Work_x0020_package" minOccurs="0"/>
                <xsd:element ref="ns2:Presentation_x0020_Languag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0a5734-69b4-400f-8bcf-03a7ec24d332" elementFormDefault="qualified">
    <xsd:import namespace="http://schemas.microsoft.com/office/2006/documentManagement/types"/>
    <xsd:import namespace="http://schemas.microsoft.com/office/infopath/2007/PartnerControls"/>
    <xsd:element name="Presentation_x0020_Type" ma:index="8" ma:displayName="Presentation Type" ma:format="Dropdown" ma:internalName="Presentation_x0020_Type" ma:readOnly="false">
      <xsd:simpleType>
        <xsd:restriction base="dms:Choice">
          <xsd:enumeration value="Company"/>
          <xsd:enumeration value="Technical"/>
          <xsd:enumeration value="Management"/>
          <xsd:enumeration value="Dissemination and Exploitation"/>
          <xsd:enumeration value="Program"/>
          <xsd:enumeration value="Talos Department"/>
        </xsd:restriction>
      </xsd:simpleType>
    </xsd:element>
    <xsd:element name="Presentation_x0020_Status" ma:index="9" ma:displayName="Presentation Status" ma:format="RadioButtons" ma:internalName="Presentation_x0020_Status" ma:readOnly="false">
      <xsd:simpleType>
        <xsd:restriction base="dms:Choice">
          <xsd:enumeration value="Draft"/>
          <xsd:enumeration value="Final"/>
        </xsd:restriction>
      </xsd:simpleType>
    </xsd:element>
    <xsd:element name="Event_x0020_Description" ma:index="10" nillable="true" ma:displayName="Event Description" ma:internalName="Event_x0020_Description">
      <xsd:simpleType>
        <xsd:restriction base="dms:Text">
          <xsd:maxLength value="255"/>
        </xsd:restriction>
      </xsd:simpleType>
    </xsd:element>
    <xsd:element name="c36d168bf1414224837d41c2d47150e4" ma:index="11" nillable="true" ma:taxonomy="true" ma:internalName="c36d168bf1414224837d41c2d47150e4" ma:taxonomyFieldName="Partner" ma:displayName="Partner" ma:default="" ma:fieldId="{c36d168b-f141-4224-837d-41c2d47150e4}" ma:sspId="6920231f-9352-467f-a6bc-fb7199562fba" ma:termSetId="e0cdd592-6449-49e0-8124-0f466619f8c2"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30535e2e-3a3c-49e1-9b6d-15e625214b4a}" ma:internalName="TaxCatchAll" ma:showField="CatchAllData" ma:web="27be056e-5dc3-46fa-abf9-02fefb414238">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30535e2e-3a3c-49e1-9b6d-15e625214b4a}" ma:internalName="TaxCatchAllLabel" ma:readOnly="true" ma:showField="CatchAllDataLabel" ma:web="27be056e-5dc3-46fa-abf9-02fefb414238">
      <xsd:complexType>
        <xsd:complexContent>
          <xsd:extension base="dms:MultiChoiceLookup">
            <xsd:sequence>
              <xsd:element name="Value" type="dms:Lookup" maxOccurs="unbounded" minOccurs="0" nillable="true"/>
            </xsd:sequence>
          </xsd:extension>
        </xsd:complexContent>
      </xsd:complexType>
    </xsd:element>
    <xsd:element name="Work_x0020_package" ma:index="15" nillable="true" ma:displayName="Work package" ma:format="Dropdown" ma:internalName="Work_x0020_package" ma:readOnly="false">
      <xsd:simpleType>
        <xsd:restriction base="dms:Choice">
          <xsd:enumeration value="Whole Project"/>
          <xsd:enumeration value="1"/>
          <xsd:enumeration value="2"/>
          <xsd:enumeration value="3"/>
          <xsd:enumeration value="4"/>
          <xsd:enumeration value="5"/>
          <xsd:enumeration value="6"/>
          <xsd:enumeration value="7"/>
          <xsd:enumeration value="8"/>
          <xsd:enumeration value="9"/>
          <xsd:enumeration value="10"/>
        </xsd:restriction>
      </xsd:simpleType>
    </xsd:element>
    <xsd:element name="Presentation_x0020_Language" ma:index="16" ma:displayName="Presentation Language" ma:default="EL" ma:format="RadioButtons" ma:internalName="Presentation_x0020_Language" ma:readOnly="false">
      <xsd:simpleType>
        <xsd:restriction base="dms:Choice">
          <xsd:enumeration value="EL"/>
          <xsd:enumeration value="EN"/>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F4DE5E-295A-4B04-BAF3-06573316A1F5}">
  <ds:schemaRefs>
    <ds:schemaRef ds:uri="http://purl.org/dc/terms/"/>
    <ds:schemaRef ds:uri="e00a5734-69b4-400f-8bcf-03a7ec24d332"/>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C3DF7CF-B911-46B5-A74E-067CE748C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0a5734-69b4-400f-8bcf-03a7ec24d3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30F4C9-B942-4094-93CF-290625D34C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1036</TotalTime>
  <Words>1151</Words>
  <Application>Microsoft Office PowerPoint</Application>
  <PresentationFormat>Ευρεία οθόνη</PresentationFormat>
  <Paragraphs>183</Paragraphs>
  <Slides>15</Slides>
  <Notes>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Calibri</vt:lpstr>
      <vt:lpstr>Tw Cen MT</vt:lpstr>
      <vt:lpstr>Tw Cen MT Condensed</vt:lpstr>
      <vt:lpstr>Wingdings 3</vt:lpstr>
      <vt:lpstr>ΟΛΟΚΛΗΡΩΜΑ</vt:lpstr>
      <vt:lpstr>Ηλεκτρονικη τιμολογηση</vt:lpstr>
      <vt:lpstr>Cy E-invoicing</vt:lpstr>
      <vt:lpstr>Οδηγια 2014/55</vt:lpstr>
      <vt:lpstr>Cy e-invoicing</vt:lpstr>
      <vt:lpstr>Υπευθυνοσ λειτουργοσ ηλεκτρονικησ τιμολογηση</vt:lpstr>
      <vt:lpstr>Πιλοτικη εφαρμογη</vt:lpstr>
      <vt:lpstr>Ηλεκτρονικη τιμολογηση</vt:lpstr>
      <vt:lpstr>Πλεονεκτηματα (πελατεσ)</vt:lpstr>
      <vt:lpstr>Πλεονεκτηματα (προμηθευτεσ)</vt:lpstr>
      <vt:lpstr>Πλεονεκτηματα (επιχειρηματιεσ)</vt:lpstr>
      <vt:lpstr>peppol</vt:lpstr>
      <vt:lpstr>Δομικεσ μοναδεσ / Building blocks</vt:lpstr>
      <vt:lpstr>Μοντελο 4 γωνιων</vt:lpstr>
      <vt:lpstr>Επομενεσ ενεργειεσ</vt:lpstr>
      <vt:lpstr>ΕΥΧΑΡΙΣΤΩ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e-InvoicingBasics</dc:title>
  <dc:creator>Melios Koniotis</dc:creator>
  <cp:lastModifiedBy>Alexandros Michaelides</cp:lastModifiedBy>
  <cp:revision>58</cp:revision>
  <dcterms:created xsi:type="dcterms:W3CDTF">2015-09-06T13:01:30Z</dcterms:created>
  <dcterms:modified xsi:type="dcterms:W3CDTF">2017-05-22T06:38:27Z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0x010100740D23C73D92BD4185124F9E0FE561F70016DAF55CA89A2141B247CEBDE170C7FC</vt:lpwstr>
  </property>
  <property fmtid="{D5CDD505-2E9C-101B-9397-08002B2CF9AE}" pid="3" name="Partner">
    <vt:lpwstr/>
  </property>
</Properties>
</file>